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8"/>
  </p:handoutMasterIdLst>
  <p:sldIdLst>
    <p:sldId id="312" r:id="rId2"/>
    <p:sldId id="275" r:id="rId3"/>
    <p:sldId id="388" r:id="rId4"/>
    <p:sldId id="387" r:id="rId5"/>
    <p:sldId id="366" r:id="rId6"/>
    <p:sldId id="278" r:id="rId7"/>
    <p:sldId id="285" r:id="rId8"/>
    <p:sldId id="352" r:id="rId9"/>
    <p:sldId id="353" r:id="rId10"/>
    <p:sldId id="354" r:id="rId11"/>
    <p:sldId id="360" r:id="rId12"/>
    <p:sldId id="363" r:id="rId13"/>
    <p:sldId id="365" r:id="rId14"/>
    <p:sldId id="361" r:id="rId15"/>
    <p:sldId id="364" r:id="rId16"/>
    <p:sldId id="289" r:id="rId17"/>
    <p:sldId id="359" r:id="rId18"/>
    <p:sldId id="287" r:id="rId19"/>
    <p:sldId id="356" r:id="rId20"/>
    <p:sldId id="357" r:id="rId21"/>
    <p:sldId id="358" r:id="rId22"/>
    <p:sldId id="284" r:id="rId23"/>
    <p:sldId id="273" r:id="rId24"/>
    <p:sldId id="272" r:id="rId25"/>
    <p:sldId id="382" r:id="rId26"/>
    <p:sldId id="383" r:id="rId27"/>
    <p:sldId id="267" r:id="rId28"/>
    <p:sldId id="268" r:id="rId29"/>
    <p:sldId id="333" r:id="rId30"/>
    <p:sldId id="335" r:id="rId31"/>
    <p:sldId id="336" r:id="rId32"/>
    <p:sldId id="334" r:id="rId33"/>
    <p:sldId id="288" r:id="rId34"/>
    <p:sldId id="279" r:id="rId35"/>
    <p:sldId id="367" r:id="rId36"/>
    <p:sldId id="368" r:id="rId37"/>
    <p:sldId id="369" r:id="rId38"/>
    <p:sldId id="370" r:id="rId39"/>
    <p:sldId id="374" r:id="rId40"/>
    <p:sldId id="375" r:id="rId41"/>
    <p:sldId id="371" r:id="rId42"/>
    <p:sldId id="372" r:id="rId43"/>
    <p:sldId id="373" r:id="rId44"/>
    <p:sldId id="376" r:id="rId45"/>
    <p:sldId id="377" r:id="rId46"/>
    <p:sldId id="281" r:id="rId47"/>
    <p:sldId id="294" r:id="rId48"/>
    <p:sldId id="271" r:id="rId49"/>
    <p:sldId id="386" r:id="rId50"/>
    <p:sldId id="282" r:id="rId51"/>
    <p:sldId id="384" r:id="rId52"/>
    <p:sldId id="385" r:id="rId53"/>
    <p:sldId id="295" r:id="rId54"/>
    <p:sldId id="280" r:id="rId55"/>
    <p:sldId id="277" r:id="rId56"/>
    <p:sldId id="283" r:id="rId57"/>
    <p:sldId id="297" r:id="rId58"/>
    <p:sldId id="298" r:id="rId59"/>
    <p:sldId id="299" r:id="rId60"/>
    <p:sldId id="300" r:id="rId61"/>
    <p:sldId id="301" r:id="rId62"/>
    <p:sldId id="302" r:id="rId63"/>
    <p:sldId id="303" r:id="rId64"/>
    <p:sldId id="304" r:id="rId65"/>
    <p:sldId id="337" r:id="rId66"/>
    <p:sldId id="305" r:id="rId6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26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66CC"/>
    <a:srgbClr val="EA002C"/>
    <a:srgbClr val="FECC9A"/>
    <a:srgbClr val="CC6600"/>
    <a:srgbClr val="FF8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422" y="86"/>
      </p:cViewPr>
      <p:guideLst>
        <p:guide orient="horz" pos="1426"/>
        <p:guide pos="3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 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349</c:v>
                </c:pt>
                <c:pt idx="1">
                  <c:v>381</c:v>
                </c:pt>
                <c:pt idx="2">
                  <c:v>380</c:v>
                </c:pt>
                <c:pt idx="3">
                  <c:v>392</c:v>
                </c:pt>
                <c:pt idx="4">
                  <c:v>389</c:v>
                </c:pt>
                <c:pt idx="5">
                  <c:v>400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E7-4268-B84B-D8269653A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0621440"/>
        <c:axId val="1306229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증감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349</c:v>
                </c:pt>
                <c:pt idx="1">
                  <c:v>381</c:v>
                </c:pt>
                <c:pt idx="2">
                  <c:v>380</c:v>
                </c:pt>
                <c:pt idx="3">
                  <c:v>392</c:v>
                </c:pt>
                <c:pt idx="4">
                  <c:v>389</c:v>
                </c:pt>
                <c:pt idx="5">
                  <c:v>400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BE7-4268-B84B-D8269653A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621440"/>
        <c:axId val="130622976"/>
      </c:lineChart>
      <c:catAx>
        <c:axId val="13062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622976"/>
        <c:crosses val="autoZero"/>
        <c:auto val="1"/>
        <c:lblAlgn val="ctr"/>
        <c:lblOffset val="100"/>
        <c:noMultiLvlLbl val="0"/>
      </c:catAx>
      <c:valAx>
        <c:axId val="1306229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062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9097425179268"/>
          <c:y val="8.2402556391213133E-2"/>
          <c:w val="0.39337795216645333"/>
          <c:h val="0.815291645183180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5A-4898-B0A8-E0A15308C3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5A-4898-B0A8-E0A15308C3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B5A-4898-B0A8-E0A15308C3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B5A-4898-B0A8-E0A15308C39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인증 완료</c:v>
                </c:pt>
                <c:pt idx="1">
                  <c:v>인증 대기</c:v>
                </c:pt>
                <c:pt idx="2">
                  <c:v>인증 불가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</c:v>
                </c:pt>
                <c:pt idx="1">
                  <c:v>110</c:v>
                </c:pt>
                <c:pt idx="2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B5A-4898-B0A8-E0A15308C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9097425179268"/>
          <c:y val="8.2402556391213133E-2"/>
          <c:w val="0.39337795216645333"/>
          <c:h val="0.8152916451831804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E12-4321-AC5C-E6569A2C8B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E12-4321-AC5C-E6569A2C8B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E12-4321-AC5C-E6569A2C8B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E12-4321-AC5C-E6569A2C8B4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학력 인증</c:v>
                </c:pt>
                <c:pt idx="1">
                  <c:v>외국어 인증</c:v>
                </c:pt>
                <c:pt idx="2">
                  <c:v>자격증 인증</c:v>
                </c:pt>
                <c:pt idx="3">
                  <c:v>경력 인증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</c:v>
                </c:pt>
                <c:pt idx="1">
                  <c:v>280</c:v>
                </c:pt>
                <c:pt idx="2">
                  <c:v>100</c:v>
                </c:pt>
                <c:pt idx="3">
                  <c:v>150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E12-4321-AC5C-E6569A2C8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55328512523241"/>
          <c:y val="5.6645880577413425E-2"/>
          <c:w val="0.38863679155755815"/>
          <c:h val="0.88670823884517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2C4C4-5FC9-473D-99A4-D4975699E713}" type="datetimeFigureOut">
              <a:rPr lang="ko-KR" altLang="en-US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2019-01-08</a:t>
            </a:fld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4C9D-9CAE-4731-B299-0FE2F3A1B9B8}" type="slidenum">
              <a:rPr lang="ko-KR" altLang="en-US" smtClean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‹#›</a:t>
            </a:fld>
            <a:endParaRPr lang="ko-KR" altLang="en-US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576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E53F808-64DC-4E2C-B2FA-26DB9E140C7D}"/>
              </a:ext>
            </a:extLst>
          </p:cNvPr>
          <p:cNvSpPr/>
          <p:nvPr userDrawn="1"/>
        </p:nvSpPr>
        <p:spPr>
          <a:xfrm>
            <a:off x="0" y="0"/>
            <a:ext cx="9906000" cy="545123"/>
          </a:xfrm>
          <a:prstGeom prst="rect">
            <a:avLst/>
          </a:prstGeom>
          <a:solidFill>
            <a:srgbClr val="CC66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6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2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67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4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48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50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DC98621-1ACB-47FA-A17B-5CC2177A546B}"/>
              </a:ext>
            </a:extLst>
          </p:cNvPr>
          <p:cNvSpPr/>
          <p:nvPr userDrawn="1"/>
        </p:nvSpPr>
        <p:spPr>
          <a:xfrm>
            <a:off x="0" y="0"/>
            <a:ext cx="9906000" cy="545123"/>
          </a:xfrm>
          <a:prstGeom prst="rect">
            <a:avLst/>
          </a:prstGeom>
          <a:solidFill>
            <a:srgbClr val="CC66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214048" y="1137627"/>
            <a:ext cx="7336157" cy="528320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7C97A7C3-26BA-4841-98D8-64B9223C84F2}"/>
              </a:ext>
            </a:extLst>
          </p:cNvPr>
          <p:cNvSpPr/>
          <p:nvPr userDrawn="1"/>
        </p:nvSpPr>
        <p:spPr>
          <a:xfrm>
            <a:off x="214048" y="697359"/>
            <a:ext cx="7336156" cy="4402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5805E4BE-1AA5-4685-8390-8AE9A68333B3}"/>
              </a:ext>
            </a:extLst>
          </p:cNvPr>
          <p:cNvGrpSpPr/>
          <p:nvPr userDrawn="1"/>
        </p:nvGrpSpPr>
        <p:grpSpPr>
          <a:xfrm>
            <a:off x="290249" y="729039"/>
            <a:ext cx="1708571" cy="286380"/>
            <a:chOff x="1195761" y="1098479"/>
            <a:chExt cx="1708571" cy="2863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CA6512A-7410-4E74-8EA6-85923B661B81}"/>
                </a:ext>
              </a:extLst>
            </p:cNvPr>
            <p:cNvSpPr txBox="1"/>
            <p:nvPr/>
          </p:nvSpPr>
          <p:spPr>
            <a:xfrm>
              <a:off x="2072373" y="1276794"/>
              <a:ext cx="831959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50D79E43-512A-40B2-9D72-9A8109AF57BC}"/>
                </a:ext>
              </a:extLst>
            </p:cNvPr>
            <p:cNvGrpSpPr/>
            <p:nvPr/>
          </p:nvGrpSpPr>
          <p:grpSpPr>
            <a:xfrm>
              <a:off x="1195761" y="1098479"/>
              <a:ext cx="876612" cy="286380"/>
              <a:chOff x="1227667" y="1093717"/>
              <a:chExt cx="876612" cy="28638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xmlns="" id="{C3327DB8-AC28-49F6-AC76-85027E95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667" y="1228382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xmlns="" id="{197AAC1E-5716-43CA-A258-26854C3D8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733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51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21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5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062F6-0310-49D8-A989-D214749561C2}" type="datetimeFigureOut">
              <a:rPr lang="ko-KR" altLang="en-US" smtClean="0"/>
              <a:t>2019-01-08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FBAF-9842-4EB4-A1B0-F29E128802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59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861062F6-0310-49D8-A989-D214749561C2}" type="datetimeFigureOut">
              <a:rPr lang="ko-KR" altLang="en-US" smtClean="0"/>
              <a:pPr/>
              <a:t>2019-01-08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</a:lstStyle>
          <a:p>
            <a:fld id="{7817FBAF-9842-4EB4-A1B0-F29E1288024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7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뫼비우스 Regular" panose="02000700060000000000" pitchFamily="2" charset="-127"/>
          <a:ea typeface="뫼비우스 Regular" panose="0200070006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png"/><Relationship Id="rId2" Type="http://schemas.openxmlformats.org/officeDocument/2006/relationships/tags" Target="../tags/tag18.xml"/><Relationship Id="rId16" Type="http://schemas.openxmlformats.org/officeDocument/2006/relationships/image" Target="../media/image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1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10" Type="http://schemas.openxmlformats.org/officeDocument/2006/relationships/image" Target="../media/image30.svg"/><Relationship Id="rId4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4.png"/><Relationship Id="rId3" Type="http://schemas.openxmlformats.org/officeDocument/2006/relationships/tags" Target="../tags/tag39.xml"/><Relationship Id="rId21" Type="http://schemas.openxmlformats.org/officeDocument/2006/relationships/tags" Target="../tags/tag57.xml"/><Relationship Id="rId34" Type="http://schemas.openxmlformats.org/officeDocument/2006/relationships/image" Target="../media/image41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3.png"/><Relationship Id="rId33" Type="http://schemas.openxmlformats.org/officeDocument/2006/relationships/image" Target="../media/image41.svg"/><Relationship Id="rId38" Type="http://schemas.openxmlformats.org/officeDocument/2006/relationships/image" Target="../media/image7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tags" Target="../tags/tag56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2.svg"/><Relationship Id="rId32" Type="http://schemas.openxmlformats.org/officeDocument/2006/relationships/image" Target="../media/image40.png"/><Relationship Id="rId37" Type="http://schemas.openxmlformats.org/officeDocument/2006/relationships/image" Target="../media/image45.sv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2.png"/><Relationship Id="rId28" Type="http://schemas.openxmlformats.org/officeDocument/2006/relationships/image" Target="../media/image36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39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4.wmf"/><Relationship Id="rId4" Type="http://schemas.openxmlformats.org/officeDocument/2006/relationships/image" Target="../media/image10.png"/><Relationship Id="rId9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62.xml"/><Relationship Id="rId7" Type="http://schemas.microsoft.com/office/2007/relationships/hdphoto" Target="../media/hdphoto1.wdp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1.png"/><Relationship Id="rId11" Type="http://schemas.openxmlformats.org/officeDocument/2006/relationships/image" Target="../media/image14.wmf"/><Relationship Id="rId5" Type="http://schemas.openxmlformats.org/officeDocument/2006/relationships/image" Target="../media/image10.png"/><Relationship Id="rId10" Type="http://schemas.openxmlformats.org/officeDocument/2006/relationships/image" Target="../media/image13.w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image" Target="../media/image2.png"/><Relationship Id="rId2" Type="http://schemas.openxmlformats.org/officeDocument/2006/relationships/tags" Target="../tags/tag64.xml"/><Relationship Id="rId16" Type="http://schemas.openxmlformats.org/officeDocument/2006/relationships/image" Target="../media/image1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9.xml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6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10" Type="http://schemas.openxmlformats.org/officeDocument/2006/relationships/image" Target="../media/image14.wmf"/><Relationship Id="rId4" Type="http://schemas.openxmlformats.org/officeDocument/2006/relationships/image" Target="../media/image10.png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6.xml"/><Relationship Id="rId7" Type="http://schemas.microsoft.com/office/2007/relationships/hdphoto" Target="../media/hdphoto1.wdp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11" Type="http://schemas.openxmlformats.org/officeDocument/2006/relationships/image" Target="../media/image14.wmf"/><Relationship Id="rId5" Type="http://schemas.openxmlformats.org/officeDocument/2006/relationships/image" Target="../media/image10.png"/><Relationship Id="rId10" Type="http://schemas.openxmlformats.org/officeDocument/2006/relationships/image" Target="../media/image13.w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SVN Backup\박미경\01_MK\04_디자인\02_SK하이닉스\청년희망나눔\표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76736" y="2852936"/>
            <a:ext cx="68407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500"/>
              </a:lnSpc>
            </a:pPr>
            <a:r>
              <a:rPr lang="en-US" altLang="ko-KR" sz="3200" dirty="0">
                <a:ea typeface="뫼비우스 Regular"/>
              </a:rPr>
              <a:t>SK </a:t>
            </a:r>
            <a:r>
              <a:rPr lang="ko-KR" altLang="en-US" sz="3200" dirty="0">
                <a:ea typeface="뫼비우스 Regular"/>
              </a:rPr>
              <a:t>하이닉스 </a:t>
            </a:r>
            <a:r>
              <a:rPr lang="ko-KR" altLang="en-US" sz="3200" dirty="0" err="1">
                <a:ea typeface="뫼비우스 Regular"/>
              </a:rPr>
              <a:t>청년희망나눔</a:t>
            </a:r>
            <a:r>
              <a:rPr lang="ko-KR" altLang="en-US" sz="3200" dirty="0">
                <a:ea typeface="뫼비우스 Regular"/>
              </a:rPr>
              <a:t> </a:t>
            </a:r>
            <a:r>
              <a:rPr lang="en-US" altLang="ko-KR" sz="3200" dirty="0">
                <a:ea typeface="뫼비우스 Regular"/>
              </a:rPr>
              <a:t/>
            </a:r>
            <a:br>
              <a:rPr lang="en-US" altLang="ko-KR" sz="3200" dirty="0">
                <a:ea typeface="뫼비우스 Regular"/>
              </a:rPr>
            </a:br>
            <a:r>
              <a:rPr lang="en-US" altLang="ko-KR" sz="3200" dirty="0">
                <a:ea typeface="뫼비우스 Regular"/>
              </a:rPr>
              <a:t>Career Certification </a:t>
            </a:r>
            <a:r>
              <a:rPr lang="ko-KR" altLang="en-US" sz="3200" dirty="0">
                <a:ea typeface="뫼비우스 Regular"/>
              </a:rPr>
              <a:t>사이트 구축</a:t>
            </a:r>
            <a:endParaRPr lang="en-US" altLang="ko-KR" sz="3200" dirty="0">
              <a:ea typeface="뫼비우스 Regular"/>
            </a:endParaRPr>
          </a:p>
          <a:p>
            <a:pPr algn="r">
              <a:lnSpc>
                <a:spcPts val="4500"/>
              </a:lnSpc>
            </a:pPr>
            <a:endParaRPr lang="en-US" altLang="ko-KR" sz="3200" b="1" spc="-150" dirty="0">
              <a:solidFill>
                <a:prstClr val="black"/>
              </a:solidFill>
              <a:ea typeface="뫼비우스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5368" y="4788441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ea typeface="뫼비우스 Regular"/>
              </a:rPr>
              <a:t>2019. 01.08</a:t>
            </a:r>
          </a:p>
          <a:p>
            <a:endParaRPr lang="ko-KR" altLang="en-US" sz="1600" b="1" dirty="0">
              <a:solidFill>
                <a:prstClr val="black"/>
              </a:solidFill>
              <a:ea typeface="뫼비우스 Regular"/>
            </a:endParaRPr>
          </a:p>
        </p:txBody>
      </p:sp>
      <p:pic>
        <p:nvPicPr>
          <p:cNvPr id="1027" name="Picture 3" descr="C:\Users\Administrator\Desktop\청년희망나눔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384" y="260648"/>
            <a:ext cx="1218654" cy="3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0145" y="735522"/>
            <a:ext cx="22762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1198631"/>
            <a:ext cx="7200743" cy="21880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15699" y="5945524"/>
            <a:ext cx="7329108" cy="71581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616" y="6346959"/>
            <a:ext cx="3922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04782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서울시 성동구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연무장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5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가길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25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성수역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SKV1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타워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1610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호 </a:t>
            </a:r>
            <a:endParaRPr lang="en-US" altLang="ko-KR" sz="700" dirty="0">
              <a:solidFill>
                <a:schemeClr val="bg1"/>
              </a:solidFill>
              <a:ea typeface="뫼비우스 Regular"/>
            </a:endParaRPr>
          </a:p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Copyright ⓒ</a:t>
            </a:r>
            <a:r>
              <a:rPr lang="en-US" altLang="ko-KR" sz="700" b="1" dirty="0" err="1">
                <a:solidFill>
                  <a:schemeClr val="bg1"/>
                </a:solidFill>
                <a:ea typeface="뫼비우스 Regular"/>
              </a:rPr>
              <a:t>SKhynix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 Corp. All Right Reserved.</a:t>
            </a:r>
            <a:endParaRPr lang="ko-KR" altLang="en-US" sz="700" dirty="0">
              <a:solidFill>
                <a:schemeClr val="bg1"/>
              </a:solidFill>
              <a:ea typeface="뫼비우스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3379" y="6092239"/>
            <a:ext cx="53071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이용약관             개인정보 취급방침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ko-KR" altLang="en-US" sz="800" dirty="0" err="1">
                <a:solidFill>
                  <a:schemeClr val="bg1"/>
                </a:solidFill>
                <a:ea typeface="뫼비우스 Regular"/>
              </a:rPr>
              <a:t>이메일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무단수집거부             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고객센터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FAQ</a:t>
            </a:r>
            <a:endParaRPr lang="ko-KR" altLang="en-US" sz="800" dirty="0">
              <a:solidFill>
                <a:schemeClr val="bg1"/>
              </a:solidFill>
              <a:ea typeface="뫼비우스 Regular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5805E4BE-1AA5-4685-8390-8AE9A68333B3}"/>
              </a:ext>
            </a:extLst>
          </p:cNvPr>
          <p:cNvGrpSpPr/>
          <p:nvPr/>
        </p:nvGrpSpPr>
        <p:grpSpPr>
          <a:xfrm>
            <a:off x="631228" y="6300682"/>
            <a:ext cx="1370337" cy="227111"/>
            <a:chOff x="1238096" y="1098479"/>
            <a:chExt cx="1370337" cy="227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FCA6512A-7410-4E74-8EA6-85923B661B81}"/>
                </a:ext>
              </a:extLst>
            </p:cNvPr>
            <p:cNvSpPr txBox="1"/>
            <p:nvPr/>
          </p:nvSpPr>
          <p:spPr>
            <a:xfrm>
              <a:off x="2114708" y="1217525"/>
              <a:ext cx="49372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6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50D79E43-512A-40B2-9D72-9A8109AF57BC}"/>
                </a:ext>
              </a:extLst>
            </p:cNvPr>
            <p:cNvGrpSpPr/>
            <p:nvPr/>
          </p:nvGrpSpPr>
          <p:grpSpPr>
            <a:xfrm>
              <a:off x="1238096" y="1098479"/>
              <a:ext cx="834277" cy="227111"/>
              <a:chOff x="1270002" y="1093717"/>
              <a:chExt cx="834277" cy="227111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xmlns="" id="{C3327DB8-AC28-49F6-AC76-85027E95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2" y="1169113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197AAC1E-5716-43CA-A258-26854C3D8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cxnSp>
        <p:nvCxnSpPr>
          <p:cNvPr id="4" name="직선 연결선 3"/>
          <p:cNvCxnSpPr/>
          <p:nvPr/>
        </p:nvCxnSpPr>
        <p:spPr>
          <a:xfrm flipV="1">
            <a:off x="342704" y="6283748"/>
            <a:ext cx="7014446" cy="2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566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4254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50400" y="1289050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1731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75900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2022" y="1235188"/>
            <a:ext cx="64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aseline="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   2   3</a:t>
            </a:r>
            <a:endParaRPr lang="ko-KR" altLang="en-US" sz="9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24850" y="1269104"/>
            <a:ext cx="189581" cy="14401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aseline="0" dirty="0">
                <a:solidFill>
                  <a:schemeClr val="bg2"/>
                </a:solidFill>
                <a:latin typeface="맑은 고딕" panose="020B0503020000020004" pitchFamily="50" charset="-127"/>
                <a:ea typeface="뫼비우스 Regular"/>
              </a:rPr>
              <a:t>1</a:t>
            </a:r>
            <a:endParaRPr lang="ko-KR" altLang="en-US" sz="900" baseline="0" dirty="0">
              <a:solidFill>
                <a:schemeClr val="bg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474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735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7967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40071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2332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606436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0468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729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36833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D-1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40065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62326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06430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D-7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22398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8098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34044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69263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7206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09467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104699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56803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9064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23168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D-4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87200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09461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53565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56797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79058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23162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D-3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49386E5A-F25D-48AC-B7F7-A10E62D7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92614"/>
              </p:ext>
            </p:extLst>
          </p:nvPr>
        </p:nvGraphicFramePr>
        <p:xfrm>
          <a:off x="7646000" y="684842"/>
          <a:ext cx="2127531" cy="252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 정보를 올린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파트너사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Ci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노출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회사명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채용부문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마감일 정보 제공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해당 회사 홈페이지를 새 창으로 띄움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12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페이지 롤링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4" name="Oval 723">
            <a:extLst>
              <a:ext uri="{FF2B5EF4-FFF2-40B4-BE49-F238E27FC236}">
                <a16:creationId xmlns:a16="http://schemas.microsoft.com/office/drawing/2014/main" xmlns="" id="{F08AAF6B-AC83-4440-9862-B71426EB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75" y="1536297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723">
            <a:extLst>
              <a:ext uri="{FF2B5EF4-FFF2-40B4-BE49-F238E27FC236}">
                <a16:creationId xmlns:a16="http://schemas.microsoft.com/office/drawing/2014/main" xmlns="" id="{F08AAF6B-AC83-4440-9862-B71426EB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965" y="109365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971522" y="2456183"/>
            <a:ext cx="8649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전체 동의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61957" y="2481552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50529" y="2702964"/>
            <a:ext cx="6530804" cy="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989902" y="2778691"/>
            <a:ext cx="207905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이용약관  동의 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srgbClr val="C00000"/>
                </a:solidFill>
                <a:ea typeface="뫼비우스 Regular"/>
              </a:rPr>
              <a:t>필수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61957" y="282949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9637" y="4173966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5677" y="5345802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9152" y="5576967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6765" y="5238054"/>
            <a:ext cx="26600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마케팅 정보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이메일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수신 동의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선택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마케팅 정보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SMS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수신 동의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선택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8996" y="3048018"/>
            <a:ext cx="6530804" cy="981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1" name="Vertical Scrollbar"/>
          <p:cNvGrpSpPr/>
          <p:nvPr>
            <p:custDataLst>
              <p:tags r:id="rId1"/>
            </p:custDataLst>
          </p:nvPr>
        </p:nvGrpSpPr>
        <p:grpSpPr>
          <a:xfrm>
            <a:off x="7111916" y="3080733"/>
            <a:ext cx="144016" cy="920018"/>
            <a:chOff x="508000" y="1397000"/>
            <a:chExt cx="144016" cy="1623541"/>
          </a:xfrm>
        </p:grpSpPr>
        <p:grpSp>
          <p:nvGrpSpPr>
            <p:cNvPr id="82" name="Arrow Button Up"/>
            <p:cNvGrpSpPr>
              <a:grpSpLocks/>
            </p:cNvGrpSpPr>
            <p:nvPr/>
          </p:nvGrpSpPr>
          <p:grpSpPr bwMode="auto">
            <a:xfrm>
              <a:off x="508000" y="1397000"/>
              <a:ext cx="144016" cy="254143"/>
              <a:chOff x="508000" y="1397000"/>
              <a:chExt cx="144016" cy="254143"/>
            </a:xfrm>
          </p:grpSpPr>
          <p:sp>
            <p:nvSpPr>
              <p:cNvPr id="88" name="Button Border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508000" y="1397000"/>
                <a:ext cx="144016" cy="25414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9" name="Arrow Up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53008" y="1476425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83" name="Track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08000" y="1648510"/>
              <a:ext cx="144016" cy="11400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84" name="Scroll Thumb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27548" y="1680721"/>
              <a:ext cx="104920" cy="74923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85" name="Arrow Button Down"/>
            <p:cNvGrpSpPr>
              <a:grpSpLocks/>
            </p:cNvGrpSpPr>
            <p:nvPr/>
          </p:nvGrpSpPr>
          <p:grpSpPr bwMode="auto">
            <a:xfrm>
              <a:off x="508000" y="2766393"/>
              <a:ext cx="144016" cy="254148"/>
              <a:chOff x="508000" y="2766393"/>
              <a:chExt cx="144016" cy="254148"/>
            </a:xfrm>
          </p:grpSpPr>
          <p:sp>
            <p:nvSpPr>
              <p:cNvPr id="86" name="Button Border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08000" y="2766393"/>
                <a:ext cx="144016" cy="2541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7" name="Arrow Down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 rot="10800000">
                <a:off x="553009" y="2845832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804553" y="3075652"/>
            <a:ext cx="6214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뫼비우스 Regular"/>
              </a:rPr>
              <a:t>제 </a:t>
            </a:r>
            <a:r>
              <a:rPr lang="en-US" altLang="ko-KR" sz="800" dirty="0">
                <a:ea typeface="뫼비우스 Regular"/>
              </a:rPr>
              <a:t>1 </a:t>
            </a:r>
            <a:r>
              <a:rPr lang="ko-KR" altLang="en-US" sz="800" dirty="0">
                <a:ea typeface="뫼비우스 Regular"/>
              </a:rPr>
              <a:t>조 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목적</a:t>
            </a:r>
            <a:r>
              <a:rPr lang="en-US" altLang="ko-KR" sz="800" dirty="0">
                <a:ea typeface="뫼비우스 Regular"/>
              </a:rPr>
              <a:t>)</a:t>
            </a:r>
            <a:br>
              <a:rPr lang="en-US" altLang="ko-KR" sz="800" dirty="0">
                <a:ea typeface="뫼비우스 Regular"/>
              </a:rPr>
            </a:br>
            <a:r>
              <a:rPr lang="ko-KR" altLang="en-US" sz="800" dirty="0">
                <a:ea typeface="뫼비우스 Regular"/>
              </a:rPr>
              <a:t>본 약관은 커리어패스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이하 회사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가 제공하는 서비스 이용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이하 서비스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과 관련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회원과 회사와의 중요 사항을 정하는 것을 목적으로 한다</a:t>
            </a:r>
            <a:r>
              <a:rPr lang="en-US" altLang="ko-KR" sz="800" dirty="0">
                <a:ea typeface="뫼비우스 Regular"/>
              </a:rPr>
              <a:t>. </a:t>
            </a:r>
          </a:p>
          <a:p>
            <a:r>
              <a:rPr lang="ko-KR" altLang="en-US" sz="800" dirty="0">
                <a:ea typeface="뫼비우스 Regular"/>
              </a:rPr>
              <a:t>제 </a:t>
            </a:r>
            <a:r>
              <a:rPr lang="en-US" altLang="ko-KR" sz="800" dirty="0">
                <a:ea typeface="뫼비우스 Regular"/>
              </a:rPr>
              <a:t>2 </a:t>
            </a:r>
            <a:r>
              <a:rPr lang="ko-KR" altLang="en-US" sz="800" dirty="0">
                <a:ea typeface="뫼비우스 Regular"/>
              </a:rPr>
              <a:t>조 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정의</a:t>
            </a:r>
            <a:r>
              <a:rPr lang="en-US" altLang="ko-KR" sz="800" dirty="0">
                <a:ea typeface="뫼비우스 Regular"/>
              </a:rPr>
              <a:t>)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(1) </a:t>
            </a:r>
            <a:r>
              <a:rPr lang="ko-KR" altLang="en-US" sz="800" dirty="0">
                <a:ea typeface="뫼비우스 Regular"/>
              </a:rPr>
              <a:t>회원이란 회사와 서비스 이용계약을 체결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회원 가입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한 자를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(2) </a:t>
            </a:r>
            <a:r>
              <a:rPr lang="ko-KR" altLang="en-US" sz="800" dirty="0">
                <a:ea typeface="뫼비우스 Regular"/>
              </a:rPr>
              <a:t>회원 </a:t>
            </a:r>
            <a:r>
              <a:rPr lang="en-US" altLang="ko-KR" sz="800" dirty="0">
                <a:ea typeface="뫼비우스 Regular"/>
              </a:rPr>
              <a:t>ID</a:t>
            </a:r>
            <a:r>
              <a:rPr lang="ko-KR" altLang="en-US" sz="800" dirty="0">
                <a:ea typeface="뫼비우스 Regular"/>
              </a:rPr>
              <a:t>란 회원 식별 및 서비스 이용 등을 위해 이용자가 직접 설정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입력하며 문자와 숫자로 이뤄진 조합을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(3) </a:t>
            </a:r>
            <a:r>
              <a:rPr lang="ko-KR" altLang="en-US" sz="800" dirty="0">
                <a:ea typeface="뫼비우스 Regular"/>
              </a:rPr>
              <a:t>패스워드란 회원 정보 보호 및 회원 별 정보 제공 서비스 등을 위해 이용자가 직접 설정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입력하며 문자와 숫자로 이뤄진 조합을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(4) </a:t>
            </a:r>
            <a:r>
              <a:rPr lang="ko-KR" altLang="en-US" sz="800" dirty="0">
                <a:ea typeface="뫼비우스 Regular"/>
              </a:rPr>
              <a:t>운영자란 서비스의 전반적 관리 및 운영을 담당하는 회사의 직원을 뜻한다</a:t>
            </a:r>
            <a:r>
              <a:rPr lang="en-US" altLang="ko-KR" sz="800" dirty="0">
                <a:ea typeface="뫼비우스 Regular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4766" y="4062406"/>
            <a:ext cx="21018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개인정보 수집 및 이용 동의 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srgbClr val="C00000"/>
                </a:solidFill>
                <a:ea typeface="뫼비우스 Regular"/>
              </a:rPr>
              <a:t>필수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67457" y="4368864"/>
            <a:ext cx="6530804" cy="848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9061" y="4386432"/>
            <a:ext cx="586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뫼비우스 Regular"/>
              </a:rPr>
              <a:t>개인정보의 수집범위 및 이용목적</a:t>
            </a:r>
          </a:p>
          <a:p>
            <a:r>
              <a:rPr lang="ko-KR" altLang="en-US" sz="800" dirty="0">
                <a:ea typeface="뫼비우스 Regular"/>
              </a:rPr>
              <a:t>귀하는 별도의 회원가입 절차 없이 대부분의 </a:t>
            </a:r>
            <a:r>
              <a:rPr lang="ko-KR" altLang="en-US" sz="800" dirty="0" err="1">
                <a:ea typeface="뫼비우스 Regular"/>
              </a:rPr>
              <a:t>컨텐츠에</a:t>
            </a:r>
            <a:r>
              <a:rPr lang="ko-KR" altLang="en-US" sz="800" dirty="0">
                <a:ea typeface="뫼비우스 Regular"/>
              </a:rPr>
              <a:t> 자유롭게 접근할 수 있습니다</a:t>
            </a:r>
            <a:r>
              <a:rPr lang="en-US" altLang="ko-KR" sz="800" dirty="0">
                <a:ea typeface="뫼비우스 Regular"/>
              </a:rPr>
              <a:t>. </a:t>
            </a:r>
          </a:p>
          <a:p>
            <a:r>
              <a:rPr lang="en-US" altLang="ko-KR" sz="800" dirty="0">
                <a:ea typeface="뫼비우스 Regular"/>
              </a:rPr>
              <a:t>‘</a:t>
            </a:r>
            <a:r>
              <a:rPr lang="ko-KR" altLang="en-US" sz="800" dirty="0">
                <a:ea typeface="뫼비우스 Regular"/>
              </a:rPr>
              <a:t>회사’의 입사지원 서비스를 이용하시고자 할 경우 다음의 정보를 입력해주셔야 하며</a:t>
            </a:r>
            <a:r>
              <a:rPr lang="en-US" altLang="ko-KR" sz="800" dirty="0">
                <a:ea typeface="뫼비우스 Regular"/>
              </a:rPr>
              <a:t>, </a:t>
            </a:r>
          </a:p>
          <a:p>
            <a:r>
              <a:rPr lang="ko-KR" altLang="en-US" sz="800" dirty="0">
                <a:ea typeface="뫼비우스 Regular"/>
              </a:rPr>
              <a:t>선택항목을 입력하시지 않았다 하여 서비스 이용에 제한은 없습니다</a:t>
            </a:r>
            <a:r>
              <a:rPr lang="en-US" altLang="ko-KR" sz="800" dirty="0">
                <a:ea typeface="뫼비우스 Regular"/>
              </a:rPr>
              <a:t>.</a:t>
            </a:r>
          </a:p>
          <a:p>
            <a:r>
              <a:rPr lang="en-US" altLang="ko-KR" sz="800" dirty="0">
                <a:ea typeface="뫼비우스 Regular"/>
              </a:rPr>
              <a:t>1) </a:t>
            </a:r>
            <a:r>
              <a:rPr lang="ko-KR" altLang="en-US" sz="800" dirty="0">
                <a:ea typeface="뫼비우스 Regular"/>
              </a:rPr>
              <a:t>회원가입 서비스 </a:t>
            </a:r>
            <a:r>
              <a:rPr lang="ko-KR" altLang="en-US" sz="800" dirty="0" err="1">
                <a:ea typeface="뫼비우스 Regular"/>
              </a:rPr>
              <a:t>이용시</a:t>
            </a:r>
            <a:r>
              <a:rPr lang="ko-KR" altLang="en-US" sz="800" dirty="0">
                <a:ea typeface="뫼비우스 Regular"/>
              </a:rPr>
              <a:t> 수집하는 개인정보의 수집범위</a:t>
            </a:r>
          </a:p>
          <a:p>
            <a:r>
              <a:rPr lang="ko-KR" altLang="en-US" sz="800" dirty="0">
                <a:ea typeface="뫼비우스 Regular"/>
              </a:rPr>
              <a:t>  </a:t>
            </a:r>
            <a:r>
              <a:rPr lang="en-US" altLang="ko-KR" sz="800" dirty="0">
                <a:ea typeface="뫼비우스 Regular"/>
              </a:rPr>
              <a:t>- </a:t>
            </a:r>
            <a:r>
              <a:rPr lang="ko-KR" altLang="en-US" sz="800" dirty="0">
                <a:ea typeface="뫼비우스 Regular"/>
              </a:rPr>
              <a:t>성명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지원자의 </a:t>
            </a:r>
            <a:r>
              <a:rPr lang="en-US" altLang="ko-KR" sz="800" dirty="0">
                <a:ea typeface="뫼비우스 Regular"/>
              </a:rPr>
              <a:t>ID(e-Mail), </a:t>
            </a:r>
            <a:r>
              <a:rPr lang="ko-KR" altLang="en-US" sz="800" dirty="0">
                <a:ea typeface="뫼비우스 Regular"/>
              </a:rPr>
              <a:t>비밀번호</a:t>
            </a:r>
          </a:p>
        </p:txBody>
      </p:sp>
      <p:grpSp>
        <p:nvGrpSpPr>
          <p:cNvPr id="113" name="Vertical Scrollbar"/>
          <p:cNvGrpSpPr/>
          <p:nvPr>
            <p:custDataLst>
              <p:tags r:id="rId2"/>
            </p:custDataLst>
          </p:nvPr>
        </p:nvGrpSpPr>
        <p:grpSpPr>
          <a:xfrm>
            <a:off x="7128844" y="4418597"/>
            <a:ext cx="144016" cy="725275"/>
            <a:chOff x="508000" y="1397000"/>
            <a:chExt cx="144016" cy="1279880"/>
          </a:xfrm>
        </p:grpSpPr>
        <p:grpSp>
          <p:nvGrpSpPr>
            <p:cNvPr id="114" name="Arrow Button Up"/>
            <p:cNvGrpSpPr>
              <a:grpSpLocks/>
            </p:cNvGrpSpPr>
            <p:nvPr/>
          </p:nvGrpSpPr>
          <p:grpSpPr bwMode="auto">
            <a:xfrm>
              <a:off x="508000" y="1397000"/>
              <a:ext cx="144016" cy="254143"/>
              <a:chOff x="508000" y="1397000"/>
              <a:chExt cx="144016" cy="254143"/>
            </a:xfrm>
          </p:grpSpPr>
          <p:sp>
            <p:nvSpPr>
              <p:cNvPr id="120" name="Button Border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8000" y="1397000"/>
                <a:ext cx="144016" cy="25414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1" name="Arrow Up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53008" y="1476425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15" name="Track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08000" y="1648510"/>
              <a:ext cx="144016" cy="78145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16" name="Scroll Thumb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27548" y="1680720"/>
              <a:ext cx="107540" cy="43756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17" name="Arrow Button Down"/>
            <p:cNvGrpSpPr>
              <a:grpSpLocks/>
            </p:cNvGrpSpPr>
            <p:nvPr/>
          </p:nvGrpSpPr>
          <p:grpSpPr bwMode="auto">
            <a:xfrm>
              <a:off x="508000" y="2422727"/>
              <a:ext cx="144016" cy="254153"/>
              <a:chOff x="508000" y="2422727"/>
              <a:chExt cx="144016" cy="254153"/>
            </a:xfrm>
          </p:grpSpPr>
          <p:sp>
            <p:nvSpPr>
              <p:cNvPr id="118" name="Button Border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000" y="2422727"/>
                <a:ext cx="144016" cy="25415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9" name="Arrow Down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10800000">
                <a:off x="553009" y="2532060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개인 정보 입력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F3C5DCC2-EFEC-4A31-BE0E-7083D2DF6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동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의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79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2648914" y="3804877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Step 2.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51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내국인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2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외국인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53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63042" y="3158071"/>
            <a:ext cx="546316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회원님의 개인정보는 항상 암호화되어 처리되고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본인인증으로만 사용하며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보관하지 않습니다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아래의 본인 확인 수단 중 한 가지를 선택해 주세요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1437" y="3666079"/>
            <a:ext cx="6225163" cy="21251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745074" y="2904491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1000" b="1" dirty="0">
                <a:latin typeface="맑은 고딕" pitchFamily="50" charset="-127"/>
                <a:ea typeface="뫼비우스 Regular"/>
              </a:rPr>
              <a:t>｜본인인증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7332" y="3826932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74" name="Picture 2" descr="C:\Users\cidow\AppData\Local\Microsoft\Windows\INetCache\IE\7NSC0CVZ\1024px-Smartphone_icon_-_Noun_Project_283536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38" y="3962804"/>
            <a:ext cx="489538" cy="4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6886" y="4503144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휴대폰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으로 확인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910" y="4714488"/>
            <a:ext cx="1239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회원님의 명의로 등록된 휴대폰번호를 통해 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79" name="AutoShape 30"/>
          <p:cNvSpPr>
            <a:spLocks noChangeArrowheads="1"/>
          </p:cNvSpPr>
          <p:nvPr/>
        </p:nvSpPr>
        <p:spPr bwMode="auto">
          <a:xfrm>
            <a:off x="1470615" y="5222186"/>
            <a:ext cx="621234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휴대폰 인증</a:t>
            </a:r>
          </a:p>
        </p:txBody>
      </p:sp>
      <p:sp>
        <p:nvSpPr>
          <p:cNvPr id="80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이전</a:t>
            </a:r>
          </a:p>
        </p:txBody>
      </p:sp>
      <p:sp>
        <p:nvSpPr>
          <p:cNvPr id="90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38923" y="3833675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02" name="Picture 337" descr="business, card, cash, credit, money, paymen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47" y="3979088"/>
            <a:ext cx="490188" cy="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764371" y="4507166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신용카드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 확인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588343" y="4708678"/>
            <a:ext cx="12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 소유의  신용카드 번호와 비밀번호를 통해 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05" name="AutoShape 30"/>
          <p:cNvSpPr>
            <a:spLocks noChangeArrowheads="1"/>
          </p:cNvSpPr>
          <p:nvPr/>
        </p:nvSpPr>
        <p:spPr bwMode="auto">
          <a:xfrm>
            <a:off x="2919924" y="5221738"/>
            <a:ext cx="621234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신용카드 인증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41992" y="3826932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33583" y="3833675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09" name="Picture 339" descr="document, extension, file, format, pap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98" y="4013619"/>
            <a:ext cx="433627" cy="43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255334" y="4519670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공인인증서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 확인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067423" y="4717427"/>
            <a:ext cx="125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회원님의 공인인증서를 통해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23" name="AutoShape 30"/>
          <p:cNvSpPr>
            <a:spLocks noChangeArrowheads="1"/>
          </p:cNvSpPr>
          <p:nvPr/>
        </p:nvSpPr>
        <p:spPr bwMode="auto">
          <a:xfrm>
            <a:off x="4368146" y="5230971"/>
            <a:ext cx="720511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공인인증서 인증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59594" y="4519669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err="1">
                <a:solidFill>
                  <a:srgbClr val="C00000"/>
                </a:solidFill>
                <a:ea typeface="뫼비우스 Regular"/>
              </a:rPr>
              <a:t>아이핀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으로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확인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556443" y="4717426"/>
            <a:ext cx="125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아이핀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인증을 통해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27" name="AutoShape 30"/>
          <p:cNvSpPr>
            <a:spLocks noChangeArrowheads="1"/>
          </p:cNvSpPr>
          <p:nvPr/>
        </p:nvSpPr>
        <p:spPr bwMode="auto">
          <a:xfrm>
            <a:off x="5834306" y="5230970"/>
            <a:ext cx="720511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아이핀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 인증</a:t>
            </a:r>
          </a:p>
        </p:txBody>
      </p:sp>
      <p:sp>
        <p:nvSpPr>
          <p:cNvPr id="128" name="Closed Lock"/>
          <p:cNvSpPr>
            <a:spLocks noEditPoints="1"/>
          </p:cNvSpPr>
          <p:nvPr/>
        </p:nvSpPr>
        <p:spPr bwMode="auto">
          <a:xfrm>
            <a:off x="6052538" y="4013619"/>
            <a:ext cx="225216" cy="377968"/>
          </a:xfrm>
          <a:custGeom>
            <a:avLst/>
            <a:gdLst>
              <a:gd name="T0" fmla="*/ 23 w 272"/>
              <a:gd name="T1" fmla="*/ 113 h 372"/>
              <a:gd name="T2" fmla="*/ 8 w 272"/>
              <a:gd name="T3" fmla="*/ 144 h 372"/>
              <a:gd name="T4" fmla="*/ 0 w 272"/>
              <a:gd name="T5" fmla="*/ 364 h 372"/>
              <a:gd name="T6" fmla="*/ 264 w 272"/>
              <a:gd name="T7" fmla="*/ 372 h 372"/>
              <a:gd name="T8" fmla="*/ 272 w 272"/>
              <a:gd name="T9" fmla="*/ 152 h 372"/>
              <a:gd name="T10" fmla="*/ 248 w 272"/>
              <a:gd name="T11" fmla="*/ 144 h 372"/>
              <a:gd name="T12" fmla="*/ 136 w 272"/>
              <a:gd name="T13" fmla="*/ 0 h 372"/>
              <a:gd name="T14" fmla="*/ 232 w 272"/>
              <a:gd name="T15" fmla="*/ 113 h 372"/>
              <a:gd name="T16" fmla="*/ 235 w 272"/>
              <a:gd name="T17" fmla="*/ 157 h 372"/>
              <a:gd name="T18" fmla="*/ 256 w 272"/>
              <a:gd name="T19" fmla="*/ 160 h 372"/>
              <a:gd name="T20" fmla="*/ 16 w 272"/>
              <a:gd name="T21" fmla="*/ 356 h 372"/>
              <a:gd name="T22" fmla="*/ 28 w 272"/>
              <a:gd name="T23" fmla="*/ 160 h 372"/>
              <a:gd name="T24" fmla="*/ 39 w 272"/>
              <a:gd name="T25" fmla="*/ 113 h 372"/>
              <a:gd name="T26" fmla="*/ 136 w 272"/>
              <a:gd name="T27" fmla="*/ 40 h 372"/>
              <a:gd name="T28" fmla="*/ 63 w 272"/>
              <a:gd name="T29" fmla="*/ 147 h 372"/>
              <a:gd name="T30" fmla="*/ 76 w 272"/>
              <a:gd name="T31" fmla="*/ 160 h 372"/>
              <a:gd name="T32" fmla="*/ 205 w 272"/>
              <a:gd name="T33" fmla="*/ 157 h 372"/>
              <a:gd name="T34" fmla="*/ 209 w 272"/>
              <a:gd name="T35" fmla="*/ 113 h 372"/>
              <a:gd name="T36" fmla="*/ 136 w 272"/>
              <a:gd name="T37" fmla="*/ 56 h 372"/>
              <a:gd name="T38" fmla="*/ 193 w 272"/>
              <a:gd name="T39" fmla="*/ 144 h 372"/>
              <a:gd name="T40" fmla="*/ 79 w 272"/>
              <a:gd name="T41" fmla="*/ 113 h 372"/>
              <a:gd name="T42" fmla="*/ 132 w 272"/>
              <a:gd name="T43" fmla="*/ 213 h 372"/>
              <a:gd name="T44" fmla="*/ 110 w 272"/>
              <a:gd name="T45" fmla="*/ 268 h 372"/>
              <a:gd name="T46" fmla="*/ 112 w 272"/>
              <a:gd name="T47" fmla="*/ 333 h 372"/>
              <a:gd name="T48" fmla="*/ 162 w 272"/>
              <a:gd name="T49" fmla="*/ 327 h 372"/>
              <a:gd name="T50" fmla="*/ 156 w 272"/>
              <a:gd name="T51" fmla="*/ 268 h 372"/>
              <a:gd name="T52" fmla="*/ 132 w 272"/>
              <a:gd name="T53" fmla="*/ 213 h 372"/>
              <a:gd name="T54" fmla="*/ 149 w 272"/>
              <a:gd name="T55" fmla="*/ 245 h 372"/>
              <a:gd name="T56" fmla="*/ 140 w 272"/>
              <a:gd name="T57" fmla="*/ 266 h 372"/>
              <a:gd name="T58" fmla="*/ 117 w 272"/>
              <a:gd name="T59" fmla="*/ 317 h 372"/>
              <a:gd name="T60" fmla="*/ 123 w 272"/>
              <a:gd name="T61" fmla="*/ 258 h 372"/>
              <a:gd name="T62" fmla="*/ 132 w 272"/>
              <a:gd name="T63" fmla="*/ 229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2" h="372">
                <a:moveTo>
                  <a:pt x="136" y="0"/>
                </a:moveTo>
                <a:cubicBezTo>
                  <a:pt x="74" y="0"/>
                  <a:pt x="23" y="51"/>
                  <a:pt x="23" y="113"/>
                </a:cubicBezTo>
                <a:lnTo>
                  <a:pt x="23" y="144"/>
                </a:lnTo>
                <a:lnTo>
                  <a:pt x="8" y="144"/>
                </a:lnTo>
                <a:cubicBezTo>
                  <a:pt x="4" y="144"/>
                  <a:pt x="0" y="148"/>
                  <a:pt x="0" y="152"/>
                </a:cubicBezTo>
                <a:lnTo>
                  <a:pt x="0" y="364"/>
                </a:lnTo>
                <a:cubicBezTo>
                  <a:pt x="0" y="368"/>
                  <a:pt x="4" y="372"/>
                  <a:pt x="8" y="372"/>
                </a:cubicBezTo>
                <a:lnTo>
                  <a:pt x="264" y="372"/>
                </a:lnTo>
                <a:cubicBezTo>
                  <a:pt x="268" y="372"/>
                  <a:pt x="272" y="368"/>
                  <a:pt x="272" y="364"/>
                </a:cubicBezTo>
                <a:lnTo>
                  <a:pt x="272" y="152"/>
                </a:lnTo>
                <a:cubicBezTo>
                  <a:pt x="272" y="148"/>
                  <a:pt x="268" y="144"/>
                  <a:pt x="264" y="144"/>
                </a:cubicBezTo>
                <a:lnTo>
                  <a:pt x="248" y="144"/>
                </a:lnTo>
                <a:lnTo>
                  <a:pt x="248" y="113"/>
                </a:lnTo>
                <a:cubicBezTo>
                  <a:pt x="248" y="51"/>
                  <a:pt x="198" y="0"/>
                  <a:pt x="136" y="0"/>
                </a:cubicBezTo>
                <a:close/>
                <a:moveTo>
                  <a:pt x="136" y="16"/>
                </a:moveTo>
                <a:cubicBezTo>
                  <a:pt x="189" y="16"/>
                  <a:pt x="232" y="60"/>
                  <a:pt x="232" y="113"/>
                </a:cubicBezTo>
                <a:lnTo>
                  <a:pt x="232" y="147"/>
                </a:lnTo>
                <a:cubicBezTo>
                  <a:pt x="232" y="150"/>
                  <a:pt x="233" y="154"/>
                  <a:pt x="235" y="157"/>
                </a:cubicBezTo>
                <a:cubicBezTo>
                  <a:pt x="238" y="159"/>
                  <a:pt x="241" y="160"/>
                  <a:pt x="244" y="160"/>
                </a:cubicBezTo>
                <a:lnTo>
                  <a:pt x="256" y="160"/>
                </a:lnTo>
                <a:lnTo>
                  <a:pt x="256" y="356"/>
                </a:lnTo>
                <a:lnTo>
                  <a:pt x="16" y="356"/>
                </a:lnTo>
                <a:lnTo>
                  <a:pt x="16" y="160"/>
                </a:lnTo>
                <a:lnTo>
                  <a:pt x="28" y="160"/>
                </a:lnTo>
                <a:cubicBezTo>
                  <a:pt x="35" y="160"/>
                  <a:pt x="39" y="154"/>
                  <a:pt x="39" y="147"/>
                </a:cubicBezTo>
                <a:lnTo>
                  <a:pt x="39" y="113"/>
                </a:lnTo>
                <a:cubicBezTo>
                  <a:pt x="39" y="60"/>
                  <a:pt x="83" y="16"/>
                  <a:pt x="136" y="16"/>
                </a:cubicBezTo>
                <a:close/>
                <a:moveTo>
                  <a:pt x="136" y="40"/>
                </a:moveTo>
                <a:cubicBezTo>
                  <a:pt x="96" y="40"/>
                  <a:pt x="63" y="73"/>
                  <a:pt x="63" y="113"/>
                </a:cubicBezTo>
                <a:lnTo>
                  <a:pt x="63" y="147"/>
                </a:lnTo>
                <a:cubicBezTo>
                  <a:pt x="63" y="150"/>
                  <a:pt x="65" y="154"/>
                  <a:pt x="66" y="157"/>
                </a:cubicBezTo>
                <a:cubicBezTo>
                  <a:pt x="69" y="159"/>
                  <a:pt x="73" y="160"/>
                  <a:pt x="76" y="160"/>
                </a:cubicBezTo>
                <a:lnTo>
                  <a:pt x="196" y="160"/>
                </a:lnTo>
                <a:cubicBezTo>
                  <a:pt x="200" y="160"/>
                  <a:pt x="202" y="159"/>
                  <a:pt x="205" y="157"/>
                </a:cubicBezTo>
                <a:cubicBezTo>
                  <a:pt x="207" y="155"/>
                  <a:pt x="209" y="151"/>
                  <a:pt x="209" y="147"/>
                </a:cubicBezTo>
                <a:lnTo>
                  <a:pt x="209" y="113"/>
                </a:lnTo>
                <a:cubicBezTo>
                  <a:pt x="209" y="73"/>
                  <a:pt x="176" y="40"/>
                  <a:pt x="136" y="40"/>
                </a:cubicBezTo>
                <a:close/>
                <a:moveTo>
                  <a:pt x="136" y="56"/>
                </a:moveTo>
                <a:cubicBezTo>
                  <a:pt x="166" y="56"/>
                  <a:pt x="193" y="83"/>
                  <a:pt x="193" y="113"/>
                </a:cubicBezTo>
                <a:lnTo>
                  <a:pt x="193" y="144"/>
                </a:lnTo>
                <a:lnTo>
                  <a:pt x="79" y="144"/>
                </a:lnTo>
                <a:lnTo>
                  <a:pt x="79" y="113"/>
                </a:lnTo>
                <a:cubicBezTo>
                  <a:pt x="79" y="83"/>
                  <a:pt x="105" y="56"/>
                  <a:pt x="136" y="56"/>
                </a:cubicBezTo>
                <a:close/>
                <a:moveTo>
                  <a:pt x="132" y="213"/>
                </a:moveTo>
                <a:cubicBezTo>
                  <a:pt x="114" y="213"/>
                  <a:pt x="99" y="227"/>
                  <a:pt x="99" y="245"/>
                </a:cubicBezTo>
                <a:cubicBezTo>
                  <a:pt x="99" y="255"/>
                  <a:pt x="104" y="262"/>
                  <a:pt x="110" y="268"/>
                </a:cubicBezTo>
                <a:lnTo>
                  <a:pt x="101" y="317"/>
                </a:lnTo>
                <a:cubicBezTo>
                  <a:pt x="99" y="324"/>
                  <a:pt x="105" y="333"/>
                  <a:pt x="112" y="333"/>
                </a:cubicBezTo>
                <a:lnTo>
                  <a:pt x="153" y="333"/>
                </a:lnTo>
                <a:cubicBezTo>
                  <a:pt x="158" y="333"/>
                  <a:pt x="160" y="330"/>
                  <a:pt x="162" y="327"/>
                </a:cubicBezTo>
                <a:cubicBezTo>
                  <a:pt x="164" y="325"/>
                  <a:pt x="165" y="321"/>
                  <a:pt x="164" y="318"/>
                </a:cubicBezTo>
                <a:lnTo>
                  <a:pt x="156" y="268"/>
                </a:lnTo>
                <a:cubicBezTo>
                  <a:pt x="161" y="262"/>
                  <a:pt x="165" y="255"/>
                  <a:pt x="165" y="245"/>
                </a:cubicBezTo>
                <a:cubicBezTo>
                  <a:pt x="165" y="228"/>
                  <a:pt x="151" y="213"/>
                  <a:pt x="132" y="213"/>
                </a:cubicBezTo>
                <a:close/>
                <a:moveTo>
                  <a:pt x="132" y="229"/>
                </a:moveTo>
                <a:cubicBezTo>
                  <a:pt x="142" y="229"/>
                  <a:pt x="149" y="236"/>
                  <a:pt x="149" y="245"/>
                </a:cubicBezTo>
                <a:cubicBezTo>
                  <a:pt x="149" y="252"/>
                  <a:pt x="146" y="256"/>
                  <a:pt x="143" y="258"/>
                </a:cubicBezTo>
                <a:cubicBezTo>
                  <a:pt x="140" y="260"/>
                  <a:pt x="139" y="264"/>
                  <a:pt x="140" y="266"/>
                </a:cubicBezTo>
                <a:lnTo>
                  <a:pt x="148" y="317"/>
                </a:lnTo>
                <a:lnTo>
                  <a:pt x="117" y="317"/>
                </a:lnTo>
                <a:lnTo>
                  <a:pt x="126" y="266"/>
                </a:lnTo>
                <a:cubicBezTo>
                  <a:pt x="127" y="264"/>
                  <a:pt x="126" y="260"/>
                  <a:pt x="123" y="258"/>
                </a:cubicBezTo>
                <a:cubicBezTo>
                  <a:pt x="119" y="256"/>
                  <a:pt x="115" y="251"/>
                  <a:pt x="115" y="245"/>
                </a:cubicBezTo>
                <a:cubicBezTo>
                  <a:pt x="115" y="237"/>
                  <a:pt x="124" y="229"/>
                  <a:pt x="132" y="229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맑은 고딕" pitchFamily="50" charset="-127"/>
              <a:cs typeface="Calibri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4E7D837-7D0A-4FA7-84EF-0418E5FD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865773" y="1272975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|    Step 2.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인증하기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회원가입 완료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51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내국인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2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외국인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53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63042" y="3158071"/>
            <a:ext cx="546316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회원님의 개인정보는 항상 암호화되어 처리되고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본인인증으로만 사용하며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보관하지 않습니다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인증 메일 수신을 위해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주소를 정확히 입력해 주세요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5222" y="3666079"/>
            <a:ext cx="5691762" cy="1035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745074" y="2904491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1000" b="1" dirty="0">
                <a:latin typeface="맑은 고딕" pitchFamily="50" charset="-127"/>
                <a:ea typeface="뫼비우스 Regular"/>
              </a:rPr>
              <a:t>｜본인인증</a:t>
            </a:r>
          </a:p>
        </p:txBody>
      </p:sp>
      <p:sp>
        <p:nvSpPr>
          <p:cNvPr id="80" name="AutoShape 30"/>
          <p:cNvSpPr>
            <a:spLocks noChangeArrowheads="1"/>
          </p:cNvSpPr>
          <p:nvPr/>
        </p:nvSpPr>
        <p:spPr bwMode="auto">
          <a:xfrm>
            <a:off x="3083421" y="543671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이전</a:t>
            </a:r>
          </a:p>
        </p:txBody>
      </p:sp>
      <p:sp>
        <p:nvSpPr>
          <p:cNvPr id="90" name="AutoShape 30"/>
          <p:cNvSpPr>
            <a:spLocks noChangeArrowheads="1"/>
          </p:cNvSpPr>
          <p:nvPr/>
        </p:nvSpPr>
        <p:spPr bwMode="auto">
          <a:xfrm>
            <a:off x="3791482" y="543626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36" name="Text Box"/>
          <p:cNvSpPr>
            <a:spLocks/>
          </p:cNvSpPr>
          <p:nvPr/>
        </p:nvSpPr>
        <p:spPr bwMode="auto">
          <a:xfrm>
            <a:off x="1052736" y="4049097"/>
            <a:ext cx="753204" cy="188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맑은 고딕" pitchFamily="50" charset="-127"/>
              <a:ea typeface="뫼비우스 Regular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01846" y="4048824"/>
            <a:ext cx="849338" cy="1885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000" dirty="0">
                <a:solidFill>
                  <a:srgbClr val="262626"/>
                </a:solidFill>
                <a:latin typeface="맑은 고딕" pitchFamily="50" charset="-127"/>
                <a:ea typeface="뫼비우스 Regular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934808" y="4028874"/>
            <a:ext cx="863730" cy="225703"/>
            <a:chOff x="3930429" y="4031080"/>
            <a:chExt cx="863730" cy="225703"/>
          </a:xfrm>
        </p:grpSpPr>
        <p:sp>
          <p:nvSpPr>
            <p:cNvPr id="45" name="Text Box"/>
            <p:cNvSpPr/>
            <p:nvPr/>
          </p:nvSpPr>
          <p:spPr>
            <a:xfrm>
              <a:off x="3930429" y="4031080"/>
              <a:ext cx="86373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tx1"/>
                  </a:solidFill>
                  <a:latin typeface="Segoe UI" panose="020B0502040204020203" pitchFamily="34" charset="0"/>
                  <a:ea typeface="뫼비우스 Regular"/>
                  <a:cs typeface="Segoe UI" panose="020B0502040204020203" pitchFamily="34" charset="0"/>
                </a:rPr>
                <a:t>직접입력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  <p:sp>
          <p:nvSpPr>
            <p:cNvPr id="46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686738" y="4134106"/>
              <a:ext cx="4571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755812" y="4027877"/>
            <a:ext cx="300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/>
                </a:solidFill>
                <a:ea typeface="뫼비우스 Regular"/>
              </a:rPr>
              <a:t>@</a:t>
            </a:r>
            <a:endParaRPr lang="ko-KR" altLang="en-US" dirty="0">
              <a:ea typeface="뫼비우스 Regular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947592" y="3745988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800" b="1" dirty="0" err="1">
                <a:latin typeface="맑은 고딕" pitchFamily="50" charset="-127"/>
                <a:ea typeface="뫼비우스 Regular"/>
              </a:rPr>
              <a:t>이메일</a:t>
            </a:r>
            <a:r>
              <a:rPr lang="ko-KR" altLang="en-US" sz="800" b="1" dirty="0">
                <a:latin typeface="맑은 고딕" pitchFamily="50" charset="-127"/>
                <a:ea typeface="뫼비우스 Regular"/>
              </a:rPr>
              <a:t> 수신 인증</a:t>
            </a:r>
          </a:p>
        </p:txBody>
      </p:sp>
      <p:sp>
        <p:nvSpPr>
          <p:cNvPr id="54" name="AutoShape 30"/>
          <p:cNvSpPr>
            <a:spLocks noChangeArrowheads="1"/>
          </p:cNvSpPr>
          <p:nvPr/>
        </p:nvSpPr>
        <p:spPr bwMode="auto">
          <a:xfrm>
            <a:off x="3929993" y="4062694"/>
            <a:ext cx="590191" cy="1677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중복 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4002" y="4369651"/>
            <a:ext cx="546316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수신인증은 입력하신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발송된 인증메일의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URL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을 클릭하는 방식으로 진행됩니다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ACC9B458-99BC-4FEC-B8B5-F92A01BCE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pSp>
        <p:nvGrpSpPr>
          <p:cNvPr id="44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45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개인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46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기업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47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1725072" y="2999198"/>
            <a:ext cx="1608214" cy="249333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25072" y="3310920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(6~16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자의 영문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특수기호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25066" y="3625750"/>
            <a:ext cx="2359501" cy="249333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(6~16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자의 영문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특수기호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25066" y="4565587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6829" y="3001543"/>
            <a:ext cx="5902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3692" y="334219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676" y="3630062"/>
            <a:ext cx="9749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 확인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5950" y="3924440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  <a:r>
              <a:rPr lang="en-US" altLang="ko-KR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실명</a:t>
            </a:r>
            <a:r>
              <a:rPr lang="en-US" altLang="ko-KR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26021" y="4578366"/>
            <a:ext cx="6415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이메일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7406" y="4883172"/>
            <a:ext cx="889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휴대폰 번호 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6746" y="4237713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생년월일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39662" y="520981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주소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</a:t>
            </a:r>
            <a:r>
              <a:rPr lang="ko-KR" altLang="en-US" sz="11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 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27125" y="5231931"/>
            <a:ext cx="1913391" cy="192058"/>
            <a:chOff x="1990026" y="3497608"/>
            <a:chExt cx="1913391" cy="192058"/>
          </a:xfrm>
        </p:grpSpPr>
        <p:sp>
          <p:nvSpPr>
            <p:cNvPr id="95" name="Text Box"/>
            <p:cNvSpPr>
              <a:spLocks/>
            </p:cNvSpPr>
            <p:nvPr/>
          </p:nvSpPr>
          <p:spPr bwMode="auto">
            <a:xfrm>
              <a:off x="1990026" y="3497608"/>
              <a:ext cx="540000" cy="18854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뫼비우스 Regular"/>
              </a:endParaRPr>
            </a:p>
          </p:txBody>
        </p:sp>
        <p:sp>
          <p:nvSpPr>
            <p:cNvPr id="96" name="Text Box"/>
            <p:cNvSpPr>
              <a:spLocks/>
            </p:cNvSpPr>
            <p:nvPr/>
          </p:nvSpPr>
          <p:spPr bwMode="auto">
            <a:xfrm>
              <a:off x="2604846" y="3501123"/>
              <a:ext cx="540000" cy="188543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effectLst/>
                <a:latin typeface="맑은 고딕" pitchFamily="50" charset="-127"/>
                <a:ea typeface="뫼비우스 Regular"/>
              </a:endParaRPr>
            </a:p>
          </p:txBody>
        </p:sp>
        <p:sp>
          <p:nvSpPr>
            <p:cNvPr id="97" name="Button"/>
            <p:cNvSpPr>
              <a:spLocks/>
            </p:cNvSpPr>
            <p:nvPr/>
          </p:nvSpPr>
          <p:spPr bwMode="auto">
            <a:xfrm>
              <a:off x="3189518" y="3506499"/>
              <a:ext cx="713899" cy="180000"/>
            </a:xfrm>
            <a:prstGeom prst="roundRect">
              <a:avLst>
                <a:gd name="adj" fmla="val 8776"/>
              </a:avLst>
            </a:prstGeom>
            <a:solidFill>
              <a:srgbClr val="F2F2F2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 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우편번호찾기</a:t>
              </a:r>
              <a:endPara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647097" y="3946398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8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2036" y="4196541"/>
            <a:ext cx="2667000" cy="12655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03296" y="4333363"/>
            <a:ext cx="15070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AutoShape 30"/>
          <p:cNvSpPr>
            <a:spLocks noChangeArrowheads="1"/>
          </p:cNvSpPr>
          <p:nvPr/>
        </p:nvSpPr>
        <p:spPr bwMode="auto">
          <a:xfrm>
            <a:off x="6366867" y="4358785"/>
            <a:ext cx="789981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인증번호 받기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672406" y="4893731"/>
            <a:ext cx="2589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010 -1234-5678 </a:t>
            </a:r>
            <a:endParaRPr lang="ko-KR" altLang="en-US" sz="8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13343" y="4641194"/>
            <a:ext cx="1507089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인증번호 입력 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3" name="AutoShape 30"/>
          <p:cNvSpPr>
            <a:spLocks noChangeArrowheads="1"/>
          </p:cNvSpPr>
          <p:nvPr/>
        </p:nvSpPr>
        <p:spPr bwMode="auto">
          <a:xfrm>
            <a:off x="6383648" y="4660376"/>
            <a:ext cx="371516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확인</a:t>
            </a:r>
          </a:p>
        </p:txBody>
      </p:sp>
      <p:sp>
        <p:nvSpPr>
          <p:cNvPr id="104" name="AutoShape 30"/>
          <p:cNvSpPr>
            <a:spLocks noChangeArrowheads="1"/>
          </p:cNvSpPr>
          <p:nvPr/>
        </p:nvSpPr>
        <p:spPr bwMode="auto">
          <a:xfrm>
            <a:off x="6786917" y="4654026"/>
            <a:ext cx="371516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재전송</a:t>
            </a:r>
          </a:p>
        </p:txBody>
      </p:sp>
      <p:sp>
        <p:nvSpPr>
          <p:cNvPr id="106" name="AutoShape 30"/>
          <p:cNvSpPr>
            <a:spLocks noChangeArrowheads="1"/>
          </p:cNvSpPr>
          <p:nvPr/>
        </p:nvSpPr>
        <p:spPr bwMode="auto">
          <a:xfrm>
            <a:off x="2541410" y="4893731"/>
            <a:ext cx="685032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인증 완료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732686" y="5792407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상세 주소</a:t>
            </a:r>
            <a:endParaRPr lang="ko-KR" altLang="en-US" sz="8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724212" y="5477565"/>
            <a:ext cx="2359501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주소</a:t>
            </a:r>
          </a:p>
        </p:txBody>
      </p:sp>
      <p:sp>
        <p:nvSpPr>
          <p:cNvPr id="115" name="AutoShape 30"/>
          <p:cNvSpPr>
            <a:spLocks noChangeArrowheads="1"/>
          </p:cNvSpPr>
          <p:nvPr/>
        </p:nvSpPr>
        <p:spPr bwMode="auto">
          <a:xfrm>
            <a:off x="3384448" y="3017847"/>
            <a:ext cx="685032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중복 확인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1647096" y="4235958"/>
            <a:ext cx="18583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1983</a:t>
            </a:r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11</a:t>
            </a:r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</a:t>
            </a:r>
            <a:r>
              <a:rPr lang="en-US" altLang="ko-KR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8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AA624609-BA0D-4793-91E2-3554769C0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D5376150-5683-4C94-93BA-6156643561DD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3083421" y="619109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54" name="AutoShape 30"/>
          <p:cNvSpPr>
            <a:spLocks noChangeArrowheads="1"/>
          </p:cNvSpPr>
          <p:nvPr/>
        </p:nvSpPr>
        <p:spPr bwMode="auto">
          <a:xfrm>
            <a:off x="3791482" y="619064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716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pSp>
        <p:nvGrpSpPr>
          <p:cNvPr id="44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45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개인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46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기업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47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1725072" y="2999198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25072" y="3310920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(6~16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자의 영문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특수기호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25066" y="3625750"/>
            <a:ext cx="2359501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(6~16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자의 영문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특수기호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725066" y="4565587"/>
            <a:ext cx="235949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725066" y="4877309"/>
            <a:ext cx="15070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25061" y="5192139"/>
            <a:ext cx="1507089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인증번호 입력 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3288637" y="4902731"/>
            <a:ext cx="789981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인증번호 받기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6829" y="3001543"/>
            <a:ext cx="5902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83692" y="3342190"/>
            <a:ext cx="6928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676" y="3630062"/>
            <a:ext cx="9749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 확인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15950" y="3924440"/>
            <a:ext cx="7633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  <a:r>
              <a:rPr lang="en-US" altLang="ko-KR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실명</a:t>
            </a:r>
            <a:r>
              <a:rPr lang="en-US" altLang="ko-KR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026021" y="4578366"/>
            <a:ext cx="6415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 err="1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이메일</a:t>
            </a:r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97406" y="4883172"/>
            <a:ext cx="8899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휴대폰 번호 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16592" y="4250745"/>
            <a:ext cx="2359501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66746" y="4237713"/>
            <a:ext cx="7184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생년월일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29728" y="5502787"/>
            <a:ext cx="2359501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32042" y="552985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주소</a:t>
            </a:r>
            <a:r>
              <a:rPr lang="ko-KR" altLang="en-US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800" b="1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*</a:t>
            </a:r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AutoShape 30"/>
          <p:cNvSpPr>
            <a:spLocks noChangeArrowheads="1"/>
          </p:cNvSpPr>
          <p:nvPr/>
        </p:nvSpPr>
        <p:spPr bwMode="auto">
          <a:xfrm>
            <a:off x="3295366" y="5211321"/>
            <a:ext cx="371516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확인</a:t>
            </a:r>
          </a:p>
        </p:txBody>
      </p:sp>
      <p:sp>
        <p:nvSpPr>
          <p:cNvPr id="82" name="AutoShape 30"/>
          <p:cNvSpPr>
            <a:spLocks noChangeArrowheads="1"/>
          </p:cNvSpPr>
          <p:nvPr/>
        </p:nvSpPr>
        <p:spPr bwMode="auto">
          <a:xfrm>
            <a:off x="3698635" y="5204971"/>
            <a:ext cx="371516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재전송</a:t>
            </a:r>
          </a:p>
        </p:txBody>
      </p:sp>
      <p:sp>
        <p:nvSpPr>
          <p:cNvPr id="83" name="AutoShape 30"/>
          <p:cNvSpPr>
            <a:spLocks noChangeArrowheads="1"/>
          </p:cNvSpPr>
          <p:nvPr/>
        </p:nvSpPr>
        <p:spPr bwMode="auto">
          <a:xfrm>
            <a:off x="3287939" y="3954936"/>
            <a:ext cx="789981" cy="21544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본인 인증하기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1716592" y="3939641"/>
            <a:ext cx="15070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b="1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</a:t>
            </a:r>
            <a:r>
              <a:rPr lang="ko-KR" altLang="en-US" sz="11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Step 4.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        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66D2559D-200A-49F6-A742-62FCAF5BB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0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56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57" name="사각형: 둥근 모서리 55">
            <a:extLst>
              <a:ext uri="{FF2B5EF4-FFF2-40B4-BE49-F238E27FC236}">
                <a16:creationId xmlns:a16="http://schemas.microsoft.com/office/drawing/2014/main" xmlns="" id="{D5376150-5683-4C94-93BA-6156643561DD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21286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9691" y="2263775"/>
            <a:ext cx="6311502" cy="2968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65" y="1686746"/>
            <a:ext cx="24686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로그인이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필요한 서비스입니다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회원이 아니면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지금 </a:t>
            </a:r>
            <a:r>
              <a:rPr lang="ko-KR" altLang="en-US" sz="1000" b="1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해주세요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151773" y="3083983"/>
            <a:ext cx="16888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151773" y="3395705"/>
            <a:ext cx="1688878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000839" y="3165395"/>
            <a:ext cx="695619" cy="365298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0" y="3759334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AutoShape 6"/>
          <p:cNvSpPr>
            <a:spLocks noChangeArrowheads="1"/>
          </p:cNvSpPr>
          <p:nvPr/>
        </p:nvSpPr>
        <p:spPr bwMode="auto">
          <a:xfrm>
            <a:off x="1988545" y="3773188"/>
            <a:ext cx="848991" cy="23272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07" y="3801561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782" y="2506133"/>
            <a:ext cx="2455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받은 커리어로 시작하자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1173343" y="413341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132943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1973443" y="414103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212191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3910" y="2810933"/>
            <a:ext cx="2117683" cy="20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 영역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A55B750-3AA5-4C49-B49A-FEA5749A3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4" name="AutoShape 30"/>
          <p:cNvSpPr>
            <a:spLocks noChangeArrowheads="1"/>
          </p:cNvSpPr>
          <p:nvPr/>
        </p:nvSpPr>
        <p:spPr bwMode="auto">
          <a:xfrm>
            <a:off x="1172168" y="4413078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회원가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2038202" y="4409110"/>
            <a:ext cx="1288348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아이디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비밀번호 찾기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912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9691" y="2263775"/>
            <a:ext cx="6311502" cy="2968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531" y="1932289"/>
            <a:ext cx="25119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안전하게 로그아웃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151773" y="3083983"/>
            <a:ext cx="16888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151773" y="3395705"/>
            <a:ext cx="1688878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000839" y="3165395"/>
            <a:ext cx="695619" cy="365298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0" y="3759334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AutoShape 6"/>
          <p:cNvSpPr>
            <a:spLocks noChangeArrowheads="1"/>
          </p:cNvSpPr>
          <p:nvPr/>
        </p:nvSpPr>
        <p:spPr bwMode="auto">
          <a:xfrm>
            <a:off x="1988545" y="3773188"/>
            <a:ext cx="848991" cy="23272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07" y="3801561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31CBC0E-38FD-4F0D-B9FA-E14D67517D03}"/>
              </a:ext>
            </a:extLst>
          </p:cNvPr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09594D9-12C6-46E7-B37D-316BF0ADE3E6}"/>
              </a:ext>
            </a:extLst>
          </p:cNvPr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539BA63-8919-49BF-98C9-2252051C6719}"/>
              </a:ext>
            </a:extLst>
          </p:cNvPr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782" y="2506133"/>
            <a:ext cx="2455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인증 받은 커리어로 시작하자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!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1173343" y="413341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132943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1973443" y="414103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212191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3910" y="2810933"/>
            <a:ext cx="2117683" cy="20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 영역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5976C686-D49B-4BA5-8E0C-FDBE5BA37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1172168" y="4413078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회원가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auto">
          <a:xfrm>
            <a:off x="2038202" y="4409110"/>
            <a:ext cx="1288348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아이디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비밀번호 찾기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809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6171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8367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71974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9877" y="1764089"/>
            <a:ext cx="2664460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뫼비우스 Regular"/>
              </a:rPr>
              <a:t>이름  </a:t>
            </a:r>
            <a:r>
              <a:rPr lang="en-US" altLang="ko-KR" sz="1000" dirty="0">
                <a:ea typeface="뫼비우스 Regular"/>
              </a:rPr>
              <a:t>: </a:t>
            </a:r>
            <a:r>
              <a:rPr lang="ko-KR" altLang="en-US" sz="1000" dirty="0">
                <a:ea typeface="뫼비우스 Regular"/>
              </a:rPr>
              <a:t>김</a:t>
            </a:r>
            <a:r>
              <a:rPr lang="en-US" altLang="ko-KR" sz="1000" dirty="0">
                <a:ea typeface="뫼비우스 Regular"/>
              </a:rPr>
              <a:t>OO (</a:t>
            </a:r>
            <a:r>
              <a:rPr lang="ko-KR" altLang="en-US" sz="1000" dirty="0">
                <a:ea typeface="뫼비우스 Regular"/>
              </a:rPr>
              <a:t>여</a:t>
            </a:r>
            <a:r>
              <a:rPr lang="en-US" altLang="ko-KR" sz="1000" dirty="0">
                <a:ea typeface="뫼비우스 Regula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뫼비우스 Regular"/>
              </a:rPr>
              <a:t>전화번호</a:t>
            </a:r>
            <a:r>
              <a:rPr lang="en-US" altLang="ko-KR" sz="1000" dirty="0">
                <a:ea typeface="뫼비우스 Regular"/>
              </a:rPr>
              <a:t>(HP) : 000-0000-0000</a:t>
            </a:r>
            <a:endParaRPr lang="ko-KR" altLang="en-US" sz="1000" dirty="0"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ea typeface="뫼비우스 Regular"/>
              </a:rPr>
              <a:t>주소 </a:t>
            </a:r>
            <a:r>
              <a:rPr lang="en-US" altLang="ko-KR" sz="1000" dirty="0">
                <a:ea typeface="뫼비우스 Regular"/>
              </a:rPr>
              <a:t>: </a:t>
            </a:r>
            <a:r>
              <a:rPr lang="ko-KR" altLang="en-US" sz="1000" dirty="0">
                <a:ea typeface="뫼비우스 Regular"/>
              </a:rPr>
              <a:t>경기 이천시 </a:t>
            </a:r>
            <a:r>
              <a:rPr lang="ko-KR" altLang="en-US" sz="1000" dirty="0" err="1">
                <a:ea typeface="뫼비우스 Regular"/>
              </a:rPr>
              <a:t>부발읍</a:t>
            </a:r>
            <a:r>
              <a:rPr lang="ko-KR" altLang="en-US" sz="1000" dirty="0">
                <a:ea typeface="뫼비우스 Regular"/>
              </a:rPr>
              <a:t> </a:t>
            </a:r>
            <a:r>
              <a:rPr lang="ko-KR" altLang="en-US" sz="1000" dirty="0" err="1">
                <a:ea typeface="뫼비우스 Regular"/>
              </a:rPr>
              <a:t>경충대로</a:t>
            </a:r>
            <a:r>
              <a:rPr lang="ko-KR" altLang="en-US" sz="1000" dirty="0">
                <a:ea typeface="뫼비우스 Regular"/>
              </a:rPr>
              <a:t> </a:t>
            </a:r>
            <a:r>
              <a:rPr lang="en-US" altLang="ko-KR" sz="1000" dirty="0">
                <a:ea typeface="뫼비우스 Regular"/>
              </a:rPr>
              <a:t>2091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4010" y="1919080"/>
            <a:ext cx="2160270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  <a:ea typeface="뫼비우스 Regular"/>
              </a:rPr>
              <a:t>생년월일 </a:t>
            </a:r>
            <a:r>
              <a:rPr lang="en-US" altLang="ko-KR" sz="1000" dirty="0">
                <a:solidFill>
                  <a:prstClr val="black"/>
                </a:solidFill>
                <a:ea typeface="뫼비우스 Regular"/>
              </a:rPr>
              <a:t>: 19XX.XX.XX</a:t>
            </a:r>
            <a:endParaRPr lang="en-US" altLang="ko-KR" sz="1000" dirty="0"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ea typeface="뫼비우스 Regular"/>
              </a:rPr>
              <a:t>이메일</a:t>
            </a:r>
            <a:r>
              <a:rPr lang="ko-KR" altLang="en-US" sz="1000" dirty="0">
                <a:ea typeface="뫼비우스 Regular"/>
              </a:rPr>
              <a:t> </a:t>
            </a:r>
            <a:r>
              <a:rPr lang="en-US" altLang="ko-KR" sz="1000" dirty="0">
                <a:ea typeface="뫼비우스 Regular"/>
              </a:rPr>
              <a:t>: aaaaa@skhynix.co.kr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0423" y="4576287"/>
            <a:ext cx="266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지원 현황</a:t>
            </a:r>
            <a:endParaRPr lang="en-US" altLang="ko-KR" sz="1200" dirty="0">
              <a:ea typeface="뫼비우스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5369" y="4681231"/>
            <a:ext cx="659987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>
                <a:ea typeface="뫼비우스 Regular"/>
              </a:rPr>
              <a:t>더보기</a:t>
            </a:r>
            <a:endParaRPr lang="en-US" altLang="ko-KR" sz="1000" dirty="0">
              <a:ea typeface="뫼비우스 Regula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423" y="5991049"/>
            <a:ext cx="266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회원 탈퇴</a:t>
            </a:r>
            <a:endParaRPr lang="en-US" altLang="ko-KR" sz="1200" dirty="0">
              <a:ea typeface="뫼비우스 Regular"/>
            </a:endParaRPr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6205397" y="6068731"/>
            <a:ext cx="1134110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탈퇴 신청하기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1069" y="1281833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마이페이지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88734" y="1534981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F0D4405-B619-4F44-B4DC-2355957B5045}"/>
              </a:ext>
            </a:extLst>
          </p:cNvPr>
          <p:cNvSpPr/>
          <p:nvPr/>
        </p:nvSpPr>
        <p:spPr>
          <a:xfrm>
            <a:off x="2303179" y="4949545"/>
            <a:ext cx="106786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기업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파트너사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CBFB422A-F55C-4A9A-9EA3-0747D635D70F}"/>
              </a:ext>
            </a:extLst>
          </p:cNvPr>
          <p:cNvSpPr/>
          <p:nvPr/>
        </p:nvSpPr>
        <p:spPr>
          <a:xfrm>
            <a:off x="5000598" y="4949545"/>
            <a:ext cx="89309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접수마감일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26E9BBB3-48EF-4DFA-9D89-8F05058EEB7B}"/>
              </a:ext>
            </a:extLst>
          </p:cNvPr>
          <p:cNvSpPr/>
          <p:nvPr/>
        </p:nvSpPr>
        <p:spPr>
          <a:xfrm>
            <a:off x="6593056" y="4949545"/>
            <a:ext cx="71627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전형결과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77FA3B2F-938B-4F64-AA81-1A1B92990800}"/>
              </a:ext>
            </a:extLst>
          </p:cNvPr>
          <p:cNvSpPr/>
          <p:nvPr/>
        </p:nvSpPr>
        <p:spPr>
          <a:xfrm>
            <a:off x="5879128" y="4949545"/>
            <a:ext cx="71627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공고상태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1DF43CA-AF14-44E9-BF54-FD76CE879A16}"/>
              </a:ext>
            </a:extLst>
          </p:cNvPr>
          <p:cNvSpPr/>
          <p:nvPr/>
        </p:nvSpPr>
        <p:spPr>
          <a:xfrm>
            <a:off x="3369170" y="4948205"/>
            <a:ext cx="1630722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F1807E3-705D-44D9-A555-88D145896E4C}"/>
              </a:ext>
            </a:extLst>
          </p:cNvPr>
          <p:cNvSpPr/>
          <p:nvPr/>
        </p:nvSpPr>
        <p:spPr>
          <a:xfrm>
            <a:off x="1626327" y="4949545"/>
            <a:ext cx="68044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CB47E3F-BEFD-4B3B-B921-19DD2ABD203A}"/>
              </a:ext>
            </a:extLst>
          </p:cNvPr>
          <p:cNvSpPr/>
          <p:nvPr/>
        </p:nvSpPr>
        <p:spPr>
          <a:xfrm>
            <a:off x="5532052" y="549633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D-11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615E531E-D892-407A-8424-03CA5CD9A5B5}"/>
              </a:ext>
            </a:extLst>
          </p:cNvPr>
          <p:cNvSpPr/>
          <p:nvPr/>
        </p:nvSpPr>
        <p:spPr>
          <a:xfrm>
            <a:off x="2303179" y="549633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협력사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541FEB8-E5CA-451A-A3D9-5C2DA447A9B7}"/>
              </a:ext>
            </a:extLst>
          </p:cNvPr>
          <p:cNvSpPr/>
          <p:nvPr/>
        </p:nvSpPr>
        <p:spPr>
          <a:xfrm>
            <a:off x="5000598" y="549633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85090F29-4B11-48AD-9176-A4CE86D8CC4E}"/>
              </a:ext>
            </a:extLst>
          </p:cNvPr>
          <p:cNvSpPr/>
          <p:nvPr/>
        </p:nvSpPr>
        <p:spPr>
          <a:xfrm>
            <a:off x="6593056" y="549633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323079A-9671-43B4-BAB5-36705EED279D}"/>
              </a:ext>
            </a:extLst>
          </p:cNvPr>
          <p:cNvSpPr/>
          <p:nvPr/>
        </p:nvSpPr>
        <p:spPr>
          <a:xfrm>
            <a:off x="5879128" y="549633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D0CD202E-C718-4B96-9B85-3DAFA4DA596C}"/>
              </a:ext>
            </a:extLst>
          </p:cNvPr>
          <p:cNvSpPr/>
          <p:nvPr/>
        </p:nvSpPr>
        <p:spPr>
          <a:xfrm>
            <a:off x="3369170" y="5496338"/>
            <a:ext cx="163072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신입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2019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그룹 신입 공채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CEABD13E-B06C-4378-8B68-EC768A9AC7C2}"/>
              </a:ext>
            </a:extLst>
          </p:cNvPr>
          <p:cNvSpPr/>
          <p:nvPr/>
        </p:nvSpPr>
        <p:spPr>
          <a:xfrm>
            <a:off x="1626327" y="5496338"/>
            <a:ext cx="68044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8283759-F90F-45F3-9B22-DCF69F71A1CC}"/>
              </a:ext>
            </a:extLst>
          </p:cNvPr>
          <p:cNvSpPr/>
          <p:nvPr/>
        </p:nvSpPr>
        <p:spPr>
          <a:xfrm>
            <a:off x="5532052" y="522201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C1FC55F-7024-4DB4-A144-2C7231791F4F}"/>
              </a:ext>
            </a:extLst>
          </p:cNvPr>
          <p:cNvSpPr/>
          <p:nvPr/>
        </p:nvSpPr>
        <p:spPr>
          <a:xfrm>
            <a:off x="2303179" y="522201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1557948-6911-41C6-9A8C-BB6584014631}"/>
              </a:ext>
            </a:extLst>
          </p:cNvPr>
          <p:cNvSpPr/>
          <p:nvPr/>
        </p:nvSpPr>
        <p:spPr>
          <a:xfrm>
            <a:off x="5000598" y="522201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D7E11F1-EF07-4007-A150-4249457B14F2}"/>
              </a:ext>
            </a:extLst>
          </p:cNvPr>
          <p:cNvSpPr/>
          <p:nvPr/>
        </p:nvSpPr>
        <p:spPr>
          <a:xfrm>
            <a:off x="6593056" y="522201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진행중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5AE147E-EC24-43F4-895A-EC33E4E8D423}"/>
              </a:ext>
            </a:extLst>
          </p:cNvPr>
          <p:cNvSpPr/>
          <p:nvPr/>
        </p:nvSpPr>
        <p:spPr>
          <a:xfrm>
            <a:off x="5879128" y="522201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4094A-88FF-4A31-B2DA-37743860D55C}"/>
              </a:ext>
            </a:extLst>
          </p:cNvPr>
          <p:cNvSpPr/>
          <p:nvPr/>
        </p:nvSpPr>
        <p:spPr>
          <a:xfrm>
            <a:off x="3369170" y="5220678"/>
            <a:ext cx="163072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상반기 경력 및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병특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공채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8A937E5-62C2-4129-9597-C6BD21531947}"/>
              </a:ext>
            </a:extLst>
          </p:cNvPr>
          <p:cNvSpPr/>
          <p:nvPr/>
        </p:nvSpPr>
        <p:spPr>
          <a:xfrm>
            <a:off x="1626327" y="5222018"/>
            <a:ext cx="68044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82" name="AutoShape 30"/>
          <p:cNvSpPr>
            <a:spLocks noChangeArrowheads="1"/>
          </p:cNvSpPr>
          <p:nvPr/>
        </p:nvSpPr>
        <p:spPr bwMode="auto">
          <a:xfrm>
            <a:off x="6450962" y="2924492"/>
            <a:ext cx="864235" cy="16954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기본 정보 변경</a:t>
            </a:r>
          </a:p>
        </p:txBody>
      </p:sp>
      <p:sp>
        <p:nvSpPr>
          <p:cNvPr id="5" name="타원 4"/>
          <p:cNvSpPr/>
          <p:nvPr/>
        </p:nvSpPr>
        <p:spPr>
          <a:xfrm>
            <a:off x="1845119" y="3539078"/>
            <a:ext cx="847610" cy="8043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80%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930945" y="3536964"/>
            <a:ext cx="847610" cy="8043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985508" y="3534847"/>
            <a:ext cx="847610" cy="8043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100%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056182" y="3549664"/>
            <a:ext cx="847610" cy="8043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1594081" y="2928332"/>
            <a:ext cx="432118" cy="16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latin typeface="나눔고딕" panose="020D0604000000000000" pitchFamily="50" charset="-127"/>
                <a:ea typeface="뫼비우스 Regular"/>
              </a:rPr>
              <a:t>수정</a:t>
            </a: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2107041" y="2927198"/>
            <a:ext cx="432118" cy="16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latin typeface="나눔고딕" panose="020D0604000000000000" pitchFamily="50" charset="-127"/>
                <a:ea typeface="뫼비우스 Regular"/>
              </a:rPr>
              <a:t>삭제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xmlns="" id="{1FEE5D30-DAAF-4C2A-8305-91B2237A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49" y="1904885"/>
            <a:ext cx="885436" cy="828591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0" name="타원 89"/>
          <p:cNvSpPr/>
          <p:nvPr/>
        </p:nvSpPr>
        <p:spPr>
          <a:xfrm>
            <a:off x="6088599" y="3547548"/>
            <a:ext cx="847610" cy="80433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25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24363" y="3296972"/>
            <a:ext cx="55823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ea typeface="뫼비우스 Regular"/>
              </a:rPr>
              <a:t>      이력서 관리                    입사지원                          </a:t>
            </a:r>
            <a:r>
              <a:rPr lang="ko-KR" altLang="en-US" sz="900" b="1" dirty="0" err="1">
                <a:ea typeface="뫼비우스 Regular"/>
              </a:rPr>
              <a:t>인증율</a:t>
            </a:r>
            <a:r>
              <a:rPr lang="ko-KR" altLang="en-US" sz="900" b="1" dirty="0">
                <a:ea typeface="뫼비우스 Regular"/>
              </a:rPr>
              <a:t>                         이력서 열람                  최근 본 공고</a:t>
            </a:r>
            <a:endParaRPr lang="en-US" altLang="ko-KR" sz="900" b="1" dirty="0">
              <a:ea typeface="뫼비우스 Regular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1488831" y="4495424"/>
            <a:ext cx="5826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506405" y="5925740"/>
            <a:ext cx="5826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18487" y="1585675"/>
            <a:ext cx="9829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기본정보</a:t>
            </a:r>
            <a:endParaRPr lang="en-US" altLang="ko-KR" sz="1200" dirty="0">
              <a:ea typeface="뫼비우스 Regular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1518129" y="3229220"/>
            <a:ext cx="5826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8734" y="1658815"/>
            <a:ext cx="120009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입사 지원 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이력서 열람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최근 본 공고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87628" y="4621962"/>
            <a:ext cx="659987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ea typeface="뫼비우스 Regular"/>
              </a:rPr>
              <a:t>(</a:t>
            </a:r>
            <a:r>
              <a:rPr lang="ko-KR" altLang="en-US" sz="1000" dirty="0">
                <a:ea typeface="뫼비우스 Regular"/>
              </a:rPr>
              <a:t>총 </a:t>
            </a:r>
            <a:r>
              <a:rPr lang="en-US" altLang="ko-KR" sz="1000" u="sng" dirty="0">
                <a:ea typeface="뫼비우스 Regular"/>
              </a:rPr>
              <a:t>2</a:t>
            </a:r>
            <a:r>
              <a:rPr lang="ko-KR" altLang="en-US" sz="1000" dirty="0">
                <a:ea typeface="뫼비우스 Regular"/>
              </a:rPr>
              <a:t>건</a:t>
            </a:r>
            <a:r>
              <a:rPr lang="en-US" altLang="ko-KR" sz="1000" dirty="0">
                <a:ea typeface="뫼비우스 Regular"/>
              </a:rPr>
              <a:t>)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3FCB3A4E-7C16-4C48-87E0-6AFEB161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182375"/>
              </p:ext>
            </p:extLst>
          </p:nvPr>
        </p:nvGraphicFramePr>
        <p:xfrm>
          <a:off x="7646000" y="684842"/>
          <a:ext cx="2127531" cy="471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마이페이지</a:t>
                      </a:r>
                      <a:r>
                        <a:rPr lang="ko-KR" altLang="en-US" sz="8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메인</a:t>
                      </a:r>
                      <a:r>
                        <a:rPr lang="ko-KR" altLang="en-US" sz="800" b="1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화면</a:t>
                      </a:r>
                      <a:endParaRPr lang="en-US" altLang="ko-KR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사진이 등록되어 있지 않을 경우</a:t>
                      </a:r>
                      <a:r>
                        <a:rPr lang="en-US" altLang="ko-KR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“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사진을 등록해 주세요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” [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등록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] [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삭제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] 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 버튼 제공</a:t>
                      </a:r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 시 파일첨부 폴더 띄움</a:t>
                      </a:r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 시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‘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등록된 사진을 삭제하시겠습니까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? alert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창 띄움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Path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뫼비우스 Regular" panose="02000700060000000000" pitchFamily="2" charset="-127"/>
                          <a:ea typeface="뫼비우스 Regular"/>
                        </a:rPr>
                        <a:t>Resume Builder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 이동</a:t>
                      </a:r>
                      <a:endParaRPr lang="ko-KR" altLang="en-US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뫼비우스 Regular" panose="02000700060000000000" pitchFamily="2" charset="-127"/>
                        <a:ea typeface="뫼비우스 Regular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입사지원 현황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Path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 이동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이력서 열람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최근 본 공고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입사지원 현황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11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내 해당 공고 상세페이지로 이동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인증커리어 서비스를 탈퇴하시겠습니까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? alert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창 띄움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5" name="Oval 723">
            <a:extLst>
              <a:ext uri="{FF2B5EF4-FFF2-40B4-BE49-F238E27FC236}">
                <a16:creationId xmlns:a16="http://schemas.microsoft.com/office/drawing/2014/main" xmlns="" id="{37229519-C062-4593-BCF8-F12F414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55" y="201360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Oval 723">
            <a:extLst>
              <a:ext uri="{FF2B5EF4-FFF2-40B4-BE49-F238E27FC236}">
                <a16:creationId xmlns:a16="http://schemas.microsoft.com/office/drawing/2014/main" xmlns="" id="{D6728EDF-0F81-46B3-9E13-C7326E09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453" y="2780029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Oval 723">
            <a:extLst>
              <a:ext uri="{FF2B5EF4-FFF2-40B4-BE49-F238E27FC236}">
                <a16:creationId xmlns:a16="http://schemas.microsoft.com/office/drawing/2014/main" xmlns="" id="{2D51035A-7CFF-406B-8879-6AD888A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01" y="2783869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Oval 723">
            <a:extLst>
              <a:ext uri="{FF2B5EF4-FFF2-40B4-BE49-F238E27FC236}">
                <a16:creationId xmlns:a16="http://schemas.microsoft.com/office/drawing/2014/main" xmlns="" id="{663A1D1D-9C3B-4BED-B785-1E88B676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185" y="285190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Oval 723">
            <a:extLst>
              <a:ext uri="{FF2B5EF4-FFF2-40B4-BE49-F238E27FC236}">
                <a16:creationId xmlns:a16="http://schemas.microsoft.com/office/drawing/2014/main" xmlns="" id="{687D2B01-1254-4CE0-B915-5CB0EEEA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40" y="3340156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Oval 723">
            <a:extLst>
              <a:ext uri="{FF2B5EF4-FFF2-40B4-BE49-F238E27FC236}">
                <a16:creationId xmlns:a16="http://schemas.microsoft.com/office/drawing/2014/main" xmlns="" id="{B3483310-A650-4973-A3BE-6A7B310C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291" y="3340156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723">
            <a:extLst>
              <a:ext uri="{FF2B5EF4-FFF2-40B4-BE49-F238E27FC236}">
                <a16:creationId xmlns:a16="http://schemas.microsoft.com/office/drawing/2014/main" xmlns="" id="{E35B27C4-6BA9-49B1-BF61-1004B279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191" y="3340155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723">
            <a:extLst>
              <a:ext uri="{FF2B5EF4-FFF2-40B4-BE49-F238E27FC236}">
                <a16:creationId xmlns:a16="http://schemas.microsoft.com/office/drawing/2014/main" xmlns="" id="{5B44522E-4E7C-45F1-B70E-280E768E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261" y="3327096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Oval 723">
            <a:extLst>
              <a:ext uri="{FF2B5EF4-FFF2-40B4-BE49-F238E27FC236}">
                <a16:creationId xmlns:a16="http://schemas.microsoft.com/office/drawing/2014/main" xmlns="" id="{4C97736D-99EF-4184-BF07-6121960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240" y="3327095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Oval 723">
            <a:extLst>
              <a:ext uri="{FF2B5EF4-FFF2-40B4-BE49-F238E27FC236}">
                <a16:creationId xmlns:a16="http://schemas.microsoft.com/office/drawing/2014/main" xmlns="" id="{F08AAF6B-AC83-4440-9862-B71426EB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423" y="4718440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Oval 723">
            <a:extLst>
              <a:ext uri="{FF2B5EF4-FFF2-40B4-BE49-F238E27FC236}">
                <a16:creationId xmlns:a16="http://schemas.microsoft.com/office/drawing/2014/main" xmlns="" id="{DF8D39C6-4970-4C90-90AD-C5271C9F1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808" y="5154308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0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6171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8367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71974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069" y="1281833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마이페이지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88734" y="1534981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18487" y="1704213"/>
            <a:ext cx="179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입사 지원 현황</a:t>
            </a:r>
            <a:endParaRPr lang="en-US" altLang="ko-KR" sz="1200" dirty="0">
              <a:ea typeface="뫼비우스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8734" y="1658815"/>
            <a:ext cx="120009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입사 지원 현황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이력서 열람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최근 본 공고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38584" y="1794180"/>
            <a:ext cx="659987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ea typeface="뫼비우스 Regular"/>
              </a:rPr>
              <a:t>(</a:t>
            </a:r>
            <a:r>
              <a:rPr lang="ko-KR" altLang="en-US" sz="1000" dirty="0">
                <a:ea typeface="뫼비우스 Regular"/>
              </a:rPr>
              <a:t>총 </a:t>
            </a:r>
            <a:r>
              <a:rPr lang="en-US" altLang="ko-KR" sz="1000" u="sng" dirty="0">
                <a:ea typeface="뫼비우스 Regular"/>
              </a:rPr>
              <a:t>2</a:t>
            </a:r>
            <a:r>
              <a:rPr lang="ko-KR" altLang="en-US" sz="1000" dirty="0">
                <a:ea typeface="뫼비우스 Regular"/>
              </a:rPr>
              <a:t>건</a:t>
            </a:r>
            <a:r>
              <a:rPr lang="en-US" altLang="ko-KR" sz="1000" dirty="0">
                <a:ea typeface="뫼비우스 Regular"/>
              </a:rPr>
              <a:t>)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7F0D4405-B619-4F44-B4DC-2355957B5045}"/>
              </a:ext>
            </a:extLst>
          </p:cNvPr>
          <p:cNvSpPr/>
          <p:nvPr/>
        </p:nvSpPr>
        <p:spPr>
          <a:xfrm>
            <a:off x="2493679" y="2136495"/>
            <a:ext cx="106786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BFB422A-F55C-4A9A-9EA3-0747D635D70F}"/>
              </a:ext>
            </a:extLst>
          </p:cNvPr>
          <p:cNvSpPr/>
          <p:nvPr/>
        </p:nvSpPr>
        <p:spPr>
          <a:xfrm>
            <a:off x="5191098" y="2136495"/>
            <a:ext cx="89309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접수마감일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26E9BBB3-48EF-4DFA-9D89-8F05058EEB7B}"/>
              </a:ext>
            </a:extLst>
          </p:cNvPr>
          <p:cNvSpPr/>
          <p:nvPr/>
        </p:nvSpPr>
        <p:spPr>
          <a:xfrm>
            <a:off x="6783557" y="2136495"/>
            <a:ext cx="6332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7FA3B2F-938B-4F64-AA81-1A1B92990800}"/>
              </a:ext>
            </a:extLst>
          </p:cNvPr>
          <p:cNvSpPr/>
          <p:nvPr/>
        </p:nvSpPr>
        <p:spPr>
          <a:xfrm>
            <a:off x="6069628" y="2136495"/>
            <a:ext cx="71627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41DF43CA-AF14-44E9-BF54-FD76CE879A16}"/>
              </a:ext>
            </a:extLst>
          </p:cNvPr>
          <p:cNvSpPr/>
          <p:nvPr/>
        </p:nvSpPr>
        <p:spPr>
          <a:xfrm>
            <a:off x="3559670" y="2135155"/>
            <a:ext cx="1630722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F1807E3-705D-44D9-A555-88D145896E4C}"/>
              </a:ext>
            </a:extLst>
          </p:cNvPr>
          <p:cNvSpPr/>
          <p:nvPr/>
        </p:nvSpPr>
        <p:spPr>
          <a:xfrm>
            <a:off x="1816827" y="2136495"/>
            <a:ext cx="68044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CB47E3F-BEFD-4B3B-B921-19DD2ABD203A}"/>
              </a:ext>
            </a:extLst>
          </p:cNvPr>
          <p:cNvSpPr/>
          <p:nvPr/>
        </p:nvSpPr>
        <p:spPr>
          <a:xfrm>
            <a:off x="5722552" y="268328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D-11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615E531E-D892-407A-8424-03CA5CD9A5B5}"/>
              </a:ext>
            </a:extLst>
          </p:cNvPr>
          <p:cNvSpPr/>
          <p:nvPr/>
        </p:nvSpPr>
        <p:spPr>
          <a:xfrm>
            <a:off x="2493679" y="268328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협력사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7541FEB8-E5CA-451A-A3D9-5C2DA447A9B7}"/>
              </a:ext>
            </a:extLst>
          </p:cNvPr>
          <p:cNvSpPr/>
          <p:nvPr/>
        </p:nvSpPr>
        <p:spPr>
          <a:xfrm>
            <a:off x="5191098" y="268328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85090F29-4B11-48AD-9176-A4CE86D8CC4E}"/>
              </a:ext>
            </a:extLst>
          </p:cNvPr>
          <p:cNvSpPr/>
          <p:nvPr/>
        </p:nvSpPr>
        <p:spPr>
          <a:xfrm>
            <a:off x="6783557" y="2683288"/>
            <a:ext cx="6332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5323079A-9671-43B4-BAB5-36705EED279D}"/>
              </a:ext>
            </a:extLst>
          </p:cNvPr>
          <p:cNvSpPr/>
          <p:nvPr/>
        </p:nvSpPr>
        <p:spPr>
          <a:xfrm>
            <a:off x="6069628" y="268328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0CD202E-C718-4B96-9B85-3DAFA4DA596C}"/>
              </a:ext>
            </a:extLst>
          </p:cNvPr>
          <p:cNvSpPr/>
          <p:nvPr/>
        </p:nvSpPr>
        <p:spPr>
          <a:xfrm>
            <a:off x="3559670" y="2683288"/>
            <a:ext cx="163072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신입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2019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그룹 신입 공채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CEABD13E-B06C-4378-8B68-EC768A9AC7C2}"/>
              </a:ext>
            </a:extLst>
          </p:cNvPr>
          <p:cNvSpPr/>
          <p:nvPr/>
        </p:nvSpPr>
        <p:spPr>
          <a:xfrm>
            <a:off x="1816827" y="2683288"/>
            <a:ext cx="68044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68283759-F90F-45F3-9B22-DCF69F71A1CC}"/>
              </a:ext>
            </a:extLst>
          </p:cNvPr>
          <p:cNvSpPr/>
          <p:nvPr/>
        </p:nvSpPr>
        <p:spPr>
          <a:xfrm>
            <a:off x="5722552" y="240896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5C1FC55F-7024-4DB4-A144-2C7231791F4F}"/>
              </a:ext>
            </a:extLst>
          </p:cNvPr>
          <p:cNvSpPr/>
          <p:nvPr/>
        </p:nvSpPr>
        <p:spPr>
          <a:xfrm>
            <a:off x="2493679" y="240896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SK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1557948-6911-41C6-9A8C-BB6584014631}"/>
              </a:ext>
            </a:extLst>
          </p:cNvPr>
          <p:cNvSpPr/>
          <p:nvPr/>
        </p:nvSpPr>
        <p:spPr>
          <a:xfrm>
            <a:off x="5191098" y="240896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5D7E11F1-EF07-4007-A150-4249457B14F2}"/>
              </a:ext>
            </a:extLst>
          </p:cNvPr>
          <p:cNvSpPr/>
          <p:nvPr/>
        </p:nvSpPr>
        <p:spPr>
          <a:xfrm>
            <a:off x="6783557" y="2408968"/>
            <a:ext cx="6332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진행중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B5AE147E-EC24-43F4-895A-EC33E4E8D423}"/>
              </a:ext>
            </a:extLst>
          </p:cNvPr>
          <p:cNvSpPr/>
          <p:nvPr/>
        </p:nvSpPr>
        <p:spPr>
          <a:xfrm>
            <a:off x="6069628" y="240896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17F4094A-88FF-4A31-B2DA-37743860D55C}"/>
              </a:ext>
            </a:extLst>
          </p:cNvPr>
          <p:cNvSpPr/>
          <p:nvPr/>
        </p:nvSpPr>
        <p:spPr>
          <a:xfrm>
            <a:off x="3559670" y="2407628"/>
            <a:ext cx="163072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상반기 경력 및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병특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공채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58A937E5-62C2-4129-9597-C6BD21531947}"/>
              </a:ext>
            </a:extLst>
          </p:cNvPr>
          <p:cNvSpPr/>
          <p:nvPr/>
        </p:nvSpPr>
        <p:spPr>
          <a:xfrm>
            <a:off x="1816827" y="2408968"/>
            <a:ext cx="68044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BA1F51C-20D9-4065-ACB6-A6C9BE6F9E68}"/>
              </a:ext>
            </a:extLst>
          </p:cNvPr>
          <p:cNvSpPr/>
          <p:nvPr/>
        </p:nvSpPr>
        <p:spPr>
          <a:xfrm>
            <a:off x="1536758" y="2136495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6097CBF5-C8E8-4793-936E-582BF91A52B2}"/>
              </a:ext>
            </a:extLst>
          </p:cNvPr>
          <p:cNvSpPr/>
          <p:nvPr/>
        </p:nvSpPr>
        <p:spPr>
          <a:xfrm>
            <a:off x="1536758" y="268386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18DA44B9-0FCC-491C-BF6B-6493691EC294}"/>
              </a:ext>
            </a:extLst>
          </p:cNvPr>
          <p:cNvSpPr/>
          <p:nvPr/>
        </p:nvSpPr>
        <p:spPr>
          <a:xfrm>
            <a:off x="1611334" y="276983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A3996C96-7629-4C66-B207-BCE53746D453}"/>
              </a:ext>
            </a:extLst>
          </p:cNvPr>
          <p:cNvSpPr/>
          <p:nvPr/>
        </p:nvSpPr>
        <p:spPr>
          <a:xfrm>
            <a:off x="1536758" y="240954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1611334" y="249551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F8ADF12B-929D-4DA1-A2D5-6746FFCC2697}"/>
              </a:ext>
            </a:extLst>
          </p:cNvPr>
          <p:cNvGrpSpPr/>
          <p:nvPr/>
        </p:nvGrpSpPr>
        <p:grpSpPr>
          <a:xfrm>
            <a:off x="2686001" y="3764474"/>
            <a:ext cx="3168352" cy="175940"/>
            <a:chOff x="2504728" y="5988234"/>
            <a:chExt cx="3168352" cy="175940"/>
          </a:xfrm>
        </p:grpSpPr>
        <p:sp>
          <p:nvSpPr>
            <p:cNvPr id="123" name="Back Button">
              <a:extLst>
                <a:ext uri="{FF2B5EF4-FFF2-40B4-BE49-F238E27FC236}">
                  <a16:creationId xmlns:a16="http://schemas.microsoft.com/office/drawing/2014/main" xmlns="" id="{EAE79C21-E464-4DF2-96CC-BB8C9C35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24" name="Page 1">
              <a:extLst>
                <a:ext uri="{FF2B5EF4-FFF2-40B4-BE49-F238E27FC236}">
                  <a16:creationId xmlns:a16="http://schemas.microsoft.com/office/drawing/2014/main" xmlns="" id="{A8DC7812-D0FD-4BD6-A4B1-90EBFCE5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25" name="Page 2">
              <a:extLst>
                <a:ext uri="{FF2B5EF4-FFF2-40B4-BE49-F238E27FC236}">
                  <a16:creationId xmlns:a16="http://schemas.microsoft.com/office/drawing/2014/main" xmlns="" id="{116D771D-EB46-469F-AF4A-250611EC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26" name="Page 3">
              <a:extLst>
                <a:ext uri="{FF2B5EF4-FFF2-40B4-BE49-F238E27FC236}">
                  <a16:creationId xmlns:a16="http://schemas.microsoft.com/office/drawing/2014/main" xmlns="" id="{7A40AA47-085B-443F-A7F9-A483E2D1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27" name="Page 4">
              <a:extLst>
                <a:ext uri="{FF2B5EF4-FFF2-40B4-BE49-F238E27FC236}">
                  <a16:creationId xmlns:a16="http://schemas.microsoft.com/office/drawing/2014/main" xmlns="" id="{AF77F13C-3BC0-4CAE-BA53-BA77B5B9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28" name="Page 9">
              <a:extLst>
                <a:ext uri="{FF2B5EF4-FFF2-40B4-BE49-F238E27FC236}">
                  <a16:creationId xmlns:a16="http://schemas.microsoft.com/office/drawing/2014/main" xmlns="" id="{9672A3C1-2C4A-4F47-B84E-10659462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129" name="Page 10">
              <a:extLst>
                <a:ext uri="{FF2B5EF4-FFF2-40B4-BE49-F238E27FC236}">
                  <a16:creationId xmlns:a16="http://schemas.microsoft.com/office/drawing/2014/main" xmlns="" id="{9441DEB7-A8EA-4613-A141-E9A0EEEF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130" name="Next Button">
              <a:extLst>
                <a:ext uri="{FF2B5EF4-FFF2-40B4-BE49-F238E27FC236}">
                  <a16:creationId xmlns:a16="http://schemas.microsoft.com/office/drawing/2014/main" xmlns="" id="{649C0277-EE41-4328-ABF8-5C74C45B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31" name="Next Button">
              <a:extLst>
                <a:ext uri="{FF2B5EF4-FFF2-40B4-BE49-F238E27FC236}">
                  <a16:creationId xmlns:a16="http://schemas.microsoft.com/office/drawing/2014/main" xmlns="" id="{8D1331AD-B174-4A5E-A6B2-5D6C68EC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132" name="Back Button">
              <a:extLst>
                <a:ext uri="{FF2B5EF4-FFF2-40B4-BE49-F238E27FC236}">
                  <a16:creationId xmlns:a16="http://schemas.microsoft.com/office/drawing/2014/main" xmlns="" id="{8154C0E6-5AEF-4723-BC56-D0EB4437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33" name="Page 2">
              <a:extLst>
                <a:ext uri="{FF2B5EF4-FFF2-40B4-BE49-F238E27FC236}">
                  <a16:creationId xmlns:a16="http://schemas.microsoft.com/office/drawing/2014/main" xmlns="" id="{E6968A29-B742-4185-B27A-6D72A515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34" name="Page 3">
              <a:extLst>
                <a:ext uri="{FF2B5EF4-FFF2-40B4-BE49-F238E27FC236}">
                  <a16:creationId xmlns:a16="http://schemas.microsoft.com/office/drawing/2014/main" xmlns="" id="{6A7ACF70-4D5B-4430-B984-6DA908B6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135" name="Page 4">
              <a:extLst>
                <a:ext uri="{FF2B5EF4-FFF2-40B4-BE49-F238E27FC236}">
                  <a16:creationId xmlns:a16="http://schemas.microsoft.com/office/drawing/2014/main" xmlns="" id="{9CF63AA5-D181-4259-B0AC-E3548336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136" name="Page 4">
              <a:extLst>
                <a:ext uri="{FF2B5EF4-FFF2-40B4-BE49-F238E27FC236}">
                  <a16:creationId xmlns:a16="http://schemas.microsoft.com/office/drawing/2014/main" xmlns="" id="{E75816DF-CFC8-4C19-949D-259FC4E29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xmlns="" id="{A7D81A71-9B61-4288-BA34-65245683B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9" name="AutoShape 30"/>
          <p:cNvSpPr>
            <a:spLocks noChangeArrowheads="1"/>
          </p:cNvSpPr>
          <p:nvPr/>
        </p:nvSpPr>
        <p:spPr bwMode="auto">
          <a:xfrm>
            <a:off x="6795567" y="315833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삭제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62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6">
            <a:extLst>
              <a:ext uri="{FF2B5EF4-FFF2-40B4-BE49-F238E27FC236}">
                <a16:creationId xmlns:a16="http://schemas.microsoft.com/office/drawing/2014/main" xmlns="" id="{4E4CAC1A-5EF1-42A9-9B67-65654B8FC6D3}"/>
              </a:ext>
            </a:extLst>
          </p:cNvPr>
          <p:cNvSpPr/>
          <p:nvPr/>
        </p:nvSpPr>
        <p:spPr>
          <a:xfrm rot="16200000">
            <a:off x="-342292" y="342292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6" name="대각선 방향의 모서리가 둥근 사각형 7">
            <a:extLst>
              <a:ext uri="{FF2B5EF4-FFF2-40B4-BE49-F238E27FC236}">
                <a16:creationId xmlns:a16="http://schemas.microsoft.com/office/drawing/2014/main" xmlns="" id="{96B8F97E-3A93-4570-BE6D-053547C17A5D}"/>
              </a:ext>
            </a:extLst>
          </p:cNvPr>
          <p:cNvSpPr/>
          <p:nvPr/>
        </p:nvSpPr>
        <p:spPr>
          <a:xfrm rot="16200000">
            <a:off x="-90264" y="774340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B4E5FFA9-748A-4559-8938-6123D89CDC46}"/>
              </a:ext>
            </a:extLst>
          </p:cNvPr>
          <p:cNvSpPr txBox="1">
            <a:spLocks/>
          </p:cNvSpPr>
          <p:nvPr/>
        </p:nvSpPr>
        <p:spPr>
          <a:xfrm>
            <a:off x="410864" y="172453"/>
            <a:ext cx="3902056" cy="5116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j-cs"/>
              </a:defRPr>
            </a:lvl1pPr>
          </a:lstStyle>
          <a:p>
            <a:r>
              <a:rPr lang="ko-KR" altLang="en-US" sz="280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화면설계서 작성 정보</a:t>
            </a:r>
          </a:p>
          <a:p>
            <a:endParaRPr lang="en-US" sz="2800" dirty="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EE4C10-C19C-40D7-AD01-999D950002DE}"/>
              </a:ext>
            </a:extLst>
          </p:cNvPr>
          <p:cNvCxnSpPr>
            <a:cxnSpLocks/>
          </p:cNvCxnSpPr>
          <p:nvPr/>
        </p:nvCxnSpPr>
        <p:spPr>
          <a:xfrm>
            <a:off x="179512" y="728466"/>
            <a:ext cx="97264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40F7681-7589-4DD6-85FC-56A6AF4555BD}"/>
              </a:ext>
            </a:extLst>
          </p:cNvPr>
          <p:cNvGrpSpPr/>
          <p:nvPr/>
        </p:nvGrpSpPr>
        <p:grpSpPr>
          <a:xfrm>
            <a:off x="8325540" y="120094"/>
            <a:ext cx="1411190" cy="488277"/>
            <a:chOff x="1227667" y="1093717"/>
            <a:chExt cx="876612" cy="2863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B87CF0C-5C6E-497A-9786-0C372E56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E92878C7-A5EB-4F95-B4C8-98E084D63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aphicFrame>
        <p:nvGraphicFramePr>
          <p:cNvPr id="10" name="Group 213">
            <a:extLst>
              <a:ext uri="{FF2B5EF4-FFF2-40B4-BE49-F238E27FC236}">
                <a16:creationId xmlns:a16="http://schemas.microsoft.com/office/drawing/2014/main" xmlns="" id="{7F2E9556-0D9A-4247-BEA3-E65360013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95432"/>
              </p:ext>
            </p:extLst>
          </p:nvPr>
        </p:nvGraphicFramePr>
        <p:xfrm>
          <a:off x="849313" y="987198"/>
          <a:ext cx="8207376" cy="738189"/>
        </p:xfrm>
        <a:graphic>
          <a:graphicData uri="http://schemas.openxmlformats.org/drawingml/2006/table">
            <a:tbl>
              <a:tblPr/>
              <a:tblGrid>
                <a:gridCol w="1220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77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50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프로젝트명</a:t>
                      </a: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SK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하이닉스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청년희망나눔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Career Certification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사이트 구축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작성자</a:t>
                      </a: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백선영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최초 작성일</a:t>
                      </a: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2019.01.08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문서번호</a:t>
                      </a: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684" marB="4568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432EE9B5-744E-4D72-8DE4-31792AD78840}"/>
              </a:ext>
            </a:extLst>
          </p:cNvPr>
          <p:cNvSpPr txBox="1">
            <a:spLocks/>
          </p:cNvSpPr>
          <p:nvPr/>
        </p:nvSpPr>
        <p:spPr>
          <a:xfrm>
            <a:off x="821150" y="1980415"/>
            <a:ext cx="7886700" cy="39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j-cs"/>
              </a:defRPr>
            </a:lvl1pPr>
          </a:lstStyle>
          <a:p>
            <a:r>
              <a:rPr lang="ko-KR" altLang="en-US" b="1" dirty="0">
                <a:latin typeface="나눔명조" panose="02020603020101020101" pitchFamily="18" charset="-127"/>
                <a:ea typeface="뫼비우스 Regular"/>
              </a:rPr>
              <a:t>개정이력</a:t>
            </a:r>
          </a:p>
        </p:txBody>
      </p:sp>
      <p:graphicFrame>
        <p:nvGraphicFramePr>
          <p:cNvPr id="13" name="Group 330">
            <a:extLst>
              <a:ext uri="{FF2B5EF4-FFF2-40B4-BE49-F238E27FC236}">
                <a16:creationId xmlns:a16="http://schemas.microsoft.com/office/drawing/2014/main" xmlns="" id="{2A037049-C411-409E-B1C0-B3116DB51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58961"/>
              </p:ext>
            </p:extLst>
          </p:nvPr>
        </p:nvGraphicFramePr>
        <p:xfrm>
          <a:off x="887413" y="2416004"/>
          <a:ext cx="8207376" cy="2968141"/>
        </p:xfrm>
        <a:graphic>
          <a:graphicData uri="http://schemas.openxmlformats.org/drawingml/2006/table">
            <a:tbl>
              <a:tblPr/>
              <a:tblGrid>
                <a:gridCol w="3555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5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06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139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34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704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68904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No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버전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변경일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변경 사유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변경 내용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작성자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검토자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8904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  <a:sym typeface="Wingdings" pitchFamily="2" charset="2"/>
                        </a:rPr>
                        <a:t>1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1.0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2019.01.08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최초 작성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최초 작성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백선영 차장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</a:rPr>
                        <a:t>박경일 실장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  <a:sym typeface="Wingdings" pitchFamily="2" charset="2"/>
                        </a:rPr>
                        <a:t>2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  <a:sym typeface="Wingdings" pitchFamily="2" charset="2"/>
                        </a:rPr>
                        <a:t>3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  <a:sym typeface="Wingdings" pitchFamily="2" charset="2"/>
                        </a:rPr>
                        <a:t>4</a:t>
                      </a: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cs typeface="+mn-cs"/>
                          <a:sym typeface="Wingdings" pitchFamily="2" charset="2"/>
                        </a:rPr>
                        <a:t>5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0037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  <a:sym typeface="Wingdings" pitchFamily="2" charset="2"/>
                        </a:rPr>
                        <a:t>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T="45699" marB="4569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  <a:cs typeface="+mn-cs"/>
                        <a:sym typeface="Wingdings" pitchFamily="2" charset="2"/>
                      </a:endParaRPr>
                    </a:p>
                  </a:txBody>
                  <a:tcPr marL="90000" marR="90000" marT="46776" marB="46776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6171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8367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71974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069" y="1281833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마이페이지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88734" y="1534981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18487" y="1704213"/>
            <a:ext cx="179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이력서 열람 </a:t>
            </a:r>
            <a:endParaRPr lang="en-US" altLang="ko-KR" sz="1200" dirty="0">
              <a:ea typeface="뫼비우스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8734" y="1658815"/>
            <a:ext cx="120009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입사 지원 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이력서 열람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최근 본 공고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772452" y="1616373"/>
            <a:ext cx="659987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ea typeface="뫼비우스 Regular"/>
              </a:rPr>
              <a:t>(</a:t>
            </a:r>
            <a:r>
              <a:rPr lang="ko-KR" altLang="en-US" sz="1000" dirty="0">
                <a:ea typeface="뫼비우스 Regular"/>
              </a:rPr>
              <a:t>총 </a:t>
            </a:r>
            <a:r>
              <a:rPr lang="en-US" altLang="ko-KR" sz="1000" u="sng" dirty="0">
                <a:ea typeface="뫼비우스 Regular"/>
              </a:rPr>
              <a:t>2</a:t>
            </a:r>
            <a:r>
              <a:rPr lang="ko-KR" altLang="en-US" sz="1000" dirty="0">
                <a:ea typeface="뫼비우스 Regular"/>
              </a:rPr>
              <a:t>건</a:t>
            </a:r>
            <a:r>
              <a:rPr lang="en-US" altLang="ko-KR" sz="1000" dirty="0">
                <a:ea typeface="뫼비우스 Regular"/>
              </a:rPr>
              <a:t>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F0D4405-B619-4F44-B4DC-2355957B5045}"/>
              </a:ext>
            </a:extLst>
          </p:cNvPr>
          <p:cNvSpPr/>
          <p:nvPr/>
        </p:nvSpPr>
        <p:spPr>
          <a:xfrm>
            <a:off x="3006277" y="2136495"/>
            <a:ext cx="106786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기업구분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6E9BBB3-48EF-4DFA-9D89-8F05058EEB7B}"/>
              </a:ext>
            </a:extLst>
          </p:cNvPr>
          <p:cNvSpPr/>
          <p:nvPr/>
        </p:nvSpPr>
        <p:spPr>
          <a:xfrm>
            <a:off x="6610382" y="2136495"/>
            <a:ext cx="6332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1DF43CA-AF14-44E9-BF54-FD76CE879A16}"/>
              </a:ext>
            </a:extLst>
          </p:cNvPr>
          <p:cNvSpPr/>
          <p:nvPr/>
        </p:nvSpPr>
        <p:spPr>
          <a:xfrm>
            <a:off x="4065036" y="2135155"/>
            <a:ext cx="2550078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9F1807E3-705D-44D9-A555-88D145896E4C}"/>
              </a:ext>
            </a:extLst>
          </p:cNvPr>
          <p:cNvSpPr/>
          <p:nvPr/>
        </p:nvSpPr>
        <p:spPr>
          <a:xfrm>
            <a:off x="1816827" y="2136495"/>
            <a:ext cx="118923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열람일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15E531E-D892-407A-8424-03CA5CD9A5B5}"/>
              </a:ext>
            </a:extLst>
          </p:cNvPr>
          <p:cNvSpPr/>
          <p:nvPr/>
        </p:nvSpPr>
        <p:spPr>
          <a:xfrm>
            <a:off x="3006277" y="268328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협력사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5090F29-4B11-48AD-9176-A4CE86D8CC4E}"/>
              </a:ext>
            </a:extLst>
          </p:cNvPr>
          <p:cNvSpPr/>
          <p:nvPr/>
        </p:nvSpPr>
        <p:spPr>
          <a:xfrm>
            <a:off x="6610382" y="2683288"/>
            <a:ext cx="6332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D0CD202E-C718-4B96-9B85-3DAFA4DA596C}"/>
              </a:ext>
            </a:extLst>
          </p:cNvPr>
          <p:cNvSpPr/>
          <p:nvPr/>
        </p:nvSpPr>
        <p:spPr>
          <a:xfrm>
            <a:off x="4065036" y="2683288"/>
            <a:ext cx="255007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리서치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CEABD13E-B06C-4378-8B68-EC768A9AC7C2}"/>
              </a:ext>
            </a:extLst>
          </p:cNvPr>
          <p:cNvSpPr/>
          <p:nvPr/>
        </p:nvSpPr>
        <p:spPr>
          <a:xfrm>
            <a:off x="1816827" y="2683288"/>
            <a:ext cx="118923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C1FC55F-7024-4DB4-A144-2C7231791F4F}"/>
              </a:ext>
            </a:extLst>
          </p:cNvPr>
          <p:cNvSpPr/>
          <p:nvPr/>
        </p:nvSpPr>
        <p:spPr>
          <a:xfrm>
            <a:off x="3006277" y="2408968"/>
            <a:ext cx="106786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SK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D7E11F1-EF07-4007-A150-4249457B14F2}"/>
              </a:ext>
            </a:extLst>
          </p:cNvPr>
          <p:cNvSpPr/>
          <p:nvPr/>
        </p:nvSpPr>
        <p:spPr>
          <a:xfrm>
            <a:off x="6610382" y="2408968"/>
            <a:ext cx="6332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진행중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7F4094A-88FF-4A31-B2DA-37743860D55C}"/>
              </a:ext>
            </a:extLst>
          </p:cNvPr>
          <p:cNvSpPr/>
          <p:nvPr/>
        </p:nvSpPr>
        <p:spPr>
          <a:xfrm>
            <a:off x="4065036" y="2407628"/>
            <a:ext cx="255007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S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K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58A937E5-62C2-4129-9597-C6BD21531947}"/>
              </a:ext>
            </a:extLst>
          </p:cNvPr>
          <p:cNvSpPr/>
          <p:nvPr/>
        </p:nvSpPr>
        <p:spPr>
          <a:xfrm>
            <a:off x="1816827" y="2408968"/>
            <a:ext cx="118923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2018.12.10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BA1F51C-20D9-4065-ACB6-A6C9BE6F9E68}"/>
              </a:ext>
            </a:extLst>
          </p:cNvPr>
          <p:cNvSpPr/>
          <p:nvPr/>
        </p:nvSpPr>
        <p:spPr>
          <a:xfrm>
            <a:off x="1536758" y="2136495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6097CBF5-C8E8-4793-936E-582BF91A52B2}"/>
              </a:ext>
            </a:extLst>
          </p:cNvPr>
          <p:cNvSpPr/>
          <p:nvPr/>
        </p:nvSpPr>
        <p:spPr>
          <a:xfrm>
            <a:off x="1536758" y="268386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18DA44B9-0FCC-491C-BF6B-6493691EC294}"/>
              </a:ext>
            </a:extLst>
          </p:cNvPr>
          <p:cNvSpPr/>
          <p:nvPr/>
        </p:nvSpPr>
        <p:spPr>
          <a:xfrm>
            <a:off x="1611334" y="276983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A3996C96-7629-4C66-B207-BCE53746D453}"/>
              </a:ext>
            </a:extLst>
          </p:cNvPr>
          <p:cNvSpPr/>
          <p:nvPr/>
        </p:nvSpPr>
        <p:spPr>
          <a:xfrm>
            <a:off x="1536758" y="240954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1611334" y="249551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F8ADF12B-929D-4DA1-A2D5-6746FFCC2697}"/>
              </a:ext>
            </a:extLst>
          </p:cNvPr>
          <p:cNvGrpSpPr/>
          <p:nvPr/>
        </p:nvGrpSpPr>
        <p:grpSpPr>
          <a:xfrm>
            <a:off x="2686001" y="3764474"/>
            <a:ext cx="3168352" cy="175940"/>
            <a:chOff x="2504728" y="5988234"/>
            <a:chExt cx="3168352" cy="175940"/>
          </a:xfrm>
        </p:grpSpPr>
        <p:sp>
          <p:nvSpPr>
            <p:cNvPr id="81" name="Back Button">
              <a:extLst>
                <a:ext uri="{FF2B5EF4-FFF2-40B4-BE49-F238E27FC236}">
                  <a16:creationId xmlns:a16="http://schemas.microsoft.com/office/drawing/2014/main" xmlns="" id="{EAE79C21-E464-4DF2-96CC-BB8C9C35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82" name="Page 1">
              <a:extLst>
                <a:ext uri="{FF2B5EF4-FFF2-40B4-BE49-F238E27FC236}">
                  <a16:creationId xmlns:a16="http://schemas.microsoft.com/office/drawing/2014/main" xmlns="" id="{A8DC7812-D0FD-4BD6-A4B1-90EBFCE5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83" name="Page 2">
              <a:extLst>
                <a:ext uri="{FF2B5EF4-FFF2-40B4-BE49-F238E27FC236}">
                  <a16:creationId xmlns:a16="http://schemas.microsoft.com/office/drawing/2014/main" xmlns="" id="{116D771D-EB46-469F-AF4A-250611EC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84" name="Page 3">
              <a:extLst>
                <a:ext uri="{FF2B5EF4-FFF2-40B4-BE49-F238E27FC236}">
                  <a16:creationId xmlns:a16="http://schemas.microsoft.com/office/drawing/2014/main" xmlns="" id="{7A40AA47-085B-443F-A7F9-A483E2D1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85" name="Page 4">
              <a:extLst>
                <a:ext uri="{FF2B5EF4-FFF2-40B4-BE49-F238E27FC236}">
                  <a16:creationId xmlns:a16="http://schemas.microsoft.com/office/drawing/2014/main" xmlns="" id="{AF77F13C-3BC0-4CAE-BA53-BA77B5B9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86" name="Page 9">
              <a:extLst>
                <a:ext uri="{FF2B5EF4-FFF2-40B4-BE49-F238E27FC236}">
                  <a16:creationId xmlns:a16="http://schemas.microsoft.com/office/drawing/2014/main" xmlns="" id="{9672A3C1-2C4A-4F47-B84E-10659462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87" name="Page 10">
              <a:extLst>
                <a:ext uri="{FF2B5EF4-FFF2-40B4-BE49-F238E27FC236}">
                  <a16:creationId xmlns:a16="http://schemas.microsoft.com/office/drawing/2014/main" xmlns="" id="{9441DEB7-A8EA-4613-A141-E9A0EEEF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88" name="Next Button">
              <a:extLst>
                <a:ext uri="{FF2B5EF4-FFF2-40B4-BE49-F238E27FC236}">
                  <a16:creationId xmlns:a16="http://schemas.microsoft.com/office/drawing/2014/main" xmlns="" id="{649C0277-EE41-4328-ABF8-5C74C45B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89" name="Next Button">
              <a:extLst>
                <a:ext uri="{FF2B5EF4-FFF2-40B4-BE49-F238E27FC236}">
                  <a16:creationId xmlns:a16="http://schemas.microsoft.com/office/drawing/2014/main" xmlns="" id="{8D1331AD-B174-4A5E-A6B2-5D6C68EC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90" name="Back Button">
              <a:extLst>
                <a:ext uri="{FF2B5EF4-FFF2-40B4-BE49-F238E27FC236}">
                  <a16:creationId xmlns:a16="http://schemas.microsoft.com/office/drawing/2014/main" xmlns="" id="{8154C0E6-5AEF-4723-BC56-D0EB4437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91" name="Page 2">
              <a:extLst>
                <a:ext uri="{FF2B5EF4-FFF2-40B4-BE49-F238E27FC236}">
                  <a16:creationId xmlns:a16="http://schemas.microsoft.com/office/drawing/2014/main" xmlns="" id="{E6968A29-B742-4185-B27A-6D72A515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92" name="Page 3">
              <a:extLst>
                <a:ext uri="{FF2B5EF4-FFF2-40B4-BE49-F238E27FC236}">
                  <a16:creationId xmlns:a16="http://schemas.microsoft.com/office/drawing/2014/main" xmlns="" id="{6A7ACF70-4D5B-4430-B984-6DA908B6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93" name="Page 4">
              <a:extLst>
                <a:ext uri="{FF2B5EF4-FFF2-40B4-BE49-F238E27FC236}">
                  <a16:creationId xmlns:a16="http://schemas.microsoft.com/office/drawing/2014/main" xmlns="" id="{9CF63AA5-D181-4259-B0AC-E3548336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94" name="Page 4">
              <a:extLst>
                <a:ext uri="{FF2B5EF4-FFF2-40B4-BE49-F238E27FC236}">
                  <a16:creationId xmlns:a16="http://schemas.microsoft.com/office/drawing/2014/main" xmlns="" id="{E75816DF-CFC8-4C19-949D-259FC4E29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5CEC9F4A-7D19-46B8-B820-A08DA0A3E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7" name="AutoShape 30"/>
          <p:cNvSpPr>
            <a:spLocks noChangeArrowheads="1"/>
          </p:cNvSpPr>
          <p:nvPr/>
        </p:nvSpPr>
        <p:spPr bwMode="auto">
          <a:xfrm>
            <a:off x="6650787" y="315833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삭제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571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6171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8367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71974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1069" y="1281833"/>
            <a:ext cx="10259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마이페이지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88734" y="1534981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1418487" y="1704213"/>
            <a:ext cx="179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ea typeface="뫼비우스 Regular"/>
              </a:rPr>
              <a:t>◎</a:t>
            </a:r>
            <a:r>
              <a:rPr lang="ko-KR" altLang="en-US" sz="1200" dirty="0">
                <a:ea typeface="뫼비우스 Regular"/>
              </a:rPr>
              <a:t> 최근 본 공고</a:t>
            </a:r>
            <a:endParaRPr lang="en-US" altLang="ko-KR" sz="1200" dirty="0">
              <a:ea typeface="뫼비우스 Regula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8734" y="1658815"/>
            <a:ext cx="1200097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입사 지원 현황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이력서 열람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"/>
                <a:ea typeface="뫼비우스 Regular"/>
              </a:rPr>
              <a:t>최근 본 공고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89328" y="1803402"/>
            <a:ext cx="659987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ea typeface="뫼비우스 Regular"/>
              </a:rPr>
              <a:t>(</a:t>
            </a:r>
            <a:r>
              <a:rPr lang="ko-KR" altLang="en-US" sz="1000" dirty="0">
                <a:ea typeface="뫼비우스 Regular"/>
              </a:rPr>
              <a:t>총 </a:t>
            </a:r>
            <a:r>
              <a:rPr lang="en-US" altLang="ko-KR" sz="1000" u="sng" dirty="0">
                <a:ea typeface="뫼비우스 Regular"/>
              </a:rPr>
              <a:t>2</a:t>
            </a:r>
            <a:r>
              <a:rPr lang="ko-KR" altLang="en-US" sz="1000" dirty="0">
                <a:ea typeface="뫼비우스 Regular"/>
              </a:rPr>
              <a:t>건</a:t>
            </a:r>
            <a:r>
              <a:rPr lang="en-US" altLang="ko-KR" sz="1000" dirty="0">
                <a:ea typeface="뫼비우스 Regular"/>
              </a:rPr>
              <a:t>)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F8ADF12B-929D-4DA1-A2D5-6746FFCC2697}"/>
              </a:ext>
            </a:extLst>
          </p:cNvPr>
          <p:cNvGrpSpPr/>
          <p:nvPr/>
        </p:nvGrpSpPr>
        <p:grpSpPr>
          <a:xfrm>
            <a:off x="2686001" y="3764474"/>
            <a:ext cx="3168352" cy="175940"/>
            <a:chOff x="2504728" y="5988234"/>
            <a:chExt cx="3168352" cy="175940"/>
          </a:xfrm>
        </p:grpSpPr>
        <p:sp>
          <p:nvSpPr>
            <p:cNvPr id="69" name="Back Button">
              <a:extLst>
                <a:ext uri="{FF2B5EF4-FFF2-40B4-BE49-F238E27FC236}">
                  <a16:creationId xmlns:a16="http://schemas.microsoft.com/office/drawing/2014/main" xmlns="" id="{EAE79C21-E464-4DF2-96CC-BB8C9C35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70" name="Page 1">
              <a:extLst>
                <a:ext uri="{FF2B5EF4-FFF2-40B4-BE49-F238E27FC236}">
                  <a16:creationId xmlns:a16="http://schemas.microsoft.com/office/drawing/2014/main" xmlns="" id="{A8DC7812-D0FD-4BD6-A4B1-90EBFCE5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72" name="Page 2">
              <a:extLst>
                <a:ext uri="{FF2B5EF4-FFF2-40B4-BE49-F238E27FC236}">
                  <a16:creationId xmlns:a16="http://schemas.microsoft.com/office/drawing/2014/main" xmlns="" id="{116D771D-EB46-469F-AF4A-250611EC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79" name="Page 3">
              <a:extLst>
                <a:ext uri="{FF2B5EF4-FFF2-40B4-BE49-F238E27FC236}">
                  <a16:creationId xmlns:a16="http://schemas.microsoft.com/office/drawing/2014/main" xmlns="" id="{7A40AA47-085B-443F-A7F9-A483E2D1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80" name="Page 4">
              <a:extLst>
                <a:ext uri="{FF2B5EF4-FFF2-40B4-BE49-F238E27FC236}">
                  <a16:creationId xmlns:a16="http://schemas.microsoft.com/office/drawing/2014/main" xmlns="" id="{AF77F13C-3BC0-4CAE-BA53-BA77B5B9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81" name="Page 9">
              <a:extLst>
                <a:ext uri="{FF2B5EF4-FFF2-40B4-BE49-F238E27FC236}">
                  <a16:creationId xmlns:a16="http://schemas.microsoft.com/office/drawing/2014/main" xmlns="" id="{9672A3C1-2C4A-4F47-B84E-10659462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82" name="Page 10">
              <a:extLst>
                <a:ext uri="{FF2B5EF4-FFF2-40B4-BE49-F238E27FC236}">
                  <a16:creationId xmlns:a16="http://schemas.microsoft.com/office/drawing/2014/main" xmlns="" id="{9441DEB7-A8EA-4613-A141-E9A0EEEF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83" name="Next Button">
              <a:extLst>
                <a:ext uri="{FF2B5EF4-FFF2-40B4-BE49-F238E27FC236}">
                  <a16:creationId xmlns:a16="http://schemas.microsoft.com/office/drawing/2014/main" xmlns="" id="{649C0277-EE41-4328-ABF8-5C74C45B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84" name="Next Button">
              <a:extLst>
                <a:ext uri="{FF2B5EF4-FFF2-40B4-BE49-F238E27FC236}">
                  <a16:creationId xmlns:a16="http://schemas.microsoft.com/office/drawing/2014/main" xmlns="" id="{8D1331AD-B174-4A5E-A6B2-5D6C68EC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85" name="Back Button">
              <a:extLst>
                <a:ext uri="{FF2B5EF4-FFF2-40B4-BE49-F238E27FC236}">
                  <a16:creationId xmlns:a16="http://schemas.microsoft.com/office/drawing/2014/main" xmlns="" id="{8154C0E6-5AEF-4723-BC56-D0EB4437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86" name="Page 2">
              <a:extLst>
                <a:ext uri="{FF2B5EF4-FFF2-40B4-BE49-F238E27FC236}">
                  <a16:creationId xmlns:a16="http://schemas.microsoft.com/office/drawing/2014/main" xmlns="" id="{E6968A29-B742-4185-B27A-6D72A515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87" name="Page 3">
              <a:extLst>
                <a:ext uri="{FF2B5EF4-FFF2-40B4-BE49-F238E27FC236}">
                  <a16:creationId xmlns:a16="http://schemas.microsoft.com/office/drawing/2014/main" xmlns="" id="{6A7ACF70-4D5B-4430-B984-6DA908B6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88" name="Page 4">
              <a:extLst>
                <a:ext uri="{FF2B5EF4-FFF2-40B4-BE49-F238E27FC236}">
                  <a16:creationId xmlns:a16="http://schemas.microsoft.com/office/drawing/2014/main" xmlns="" id="{9CF63AA5-D181-4259-B0AC-E3548336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89" name="Page 4">
              <a:extLst>
                <a:ext uri="{FF2B5EF4-FFF2-40B4-BE49-F238E27FC236}">
                  <a16:creationId xmlns:a16="http://schemas.microsoft.com/office/drawing/2014/main" xmlns="" id="{E75816DF-CFC8-4C19-949D-259FC4E29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F0D4405-B619-4F44-B4DC-2355957B5045}"/>
              </a:ext>
            </a:extLst>
          </p:cNvPr>
          <p:cNvSpPr/>
          <p:nvPr/>
        </p:nvSpPr>
        <p:spPr>
          <a:xfrm>
            <a:off x="1821025" y="2136495"/>
            <a:ext cx="109481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BFB422A-F55C-4A9A-9EA3-0747D635D70F}"/>
              </a:ext>
            </a:extLst>
          </p:cNvPr>
          <p:cNvSpPr/>
          <p:nvPr/>
        </p:nvSpPr>
        <p:spPr>
          <a:xfrm>
            <a:off x="5606718" y="2136495"/>
            <a:ext cx="89309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접수마감일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77FA3B2F-938B-4F64-AA81-1A1B92990800}"/>
              </a:ext>
            </a:extLst>
          </p:cNvPr>
          <p:cNvSpPr/>
          <p:nvPr/>
        </p:nvSpPr>
        <p:spPr>
          <a:xfrm>
            <a:off x="6485248" y="2136495"/>
            <a:ext cx="71627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1DF43CA-AF14-44E9-BF54-FD76CE879A16}"/>
              </a:ext>
            </a:extLst>
          </p:cNvPr>
          <p:cNvSpPr/>
          <p:nvPr/>
        </p:nvSpPr>
        <p:spPr>
          <a:xfrm>
            <a:off x="2909291" y="2135155"/>
            <a:ext cx="2715221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공고명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CB47E3F-BEFD-4B3B-B921-19DD2ABD203A}"/>
              </a:ext>
            </a:extLst>
          </p:cNvPr>
          <p:cNvSpPr/>
          <p:nvPr/>
        </p:nvSpPr>
        <p:spPr>
          <a:xfrm>
            <a:off x="6138172" y="268328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D-11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15E531E-D892-407A-8424-03CA5CD9A5B5}"/>
              </a:ext>
            </a:extLst>
          </p:cNvPr>
          <p:cNvSpPr/>
          <p:nvPr/>
        </p:nvSpPr>
        <p:spPr>
          <a:xfrm>
            <a:off x="1821025" y="2683288"/>
            <a:ext cx="10948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협력사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541FEB8-E5CA-451A-A3D9-5C2DA447A9B7}"/>
              </a:ext>
            </a:extLst>
          </p:cNvPr>
          <p:cNvSpPr/>
          <p:nvPr/>
        </p:nvSpPr>
        <p:spPr>
          <a:xfrm>
            <a:off x="5606718" y="268328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5323079A-9671-43B4-BAB5-36705EED279D}"/>
              </a:ext>
            </a:extLst>
          </p:cNvPr>
          <p:cNvSpPr/>
          <p:nvPr/>
        </p:nvSpPr>
        <p:spPr>
          <a:xfrm>
            <a:off x="6485248" y="268328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D0CD202E-C718-4B96-9B85-3DAFA4DA596C}"/>
              </a:ext>
            </a:extLst>
          </p:cNvPr>
          <p:cNvSpPr/>
          <p:nvPr/>
        </p:nvSpPr>
        <p:spPr>
          <a:xfrm>
            <a:off x="2909291" y="2683288"/>
            <a:ext cx="271522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신입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2019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그룹 신입 공채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68283759-F90F-45F3-9B22-DCF69F71A1CC}"/>
              </a:ext>
            </a:extLst>
          </p:cNvPr>
          <p:cNvSpPr/>
          <p:nvPr/>
        </p:nvSpPr>
        <p:spPr>
          <a:xfrm>
            <a:off x="6138172" y="2408968"/>
            <a:ext cx="3616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D-10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5C1FC55F-7024-4DB4-A144-2C7231791F4F}"/>
              </a:ext>
            </a:extLst>
          </p:cNvPr>
          <p:cNvSpPr/>
          <p:nvPr/>
        </p:nvSpPr>
        <p:spPr>
          <a:xfrm>
            <a:off x="1821025" y="2408968"/>
            <a:ext cx="10948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SK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61557948-6911-41C6-9A8C-BB6584014631}"/>
              </a:ext>
            </a:extLst>
          </p:cNvPr>
          <p:cNvSpPr/>
          <p:nvPr/>
        </p:nvSpPr>
        <p:spPr>
          <a:xfrm>
            <a:off x="5606718" y="2408968"/>
            <a:ext cx="5316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2018.12.31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B5AE147E-EC24-43F4-895A-EC33E4E8D423}"/>
              </a:ext>
            </a:extLst>
          </p:cNvPr>
          <p:cNvSpPr/>
          <p:nvPr/>
        </p:nvSpPr>
        <p:spPr>
          <a:xfrm>
            <a:off x="6485248" y="2408968"/>
            <a:ext cx="71627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지원하기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17F4094A-88FF-4A31-B2DA-37743860D55C}"/>
              </a:ext>
            </a:extLst>
          </p:cNvPr>
          <p:cNvSpPr/>
          <p:nvPr/>
        </p:nvSpPr>
        <p:spPr>
          <a:xfrm>
            <a:off x="2909291" y="2407628"/>
            <a:ext cx="271522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상반기 경력 및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병특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공채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BBA1F51C-20D9-4065-ACB6-A6C9BE6F9E68}"/>
              </a:ext>
            </a:extLst>
          </p:cNvPr>
          <p:cNvSpPr/>
          <p:nvPr/>
        </p:nvSpPr>
        <p:spPr>
          <a:xfrm>
            <a:off x="1536758" y="2136495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6097CBF5-C8E8-4793-936E-582BF91A52B2}"/>
              </a:ext>
            </a:extLst>
          </p:cNvPr>
          <p:cNvSpPr/>
          <p:nvPr/>
        </p:nvSpPr>
        <p:spPr>
          <a:xfrm>
            <a:off x="1536758" y="268386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18DA44B9-0FCC-491C-BF6B-6493691EC294}"/>
              </a:ext>
            </a:extLst>
          </p:cNvPr>
          <p:cNvSpPr/>
          <p:nvPr/>
        </p:nvSpPr>
        <p:spPr>
          <a:xfrm>
            <a:off x="1611334" y="276983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A3996C96-7629-4C66-B207-BCE53746D453}"/>
              </a:ext>
            </a:extLst>
          </p:cNvPr>
          <p:cNvSpPr/>
          <p:nvPr/>
        </p:nvSpPr>
        <p:spPr>
          <a:xfrm>
            <a:off x="1536758" y="2409545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1611334" y="249551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A89F419C-4555-49EA-A073-05EB493CF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6589827" y="315071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삭제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932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Career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8734" y="1600779"/>
            <a:ext cx="7197514" cy="942293"/>
          </a:xfrm>
          <a:prstGeom prst="roundRect">
            <a:avLst>
              <a:gd name="adj" fmla="val 3338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734" y="1246325"/>
            <a:ext cx="11669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88734" y="1492546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372050" y="1694572"/>
            <a:ext cx="695600" cy="754380"/>
            <a:chOff x="2710830" y="1268760"/>
            <a:chExt cx="1728192" cy="1728192"/>
          </a:xfrm>
        </p:grpSpPr>
        <p:sp>
          <p:nvSpPr>
            <p:cNvPr id="37" name="직사각형 36"/>
            <p:cNvSpPr/>
            <p:nvPr/>
          </p:nvSpPr>
          <p:spPr>
            <a:xfrm>
              <a:off x="2710830" y="1268760"/>
              <a:ext cx="1728192" cy="172819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 Light" panose="020F0302020204030204" pitchFamily="34" charset="0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710830" y="1268760"/>
              <a:ext cx="1728192" cy="172819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150966" y="1694572"/>
            <a:ext cx="6244544" cy="754380"/>
            <a:chOff x="1479452" y="2085200"/>
            <a:chExt cx="6244544" cy="754380"/>
          </a:xfrm>
        </p:grpSpPr>
        <p:grpSp>
          <p:nvGrpSpPr>
            <p:cNvPr id="20" name="그룹 19"/>
            <p:cNvGrpSpPr/>
            <p:nvPr/>
          </p:nvGrpSpPr>
          <p:grpSpPr>
            <a:xfrm>
              <a:off x="1479452" y="2085200"/>
              <a:ext cx="6244544" cy="251460"/>
              <a:chOff x="1479452" y="2085200"/>
              <a:chExt cx="6244544" cy="25146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479452" y="2085200"/>
                <a:ext cx="3122273" cy="251460"/>
                <a:chOff x="1227232" y="3063240"/>
                <a:chExt cx="3413348" cy="251460"/>
              </a:xfrm>
            </p:grpSpPr>
            <p:sp>
              <p:nvSpPr>
                <p:cNvPr id="78" name="직사각형 77"/>
                <p:cNvSpPr/>
                <p:nvPr/>
              </p:nvSpPr>
              <p:spPr>
                <a:xfrm>
                  <a:off x="1227232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이름 </a:t>
                  </a:r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1992352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강유미</a:t>
                  </a:r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4601723" y="2085200"/>
                <a:ext cx="3122273" cy="251460"/>
                <a:chOff x="925707" y="3063240"/>
                <a:chExt cx="3413348" cy="251460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925707" y="3063240"/>
                  <a:ext cx="76512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주민등록번호 </a:t>
                  </a:r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1690827" y="3063240"/>
                  <a:ext cx="264822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830517-2******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18" name="그룹 117"/>
            <p:cNvGrpSpPr/>
            <p:nvPr/>
          </p:nvGrpSpPr>
          <p:grpSpPr>
            <a:xfrm>
              <a:off x="1479452" y="2336660"/>
              <a:ext cx="6244544" cy="251460"/>
              <a:chOff x="2435378" y="2085200"/>
              <a:chExt cx="4464495" cy="251460"/>
            </a:xfrm>
          </p:grpSpPr>
          <p:grpSp>
            <p:nvGrpSpPr>
              <p:cNvPr id="119" name="그룹 118"/>
              <p:cNvGrpSpPr/>
              <p:nvPr/>
            </p:nvGrpSpPr>
            <p:grpSpPr>
              <a:xfrm>
                <a:off x="2435378" y="2085200"/>
                <a:ext cx="2232248" cy="251460"/>
                <a:chOff x="1227232" y="3063240"/>
                <a:chExt cx="3413348" cy="251460"/>
              </a:xfrm>
            </p:grpSpPr>
            <p:sp>
              <p:nvSpPr>
                <p:cNvPr id="123" name="직사각형 122"/>
                <p:cNvSpPr/>
                <p:nvPr/>
              </p:nvSpPr>
              <p:spPr>
                <a:xfrm>
                  <a:off x="1227232" y="3063240"/>
                  <a:ext cx="765118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전화번호</a:t>
                  </a:r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(HP)</a:t>
                  </a:r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992350" y="3063240"/>
                  <a:ext cx="2648230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010-1234-5678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  <p:grpSp>
            <p:nvGrpSpPr>
              <p:cNvPr id="120" name="그룹 119"/>
              <p:cNvGrpSpPr/>
              <p:nvPr/>
            </p:nvGrpSpPr>
            <p:grpSpPr>
              <a:xfrm>
                <a:off x="4667625" y="2085200"/>
                <a:ext cx="2232248" cy="251460"/>
                <a:chOff x="925707" y="3063240"/>
                <a:chExt cx="3413348" cy="251460"/>
              </a:xfrm>
            </p:grpSpPr>
            <p:sp>
              <p:nvSpPr>
                <p:cNvPr id="121" name="직사각형 120"/>
                <p:cNvSpPr/>
                <p:nvPr/>
              </p:nvSpPr>
              <p:spPr>
                <a:xfrm>
                  <a:off x="925707" y="3063240"/>
                  <a:ext cx="76511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ko-KR" altLang="en-US" sz="6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이메일</a:t>
                  </a:r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 </a:t>
                  </a:r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1690826" y="3063240"/>
                  <a:ext cx="2648229" cy="25146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Kangyumi@skcareer.com</a:t>
                  </a:r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126" name="그룹 125"/>
            <p:cNvGrpSpPr/>
            <p:nvPr/>
          </p:nvGrpSpPr>
          <p:grpSpPr>
            <a:xfrm>
              <a:off x="1479453" y="2588120"/>
              <a:ext cx="6244543" cy="251460"/>
              <a:chOff x="1227233" y="3063240"/>
              <a:chExt cx="6826692" cy="251460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227233" y="3063240"/>
                <a:ext cx="764779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주소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: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992012" y="3063240"/>
                <a:ext cx="6061913" cy="25146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sp>
        <p:nvSpPr>
          <p:cNvPr id="132" name="모서리가 둥근 직사각형 131"/>
          <p:cNvSpPr/>
          <p:nvPr/>
        </p:nvSpPr>
        <p:spPr>
          <a:xfrm>
            <a:off x="288734" y="2636865"/>
            <a:ext cx="7197514" cy="2527351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74527" y="2671421"/>
            <a:ext cx="2436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</a:p>
        </p:txBody>
      </p:sp>
      <p:grpSp>
        <p:nvGrpSpPr>
          <p:cNvPr id="541" name="그룹 540"/>
          <p:cNvGrpSpPr/>
          <p:nvPr/>
        </p:nvGrpSpPr>
        <p:grpSpPr>
          <a:xfrm>
            <a:off x="369296" y="2872151"/>
            <a:ext cx="7026214" cy="251460"/>
            <a:chOff x="697782" y="3260373"/>
            <a:chExt cx="7026214" cy="251460"/>
          </a:xfrm>
        </p:grpSpPr>
        <p:sp>
          <p:nvSpPr>
            <p:cNvPr id="256" name="직사각형 255"/>
            <p:cNvSpPr/>
            <p:nvPr/>
          </p:nvSpPr>
          <p:spPr>
            <a:xfrm>
              <a:off x="697782" y="3260373"/>
              <a:ext cx="509046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학위구분</a:t>
              </a:r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1207434" y="3260373"/>
              <a:ext cx="100117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학교명</a:t>
              </a:r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2208607" y="3260373"/>
              <a:ext cx="100251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학과명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3209781" y="3260373"/>
              <a:ext cx="98438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입학 연월일</a:t>
              </a:r>
            </a:p>
          </p:txBody>
        </p:sp>
        <p:sp>
          <p:nvSpPr>
            <p:cNvPr id="536" name="직사각형 535"/>
            <p:cNvSpPr/>
            <p:nvPr/>
          </p:nvSpPr>
          <p:spPr>
            <a:xfrm>
              <a:off x="4194159" y="3260373"/>
              <a:ext cx="9865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연월일</a:t>
              </a:r>
            </a:p>
          </p:txBody>
        </p:sp>
        <p:sp>
          <p:nvSpPr>
            <p:cNvPr id="537" name="직사각형 536"/>
            <p:cNvSpPr/>
            <p:nvPr/>
          </p:nvSpPr>
          <p:spPr>
            <a:xfrm>
              <a:off x="5180878" y="3260373"/>
              <a:ext cx="538167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졸업 구분</a:t>
              </a:r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5719045" y="3260373"/>
              <a:ext cx="60808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학점</a:t>
              </a:r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6756951" y="3260373"/>
              <a:ext cx="557005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진행 상황</a:t>
              </a:r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7311993" y="3260373"/>
              <a:ext cx="412003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인증</a:t>
              </a:r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6327130" y="3260373"/>
              <a:ext cx="431640" cy="2514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파일 첨부</a:t>
              </a:r>
            </a:p>
          </p:txBody>
        </p:sp>
      </p:grpSp>
      <p:sp>
        <p:nvSpPr>
          <p:cNvPr id="296" name="직사각형 295"/>
          <p:cNvSpPr/>
          <p:nvPr/>
        </p:nvSpPr>
        <p:spPr>
          <a:xfrm>
            <a:off x="6453895" y="3163112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불가</a:t>
            </a:r>
          </a:p>
        </p:txBody>
      </p:sp>
      <p:grpSp>
        <p:nvGrpSpPr>
          <p:cNvPr id="297" name="그룹 296"/>
          <p:cNvGrpSpPr/>
          <p:nvPr/>
        </p:nvGrpSpPr>
        <p:grpSpPr>
          <a:xfrm>
            <a:off x="369296" y="3163112"/>
            <a:ext cx="478107" cy="180620"/>
            <a:chOff x="697782" y="4022421"/>
            <a:chExt cx="478107" cy="180620"/>
          </a:xfrm>
        </p:grpSpPr>
        <p:sp>
          <p:nvSpPr>
            <p:cNvPr id="325" name="모서리가 둥근 직사각형 324"/>
            <p:cNvSpPr/>
            <p:nvPr/>
          </p:nvSpPr>
          <p:spPr>
            <a:xfrm>
              <a:off x="697782" y="4022421"/>
              <a:ext cx="478107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중졸</a:t>
              </a:r>
            </a:p>
          </p:txBody>
        </p:sp>
        <p:pic>
          <p:nvPicPr>
            <p:cNvPr id="326" name="그림 3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88" y="4083378"/>
              <a:ext cx="100187" cy="56807"/>
            </a:xfrm>
            <a:prstGeom prst="rect">
              <a:avLst/>
            </a:prstGeom>
          </p:spPr>
        </p:pic>
      </p:grpSp>
      <p:grpSp>
        <p:nvGrpSpPr>
          <p:cNvPr id="298" name="그룹 297"/>
          <p:cNvGrpSpPr/>
          <p:nvPr/>
        </p:nvGrpSpPr>
        <p:grpSpPr>
          <a:xfrm>
            <a:off x="911503" y="3163112"/>
            <a:ext cx="939337" cy="180620"/>
            <a:chOff x="2939506" y="2367305"/>
            <a:chExt cx="939337" cy="180620"/>
          </a:xfrm>
        </p:grpSpPr>
        <p:sp>
          <p:nvSpPr>
            <p:cNvPr id="323" name="모서리가 둥근 직사각형 322"/>
            <p:cNvSpPr/>
            <p:nvPr/>
          </p:nvSpPr>
          <p:spPr>
            <a:xfrm>
              <a:off x="2939506" y="2367305"/>
              <a:ext cx="939337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신림중학교</a:t>
              </a:r>
            </a:p>
          </p:txBody>
        </p:sp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300" name="그룹 299"/>
          <p:cNvGrpSpPr/>
          <p:nvPr/>
        </p:nvGrpSpPr>
        <p:grpSpPr>
          <a:xfrm>
            <a:off x="2918377" y="3163112"/>
            <a:ext cx="923018" cy="180620"/>
            <a:chOff x="3236378" y="4075064"/>
            <a:chExt cx="923018" cy="180620"/>
          </a:xfrm>
        </p:grpSpPr>
        <p:sp>
          <p:nvSpPr>
            <p:cNvPr id="317" name="모서리가 둥근 직사각형 316"/>
            <p:cNvSpPr/>
            <p:nvPr/>
          </p:nvSpPr>
          <p:spPr>
            <a:xfrm>
              <a:off x="3236378" y="4075064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grpSp>
          <p:nvGrpSpPr>
            <p:cNvPr id="318" name="그룹 317"/>
            <p:cNvGrpSpPr/>
            <p:nvPr/>
          </p:nvGrpSpPr>
          <p:grpSpPr>
            <a:xfrm>
              <a:off x="3979395" y="4075064"/>
              <a:ext cx="180000" cy="180620"/>
              <a:chOff x="3979395" y="4075064"/>
              <a:chExt cx="180000" cy="180620"/>
            </a:xfrm>
          </p:grpSpPr>
          <p:sp>
            <p:nvSpPr>
              <p:cNvPr id="319" name="모서리가 둥근 직사각형 318"/>
              <p:cNvSpPr/>
              <p:nvPr/>
            </p:nvSpPr>
            <p:spPr>
              <a:xfrm>
                <a:off x="3979395" y="4075064"/>
                <a:ext cx="18000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320" name="그림 3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4826" y="4108105"/>
                <a:ext cx="129138" cy="114536"/>
              </a:xfrm>
              <a:prstGeom prst="rect">
                <a:avLst/>
              </a:prstGeom>
            </p:spPr>
          </p:pic>
        </p:grpSp>
      </p:grpSp>
      <p:grpSp>
        <p:nvGrpSpPr>
          <p:cNvPr id="301" name="그룹 300"/>
          <p:cNvGrpSpPr/>
          <p:nvPr/>
        </p:nvGrpSpPr>
        <p:grpSpPr>
          <a:xfrm>
            <a:off x="3905495" y="3163112"/>
            <a:ext cx="923018" cy="180620"/>
            <a:chOff x="3236378" y="4075064"/>
            <a:chExt cx="923018" cy="180620"/>
          </a:xfrm>
        </p:grpSpPr>
        <p:sp>
          <p:nvSpPr>
            <p:cNvPr id="313" name="모서리가 둥근 직사각형 312"/>
            <p:cNvSpPr/>
            <p:nvPr/>
          </p:nvSpPr>
          <p:spPr>
            <a:xfrm>
              <a:off x="3236378" y="4075064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grpSp>
          <p:nvGrpSpPr>
            <p:cNvPr id="314" name="그룹 313"/>
            <p:cNvGrpSpPr/>
            <p:nvPr/>
          </p:nvGrpSpPr>
          <p:grpSpPr>
            <a:xfrm>
              <a:off x="3979395" y="4075064"/>
              <a:ext cx="180000" cy="180620"/>
              <a:chOff x="3979395" y="4075064"/>
              <a:chExt cx="180000" cy="180620"/>
            </a:xfrm>
          </p:grpSpPr>
          <p:sp>
            <p:nvSpPr>
              <p:cNvPr id="315" name="모서리가 둥근 직사각형 314"/>
              <p:cNvSpPr/>
              <p:nvPr/>
            </p:nvSpPr>
            <p:spPr>
              <a:xfrm>
                <a:off x="3979395" y="4075064"/>
                <a:ext cx="18000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316" name="그림 3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4826" y="4108105"/>
                <a:ext cx="129138" cy="114536"/>
              </a:xfrm>
              <a:prstGeom prst="rect">
                <a:avLst/>
              </a:prstGeom>
            </p:spPr>
          </p:pic>
        </p:grpSp>
      </p:grpSp>
      <p:grpSp>
        <p:nvGrpSpPr>
          <p:cNvPr id="302" name="그룹 301"/>
          <p:cNvGrpSpPr/>
          <p:nvPr/>
        </p:nvGrpSpPr>
        <p:grpSpPr>
          <a:xfrm>
            <a:off x="4892613" y="3163112"/>
            <a:ext cx="478107" cy="180620"/>
            <a:chOff x="697782" y="4022421"/>
            <a:chExt cx="478107" cy="180620"/>
          </a:xfrm>
        </p:grpSpPr>
        <p:sp>
          <p:nvSpPr>
            <p:cNvPr id="311" name="모서리가 둥근 직사각형 310"/>
            <p:cNvSpPr/>
            <p:nvPr/>
          </p:nvSpPr>
          <p:spPr>
            <a:xfrm>
              <a:off x="697782" y="4022421"/>
              <a:ext cx="478107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졸업</a:t>
              </a:r>
            </a:p>
          </p:txBody>
        </p:sp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88" y="4083378"/>
              <a:ext cx="100187" cy="56807"/>
            </a:xfrm>
            <a:prstGeom prst="rect">
              <a:avLst/>
            </a:prstGeom>
          </p:spPr>
        </p:pic>
      </p:grpSp>
      <p:grpSp>
        <p:nvGrpSpPr>
          <p:cNvPr id="304" name="그룹 303"/>
          <p:cNvGrpSpPr/>
          <p:nvPr/>
        </p:nvGrpSpPr>
        <p:grpSpPr>
          <a:xfrm>
            <a:off x="6025946" y="3172114"/>
            <a:ext cx="363849" cy="162616"/>
            <a:chOff x="5749986" y="3761237"/>
            <a:chExt cx="363849" cy="162616"/>
          </a:xfrm>
        </p:grpSpPr>
        <p:sp>
          <p:nvSpPr>
            <p:cNvPr id="309" name="모서리가 둥근 직사각형 308"/>
            <p:cNvSpPr/>
            <p:nvPr/>
          </p:nvSpPr>
          <p:spPr>
            <a:xfrm>
              <a:off x="5749986" y="3761237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310" name="그림 3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891" y="3785276"/>
              <a:ext cx="128944" cy="114536"/>
            </a:xfrm>
            <a:prstGeom prst="rect">
              <a:avLst/>
            </a:prstGeom>
          </p:spPr>
        </p:pic>
      </p:grpSp>
      <p:grpSp>
        <p:nvGrpSpPr>
          <p:cNvPr id="327" name="그룹 326"/>
          <p:cNvGrpSpPr/>
          <p:nvPr/>
        </p:nvGrpSpPr>
        <p:grpSpPr>
          <a:xfrm>
            <a:off x="369296" y="3413119"/>
            <a:ext cx="7026214" cy="180620"/>
            <a:chOff x="697782" y="5588760"/>
            <a:chExt cx="7026214" cy="180620"/>
          </a:xfrm>
        </p:grpSpPr>
        <p:sp>
          <p:nvSpPr>
            <p:cNvPr id="328" name="직사각형 327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</a:p>
          </p:txBody>
        </p:sp>
        <p:grpSp>
          <p:nvGrpSpPr>
            <p:cNvPr id="329" name="그룹 328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57" name="모서리가 둥근 직사각형 356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고졸</a:t>
                </a:r>
              </a:p>
            </p:txBody>
          </p:sp>
          <p:pic>
            <p:nvPicPr>
              <p:cNvPr id="358" name="그림 35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30" name="그룹 329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55" name="모서리가 둥근 직사각형 35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신림고등학교</a:t>
                </a:r>
              </a:p>
            </p:txBody>
          </p:sp>
          <p:pic>
            <p:nvPicPr>
              <p:cNvPr id="356" name="그림 35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2" name="그룹 331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49" name="모서리가 둥근 직사각형 348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50" name="그룹 3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51" name="모서리가 둥근 직사각형 350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52" name="그림 35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3" name="그룹 332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45" name="모서리가 둥근 직사각형 344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47" name="모서리가 둥근 직사각형 34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48" name="그림 34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4" name="그룹 333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43" name="모서리가 둥근 직사각형 342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44" name="그림 34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35" name="모서리가 둥근 직사각형 334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36" name="그룹 335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41" name="모서리가 둥근 직사각형 340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342" name="그림 34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</p:grpSp>
      <p:grpSp>
        <p:nvGrpSpPr>
          <p:cNvPr id="359" name="그룹 358"/>
          <p:cNvGrpSpPr/>
          <p:nvPr/>
        </p:nvGrpSpPr>
        <p:grpSpPr>
          <a:xfrm>
            <a:off x="369296" y="3663125"/>
            <a:ext cx="7026214" cy="180620"/>
            <a:chOff x="697782" y="5588760"/>
            <a:chExt cx="7026214" cy="180620"/>
          </a:xfrm>
        </p:grpSpPr>
        <p:sp>
          <p:nvSpPr>
            <p:cNvPr id="360" name="직사각형 359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실패</a:t>
              </a:r>
            </a:p>
          </p:txBody>
        </p:sp>
        <p:grpSp>
          <p:nvGrpSpPr>
            <p:cNvPr id="361" name="그룹 360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389" name="모서리가 둥근 직사각형 388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학사</a:t>
                </a:r>
              </a:p>
            </p:txBody>
          </p:sp>
          <p:pic>
            <p:nvPicPr>
              <p:cNvPr id="390" name="그림 3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62" name="그룹 361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387" name="모서리가 둥근 직사각형 386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</a:t>
                </a:r>
              </a:p>
            </p:txBody>
          </p:sp>
          <p:pic>
            <p:nvPicPr>
              <p:cNvPr id="388" name="그림 38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3" name="그룹 362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385" name="모서리가 둥근 직사각형 384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멀티미디어공학과</a:t>
                </a:r>
              </a:p>
            </p:txBody>
          </p:sp>
          <p:pic>
            <p:nvPicPr>
              <p:cNvPr id="386" name="그림 38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64" name="그룹 363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381" name="모서리가 둥근 직사각형 380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1997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82" name="그룹 381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83" name="모서리가 둥근 직사각형 382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4" name="그림 38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5" name="그룹 364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377" name="모서리가 둥근 직사각형 376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378" name="그룹 377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379" name="모서리가 둥근 직사각형 378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380" name="그림 37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6" name="그룹 365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375" name="모서리가 둥근 직사각형 374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376" name="그림 3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67" name="모서리가 둥근 직사각형 366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grpSp>
          <p:nvGrpSpPr>
            <p:cNvPr id="368" name="그룹 367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373" name="모서리가 둥근 직사각형 372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374" name="그림 3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369" name="그룹 368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370" name="모서리가 둥근 직사각형 369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1" name="모서리가 둥근 직사각형 370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2" name="모서리가 둥근 직사각형 371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4.5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391" name="그룹 390"/>
          <p:cNvGrpSpPr/>
          <p:nvPr/>
        </p:nvGrpSpPr>
        <p:grpSpPr>
          <a:xfrm>
            <a:off x="369296" y="3913131"/>
            <a:ext cx="7026214" cy="180620"/>
            <a:chOff x="697782" y="5588760"/>
            <a:chExt cx="7026214" cy="180620"/>
          </a:xfrm>
        </p:grpSpPr>
        <p:sp>
          <p:nvSpPr>
            <p:cNvPr id="392" name="직사각형 391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grpSp>
          <p:nvGrpSpPr>
            <p:cNvPr id="393" name="그룹 392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22" name="모서리가 둥근 직사각형 421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석사</a:t>
                </a:r>
              </a:p>
            </p:txBody>
          </p:sp>
          <p:pic>
            <p:nvPicPr>
              <p:cNvPr id="423" name="그림 4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94" name="그룹 393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20" name="모서리가 둥근 직사각형 419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21" name="그림 42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5" name="그룹 394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18" name="모서리가 둥근 직사각형 417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19" name="그림 41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96" name="그룹 395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14" name="모서리가 둥근 직사각형 41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2004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5" name="그룹 41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6" name="모서리가 둥근 직사각형 415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7" name="그림 41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7" name="그룹 396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10" name="모서리가 둥근 직사각형 409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25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11" name="그룹 410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12" name="모서리가 둥근 직사각형 41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13" name="그림 4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8" name="그룹 397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08" name="모서리가 둥근 직사각형 40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09" name="그림 40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99" name="모서리가 둥근 직사각형 398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  <p:grpSp>
          <p:nvGrpSpPr>
            <p:cNvPr id="400" name="그룹 399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06" name="모서리가 둥근 직사각형 405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407" name="그림 40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01" name="그룹 400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02" name="모서리가 둥근 직사각형 401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3" name="모서리가 둥근 직사각형 402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5" name="모서리가 둥근 직사각형 404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24" name="그룹 423"/>
          <p:cNvGrpSpPr/>
          <p:nvPr/>
        </p:nvGrpSpPr>
        <p:grpSpPr>
          <a:xfrm>
            <a:off x="369296" y="4163138"/>
            <a:ext cx="7026214" cy="180620"/>
            <a:chOff x="697782" y="5588760"/>
            <a:chExt cx="7026214" cy="180620"/>
          </a:xfrm>
        </p:grpSpPr>
        <p:sp>
          <p:nvSpPr>
            <p:cNvPr id="426" name="직사각형 425"/>
            <p:cNvSpPr/>
            <p:nvPr/>
          </p:nvSpPr>
          <p:spPr>
            <a:xfrm>
              <a:off x="6782381" y="558876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grpSp>
          <p:nvGrpSpPr>
            <p:cNvPr id="427" name="그룹 426"/>
            <p:cNvGrpSpPr/>
            <p:nvPr/>
          </p:nvGrpSpPr>
          <p:grpSpPr>
            <a:xfrm>
              <a:off x="697782" y="5588760"/>
              <a:ext cx="478107" cy="180620"/>
              <a:chOff x="697782" y="4022421"/>
              <a:chExt cx="478107" cy="180620"/>
            </a:xfrm>
          </p:grpSpPr>
          <p:sp>
            <p:nvSpPr>
              <p:cNvPr id="468" name="모서리가 둥근 직사각형 46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박사</a:t>
                </a:r>
              </a:p>
            </p:txBody>
          </p:sp>
          <p:pic>
            <p:nvPicPr>
              <p:cNvPr id="469" name="그림 4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28" name="그룹 427"/>
            <p:cNvGrpSpPr/>
            <p:nvPr/>
          </p:nvGrpSpPr>
          <p:grpSpPr>
            <a:xfrm>
              <a:off x="1239989" y="5588760"/>
              <a:ext cx="939337" cy="180620"/>
              <a:chOff x="2939506" y="2367305"/>
              <a:chExt cx="939337" cy="180620"/>
            </a:xfrm>
          </p:grpSpPr>
          <p:sp>
            <p:nvSpPr>
              <p:cNvPr id="466" name="모서리가 둥근 직사각형 465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67" name="그림 46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29" name="그룹 428"/>
            <p:cNvGrpSpPr/>
            <p:nvPr/>
          </p:nvGrpSpPr>
          <p:grpSpPr>
            <a:xfrm>
              <a:off x="2243426" y="5588760"/>
              <a:ext cx="939337" cy="180620"/>
              <a:chOff x="2939506" y="2367305"/>
              <a:chExt cx="939337" cy="180620"/>
            </a:xfrm>
          </p:grpSpPr>
          <p:sp>
            <p:nvSpPr>
              <p:cNvPr id="459" name="모서리가 둥근 직사각형 458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65" name="그림 46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30" name="그룹 429"/>
            <p:cNvGrpSpPr/>
            <p:nvPr/>
          </p:nvGrpSpPr>
          <p:grpSpPr>
            <a:xfrm>
              <a:off x="3246863" y="5588760"/>
              <a:ext cx="923018" cy="180620"/>
              <a:chOff x="3236378" y="4075064"/>
              <a:chExt cx="923018" cy="180620"/>
            </a:xfrm>
          </p:grpSpPr>
          <p:sp>
            <p:nvSpPr>
              <p:cNvPr id="454" name="모서리가 둥근 직사각형 453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5" name="그룹 454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7" name="모서리가 둥근 직사각형 45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8" name="그림 45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1" name="그룹 430"/>
            <p:cNvGrpSpPr/>
            <p:nvPr/>
          </p:nvGrpSpPr>
          <p:grpSpPr>
            <a:xfrm>
              <a:off x="4233981" y="5588760"/>
              <a:ext cx="923018" cy="180620"/>
              <a:chOff x="3236378" y="4075064"/>
              <a:chExt cx="923018" cy="180620"/>
            </a:xfrm>
          </p:grpSpPr>
          <p:sp>
            <p:nvSpPr>
              <p:cNvPr id="448" name="모서리가 둥근 직사각형 447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2009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50" name="그룹 449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52" name="모서리가 둥근 직사각형 45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53" name="그림 4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2" name="그룹 431"/>
            <p:cNvGrpSpPr/>
            <p:nvPr/>
          </p:nvGrpSpPr>
          <p:grpSpPr>
            <a:xfrm>
              <a:off x="5221099" y="5588760"/>
              <a:ext cx="478107" cy="180620"/>
              <a:chOff x="697782" y="4022421"/>
              <a:chExt cx="478107" cy="180620"/>
            </a:xfrm>
          </p:grpSpPr>
          <p:sp>
            <p:nvSpPr>
              <p:cNvPr id="446" name="모서리가 둥근 직사각형 445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47" name="그림 4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433" name="모서리가 둥근 직사각형 432"/>
            <p:cNvSpPr/>
            <p:nvPr/>
          </p:nvSpPr>
          <p:spPr>
            <a:xfrm>
              <a:off x="7344618" y="559776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34" name="그룹 433"/>
            <p:cNvGrpSpPr/>
            <p:nvPr/>
          </p:nvGrpSpPr>
          <p:grpSpPr>
            <a:xfrm>
              <a:off x="6354432" y="5597762"/>
              <a:ext cx="363849" cy="162616"/>
              <a:chOff x="5749986" y="3761237"/>
              <a:chExt cx="363849" cy="162616"/>
            </a:xfrm>
          </p:grpSpPr>
          <p:sp>
            <p:nvSpPr>
              <p:cNvPr id="440" name="모서리가 둥근 직사각형 439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441" name="그림 44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36" name="그룹 435"/>
            <p:cNvGrpSpPr/>
            <p:nvPr/>
          </p:nvGrpSpPr>
          <p:grpSpPr>
            <a:xfrm>
              <a:off x="5763306" y="5588760"/>
              <a:ext cx="527026" cy="180620"/>
              <a:chOff x="5754090" y="4052409"/>
              <a:chExt cx="527026" cy="180620"/>
            </a:xfrm>
          </p:grpSpPr>
          <p:sp>
            <p:nvSpPr>
              <p:cNvPr id="437" name="모서리가 둥근 직사각형 436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3.9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8" name="모서리가 둥근 직사각형 437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39" name="모서리가 둥근 직사각형 438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435" name="그룹 434"/>
          <p:cNvGrpSpPr/>
          <p:nvPr/>
        </p:nvGrpSpPr>
        <p:grpSpPr>
          <a:xfrm>
            <a:off x="1850529" y="1976677"/>
            <a:ext cx="2299493" cy="180620"/>
            <a:chOff x="1579350" y="2367305"/>
            <a:chExt cx="2299493" cy="180620"/>
          </a:xfrm>
        </p:grpSpPr>
        <p:sp>
          <p:nvSpPr>
            <p:cNvPr id="404" name="모서리가 둥근 직사각형 403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010-1234-5678|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25" name="그림 42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42" name="그룹 441"/>
          <p:cNvGrpSpPr/>
          <p:nvPr/>
        </p:nvGrpSpPr>
        <p:grpSpPr>
          <a:xfrm>
            <a:off x="2567495" y="2234205"/>
            <a:ext cx="4705108" cy="180620"/>
            <a:chOff x="-701461" y="2367305"/>
            <a:chExt cx="4705108" cy="180620"/>
          </a:xfrm>
        </p:grpSpPr>
        <p:sp>
          <p:nvSpPr>
            <p:cNvPr id="443" name="모서리가 둥근 직사각형 442"/>
            <p:cNvSpPr/>
            <p:nvPr/>
          </p:nvSpPr>
          <p:spPr>
            <a:xfrm>
              <a:off x="-701461" y="2367305"/>
              <a:ext cx="470510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서울특별시 성동구 상원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길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5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44" name="그림 4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6121" y="2406452"/>
              <a:ext cx="100429" cy="100429"/>
            </a:xfrm>
            <a:prstGeom prst="rect">
              <a:avLst/>
            </a:prstGeom>
          </p:spPr>
        </p:pic>
      </p:grpSp>
      <p:grpSp>
        <p:nvGrpSpPr>
          <p:cNvPr id="464" name="그룹 463"/>
          <p:cNvGrpSpPr/>
          <p:nvPr/>
        </p:nvGrpSpPr>
        <p:grpSpPr>
          <a:xfrm>
            <a:off x="1852830" y="2234205"/>
            <a:ext cx="589133" cy="180620"/>
            <a:chOff x="2137217" y="2624833"/>
            <a:chExt cx="589133" cy="180620"/>
          </a:xfrm>
        </p:grpSpPr>
        <p:sp>
          <p:nvSpPr>
            <p:cNvPr id="445" name="모서리가 둥근 직사각형 444"/>
            <p:cNvSpPr/>
            <p:nvPr/>
          </p:nvSpPr>
          <p:spPr>
            <a:xfrm>
              <a:off x="2137217" y="2624833"/>
              <a:ext cx="40913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04779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463" name="그룹 462"/>
            <p:cNvGrpSpPr/>
            <p:nvPr/>
          </p:nvGrpSpPr>
          <p:grpSpPr>
            <a:xfrm>
              <a:off x="2546350" y="2624833"/>
              <a:ext cx="180000" cy="180620"/>
              <a:chOff x="2546350" y="2624833"/>
              <a:chExt cx="180000" cy="180620"/>
            </a:xfrm>
          </p:grpSpPr>
          <p:sp>
            <p:nvSpPr>
              <p:cNvPr id="449" name="모서리가 둥근 직사각형 448"/>
              <p:cNvSpPr/>
              <p:nvPr/>
            </p:nvSpPr>
            <p:spPr>
              <a:xfrm>
                <a:off x="2546350" y="2624833"/>
                <a:ext cx="180000" cy="180620"/>
              </a:xfrm>
              <a:prstGeom prst="roundRect">
                <a:avLst>
                  <a:gd name="adj" fmla="val 875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51" name="그림 45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4056" y="2658049"/>
                <a:ext cx="112088" cy="111705"/>
              </a:xfrm>
              <a:prstGeom prst="rect">
                <a:avLst/>
              </a:prstGeom>
            </p:spPr>
          </p:pic>
        </p:grpSp>
      </p:grpSp>
      <p:grpSp>
        <p:nvGrpSpPr>
          <p:cNvPr id="490" name="그룹 489"/>
          <p:cNvGrpSpPr/>
          <p:nvPr/>
        </p:nvGrpSpPr>
        <p:grpSpPr>
          <a:xfrm>
            <a:off x="4973109" y="1976677"/>
            <a:ext cx="2299493" cy="180620"/>
            <a:chOff x="1579350" y="2367305"/>
            <a:chExt cx="2299493" cy="180620"/>
          </a:xfrm>
        </p:grpSpPr>
        <p:sp>
          <p:nvSpPr>
            <p:cNvPr id="491" name="모서리가 둥근 직사각형 490"/>
            <p:cNvSpPr/>
            <p:nvPr/>
          </p:nvSpPr>
          <p:spPr>
            <a:xfrm>
              <a:off x="1579350" y="2367305"/>
              <a:ext cx="2299493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kangyumi@skcareer.com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2" name="그림 49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200" y="2406452"/>
              <a:ext cx="100429" cy="100429"/>
            </a:xfrm>
            <a:prstGeom prst="rect">
              <a:avLst/>
            </a:prstGeom>
          </p:spPr>
        </p:pic>
      </p:grpSp>
      <p:sp>
        <p:nvSpPr>
          <p:cNvPr id="803" name="모서리가 둥근 직사각형 802"/>
          <p:cNvSpPr/>
          <p:nvPr/>
        </p:nvSpPr>
        <p:spPr>
          <a:xfrm>
            <a:off x="288734" y="5255527"/>
            <a:ext cx="7197514" cy="715058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359287" y="5320562"/>
            <a:ext cx="40395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9296" y="4910750"/>
            <a:ext cx="180000" cy="180620"/>
            <a:chOff x="1175889" y="4790497"/>
            <a:chExt cx="180000" cy="180620"/>
          </a:xfrm>
        </p:grpSpPr>
        <p:sp>
          <p:nvSpPr>
            <p:cNvPr id="221" name="직사각형 220"/>
            <p:cNvSpPr/>
            <p:nvPr/>
          </p:nvSpPr>
          <p:spPr>
            <a:xfrm>
              <a:off x="1175889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71" y="4821942"/>
              <a:ext cx="117729" cy="117729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617189" y="4910750"/>
            <a:ext cx="180000" cy="180620"/>
            <a:chOff x="1452661" y="4790497"/>
            <a:chExt cx="180000" cy="180620"/>
          </a:xfrm>
        </p:grpSpPr>
        <p:sp>
          <p:nvSpPr>
            <p:cNvPr id="224" name="직사각형 223"/>
            <p:cNvSpPr/>
            <p:nvPr/>
          </p:nvSpPr>
          <p:spPr>
            <a:xfrm>
              <a:off x="1452661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796" y="4875376"/>
              <a:ext cx="117729" cy="10859"/>
            </a:xfrm>
            <a:prstGeom prst="rect">
              <a:avLst/>
            </a:prstGeom>
          </p:spPr>
        </p:pic>
      </p:grpSp>
      <p:sp>
        <p:nvSpPr>
          <p:cNvPr id="227" name="모서리가 둥근 직사각형 226"/>
          <p:cNvSpPr/>
          <p:nvPr/>
        </p:nvSpPr>
        <p:spPr>
          <a:xfrm>
            <a:off x="365204" y="5526610"/>
            <a:ext cx="1090516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자동자운전면허증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28" name="그림 2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18" y="5587567"/>
            <a:ext cx="100187" cy="56807"/>
          </a:xfrm>
          <a:prstGeom prst="rect">
            <a:avLst/>
          </a:prstGeom>
        </p:spPr>
      </p:pic>
      <p:sp>
        <p:nvSpPr>
          <p:cNvPr id="231" name="모서리가 둥근 직사각형 230"/>
          <p:cNvSpPr/>
          <p:nvPr/>
        </p:nvSpPr>
        <p:spPr>
          <a:xfrm>
            <a:off x="365204" y="5762830"/>
            <a:ext cx="1090516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어학시험</a:t>
            </a:r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18" y="5816167"/>
            <a:ext cx="100187" cy="56807"/>
          </a:xfrm>
          <a:prstGeom prst="rect">
            <a:avLst/>
          </a:prstGeom>
        </p:spPr>
      </p:pic>
      <p:sp>
        <p:nvSpPr>
          <p:cNvPr id="236" name="모서리가 둥근 직사각형 235"/>
          <p:cNvSpPr/>
          <p:nvPr/>
        </p:nvSpPr>
        <p:spPr>
          <a:xfrm>
            <a:off x="1527254" y="5767910"/>
            <a:ext cx="517442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언어</a:t>
            </a:r>
          </a:p>
        </p:txBody>
      </p:sp>
      <p:sp>
        <p:nvSpPr>
          <p:cNvPr id="243" name="직사각형 242"/>
          <p:cNvSpPr/>
          <p:nvPr/>
        </p:nvSpPr>
        <p:spPr>
          <a:xfrm>
            <a:off x="4645322" y="5544681"/>
            <a:ext cx="498137" cy="14927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취득일</a:t>
            </a: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4958956" y="5522657"/>
            <a:ext cx="923018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1994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15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</a:t>
            </a:r>
          </a:p>
        </p:txBody>
      </p:sp>
      <p:pic>
        <p:nvPicPr>
          <p:cNvPr id="245" name="그림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50" y="5555698"/>
            <a:ext cx="129138" cy="114536"/>
          </a:xfrm>
          <a:prstGeom prst="rect">
            <a:avLst/>
          </a:prstGeom>
        </p:spPr>
      </p:pic>
      <p:sp>
        <p:nvSpPr>
          <p:cNvPr id="246" name="직사각형 245"/>
          <p:cNvSpPr/>
          <p:nvPr/>
        </p:nvSpPr>
        <p:spPr>
          <a:xfrm>
            <a:off x="4643724" y="5792331"/>
            <a:ext cx="498137" cy="14927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취득일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4958956" y="5770307"/>
            <a:ext cx="923018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1994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15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</a:t>
            </a:r>
          </a:p>
        </p:txBody>
      </p:sp>
      <p:pic>
        <p:nvPicPr>
          <p:cNvPr id="248" name="그림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50" y="5803348"/>
            <a:ext cx="129138" cy="114536"/>
          </a:xfrm>
          <a:prstGeom prst="rect">
            <a:avLst/>
          </a:prstGeom>
        </p:spPr>
      </p:pic>
      <p:sp>
        <p:nvSpPr>
          <p:cNvPr id="257" name="모서리가 둥근 직사각형 256"/>
          <p:cNvSpPr/>
          <p:nvPr/>
        </p:nvSpPr>
        <p:spPr>
          <a:xfrm>
            <a:off x="6036342" y="5521807"/>
            <a:ext cx="215612" cy="162616"/>
          </a:xfrm>
          <a:prstGeom prst="roundRect">
            <a:avLst>
              <a:gd name="adj" fmla="val 6120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찾기</a:t>
            </a:r>
          </a:p>
        </p:txBody>
      </p:sp>
      <p:pic>
        <p:nvPicPr>
          <p:cNvPr id="258" name="그림 2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47" y="5545846"/>
            <a:ext cx="128944" cy="114536"/>
          </a:xfrm>
          <a:prstGeom prst="rect">
            <a:avLst/>
          </a:prstGeom>
        </p:spPr>
      </p:pic>
      <p:sp>
        <p:nvSpPr>
          <p:cNvPr id="259" name="모서리가 둥근 직사각형 258"/>
          <p:cNvSpPr/>
          <p:nvPr/>
        </p:nvSpPr>
        <p:spPr>
          <a:xfrm>
            <a:off x="6036342" y="5763107"/>
            <a:ext cx="215612" cy="162616"/>
          </a:xfrm>
          <a:prstGeom prst="roundRect">
            <a:avLst>
              <a:gd name="adj" fmla="val 6120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찾기</a:t>
            </a:r>
          </a:p>
        </p:txBody>
      </p:sp>
      <p:pic>
        <p:nvPicPr>
          <p:cNvPr id="260" name="그림 2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47" y="5787146"/>
            <a:ext cx="128944" cy="114536"/>
          </a:xfrm>
          <a:prstGeom prst="rect">
            <a:avLst/>
          </a:prstGeom>
        </p:spPr>
      </p:pic>
      <p:sp>
        <p:nvSpPr>
          <p:cNvPr id="268" name="모서리가 둥근 직사각형 267"/>
          <p:cNvSpPr/>
          <p:nvPr/>
        </p:nvSpPr>
        <p:spPr>
          <a:xfrm>
            <a:off x="1526846" y="5526610"/>
            <a:ext cx="1451505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자격증명</a:t>
            </a:r>
          </a:p>
        </p:txBody>
      </p:sp>
      <p:sp>
        <p:nvSpPr>
          <p:cNvPr id="271" name="직사각형 270"/>
          <p:cNvSpPr/>
          <p:nvPr/>
        </p:nvSpPr>
        <p:spPr>
          <a:xfrm>
            <a:off x="6460531" y="5520421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성공</a:t>
            </a:r>
          </a:p>
        </p:txBody>
      </p:sp>
      <p:sp>
        <p:nvSpPr>
          <p:cNvPr id="272" name="직사각형 271"/>
          <p:cNvSpPr/>
          <p:nvPr/>
        </p:nvSpPr>
        <p:spPr>
          <a:xfrm>
            <a:off x="6444265" y="5776657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진행 중</a:t>
            </a: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2123442" y="5766274"/>
            <a:ext cx="517442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시험종류</a:t>
            </a:r>
          </a:p>
        </p:txBody>
      </p:sp>
      <p:sp>
        <p:nvSpPr>
          <p:cNvPr id="283" name="모서리가 둥근 직사각형 282"/>
          <p:cNvSpPr/>
          <p:nvPr/>
        </p:nvSpPr>
        <p:spPr>
          <a:xfrm>
            <a:off x="2719630" y="5765248"/>
            <a:ext cx="517442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점수</a:t>
            </a:r>
          </a:p>
        </p:txBody>
      </p:sp>
      <p:sp>
        <p:nvSpPr>
          <p:cNvPr id="284" name="모서리가 둥근 직사각형 283"/>
          <p:cNvSpPr/>
          <p:nvPr/>
        </p:nvSpPr>
        <p:spPr>
          <a:xfrm>
            <a:off x="3315818" y="5763614"/>
            <a:ext cx="517442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급수</a:t>
            </a:r>
          </a:p>
        </p:txBody>
      </p:sp>
      <p:sp>
        <p:nvSpPr>
          <p:cNvPr id="285" name="모서리가 둥근 직사각형 284"/>
          <p:cNvSpPr/>
          <p:nvPr/>
        </p:nvSpPr>
        <p:spPr>
          <a:xfrm>
            <a:off x="3912007" y="5762586"/>
            <a:ext cx="517442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발행처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기관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3029409" y="5526771"/>
            <a:ext cx="1418569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발행처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기관</a:t>
            </a: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7018027" y="5547130"/>
            <a:ext cx="379378" cy="162616"/>
          </a:xfrm>
          <a:prstGeom prst="roundRect">
            <a:avLst>
              <a:gd name="adj" fmla="val 6120"/>
            </a:avLst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 인증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7018027" y="5777749"/>
            <a:ext cx="379378" cy="162616"/>
          </a:xfrm>
          <a:prstGeom prst="roundRect">
            <a:avLst>
              <a:gd name="adj" fmla="val 612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Processing</a:t>
            </a:r>
            <a:endParaRPr lang="ko-KR" altLang="en-US" sz="5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73" name="그룹 272"/>
          <p:cNvGrpSpPr/>
          <p:nvPr/>
        </p:nvGrpSpPr>
        <p:grpSpPr>
          <a:xfrm>
            <a:off x="52513" y="5312140"/>
            <a:ext cx="7646054" cy="676688"/>
            <a:chOff x="2206774" y="3717032"/>
            <a:chExt cx="3168352" cy="950014"/>
          </a:xfrm>
        </p:grpSpPr>
        <p:sp>
          <p:nvSpPr>
            <p:cNvPr id="275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6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9296" y="4410372"/>
            <a:ext cx="7026702" cy="183045"/>
            <a:chOff x="697782" y="4801000"/>
            <a:chExt cx="7026702" cy="183045"/>
          </a:xfrm>
        </p:grpSpPr>
        <p:grpSp>
          <p:nvGrpSpPr>
            <p:cNvPr id="279" name="그룹 278"/>
            <p:cNvGrpSpPr/>
            <p:nvPr/>
          </p:nvGrpSpPr>
          <p:grpSpPr>
            <a:xfrm>
              <a:off x="697782" y="4803425"/>
              <a:ext cx="478107" cy="180620"/>
              <a:chOff x="697782" y="4022421"/>
              <a:chExt cx="478107" cy="180620"/>
            </a:xfrm>
          </p:grpSpPr>
          <p:sp>
            <p:nvSpPr>
              <p:cNvPr id="480" name="모서리가 둥근 직사각형 479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학사</a:t>
                </a:r>
              </a:p>
            </p:txBody>
          </p:sp>
          <p:pic>
            <p:nvPicPr>
              <p:cNvPr id="481" name="그림 4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280" name="그룹 279"/>
            <p:cNvGrpSpPr/>
            <p:nvPr/>
          </p:nvGrpSpPr>
          <p:grpSpPr>
            <a:xfrm>
              <a:off x="1239989" y="4803425"/>
              <a:ext cx="939337" cy="180620"/>
              <a:chOff x="2939506" y="2367305"/>
              <a:chExt cx="939337" cy="180620"/>
            </a:xfrm>
          </p:grpSpPr>
          <p:sp>
            <p:nvSpPr>
              <p:cNvPr id="478" name="모서리가 둥근 직사각형 477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79" name="그림 47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81" name="그룹 280"/>
            <p:cNvGrpSpPr/>
            <p:nvPr/>
          </p:nvGrpSpPr>
          <p:grpSpPr>
            <a:xfrm>
              <a:off x="2243426" y="4803425"/>
              <a:ext cx="939337" cy="180620"/>
              <a:chOff x="2939506" y="2367305"/>
              <a:chExt cx="939337" cy="180620"/>
            </a:xfrm>
          </p:grpSpPr>
          <p:sp>
            <p:nvSpPr>
              <p:cNvPr id="476" name="모서리가 둥근 직사각형 475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77" name="그림 47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86" name="그룹 285"/>
            <p:cNvGrpSpPr/>
            <p:nvPr/>
          </p:nvGrpSpPr>
          <p:grpSpPr>
            <a:xfrm>
              <a:off x="3246863" y="4803425"/>
              <a:ext cx="923018" cy="180620"/>
              <a:chOff x="3236378" y="4075064"/>
              <a:chExt cx="923018" cy="180620"/>
            </a:xfrm>
          </p:grpSpPr>
          <p:sp>
            <p:nvSpPr>
              <p:cNvPr id="472" name="모서리가 둥근 직사각형 471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grpSp>
            <p:nvGrpSpPr>
              <p:cNvPr id="473" name="그룹 472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74" name="모서리가 둥근 직사각형 473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75" name="그림 47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8" name="그룹 287"/>
            <p:cNvGrpSpPr/>
            <p:nvPr/>
          </p:nvGrpSpPr>
          <p:grpSpPr>
            <a:xfrm>
              <a:off x="4233981" y="4803425"/>
              <a:ext cx="923018" cy="180620"/>
              <a:chOff x="3236378" y="4075064"/>
              <a:chExt cx="923018" cy="180620"/>
            </a:xfrm>
          </p:grpSpPr>
          <p:sp>
            <p:nvSpPr>
              <p:cNvPr id="460" name="모서리가 둥근 직사각형 459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grpSp>
            <p:nvGrpSpPr>
              <p:cNvPr id="461" name="그룹 460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62" name="모서리가 둥근 직사각형 46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70" name="그림 46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89" name="그룹 288"/>
            <p:cNvGrpSpPr/>
            <p:nvPr/>
          </p:nvGrpSpPr>
          <p:grpSpPr>
            <a:xfrm>
              <a:off x="5221099" y="4803425"/>
              <a:ext cx="478107" cy="180620"/>
              <a:chOff x="697782" y="4022421"/>
              <a:chExt cx="478107" cy="180620"/>
            </a:xfrm>
          </p:grpSpPr>
          <p:sp>
            <p:nvSpPr>
              <p:cNvPr id="354" name="모서리가 둥근 직사각형 353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56" name="그림 4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sp>
          <p:nvSpPr>
            <p:cNvPr id="340" name="모서리가 둥근 직사각형 339"/>
            <p:cNvSpPr/>
            <p:nvPr/>
          </p:nvSpPr>
          <p:spPr>
            <a:xfrm>
              <a:off x="6354432" y="4812427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grpSp>
          <p:nvGrpSpPr>
            <p:cNvPr id="331" name="그룹 330"/>
            <p:cNvGrpSpPr/>
            <p:nvPr/>
          </p:nvGrpSpPr>
          <p:grpSpPr>
            <a:xfrm>
              <a:off x="5763306" y="4803425"/>
              <a:ext cx="527026" cy="180620"/>
              <a:chOff x="5754090" y="4052409"/>
              <a:chExt cx="527026" cy="180620"/>
            </a:xfrm>
          </p:grpSpPr>
          <p:sp>
            <p:nvSpPr>
              <p:cNvPr id="337" name="모서리가 둥근 직사각형 336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38" name="모서리가 둥근 직사각형 337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39" name="모서리가 둥근 직사각형 338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482" name="직사각형 481"/>
            <p:cNvSpPr/>
            <p:nvPr/>
          </p:nvSpPr>
          <p:spPr>
            <a:xfrm>
              <a:off x="6782869" y="480100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</a:p>
          </p:txBody>
        </p:sp>
        <p:sp>
          <p:nvSpPr>
            <p:cNvPr id="483" name="모서리가 둥근 직사각형 482"/>
            <p:cNvSpPr/>
            <p:nvPr/>
          </p:nvSpPr>
          <p:spPr>
            <a:xfrm>
              <a:off x="7345106" y="4810002"/>
              <a:ext cx="379378" cy="162616"/>
            </a:xfrm>
            <a:prstGeom prst="roundRect">
              <a:avLst>
                <a:gd name="adj" fmla="val 612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</p:grpSp>
      <p:grpSp>
        <p:nvGrpSpPr>
          <p:cNvPr id="485" name="그룹 484"/>
          <p:cNvGrpSpPr/>
          <p:nvPr/>
        </p:nvGrpSpPr>
        <p:grpSpPr>
          <a:xfrm>
            <a:off x="369296" y="4664299"/>
            <a:ext cx="7026702" cy="183045"/>
            <a:chOff x="697782" y="4801000"/>
            <a:chExt cx="7026702" cy="183045"/>
          </a:xfrm>
        </p:grpSpPr>
        <p:grpSp>
          <p:nvGrpSpPr>
            <p:cNvPr id="486" name="그룹 485"/>
            <p:cNvGrpSpPr/>
            <p:nvPr/>
          </p:nvGrpSpPr>
          <p:grpSpPr>
            <a:xfrm>
              <a:off x="697782" y="4803425"/>
              <a:ext cx="478107" cy="180620"/>
              <a:chOff x="697782" y="4022421"/>
              <a:chExt cx="478107" cy="180620"/>
            </a:xfrm>
          </p:grpSpPr>
          <p:sp>
            <p:nvSpPr>
              <p:cNvPr id="518" name="모서리가 둥근 직사각형 517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박사</a:t>
                </a:r>
              </a:p>
            </p:txBody>
          </p:sp>
          <p:pic>
            <p:nvPicPr>
              <p:cNvPr id="519" name="그림 5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87" name="그룹 486"/>
            <p:cNvGrpSpPr/>
            <p:nvPr/>
          </p:nvGrpSpPr>
          <p:grpSpPr>
            <a:xfrm>
              <a:off x="1239989" y="4803425"/>
              <a:ext cx="939337" cy="180620"/>
              <a:chOff x="2939506" y="2367305"/>
              <a:chExt cx="939337" cy="180620"/>
            </a:xfrm>
          </p:grpSpPr>
          <p:sp>
            <p:nvSpPr>
              <p:cNvPr id="516" name="모서리가 둥근 직사각형 515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517" name="그림 5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88" name="그룹 487"/>
            <p:cNvGrpSpPr/>
            <p:nvPr/>
          </p:nvGrpSpPr>
          <p:grpSpPr>
            <a:xfrm>
              <a:off x="2243426" y="4803425"/>
              <a:ext cx="939337" cy="180620"/>
              <a:chOff x="2939506" y="2367305"/>
              <a:chExt cx="939337" cy="180620"/>
            </a:xfrm>
          </p:grpSpPr>
          <p:sp>
            <p:nvSpPr>
              <p:cNvPr id="514" name="모서리가 둥근 직사각형 513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515" name="그림 5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89" name="그룹 488"/>
            <p:cNvGrpSpPr/>
            <p:nvPr/>
          </p:nvGrpSpPr>
          <p:grpSpPr>
            <a:xfrm>
              <a:off x="3246863" y="4803425"/>
              <a:ext cx="923018" cy="180620"/>
              <a:chOff x="3236378" y="4075064"/>
              <a:chExt cx="923018" cy="180620"/>
            </a:xfrm>
          </p:grpSpPr>
          <p:sp>
            <p:nvSpPr>
              <p:cNvPr id="510" name="모서리가 둥근 직사각형 509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511" name="그룹 510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512" name="모서리가 둥근 직사각형 511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513" name="그림 5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93" name="그룹 492"/>
            <p:cNvGrpSpPr/>
            <p:nvPr/>
          </p:nvGrpSpPr>
          <p:grpSpPr>
            <a:xfrm>
              <a:off x="4233981" y="4803425"/>
              <a:ext cx="923018" cy="180620"/>
              <a:chOff x="3236378" y="4075064"/>
              <a:chExt cx="923018" cy="180620"/>
            </a:xfrm>
          </p:grpSpPr>
          <p:sp>
            <p:nvSpPr>
              <p:cNvPr id="506" name="모서리가 둥근 직사각형 505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2009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507" name="그룹 506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508" name="모서리가 둥근 직사각형 507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509" name="그림 50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94" name="그룹 493"/>
            <p:cNvGrpSpPr/>
            <p:nvPr/>
          </p:nvGrpSpPr>
          <p:grpSpPr>
            <a:xfrm>
              <a:off x="5221099" y="4803425"/>
              <a:ext cx="478107" cy="180620"/>
              <a:chOff x="697782" y="4022421"/>
              <a:chExt cx="478107" cy="180620"/>
            </a:xfrm>
          </p:grpSpPr>
          <p:sp>
            <p:nvSpPr>
              <p:cNvPr id="504" name="모서리가 둥근 직사각형 503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505" name="그림 50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95" name="그룹 494"/>
            <p:cNvGrpSpPr/>
            <p:nvPr/>
          </p:nvGrpSpPr>
          <p:grpSpPr>
            <a:xfrm>
              <a:off x="6354432" y="4812427"/>
              <a:ext cx="363849" cy="162616"/>
              <a:chOff x="5749986" y="3761237"/>
              <a:chExt cx="363849" cy="162616"/>
            </a:xfrm>
          </p:grpSpPr>
          <p:sp>
            <p:nvSpPr>
              <p:cNvPr id="502" name="모서리가 둥근 직사각형 501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503" name="그림 50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96" name="그룹 495"/>
            <p:cNvGrpSpPr/>
            <p:nvPr/>
          </p:nvGrpSpPr>
          <p:grpSpPr>
            <a:xfrm>
              <a:off x="5763306" y="4803425"/>
              <a:ext cx="527026" cy="180620"/>
              <a:chOff x="5754090" y="4052409"/>
              <a:chExt cx="527026" cy="180620"/>
            </a:xfrm>
          </p:grpSpPr>
          <p:sp>
            <p:nvSpPr>
              <p:cNvPr id="499" name="모서리가 둥근 직사각형 498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3.9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500" name="모서리가 둥근 직사각형 499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501" name="모서리가 둥근 직사각형 500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497" name="직사각형 496"/>
            <p:cNvSpPr/>
            <p:nvPr/>
          </p:nvSpPr>
          <p:spPr>
            <a:xfrm>
              <a:off x="6782869" y="480100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</a:p>
          </p:txBody>
        </p:sp>
        <p:sp>
          <p:nvSpPr>
            <p:cNvPr id="498" name="모서리가 둥근 직사각형 497"/>
            <p:cNvSpPr/>
            <p:nvPr/>
          </p:nvSpPr>
          <p:spPr>
            <a:xfrm>
              <a:off x="7345106" y="481000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82288" y="4475377"/>
            <a:ext cx="1794572" cy="1042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이게 디폴트 임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“+”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누르면 나오는 것도 이렇게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초기 상태는 이렇게 나오고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고졸을 선택하면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학과명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학점 영역이 없어짐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입력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란에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내용을  다 넣으면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대기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 / 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버튼이 생김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버튼을 누르면 다음 페이지와 같이 팝업이 뜨고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해당 현상으로 바뀜</a:t>
            </a:r>
          </a:p>
        </p:txBody>
      </p:sp>
      <p:cxnSp>
        <p:nvCxnSpPr>
          <p:cNvPr id="28" name="꺾인 연결선 27"/>
          <p:cNvCxnSpPr>
            <a:cxnSpLocks/>
            <a:stCxn id="483" idx="3"/>
          </p:cNvCxnSpPr>
          <p:nvPr/>
        </p:nvCxnSpPr>
        <p:spPr>
          <a:xfrm>
            <a:off x="7395998" y="4500682"/>
            <a:ext cx="257804" cy="105167"/>
          </a:xfrm>
          <a:prstGeom prst="bentConnector3">
            <a:avLst/>
          </a:prstGeom>
          <a:ln w="3175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254868" y="3125794"/>
            <a:ext cx="7265246" cy="1253698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7982288" y="3671189"/>
            <a:ext cx="1794572" cy="719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DEMO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버전에서는 여기까지 일단 채워진 상태로 나오게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진행상황과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영역은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아래의 디폴트 상태로 있다가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확인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버튼을 누르면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팝업 뜨고 지금 보이는 상태 별로 바뀌게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다음 페이지 참조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</p:txBody>
      </p:sp>
      <p:cxnSp>
        <p:nvCxnSpPr>
          <p:cNvPr id="521" name="꺾인 연결선 520"/>
          <p:cNvCxnSpPr>
            <a:cxnSpLocks/>
            <a:stCxn id="45" idx="3"/>
          </p:cNvCxnSpPr>
          <p:nvPr/>
        </p:nvCxnSpPr>
        <p:spPr>
          <a:xfrm flipV="1">
            <a:off x="7520114" y="3640078"/>
            <a:ext cx="133688" cy="112565"/>
          </a:xfrm>
          <a:prstGeom prst="bentConnector3">
            <a:avLst/>
          </a:prstGeom>
          <a:ln w="3175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" name="그룹 521"/>
          <p:cNvGrpSpPr/>
          <p:nvPr/>
        </p:nvGrpSpPr>
        <p:grpSpPr>
          <a:xfrm>
            <a:off x="8024098" y="1746271"/>
            <a:ext cx="478107" cy="180620"/>
            <a:chOff x="697782" y="4022421"/>
            <a:chExt cx="478107" cy="180620"/>
          </a:xfrm>
        </p:grpSpPr>
        <p:sp>
          <p:nvSpPr>
            <p:cNvPr id="523" name="모서리가 둥근 직사각형 522"/>
            <p:cNvSpPr/>
            <p:nvPr/>
          </p:nvSpPr>
          <p:spPr>
            <a:xfrm>
              <a:off x="697782" y="4022421"/>
              <a:ext cx="478107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524" name="그림 5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488" y="4083378"/>
              <a:ext cx="100187" cy="56807"/>
            </a:xfrm>
            <a:prstGeom prst="rect">
              <a:avLst/>
            </a:prstGeom>
          </p:spPr>
        </p:pic>
      </p:grpSp>
      <p:sp>
        <p:nvSpPr>
          <p:cNvPr id="525" name="TextBox 524"/>
          <p:cNvSpPr txBox="1"/>
          <p:nvPr/>
        </p:nvSpPr>
        <p:spPr>
          <a:xfrm>
            <a:off x="8068854" y="1797858"/>
            <a:ext cx="137858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중졸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고졸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석사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박사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8647297" y="1746271"/>
            <a:ext cx="1129563" cy="180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가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Default</a:t>
            </a:r>
          </a:p>
        </p:txBody>
      </p:sp>
      <p:cxnSp>
        <p:nvCxnSpPr>
          <p:cNvPr id="527" name="꺾인 연결선 526"/>
          <p:cNvCxnSpPr>
            <a:stCxn id="523" idx="3"/>
            <a:endCxn id="526" idx="1"/>
          </p:cNvCxnSpPr>
          <p:nvPr/>
        </p:nvCxnSpPr>
        <p:spPr>
          <a:xfrm flipV="1">
            <a:off x="8502205" y="1836484"/>
            <a:ext cx="145092" cy="97"/>
          </a:xfrm>
          <a:prstGeom prst="bentConnector3">
            <a:avLst>
              <a:gd name="adj1" fmla="val 50000"/>
            </a:avLst>
          </a:prstGeom>
          <a:ln w="3175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2" name="표 321">
            <a:extLst>
              <a:ext uri="{FF2B5EF4-FFF2-40B4-BE49-F238E27FC236}">
                <a16:creationId xmlns:a16="http://schemas.microsoft.com/office/drawing/2014/main" xmlns="" id="{6D257A8F-E60D-4865-BD1A-E1E9F4330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747876"/>
              </p:ext>
            </p:extLst>
          </p:nvPr>
        </p:nvGraphicFramePr>
        <p:xfrm>
          <a:off x="9962318" y="725106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Career </a:t>
            </a:r>
            <a:r>
              <a:rPr lang="en-US" altLang="ko-KR" dirty="0"/>
              <a:t>Path</a:t>
            </a:r>
            <a:endParaRPr lang="ko-KR" altLang="en-US" dirty="0"/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8024214" y="4303911"/>
            <a:ext cx="1090516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70" name="그림 2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28" y="4364868"/>
            <a:ext cx="100187" cy="568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52912" y="4348215"/>
            <a:ext cx="472886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면허증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어학시험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공모전</a:t>
            </a: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279857" y="1265000"/>
            <a:ext cx="7197514" cy="669881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89" name="그룹 288"/>
          <p:cNvGrpSpPr/>
          <p:nvPr/>
        </p:nvGrpSpPr>
        <p:grpSpPr>
          <a:xfrm>
            <a:off x="360419" y="1681415"/>
            <a:ext cx="180000" cy="180620"/>
            <a:chOff x="1175889" y="4790497"/>
            <a:chExt cx="180000" cy="180620"/>
          </a:xfrm>
        </p:grpSpPr>
        <p:sp>
          <p:nvSpPr>
            <p:cNvPr id="295" name="직사각형 294"/>
            <p:cNvSpPr/>
            <p:nvPr/>
          </p:nvSpPr>
          <p:spPr>
            <a:xfrm>
              <a:off x="1175889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322" name="그림 3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71" y="4821942"/>
              <a:ext cx="117729" cy="117729"/>
            </a:xfrm>
            <a:prstGeom prst="rect">
              <a:avLst/>
            </a:prstGeom>
          </p:spPr>
        </p:pic>
      </p:grpSp>
      <p:grpSp>
        <p:nvGrpSpPr>
          <p:cNvPr id="331" name="그룹 330"/>
          <p:cNvGrpSpPr/>
          <p:nvPr/>
        </p:nvGrpSpPr>
        <p:grpSpPr>
          <a:xfrm>
            <a:off x="608312" y="1681415"/>
            <a:ext cx="180000" cy="180620"/>
            <a:chOff x="1452661" y="4790497"/>
            <a:chExt cx="180000" cy="180620"/>
          </a:xfrm>
        </p:grpSpPr>
        <p:sp>
          <p:nvSpPr>
            <p:cNvPr id="337" name="직사각형 336"/>
            <p:cNvSpPr/>
            <p:nvPr/>
          </p:nvSpPr>
          <p:spPr>
            <a:xfrm>
              <a:off x="1452661" y="4790497"/>
              <a:ext cx="180000" cy="1806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338" name="그림 3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796" y="4875376"/>
              <a:ext cx="117729" cy="10859"/>
            </a:xfrm>
            <a:prstGeom prst="rect">
              <a:avLst/>
            </a:prstGeom>
          </p:spPr>
        </p:pic>
      </p:grpSp>
      <p:grpSp>
        <p:nvGrpSpPr>
          <p:cNvPr id="339" name="그룹 338"/>
          <p:cNvGrpSpPr/>
          <p:nvPr/>
        </p:nvGrpSpPr>
        <p:grpSpPr>
          <a:xfrm>
            <a:off x="360419" y="1434964"/>
            <a:ext cx="7026702" cy="183045"/>
            <a:chOff x="697782" y="4801000"/>
            <a:chExt cx="7026702" cy="183045"/>
          </a:xfrm>
        </p:grpSpPr>
        <p:grpSp>
          <p:nvGrpSpPr>
            <p:cNvPr id="340" name="그룹 339"/>
            <p:cNvGrpSpPr/>
            <p:nvPr/>
          </p:nvGrpSpPr>
          <p:grpSpPr>
            <a:xfrm>
              <a:off x="697782" y="4803425"/>
              <a:ext cx="478107" cy="180620"/>
              <a:chOff x="697782" y="4022421"/>
              <a:chExt cx="478107" cy="180620"/>
            </a:xfrm>
          </p:grpSpPr>
          <p:sp>
            <p:nvSpPr>
              <p:cNvPr id="496" name="모서리가 둥근 직사각형 495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박사</a:t>
                </a:r>
              </a:p>
            </p:txBody>
          </p:sp>
          <p:pic>
            <p:nvPicPr>
              <p:cNvPr id="497" name="그림 4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353" name="그룹 352"/>
            <p:cNvGrpSpPr/>
            <p:nvPr/>
          </p:nvGrpSpPr>
          <p:grpSpPr>
            <a:xfrm>
              <a:off x="1239989" y="4803425"/>
              <a:ext cx="939337" cy="180620"/>
              <a:chOff x="2939506" y="2367305"/>
              <a:chExt cx="939337" cy="180620"/>
            </a:xfrm>
          </p:grpSpPr>
          <p:sp>
            <p:nvSpPr>
              <p:cNvPr id="494" name="모서리가 둥근 직사각형 493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동국대학교 대학원</a:t>
                </a:r>
              </a:p>
            </p:txBody>
          </p:sp>
          <p:pic>
            <p:nvPicPr>
              <p:cNvPr id="495" name="그림 494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54" name="그룹 353"/>
            <p:cNvGrpSpPr/>
            <p:nvPr/>
          </p:nvGrpSpPr>
          <p:grpSpPr>
            <a:xfrm>
              <a:off x="2243426" y="4803425"/>
              <a:ext cx="939337" cy="180620"/>
              <a:chOff x="2939506" y="2367305"/>
              <a:chExt cx="939337" cy="180620"/>
            </a:xfrm>
          </p:grpSpPr>
          <p:sp>
            <p:nvSpPr>
              <p:cNvPr id="489" name="모서리가 둥근 직사각형 488"/>
              <p:cNvSpPr/>
              <p:nvPr/>
            </p:nvSpPr>
            <p:spPr>
              <a:xfrm>
                <a:off x="2939506" y="2367305"/>
                <a:ext cx="93933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멀티미디어공학</a:t>
                </a:r>
              </a:p>
            </p:txBody>
          </p:sp>
          <p:pic>
            <p:nvPicPr>
              <p:cNvPr id="493" name="그림 492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8200" y="2406452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456" name="그룹 455"/>
            <p:cNvGrpSpPr/>
            <p:nvPr/>
          </p:nvGrpSpPr>
          <p:grpSpPr>
            <a:xfrm>
              <a:off x="3246863" y="4803425"/>
              <a:ext cx="923018" cy="180620"/>
              <a:chOff x="3236378" y="4075064"/>
              <a:chExt cx="923018" cy="180620"/>
            </a:xfrm>
          </p:grpSpPr>
          <p:sp>
            <p:nvSpPr>
              <p:cNvPr id="485" name="모서리가 둥근 직사각형 484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2006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86" name="그룹 485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87" name="모서리가 둥근 직사각형 486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88" name="그림 48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60" name="그룹 459"/>
            <p:cNvGrpSpPr/>
            <p:nvPr/>
          </p:nvGrpSpPr>
          <p:grpSpPr>
            <a:xfrm>
              <a:off x="4233981" y="4803425"/>
              <a:ext cx="923018" cy="180620"/>
              <a:chOff x="3236378" y="4075064"/>
              <a:chExt cx="923018" cy="180620"/>
            </a:xfrm>
          </p:grpSpPr>
          <p:sp>
            <p:nvSpPr>
              <p:cNvPr id="481" name="모서리가 둥근 직사각형 480"/>
              <p:cNvSpPr/>
              <p:nvPr/>
            </p:nvSpPr>
            <p:spPr>
              <a:xfrm>
                <a:off x="3236378" y="4075064"/>
                <a:ext cx="923018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2009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년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02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월 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23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일</a:t>
                </a:r>
              </a:p>
            </p:txBody>
          </p:sp>
          <p:grpSp>
            <p:nvGrpSpPr>
              <p:cNvPr id="482" name="그룹 481"/>
              <p:cNvGrpSpPr/>
              <p:nvPr/>
            </p:nvGrpSpPr>
            <p:grpSpPr>
              <a:xfrm>
                <a:off x="3979395" y="4075064"/>
                <a:ext cx="180000" cy="180620"/>
                <a:chOff x="3979395" y="4075064"/>
                <a:chExt cx="180000" cy="180620"/>
              </a:xfrm>
            </p:grpSpPr>
            <p:sp>
              <p:nvSpPr>
                <p:cNvPr id="483" name="모서리가 둥근 직사각형 482"/>
                <p:cNvSpPr/>
                <p:nvPr/>
              </p:nvSpPr>
              <p:spPr>
                <a:xfrm>
                  <a:off x="3979395" y="4075064"/>
                  <a:ext cx="180000" cy="180620"/>
                </a:xfrm>
                <a:prstGeom prst="roundRect">
                  <a:avLst>
                    <a:gd name="adj" fmla="val 6120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pic>
              <p:nvPicPr>
                <p:cNvPr id="484" name="그림 48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4826" y="4108105"/>
                  <a:ext cx="129138" cy="11453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61" name="그룹 460"/>
            <p:cNvGrpSpPr/>
            <p:nvPr/>
          </p:nvGrpSpPr>
          <p:grpSpPr>
            <a:xfrm>
              <a:off x="5221099" y="4803425"/>
              <a:ext cx="478107" cy="180620"/>
              <a:chOff x="697782" y="4022421"/>
              <a:chExt cx="478107" cy="180620"/>
            </a:xfrm>
          </p:grpSpPr>
          <p:sp>
            <p:nvSpPr>
              <p:cNvPr id="479" name="모서리가 둥근 직사각형 478"/>
              <p:cNvSpPr/>
              <p:nvPr/>
            </p:nvSpPr>
            <p:spPr>
              <a:xfrm>
                <a:off x="697782" y="4022421"/>
                <a:ext cx="478107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졸업</a:t>
                </a:r>
              </a:p>
            </p:txBody>
          </p:sp>
          <p:pic>
            <p:nvPicPr>
              <p:cNvPr id="480" name="그림 4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488" y="4083378"/>
                <a:ext cx="100187" cy="56807"/>
              </a:xfrm>
              <a:prstGeom prst="rect">
                <a:avLst/>
              </a:prstGeom>
            </p:spPr>
          </p:pic>
        </p:grpSp>
        <p:grpSp>
          <p:nvGrpSpPr>
            <p:cNvPr id="462" name="그룹 461"/>
            <p:cNvGrpSpPr/>
            <p:nvPr/>
          </p:nvGrpSpPr>
          <p:grpSpPr>
            <a:xfrm>
              <a:off x="6354432" y="4812427"/>
              <a:ext cx="363849" cy="162616"/>
              <a:chOff x="5749986" y="3761237"/>
              <a:chExt cx="363849" cy="162616"/>
            </a:xfrm>
          </p:grpSpPr>
          <p:sp>
            <p:nvSpPr>
              <p:cNvPr id="477" name="모서리가 둥근 직사각형 476"/>
              <p:cNvSpPr/>
              <p:nvPr/>
            </p:nvSpPr>
            <p:spPr>
              <a:xfrm>
                <a:off x="5749986" y="3761237"/>
                <a:ext cx="215612" cy="162616"/>
              </a:xfrm>
              <a:prstGeom prst="roundRect">
                <a:avLst>
                  <a:gd name="adj" fmla="val 6120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  <a:shade val="30000"/>
                      <a:satMod val="115000"/>
                    </a:schemeClr>
                  </a:gs>
                  <a:gs pos="50000">
                    <a:schemeClr val="bg1">
                      <a:lumMod val="9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찾기</a:t>
                </a:r>
              </a:p>
            </p:txBody>
          </p:sp>
          <p:pic>
            <p:nvPicPr>
              <p:cNvPr id="478" name="그림 47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4891" y="3785276"/>
                <a:ext cx="128944" cy="114536"/>
              </a:xfrm>
              <a:prstGeom prst="rect">
                <a:avLst/>
              </a:prstGeom>
            </p:spPr>
          </p:pic>
        </p:grpSp>
        <p:grpSp>
          <p:nvGrpSpPr>
            <p:cNvPr id="470" name="그룹 469"/>
            <p:cNvGrpSpPr/>
            <p:nvPr/>
          </p:nvGrpSpPr>
          <p:grpSpPr>
            <a:xfrm>
              <a:off x="5763306" y="4803425"/>
              <a:ext cx="527026" cy="180620"/>
              <a:chOff x="5754090" y="4052409"/>
              <a:chExt cx="527026" cy="180620"/>
            </a:xfrm>
          </p:grpSpPr>
          <p:sp>
            <p:nvSpPr>
              <p:cNvPr id="474" name="모서리가 둥근 직사각형 473"/>
              <p:cNvSpPr/>
              <p:nvPr/>
            </p:nvSpPr>
            <p:spPr>
              <a:xfrm>
                <a:off x="5754090" y="4052409"/>
                <a:ext cx="208980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3.9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75" name="모서리가 둥근 직사각형 474"/>
              <p:cNvSpPr/>
              <p:nvPr/>
            </p:nvSpPr>
            <p:spPr>
              <a:xfrm>
                <a:off x="5962834" y="4052409"/>
                <a:ext cx="109537" cy="180620"/>
              </a:xfrm>
              <a:prstGeom prst="roundRect">
                <a:avLst>
                  <a:gd name="adj" fmla="val 6120"/>
                </a:avLst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76" name="모서리가 둥근 직사각형 475"/>
              <p:cNvSpPr/>
              <p:nvPr/>
            </p:nvSpPr>
            <p:spPr>
              <a:xfrm>
                <a:off x="6075644" y="4052409"/>
                <a:ext cx="205472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4.0</a:t>
                </a:r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472" name="직사각형 471"/>
            <p:cNvSpPr/>
            <p:nvPr/>
          </p:nvSpPr>
          <p:spPr>
            <a:xfrm>
              <a:off x="6782869" y="4801000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</a:p>
          </p:txBody>
        </p:sp>
        <p:sp>
          <p:nvSpPr>
            <p:cNvPr id="473" name="모서리가 둥근 직사각형 472"/>
            <p:cNvSpPr/>
            <p:nvPr/>
          </p:nvSpPr>
          <p:spPr>
            <a:xfrm>
              <a:off x="7345106" y="481000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</p:grpSp>
      <p:grpSp>
        <p:nvGrpSpPr>
          <p:cNvPr id="280" name="그룹 279"/>
          <p:cNvGrpSpPr/>
          <p:nvPr/>
        </p:nvGrpSpPr>
        <p:grpSpPr>
          <a:xfrm flipH="1" flipV="1">
            <a:off x="43636" y="1246622"/>
            <a:ext cx="7646054" cy="676688"/>
            <a:chOff x="2206774" y="3717032"/>
            <a:chExt cx="3168352" cy="950014"/>
          </a:xfrm>
        </p:grpSpPr>
        <p:sp>
          <p:nvSpPr>
            <p:cNvPr id="281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6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557" name="TextBox 556"/>
          <p:cNvSpPr txBox="1"/>
          <p:nvPr/>
        </p:nvSpPr>
        <p:spPr>
          <a:xfrm>
            <a:off x="7982288" y="3144447"/>
            <a:ext cx="1794572" cy="1042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이게 디폴트 임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“+”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누르면 나오는 것도 이렇게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초기 상태는 이렇게 나오고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어학시험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공모전을 선택하면 입력 양식이 그에 맞게 바뀜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입력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란에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내용을  다 넣으면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대기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 / 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버튼이 생김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버튼을 누르면 앞 페이지와 같이 팝업이 뜨고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해당 현상으로 바뀜</a:t>
            </a:r>
          </a:p>
        </p:txBody>
      </p:sp>
      <p:sp>
        <p:nvSpPr>
          <p:cNvPr id="559" name="TextBox 558"/>
          <p:cNvSpPr txBox="1"/>
          <p:nvPr/>
        </p:nvSpPr>
        <p:spPr>
          <a:xfrm>
            <a:off x="7982288" y="2364456"/>
            <a:ext cx="1794572" cy="7190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DEMO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버전에서는 여기까지 일단 채워진 상태로 나오게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진행상황과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영역은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아래의 디폴트 상태로 있다가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확인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버튼을 누르면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팝업 뜨고 지금 보이는 상태 별로 바뀌게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앞 페이지 참조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75908" y="2029988"/>
            <a:ext cx="7197514" cy="1342249"/>
            <a:chOff x="273507" y="4598136"/>
            <a:chExt cx="7197514" cy="1342249"/>
          </a:xfrm>
        </p:grpSpPr>
        <p:sp>
          <p:nvSpPr>
            <p:cNvPr id="561" name="모서리가 둥근 직사각형 560"/>
            <p:cNvSpPr/>
            <p:nvPr/>
          </p:nvSpPr>
          <p:spPr>
            <a:xfrm>
              <a:off x="273507" y="4598136"/>
              <a:ext cx="7197514" cy="1342249"/>
            </a:xfrm>
            <a:prstGeom prst="roundRect">
              <a:avLst>
                <a:gd name="adj" fmla="val 2059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62" name="TextBox 561"/>
            <p:cNvSpPr txBox="1"/>
            <p:nvPr/>
          </p:nvSpPr>
          <p:spPr>
            <a:xfrm>
              <a:off x="358174" y="4677142"/>
              <a:ext cx="269304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경력</a:t>
              </a:r>
            </a:p>
          </p:txBody>
        </p:sp>
        <p:sp>
          <p:nvSpPr>
            <p:cNvPr id="563" name="모서리가 둥근 직사각형 562"/>
            <p:cNvSpPr/>
            <p:nvPr/>
          </p:nvSpPr>
          <p:spPr>
            <a:xfrm>
              <a:off x="358174" y="4901480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청년테크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2686366" y="4925110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입사년월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65" name="모서리가 둥근 직사각형 564"/>
            <p:cNvSpPr/>
            <p:nvPr/>
          </p:nvSpPr>
          <p:spPr>
            <a:xfrm>
              <a:off x="3057150" y="4914256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03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566" name="그림 56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344" y="4933230"/>
              <a:ext cx="129138" cy="114536"/>
            </a:xfrm>
            <a:prstGeom prst="rect">
              <a:avLst/>
            </a:prstGeom>
          </p:spPr>
        </p:pic>
        <p:sp>
          <p:nvSpPr>
            <p:cNvPr id="567" name="직사각형 566"/>
            <p:cNvSpPr/>
            <p:nvPr/>
          </p:nvSpPr>
          <p:spPr>
            <a:xfrm>
              <a:off x="4057966" y="4942390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68" name="모서리가 둥근 직사각형 567"/>
            <p:cNvSpPr/>
            <p:nvPr/>
          </p:nvSpPr>
          <p:spPr>
            <a:xfrm>
              <a:off x="4428750" y="4909273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sp>
          <p:nvSpPr>
            <p:cNvPr id="569" name="모서리가 둥근 직사각형 568"/>
            <p:cNvSpPr/>
            <p:nvPr/>
          </p:nvSpPr>
          <p:spPr>
            <a:xfrm>
              <a:off x="1547048" y="4901480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기획실</a:t>
              </a:r>
            </a:p>
          </p:txBody>
        </p:sp>
        <p:pic>
          <p:nvPicPr>
            <p:cNvPr id="570" name="그림 5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552" y="4939211"/>
              <a:ext cx="129138" cy="114536"/>
            </a:xfrm>
            <a:prstGeom prst="rect">
              <a:avLst/>
            </a:prstGeom>
          </p:spPr>
        </p:pic>
        <p:sp>
          <p:nvSpPr>
            <p:cNvPr id="571" name="모서리가 둥근 직사각형 570"/>
            <p:cNvSpPr/>
            <p:nvPr/>
          </p:nvSpPr>
          <p:spPr>
            <a:xfrm>
              <a:off x="358174" y="5142780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희망스쿨</a:t>
              </a:r>
            </a:p>
          </p:txBody>
        </p:sp>
        <p:sp>
          <p:nvSpPr>
            <p:cNvPr id="572" name="직사각형 571"/>
            <p:cNvSpPr/>
            <p:nvPr/>
          </p:nvSpPr>
          <p:spPr>
            <a:xfrm>
              <a:off x="2686366" y="5166410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입사년월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73" name="모서리가 둥근 직사각형 572"/>
            <p:cNvSpPr/>
            <p:nvPr/>
          </p:nvSpPr>
          <p:spPr>
            <a:xfrm>
              <a:off x="3057150" y="5155556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2016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574" name="그림 57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344" y="5174530"/>
              <a:ext cx="129138" cy="114536"/>
            </a:xfrm>
            <a:prstGeom prst="rect">
              <a:avLst/>
            </a:prstGeom>
          </p:spPr>
        </p:pic>
        <p:sp>
          <p:nvSpPr>
            <p:cNvPr id="575" name="직사각형 574"/>
            <p:cNvSpPr/>
            <p:nvPr/>
          </p:nvSpPr>
          <p:spPr>
            <a:xfrm>
              <a:off x="4057966" y="5183690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76" name="모서리가 둥근 직사각형 575"/>
            <p:cNvSpPr/>
            <p:nvPr/>
          </p:nvSpPr>
          <p:spPr>
            <a:xfrm>
              <a:off x="4428750" y="5150573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06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sp>
          <p:nvSpPr>
            <p:cNvPr id="577" name="모서리가 둥근 직사각형 576"/>
            <p:cNvSpPr/>
            <p:nvPr/>
          </p:nvSpPr>
          <p:spPr>
            <a:xfrm>
              <a:off x="1547048" y="5142780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기획실</a:t>
              </a:r>
            </a:p>
          </p:txBody>
        </p:sp>
        <p:pic>
          <p:nvPicPr>
            <p:cNvPr id="578" name="그림 57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552" y="5180511"/>
              <a:ext cx="129138" cy="114536"/>
            </a:xfrm>
            <a:prstGeom prst="rect">
              <a:avLst/>
            </a:prstGeom>
          </p:spPr>
        </p:pic>
        <p:grpSp>
          <p:nvGrpSpPr>
            <p:cNvPr id="579" name="그룹 578"/>
            <p:cNvGrpSpPr/>
            <p:nvPr/>
          </p:nvGrpSpPr>
          <p:grpSpPr>
            <a:xfrm>
              <a:off x="363479" y="5661115"/>
              <a:ext cx="180000" cy="180620"/>
              <a:chOff x="1175889" y="4790497"/>
              <a:chExt cx="180000" cy="180620"/>
            </a:xfrm>
          </p:grpSpPr>
          <p:sp>
            <p:nvSpPr>
              <p:cNvPr id="580" name="직사각형 579"/>
              <p:cNvSpPr/>
              <p:nvPr/>
            </p:nvSpPr>
            <p:spPr>
              <a:xfrm>
                <a:off x="1175889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581" name="그림 5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371" y="4821942"/>
                <a:ext cx="117729" cy="117729"/>
              </a:xfrm>
              <a:prstGeom prst="rect">
                <a:avLst/>
              </a:prstGeom>
            </p:spPr>
          </p:pic>
        </p:grpSp>
        <p:grpSp>
          <p:nvGrpSpPr>
            <p:cNvPr id="582" name="그룹 581"/>
            <p:cNvGrpSpPr/>
            <p:nvPr/>
          </p:nvGrpSpPr>
          <p:grpSpPr>
            <a:xfrm>
              <a:off x="611372" y="5661115"/>
              <a:ext cx="180000" cy="180620"/>
              <a:chOff x="1452661" y="4790497"/>
              <a:chExt cx="180000" cy="180620"/>
            </a:xfrm>
          </p:grpSpPr>
          <p:sp>
            <p:nvSpPr>
              <p:cNvPr id="583" name="직사각형 582"/>
              <p:cNvSpPr/>
              <p:nvPr/>
            </p:nvSpPr>
            <p:spPr>
              <a:xfrm>
                <a:off x="1452661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584" name="그림 58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796" y="4875376"/>
                <a:ext cx="117729" cy="10859"/>
              </a:xfrm>
              <a:prstGeom prst="rect">
                <a:avLst/>
              </a:prstGeom>
            </p:spPr>
          </p:pic>
        </p:grpSp>
        <p:sp>
          <p:nvSpPr>
            <p:cNvPr id="585" name="모서리가 둥근 직사각형 584"/>
            <p:cNvSpPr/>
            <p:nvPr/>
          </p:nvSpPr>
          <p:spPr>
            <a:xfrm>
              <a:off x="5464300" y="4895149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586" name="그림 58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05" y="4919188"/>
              <a:ext cx="128944" cy="114536"/>
            </a:xfrm>
            <a:prstGeom prst="rect">
              <a:avLst/>
            </a:prstGeom>
          </p:spPr>
        </p:pic>
        <p:sp>
          <p:nvSpPr>
            <p:cNvPr id="587" name="모서리가 둥근 직사각형 586"/>
            <p:cNvSpPr/>
            <p:nvPr/>
          </p:nvSpPr>
          <p:spPr>
            <a:xfrm>
              <a:off x="5464300" y="5136449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588" name="그림 58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05" y="5160488"/>
              <a:ext cx="128944" cy="114536"/>
            </a:xfrm>
            <a:prstGeom prst="rect">
              <a:avLst/>
            </a:prstGeom>
          </p:spPr>
        </p:pic>
        <p:sp>
          <p:nvSpPr>
            <p:cNvPr id="589" name="직사각형 588"/>
            <p:cNvSpPr/>
            <p:nvPr/>
          </p:nvSpPr>
          <p:spPr>
            <a:xfrm>
              <a:off x="6457250" y="4893763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sp>
          <p:nvSpPr>
            <p:cNvPr id="591" name="모서리가 둥근 직사각형 590"/>
            <p:cNvSpPr/>
            <p:nvPr/>
          </p:nvSpPr>
          <p:spPr>
            <a:xfrm>
              <a:off x="7014746" y="4920472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  <p:sp>
          <p:nvSpPr>
            <p:cNvPr id="593" name="모서리가 둥근 직사각형 592"/>
            <p:cNvSpPr/>
            <p:nvPr/>
          </p:nvSpPr>
          <p:spPr>
            <a:xfrm>
              <a:off x="358174" y="5401554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나눔기획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2686366" y="5425184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입사년월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5" name="모서리가 둥근 직사각형 594"/>
            <p:cNvSpPr/>
            <p:nvPr/>
          </p:nvSpPr>
          <p:spPr>
            <a:xfrm>
              <a:off x="3057150" y="5414330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07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596" name="그림 59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2344" y="5433304"/>
              <a:ext cx="129138" cy="114536"/>
            </a:xfrm>
            <a:prstGeom prst="rect">
              <a:avLst/>
            </a:prstGeom>
          </p:spPr>
        </p:pic>
        <p:sp>
          <p:nvSpPr>
            <p:cNvPr id="597" name="직사각형 596"/>
            <p:cNvSpPr/>
            <p:nvPr/>
          </p:nvSpPr>
          <p:spPr>
            <a:xfrm>
              <a:off x="4057966" y="5442464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퇴사년월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8" name="모서리가 둥근 직사각형 597"/>
            <p:cNvSpPr/>
            <p:nvPr/>
          </p:nvSpPr>
          <p:spPr>
            <a:xfrm>
              <a:off x="4428750" y="5409347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9" name="모서리가 둥근 직사각형 598"/>
            <p:cNvSpPr/>
            <p:nvPr/>
          </p:nvSpPr>
          <p:spPr>
            <a:xfrm>
              <a:off x="1547048" y="5401554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기획실</a:t>
              </a:r>
            </a:p>
          </p:txBody>
        </p:sp>
        <p:pic>
          <p:nvPicPr>
            <p:cNvPr id="600" name="그림 59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552" y="5439285"/>
              <a:ext cx="129138" cy="114536"/>
            </a:xfrm>
            <a:prstGeom prst="rect">
              <a:avLst/>
            </a:prstGeom>
          </p:spPr>
        </p:pic>
        <p:sp>
          <p:nvSpPr>
            <p:cNvPr id="609" name="모서리가 둥근 직사각형 608"/>
            <p:cNvSpPr/>
            <p:nvPr/>
          </p:nvSpPr>
          <p:spPr>
            <a:xfrm>
              <a:off x="5464300" y="5395223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610" name="그림 60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05" y="5419262"/>
              <a:ext cx="128944" cy="114536"/>
            </a:xfrm>
            <a:prstGeom prst="rect">
              <a:avLst/>
            </a:prstGeom>
          </p:spPr>
        </p:pic>
        <p:sp>
          <p:nvSpPr>
            <p:cNvPr id="614" name="직사각형 613"/>
            <p:cNvSpPr/>
            <p:nvPr/>
          </p:nvSpPr>
          <p:spPr>
            <a:xfrm>
              <a:off x="6440984" y="5413238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sp>
          <p:nvSpPr>
            <p:cNvPr id="616" name="모서리가 둥근 직사각형 615"/>
            <p:cNvSpPr/>
            <p:nvPr/>
          </p:nvSpPr>
          <p:spPr>
            <a:xfrm>
              <a:off x="7014746" y="5414330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17" name="직사각형 616"/>
            <p:cNvSpPr/>
            <p:nvPr/>
          </p:nvSpPr>
          <p:spPr>
            <a:xfrm>
              <a:off x="6457250" y="5146498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sp>
          <p:nvSpPr>
            <p:cNvPr id="618" name="모서리가 둥근 직사각형 617"/>
            <p:cNvSpPr/>
            <p:nvPr/>
          </p:nvSpPr>
          <p:spPr>
            <a:xfrm>
              <a:off x="7014746" y="5173207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</p:grpSp>
      <p:sp>
        <p:nvSpPr>
          <p:cNvPr id="629" name="TextBox 628"/>
          <p:cNvSpPr txBox="1"/>
          <p:nvPr/>
        </p:nvSpPr>
        <p:spPr>
          <a:xfrm>
            <a:off x="7982288" y="5228825"/>
            <a:ext cx="1794572" cy="180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다른 영역과 같은 규칙 적용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xmlns="" id="{452FB905-E916-4824-B519-D018E29F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30447"/>
              </p:ext>
            </p:extLst>
          </p:nvPr>
        </p:nvGraphicFramePr>
        <p:xfrm>
          <a:off x="10085214" y="689295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90" name="AutoShape 30"/>
          <p:cNvSpPr>
            <a:spLocks noChangeArrowheads="1"/>
          </p:cNvSpPr>
          <p:nvPr/>
        </p:nvSpPr>
        <p:spPr bwMode="auto">
          <a:xfrm>
            <a:off x="5814154" y="6076792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저장하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92" name="AutoShape 30"/>
          <p:cNvSpPr>
            <a:spLocks noChangeArrowheads="1"/>
          </p:cNvSpPr>
          <p:nvPr/>
        </p:nvSpPr>
        <p:spPr bwMode="auto">
          <a:xfrm>
            <a:off x="6680188" y="6072824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통합인증하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2237" y="3466218"/>
            <a:ext cx="7197514" cy="1014342"/>
            <a:chOff x="279857" y="2010798"/>
            <a:chExt cx="7197514" cy="1014342"/>
          </a:xfrm>
        </p:grpSpPr>
        <p:sp>
          <p:nvSpPr>
            <p:cNvPr id="803" name="모서리가 둥근 직사각형 802"/>
            <p:cNvSpPr/>
            <p:nvPr/>
          </p:nvSpPr>
          <p:spPr>
            <a:xfrm>
              <a:off x="279857" y="2010798"/>
              <a:ext cx="7197514" cy="1014342"/>
            </a:xfrm>
            <a:prstGeom prst="roundRect">
              <a:avLst>
                <a:gd name="adj" fmla="val 2059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04" name="TextBox 803"/>
            <p:cNvSpPr txBox="1"/>
            <p:nvPr/>
          </p:nvSpPr>
          <p:spPr>
            <a:xfrm>
              <a:off x="365650" y="2045353"/>
              <a:ext cx="4039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외국어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1" name="모서리가 둥근 직사각형 230"/>
            <p:cNvSpPr/>
            <p:nvPr/>
          </p:nvSpPr>
          <p:spPr>
            <a:xfrm>
              <a:off x="356327" y="2251401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어학시험</a:t>
              </a:r>
            </a:p>
          </p:txBody>
        </p:sp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341" y="2304738"/>
              <a:ext cx="100187" cy="56807"/>
            </a:xfrm>
            <a:prstGeom prst="rect">
              <a:avLst/>
            </a:prstGeom>
          </p:spPr>
        </p:pic>
        <p:sp>
          <p:nvSpPr>
            <p:cNvPr id="236" name="모서리가 둥근 직사각형 235"/>
            <p:cNvSpPr/>
            <p:nvPr/>
          </p:nvSpPr>
          <p:spPr>
            <a:xfrm>
              <a:off x="1518377" y="2256481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영어</a:t>
              </a:r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4634847" y="2280902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취득일</a:t>
              </a:r>
            </a:p>
          </p:txBody>
        </p:sp>
        <p:sp>
          <p:nvSpPr>
            <p:cNvPr id="247" name="모서리가 둥근 직사각형 246"/>
            <p:cNvSpPr/>
            <p:nvPr/>
          </p:nvSpPr>
          <p:spPr>
            <a:xfrm>
              <a:off x="4950079" y="2258878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573" y="2291919"/>
              <a:ext cx="129138" cy="114536"/>
            </a:xfrm>
            <a:prstGeom prst="rect">
              <a:avLst/>
            </a:prstGeom>
          </p:spPr>
        </p:pic>
        <p:sp>
          <p:nvSpPr>
            <p:cNvPr id="259" name="모서리가 둥근 직사각형 258"/>
            <p:cNvSpPr/>
            <p:nvPr/>
          </p:nvSpPr>
          <p:spPr>
            <a:xfrm>
              <a:off x="6027465" y="2251678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260" name="그림 2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370" y="2275717"/>
              <a:ext cx="128944" cy="114536"/>
            </a:xfrm>
            <a:prstGeom prst="rect">
              <a:avLst/>
            </a:prstGeom>
          </p:spPr>
        </p:pic>
        <p:sp>
          <p:nvSpPr>
            <p:cNvPr id="272" name="직사각형 271"/>
            <p:cNvSpPr/>
            <p:nvPr/>
          </p:nvSpPr>
          <p:spPr>
            <a:xfrm>
              <a:off x="6435388" y="2265228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sp>
          <p:nvSpPr>
            <p:cNvPr id="282" name="모서리가 둥근 직사각형 281"/>
            <p:cNvSpPr/>
            <p:nvPr/>
          </p:nvSpPr>
          <p:spPr>
            <a:xfrm>
              <a:off x="2114565" y="2254845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TOEFL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3" name="모서리가 둥근 직사각형 282"/>
            <p:cNvSpPr/>
            <p:nvPr/>
          </p:nvSpPr>
          <p:spPr>
            <a:xfrm>
              <a:off x="2710753" y="2253819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900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4" name="모서리가 둥근 직사각형 283"/>
            <p:cNvSpPr/>
            <p:nvPr/>
          </p:nvSpPr>
          <p:spPr>
            <a:xfrm>
              <a:off x="3306941" y="2252185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-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5" name="모서리가 둥근 직사각형 284"/>
            <p:cNvSpPr/>
            <p:nvPr/>
          </p:nvSpPr>
          <p:spPr>
            <a:xfrm>
              <a:off x="3903130" y="2251157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ETS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9" name="모서리가 둥근 직사각형 298"/>
            <p:cNvSpPr/>
            <p:nvPr/>
          </p:nvSpPr>
          <p:spPr>
            <a:xfrm>
              <a:off x="7009150" y="2266320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3" name="모서리가 둥근 직사각형 192"/>
            <p:cNvSpPr/>
            <p:nvPr/>
          </p:nvSpPr>
          <p:spPr>
            <a:xfrm>
              <a:off x="356327" y="2502861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어학시험</a:t>
              </a:r>
            </a:p>
          </p:txBody>
        </p:sp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341" y="2556198"/>
              <a:ext cx="100187" cy="56807"/>
            </a:xfrm>
            <a:prstGeom prst="rect">
              <a:avLst/>
            </a:prstGeom>
          </p:spPr>
        </p:pic>
        <p:sp>
          <p:nvSpPr>
            <p:cNvPr id="195" name="모서리가 둥근 직사각형 194"/>
            <p:cNvSpPr/>
            <p:nvPr/>
          </p:nvSpPr>
          <p:spPr>
            <a:xfrm>
              <a:off x="1518377" y="2507941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중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국</a:t>
              </a:r>
              <a:r>
                <a:rPr lang="ko-KR" altLang="en-US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634847" y="2532362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취득일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4950079" y="2510338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2573" y="2543379"/>
              <a:ext cx="129138" cy="114536"/>
            </a:xfrm>
            <a:prstGeom prst="rect">
              <a:avLst/>
            </a:prstGeom>
          </p:spPr>
        </p:pic>
        <p:sp>
          <p:nvSpPr>
            <p:cNvPr id="199" name="모서리가 둥근 직사각형 198"/>
            <p:cNvSpPr/>
            <p:nvPr/>
          </p:nvSpPr>
          <p:spPr>
            <a:xfrm>
              <a:off x="6027465" y="2503138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2370" y="2527177"/>
              <a:ext cx="128944" cy="114536"/>
            </a:xfrm>
            <a:prstGeom prst="rect">
              <a:avLst/>
            </a:prstGeom>
          </p:spPr>
        </p:pic>
        <p:sp>
          <p:nvSpPr>
            <p:cNvPr id="201" name="직사각형 200"/>
            <p:cNvSpPr/>
            <p:nvPr/>
          </p:nvSpPr>
          <p:spPr>
            <a:xfrm>
              <a:off x="6435388" y="2516688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0070C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진행 중</a:t>
              </a: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114565" y="2506305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HSK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03" name="모서리가 둥근 직사각형 202"/>
            <p:cNvSpPr/>
            <p:nvPr/>
          </p:nvSpPr>
          <p:spPr>
            <a:xfrm>
              <a:off x="2710753" y="2505279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900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04" name="모서리가 둥근 직사각형 203"/>
            <p:cNvSpPr/>
            <p:nvPr/>
          </p:nvSpPr>
          <p:spPr>
            <a:xfrm>
              <a:off x="3306941" y="2503645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-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05" name="모서리가 둥근 직사각형 204"/>
            <p:cNvSpPr/>
            <p:nvPr/>
          </p:nvSpPr>
          <p:spPr>
            <a:xfrm>
              <a:off x="3903130" y="2502617"/>
              <a:ext cx="517442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ETS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06" name="모서리가 둥근 직사각형 205"/>
            <p:cNvSpPr/>
            <p:nvPr/>
          </p:nvSpPr>
          <p:spPr>
            <a:xfrm>
              <a:off x="7009150" y="2517780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Processing</a:t>
              </a:r>
              <a:endParaRPr lang="ko-KR" altLang="en-US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208" name="그룹 207"/>
            <p:cNvGrpSpPr/>
            <p:nvPr/>
          </p:nvGrpSpPr>
          <p:grpSpPr>
            <a:xfrm>
              <a:off x="364905" y="2773135"/>
              <a:ext cx="180000" cy="180620"/>
              <a:chOff x="1175889" y="4790497"/>
              <a:chExt cx="180000" cy="180620"/>
            </a:xfrm>
          </p:grpSpPr>
          <p:sp>
            <p:nvSpPr>
              <p:cNvPr id="209" name="직사각형 208"/>
              <p:cNvSpPr/>
              <p:nvPr/>
            </p:nvSpPr>
            <p:spPr>
              <a:xfrm>
                <a:off x="1175889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210" name="그림 20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371" y="4821942"/>
                <a:ext cx="117729" cy="117729"/>
              </a:xfrm>
              <a:prstGeom prst="rect">
                <a:avLst/>
              </a:prstGeom>
            </p:spPr>
          </p:pic>
        </p:grpSp>
        <p:grpSp>
          <p:nvGrpSpPr>
            <p:cNvPr id="211" name="그룹 210"/>
            <p:cNvGrpSpPr/>
            <p:nvPr/>
          </p:nvGrpSpPr>
          <p:grpSpPr>
            <a:xfrm>
              <a:off x="612798" y="2773135"/>
              <a:ext cx="180000" cy="180620"/>
              <a:chOff x="1452661" y="4790497"/>
              <a:chExt cx="180000" cy="180620"/>
            </a:xfrm>
          </p:grpSpPr>
          <p:sp>
            <p:nvSpPr>
              <p:cNvPr id="212" name="직사각형 211"/>
              <p:cNvSpPr/>
              <p:nvPr/>
            </p:nvSpPr>
            <p:spPr>
              <a:xfrm>
                <a:off x="1452661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213" name="그림 2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796" y="4875376"/>
                <a:ext cx="117729" cy="10859"/>
              </a:xfrm>
              <a:prstGeom prst="rect">
                <a:avLst/>
              </a:prstGeom>
            </p:spPr>
          </p:pic>
        </p:grpSp>
      </p:grpSp>
      <p:grpSp>
        <p:nvGrpSpPr>
          <p:cNvPr id="5" name="그룹 4"/>
          <p:cNvGrpSpPr/>
          <p:nvPr/>
        </p:nvGrpSpPr>
        <p:grpSpPr>
          <a:xfrm>
            <a:off x="273286" y="4587683"/>
            <a:ext cx="7197514" cy="1342249"/>
            <a:chOff x="280906" y="3109403"/>
            <a:chExt cx="7197514" cy="1342249"/>
          </a:xfrm>
        </p:grpSpPr>
        <p:sp>
          <p:nvSpPr>
            <p:cNvPr id="214" name="모서리가 둥근 직사각형 213"/>
            <p:cNvSpPr/>
            <p:nvPr/>
          </p:nvSpPr>
          <p:spPr>
            <a:xfrm>
              <a:off x="280906" y="3109403"/>
              <a:ext cx="7197514" cy="1342249"/>
            </a:xfrm>
            <a:prstGeom prst="roundRect">
              <a:avLst>
                <a:gd name="adj" fmla="val 2059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65573" y="3188409"/>
              <a:ext cx="76980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자격증</a:t>
              </a:r>
              <a:r>
                <a:rPr lang="en-US" altLang="ko-KR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면허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216" name="그룹 215"/>
            <p:cNvGrpSpPr/>
            <p:nvPr/>
          </p:nvGrpSpPr>
          <p:grpSpPr>
            <a:xfrm>
              <a:off x="370878" y="4172382"/>
              <a:ext cx="180000" cy="180620"/>
              <a:chOff x="1175889" y="4790497"/>
              <a:chExt cx="180000" cy="180620"/>
            </a:xfrm>
          </p:grpSpPr>
          <p:sp>
            <p:nvSpPr>
              <p:cNvPr id="217" name="직사각형 216"/>
              <p:cNvSpPr/>
              <p:nvPr/>
            </p:nvSpPr>
            <p:spPr>
              <a:xfrm>
                <a:off x="1175889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218" name="그림 2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371" y="4821942"/>
                <a:ext cx="117729" cy="117729"/>
              </a:xfrm>
              <a:prstGeom prst="rect">
                <a:avLst/>
              </a:prstGeom>
            </p:spPr>
          </p:pic>
        </p:grpSp>
        <p:grpSp>
          <p:nvGrpSpPr>
            <p:cNvPr id="219" name="그룹 218"/>
            <p:cNvGrpSpPr/>
            <p:nvPr/>
          </p:nvGrpSpPr>
          <p:grpSpPr>
            <a:xfrm>
              <a:off x="618771" y="4172382"/>
              <a:ext cx="180000" cy="180620"/>
              <a:chOff x="1452661" y="4790497"/>
              <a:chExt cx="180000" cy="180620"/>
            </a:xfrm>
          </p:grpSpPr>
          <p:sp>
            <p:nvSpPr>
              <p:cNvPr id="220" name="직사각형 219"/>
              <p:cNvSpPr/>
              <p:nvPr/>
            </p:nvSpPr>
            <p:spPr>
              <a:xfrm>
                <a:off x="1452661" y="4790497"/>
                <a:ext cx="180000" cy="18062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3796" y="4875376"/>
                <a:ext cx="117729" cy="10859"/>
              </a:xfrm>
              <a:prstGeom prst="rect">
                <a:avLst/>
              </a:prstGeom>
            </p:spPr>
          </p:pic>
        </p:grpSp>
        <p:sp>
          <p:nvSpPr>
            <p:cNvPr id="222" name="모서리가 둥근 직사각형 221"/>
            <p:cNvSpPr/>
            <p:nvPr/>
          </p:nvSpPr>
          <p:spPr>
            <a:xfrm>
              <a:off x="345147" y="3422345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자격증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면허증</a:t>
              </a:r>
            </a:p>
          </p:txBody>
        </p:sp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61" y="3483302"/>
              <a:ext cx="100187" cy="56807"/>
            </a:xfrm>
            <a:prstGeom prst="rect">
              <a:avLst/>
            </a:prstGeom>
          </p:spPr>
        </p:pic>
        <p:sp>
          <p:nvSpPr>
            <p:cNvPr id="224" name="모서리가 둥근 직사각형 223"/>
            <p:cNvSpPr/>
            <p:nvPr/>
          </p:nvSpPr>
          <p:spPr>
            <a:xfrm>
              <a:off x="345147" y="3894785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수상내역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 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공모전</a:t>
              </a:r>
            </a:p>
          </p:txBody>
        </p:sp>
        <p:pic>
          <p:nvPicPr>
            <p:cNvPr id="225" name="그림 2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61" y="3970982"/>
              <a:ext cx="100187" cy="56807"/>
            </a:xfrm>
            <a:prstGeom prst="rect">
              <a:avLst/>
            </a:prstGeom>
          </p:spPr>
        </p:pic>
        <p:sp>
          <p:nvSpPr>
            <p:cNvPr id="226" name="직사각형 225"/>
            <p:cNvSpPr/>
            <p:nvPr/>
          </p:nvSpPr>
          <p:spPr>
            <a:xfrm>
              <a:off x="4625265" y="3440416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취득일</a:t>
              </a:r>
            </a:p>
          </p:txBody>
        </p:sp>
        <p:sp>
          <p:nvSpPr>
            <p:cNvPr id="229" name="모서리가 둥근 직사각형 228"/>
            <p:cNvSpPr/>
            <p:nvPr/>
          </p:nvSpPr>
          <p:spPr>
            <a:xfrm>
              <a:off x="4938899" y="3418392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093" y="3451433"/>
              <a:ext cx="129138" cy="114536"/>
            </a:xfrm>
            <a:prstGeom prst="rect">
              <a:avLst/>
            </a:prstGeom>
          </p:spPr>
        </p:pic>
        <p:sp>
          <p:nvSpPr>
            <p:cNvPr id="235" name="직사각형 234"/>
            <p:cNvSpPr/>
            <p:nvPr/>
          </p:nvSpPr>
          <p:spPr>
            <a:xfrm>
              <a:off x="4469769" y="3930775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수상</a:t>
              </a:r>
              <a:r>
                <a:rPr lang="en-US" altLang="ko-KR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공모일</a:t>
              </a:r>
            </a:p>
          </p:txBody>
        </p:sp>
        <p:sp>
          <p:nvSpPr>
            <p:cNvPr id="237" name="모서리가 둥근 직사각형 236"/>
            <p:cNvSpPr/>
            <p:nvPr/>
          </p:nvSpPr>
          <p:spPr>
            <a:xfrm>
              <a:off x="4938899" y="3902401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sp>
          <p:nvSpPr>
            <p:cNvPr id="238" name="모서리가 둥근 직사각형 237"/>
            <p:cNvSpPr/>
            <p:nvPr/>
          </p:nvSpPr>
          <p:spPr>
            <a:xfrm>
              <a:off x="6016285" y="3417542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239" name="그림 2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190" y="3441581"/>
              <a:ext cx="128944" cy="114536"/>
            </a:xfrm>
            <a:prstGeom prst="rect">
              <a:avLst/>
            </a:prstGeom>
          </p:spPr>
        </p:pic>
        <p:sp>
          <p:nvSpPr>
            <p:cNvPr id="240" name="모서리가 둥근 직사각형 239"/>
            <p:cNvSpPr/>
            <p:nvPr/>
          </p:nvSpPr>
          <p:spPr>
            <a:xfrm>
              <a:off x="6016285" y="3893792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1190" y="3917831"/>
              <a:ext cx="128944" cy="114536"/>
            </a:xfrm>
            <a:prstGeom prst="rect">
              <a:avLst/>
            </a:prstGeom>
          </p:spPr>
        </p:pic>
        <p:sp>
          <p:nvSpPr>
            <p:cNvPr id="242" name="모서리가 둥근 직사각형 241"/>
            <p:cNvSpPr/>
            <p:nvPr/>
          </p:nvSpPr>
          <p:spPr>
            <a:xfrm>
              <a:off x="1506789" y="3422345"/>
              <a:ext cx="1451505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전자기사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급</a:t>
              </a: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6440474" y="3416156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rgbClr val="C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성공</a:t>
              </a: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6440473" y="3891294"/>
              <a:ext cx="498137" cy="180620"/>
            </a:xfrm>
            <a:prstGeom prst="rect">
              <a:avLst/>
            </a:prstGeom>
            <a:solidFill>
              <a:srgbClr val="C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실패</a:t>
              </a:r>
            </a:p>
          </p:txBody>
        </p:sp>
        <p:sp>
          <p:nvSpPr>
            <p:cNvPr id="254" name="모서리가 둥근 직사각형 253"/>
            <p:cNvSpPr/>
            <p:nvPr/>
          </p:nvSpPr>
          <p:spPr>
            <a:xfrm>
              <a:off x="3009352" y="3422506"/>
              <a:ext cx="1418569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한국전자학회</a:t>
              </a:r>
            </a:p>
          </p:txBody>
        </p:sp>
        <p:sp>
          <p:nvSpPr>
            <p:cNvPr id="255" name="모서리가 둥근 직사각형 254"/>
            <p:cNvSpPr/>
            <p:nvPr/>
          </p:nvSpPr>
          <p:spPr>
            <a:xfrm>
              <a:off x="1506788" y="3905286"/>
              <a:ext cx="145150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고용패널조사 학술대회 논문 공고</a:t>
              </a:r>
            </a:p>
          </p:txBody>
        </p:sp>
        <p:sp>
          <p:nvSpPr>
            <p:cNvPr id="256" name="모서리가 둥근 직사각형 255"/>
            <p:cNvSpPr/>
            <p:nvPr/>
          </p:nvSpPr>
          <p:spPr>
            <a:xfrm>
              <a:off x="3009351" y="3905447"/>
              <a:ext cx="1418569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한국고용정보원</a:t>
              </a:r>
            </a:p>
          </p:txBody>
        </p:sp>
        <p:sp>
          <p:nvSpPr>
            <p:cNvPr id="263" name="모서리가 둥근 직사각형 262"/>
            <p:cNvSpPr/>
            <p:nvPr/>
          </p:nvSpPr>
          <p:spPr>
            <a:xfrm>
              <a:off x="6997970" y="3904104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sp>
          <p:nvSpPr>
            <p:cNvPr id="264" name="모서리가 둥근 직사각형 263"/>
            <p:cNvSpPr/>
            <p:nvPr/>
          </p:nvSpPr>
          <p:spPr>
            <a:xfrm>
              <a:off x="6997970" y="3442865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 인증</a:t>
              </a: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6441946" y="3664845"/>
              <a:ext cx="498137" cy="18062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대기</a:t>
              </a:r>
            </a:p>
          </p:txBody>
        </p:sp>
        <p:sp>
          <p:nvSpPr>
            <p:cNvPr id="266" name="모서리가 둥근 직사각형 265"/>
            <p:cNvSpPr/>
            <p:nvPr/>
          </p:nvSpPr>
          <p:spPr>
            <a:xfrm>
              <a:off x="7004183" y="3673847"/>
              <a:ext cx="379378" cy="162616"/>
            </a:xfrm>
            <a:prstGeom prst="roundRect">
              <a:avLst>
                <a:gd name="adj" fmla="val 6120"/>
              </a:avLst>
            </a:prstGeom>
            <a:solidFill>
              <a:srgbClr val="C0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인증 요청</a:t>
              </a:r>
            </a:p>
          </p:txBody>
        </p:sp>
        <p:sp>
          <p:nvSpPr>
            <p:cNvPr id="267" name="모서리가 둥근 직사각형 266"/>
            <p:cNvSpPr/>
            <p:nvPr/>
          </p:nvSpPr>
          <p:spPr>
            <a:xfrm>
              <a:off x="345147" y="3664549"/>
              <a:ext cx="1090516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자동자운전면허증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273" name="그림 2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161" y="3725506"/>
              <a:ext cx="100187" cy="56807"/>
            </a:xfrm>
            <a:prstGeom prst="rect">
              <a:avLst/>
            </a:prstGeom>
          </p:spPr>
        </p:pic>
        <p:sp>
          <p:nvSpPr>
            <p:cNvPr id="275" name="직사각형 274"/>
            <p:cNvSpPr/>
            <p:nvPr/>
          </p:nvSpPr>
          <p:spPr>
            <a:xfrm>
              <a:off x="4632885" y="3682620"/>
              <a:ext cx="498137" cy="149273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취득일</a:t>
              </a:r>
            </a:p>
          </p:txBody>
        </p:sp>
        <p:sp>
          <p:nvSpPr>
            <p:cNvPr id="276" name="모서리가 둥근 직사각형 275"/>
            <p:cNvSpPr/>
            <p:nvPr/>
          </p:nvSpPr>
          <p:spPr>
            <a:xfrm>
              <a:off x="4946519" y="3660596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02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월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15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1713" y="3693637"/>
              <a:ext cx="129138" cy="114536"/>
            </a:xfrm>
            <a:prstGeom prst="rect">
              <a:avLst/>
            </a:prstGeom>
          </p:spPr>
        </p:pic>
        <p:sp>
          <p:nvSpPr>
            <p:cNvPr id="278" name="모서리가 둥근 직사각형 277"/>
            <p:cNvSpPr/>
            <p:nvPr/>
          </p:nvSpPr>
          <p:spPr>
            <a:xfrm>
              <a:off x="6023905" y="3659746"/>
              <a:ext cx="215612" cy="162616"/>
            </a:xfrm>
            <a:prstGeom prst="roundRect">
              <a:avLst>
                <a:gd name="adj" fmla="val 6120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찾기</a:t>
              </a:r>
            </a:p>
          </p:txBody>
        </p:sp>
        <p:sp>
          <p:nvSpPr>
            <p:cNvPr id="279" name="모서리가 둥근 직사각형 278"/>
            <p:cNvSpPr/>
            <p:nvPr/>
          </p:nvSpPr>
          <p:spPr>
            <a:xfrm>
              <a:off x="1506789" y="3664549"/>
              <a:ext cx="1451505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12-95-255933-61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7" name="모서리가 둥근 직사각형 286"/>
            <p:cNvSpPr/>
            <p:nvPr/>
          </p:nvSpPr>
          <p:spPr>
            <a:xfrm>
              <a:off x="3009352" y="3664710"/>
              <a:ext cx="1418569" cy="180620"/>
            </a:xfrm>
            <a:prstGeom prst="roundRect">
              <a:avLst>
                <a:gd name="adj" fmla="val 612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서울지방경찰청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0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Career Path - Popup</a:t>
            </a:r>
            <a:endParaRPr lang="ko-KR" altLang="en-US" dirty="0"/>
          </a:p>
        </p:txBody>
      </p:sp>
      <p:sp>
        <p:nvSpPr>
          <p:cNvPr id="265" name="직사각형 264"/>
          <p:cNvSpPr/>
          <p:nvPr/>
        </p:nvSpPr>
        <p:spPr>
          <a:xfrm>
            <a:off x="1502970" y="4171876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대기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2065207" y="4180878"/>
            <a:ext cx="379378" cy="162616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8423" y="2947307"/>
            <a:ext cx="18723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현재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Progress(%)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성공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아래와 같이 상황 별 변경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00" y="2692470"/>
            <a:ext cx="1941754" cy="1313920"/>
          </a:xfrm>
          <a:prstGeom prst="rect">
            <a:avLst/>
          </a:prstGeom>
        </p:spPr>
      </p:pic>
      <p:sp>
        <p:nvSpPr>
          <p:cNvPr id="269" name="직사각형 268"/>
          <p:cNvSpPr/>
          <p:nvPr/>
        </p:nvSpPr>
        <p:spPr>
          <a:xfrm>
            <a:off x="3841239" y="4171876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불가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3841239" y="4427672"/>
            <a:ext cx="498137" cy="180620"/>
          </a:xfrm>
          <a:prstGeom prst="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실패</a:t>
            </a: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4403476" y="4436674"/>
            <a:ext cx="379378" cy="162616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</a:p>
        </p:txBody>
      </p:sp>
      <p:sp>
        <p:nvSpPr>
          <p:cNvPr id="277" name="직사각형 276"/>
          <p:cNvSpPr/>
          <p:nvPr/>
        </p:nvSpPr>
        <p:spPr>
          <a:xfrm>
            <a:off x="3841239" y="4677678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성공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4403476" y="4686680"/>
            <a:ext cx="379378" cy="162616"/>
          </a:xfrm>
          <a:prstGeom prst="roundRect">
            <a:avLst>
              <a:gd name="adj" fmla="val 6120"/>
            </a:avLst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 인증</a:t>
            </a:r>
          </a:p>
        </p:txBody>
      </p:sp>
      <p:sp>
        <p:nvSpPr>
          <p:cNvPr id="279" name="직사각형 278"/>
          <p:cNvSpPr/>
          <p:nvPr/>
        </p:nvSpPr>
        <p:spPr>
          <a:xfrm>
            <a:off x="3841239" y="4927685"/>
            <a:ext cx="498137" cy="1806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진행 중</a:t>
            </a: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4403476" y="4936687"/>
            <a:ext cx="379378" cy="162616"/>
          </a:xfrm>
          <a:prstGeom prst="roundRect">
            <a:avLst>
              <a:gd name="adj" fmla="val 612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5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Processing</a:t>
            </a:r>
            <a:endParaRPr lang="ko-KR" altLang="en-US" sz="5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4988423" y="4207595"/>
            <a:ext cx="28405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시작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Progress(%)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시작하다가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(10%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대상 아님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570" y="4253311"/>
            <a:ext cx="318029" cy="321524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2428694" y="4576927"/>
            <a:ext cx="37189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클릭하면</a:t>
            </a:r>
            <a:endParaRPr lang="en-US" altLang="ko-KR" sz="800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2958402" y="4476107"/>
            <a:ext cx="194733" cy="337396"/>
          </a:xfrm>
          <a:prstGeom prst="rightArrow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988423" y="4452267"/>
            <a:ext cx="26273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시작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Progress(%)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진행하다가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(80%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실패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7778033" y="4451724"/>
            <a:ext cx="151644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“</a:t>
            </a:r>
            <a:r>
              <a:rPr lang="ko-KR" altLang="en-US" sz="8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요청</a:t>
            </a:r>
            <a:r>
              <a:rPr lang="en-US" altLang="ko-KR" sz="8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” </a:t>
            </a:r>
            <a:r>
              <a:rPr lang="ko-KR" altLang="en-US" sz="800" dirty="0">
                <a:solidFill>
                  <a:srgbClr val="C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버튼을 누르면 계속 반복</a:t>
            </a:r>
            <a:endParaRPr lang="en-US" altLang="ko-KR" sz="800" dirty="0">
              <a:solidFill>
                <a:srgbClr val="C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4988423" y="4706432"/>
            <a:ext cx="469038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시작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Progress(%)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성공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BC Storage Connecting &gt; Progress(%) &gt;  BC Storage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저장 성공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4988423" y="4960597"/>
            <a:ext cx="339035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시작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Progress(%)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진행하다가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(50%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이내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실시간 인증 불능 항목입니다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E72AE7D-21FC-40BF-9906-F30C3CA5B134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58EB882-7386-4269-BA3B-7401F819A49A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CD3F087-8466-436F-9BF2-1C90DAB0057C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BF840FB-80DC-4F09-B9FF-043E53C3EFEC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FF49C0B5-BAEE-46C4-A6E1-CD336E2F7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89997"/>
              </p:ext>
            </p:extLst>
          </p:nvPr>
        </p:nvGraphicFramePr>
        <p:xfrm>
          <a:off x="7646000" y="701336"/>
          <a:ext cx="2127531" cy="3681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53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7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Resume </a:t>
            </a:r>
            <a:r>
              <a:rPr lang="en-US" altLang="ko-KR" dirty="0"/>
              <a:t>builder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8734" y="1272956"/>
            <a:ext cx="15388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88734" y="152610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142673" y="2238735"/>
            <a:ext cx="5530155" cy="1111250"/>
            <a:chOff x="7260908" y="2602732"/>
            <a:chExt cx="5530155" cy="1111250"/>
          </a:xfrm>
        </p:grpSpPr>
        <p:grpSp>
          <p:nvGrpSpPr>
            <p:cNvPr id="28" name="그룹 27"/>
            <p:cNvGrpSpPr/>
            <p:nvPr/>
          </p:nvGrpSpPr>
          <p:grpSpPr>
            <a:xfrm>
              <a:off x="7260908" y="2602732"/>
              <a:ext cx="4624148" cy="222250"/>
              <a:chOff x="7260908" y="2600175"/>
              <a:chExt cx="4624148" cy="22225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60908" y="2600175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지원직무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053397" y="2600175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572982" y="2600175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주민등록번호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365471" y="2600175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830517-2******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260908" y="3269482"/>
              <a:ext cx="4624147" cy="444500"/>
              <a:chOff x="7260908" y="3948368"/>
              <a:chExt cx="4624147" cy="44450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260908" y="3948368"/>
                <a:ext cx="4624147" cy="222250"/>
                <a:chOff x="7260908" y="4284300"/>
                <a:chExt cx="4624147" cy="22225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7260908" y="4284300"/>
                  <a:ext cx="792489" cy="222250"/>
                </a:xfrm>
                <a:prstGeom prst="rect">
                  <a:avLst/>
                </a:prstGeom>
                <a:solidFill>
                  <a:srgbClr val="FECC9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국적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영주권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8053397" y="4284300"/>
                  <a:ext cx="3831658" cy="22225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■ 한국    □ 외국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국적명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                   ) (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해외국적 취득일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       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년      월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7260908" y="4170618"/>
                <a:ext cx="4624147" cy="222250"/>
                <a:chOff x="7260908" y="4506550"/>
                <a:chExt cx="4624147" cy="22225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260908" y="4506550"/>
                  <a:ext cx="792489" cy="222250"/>
                </a:xfrm>
                <a:prstGeom prst="rect">
                  <a:avLst/>
                </a:prstGeom>
                <a:solidFill>
                  <a:srgbClr val="FECC9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현주소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8053397" y="4506550"/>
                  <a:ext cx="3831658" cy="22225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(04779)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서울특별시 성동구 상원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1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길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5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7260908" y="2824982"/>
              <a:ext cx="4624147" cy="444500"/>
              <a:chOff x="7260908" y="3007206"/>
              <a:chExt cx="4624147" cy="4445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260908" y="3007206"/>
                <a:ext cx="792489" cy="44450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성명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053397" y="300720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한글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강유미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572982" y="3007206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연락처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365470" y="300720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010-1234-5678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053397" y="322945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영문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 Kang, </a:t>
                </a:r>
                <a:r>
                  <a:rPr lang="en-US" altLang="ko-KR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Yumi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0365470" y="322945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kangyumi@skcareer.com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572982" y="3229456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E-mail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11885055" y="2602732"/>
              <a:ext cx="906008" cy="1111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 진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61507" y="1632833"/>
            <a:ext cx="2438205" cy="465685"/>
            <a:chOff x="3006092" y="1996830"/>
            <a:chExt cx="2438205" cy="46568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092" y="2221057"/>
              <a:ext cx="1293592" cy="24145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536" y="1996830"/>
              <a:ext cx="322114" cy="16802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466465" y="2211491"/>
              <a:ext cx="9778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입사 지원서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1963865" y="2262022"/>
            <a:ext cx="1462878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기획파트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9" y="2301169"/>
            <a:ext cx="100429" cy="100429"/>
          </a:xfrm>
          <a:prstGeom prst="rect">
            <a:avLst/>
          </a:prstGeom>
        </p:spPr>
      </p:pic>
      <p:sp>
        <p:nvSpPr>
          <p:cNvPr id="84" name="모서리가 둥근 직사각형 83"/>
          <p:cNvSpPr/>
          <p:nvPr/>
        </p:nvSpPr>
        <p:spPr>
          <a:xfrm>
            <a:off x="3454745" y="2927292"/>
            <a:ext cx="468603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705" y="2966439"/>
            <a:ext cx="100429" cy="100429"/>
          </a:xfrm>
          <a:prstGeom prst="rect">
            <a:avLst/>
          </a:prstGeom>
        </p:spPr>
      </p:pic>
      <p:sp>
        <p:nvSpPr>
          <p:cNvPr id="86" name="모서리가 둥근 직사각형 85"/>
          <p:cNvSpPr/>
          <p:nvPr/>
        </p:nvSpPr>
        <p:spPr>
          <a:xfrm>
            <a:off x="4777787" y="2927292"/>
            <a:ext cx="158954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5066292" y="2927292"/>
            <a:ext cx="158954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42673" y="3427871"/>
            <a:ext cx="5530155" cy="1541326"/>
            <a:chOff x="1471159" y="3791868"/>
            <a:chExt cx="5530155" cy="1541326"/>
          </a:xfrm>
        </p:grpSpPr>
        <p:sp>
          <p:nvSpPr>
            <p:cNvPr id="76" name="직사각형 75"/>
            <p:cNvSpPr/>
            <p:nvPr/>
          </p:nvSpPr>
          <p:spPr>
            <a:xfrm>
              <a:off x="1471159" y="3791868"/>
              <a:ext cx="605291" cy="154132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학력사항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76449" y="3791868"/>
              <a:ext cx="1175503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학교명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75833" y="3791868"/>
              <a:ext cx="958649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재학기간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35791" y="3791868"/>
              <a:ext cx="817941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전공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552423" y="3791868"/>
              <a:ext cx="793352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학위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45345" y="3791868"/>
              <a:ext cx="655969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성적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076448" y="4232985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신림중학교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76448" y="4453805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신림고등학교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076448" y="4671497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6448" y="4890378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 대학원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076448" y="5110944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 대학원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75823" y="4232985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1991.03~1994.02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75823" y="4453805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1994.03~1997.02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75823" y="4671497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1997.03~2002.02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75823" y="4890378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2004.03~2006.02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775823" y="5110944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2006.03~2009.02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735792" y="4232985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35792" y="4453805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35792" y="4671497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멀티미디어공학과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735792" y="4890378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35792" y="5110944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51331" y="4232985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졸업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551331" y="4453805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졸업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551331" y="4671497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학사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551331" y="4890378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석사 졸업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551331" y="5110944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박사 졸업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343606" y="4232985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343606" y="4453805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343606" y="4671497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4.0/4.5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343606" y="4890378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4.0/4.0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343606" y="5110944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3.9/4.0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247049" y="3791868"/>
              <a:ext cx="534124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분교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야간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247047" y="4232985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47047" y="4453805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247047" y="4671497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247047" y="4890378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247047" y="5110944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955215" y="3892534"/>
            <a:ext cx="468603" cy="180620"/>
            <a:chOff x="3283701" y="4256531"/>
            <a:chExt cx="468603" cy="180620"/>
          </a:xfrm>
          <a:solidFill>
            <a:schemeClr val="bg1"/>
          </a:solidFill>
        </p:grpSpPr>
        <p:sp>
          <p:nvSpPr>
            <p:cNvPr id="161" name="모서리가 둥근 직사각형 160"/>
            <p:cNvSpPr/>
            <p:nvPr/>
          </p:nvSpPr>
          <p:spPr>
            <a:xfrm>
              <a:off x="3283701" y="4256531"/>
              <a:ext cx="468603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</a:p>
          </p:txBody>
        </p:sp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661" y="4295678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10" name="그룹 9"/>
          <p:cNvGrpSpPr/>
          <p:nvPr/>
        </p:nvGrpSpPr>
        <p:grpSpPr>
          <a:xfrm>
            <a:off x="2955215" y="4110285"/>
            <a:ext cx="468603" cy="180620"/>
            <a:chOff x="3283701" y="4477369"/>
            <a:chExt cx="468603" cy="180620"/>
          </a:xfrm>
          <a:solidFill>
            <a:schemeClr val="bg1"/>
          </a:solidFill>
        </p:grpSpPr>
        <p:sp>
          <p:nvSpPr>
            <p:cNvPr id="163" name="모서리가 둥근 직사각형 162"/>
            <p:cNvSpPr/>
            <p:nvPr/>
          </p:nvSpPr>
          <p:spPr>
            <a:xfrm>
              <a:off x="3283701" y="4477369"/>
              <a:ext cx="468603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661" y="4516516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16" name="그룹 15"/>
          <p:cNvGrpSpPr/>
          <p:nvPr/>
        </p:nvGrpSpPr>
        <p:grpSpPr>
          <a:xfrm>
            <a:off x="2955215" y="4328036"/>
            <a:ext cx="468603" cy="180620"/>
            <a:chOff x="3283701" y="4696828"/>
            <a:chExt cx="468603" cy="180620"/>
          </a:xfrm>
          <a:solidFill>
            <a:schemeClr val="bg1"/>
          </a:solidFill>
        </p:grpSpPr>
        <p:sp>
          <p:nvSpPr>
            <p:cNvPr id="165" name="모서리가 둥근 직사각형 164"/>
            <p:cNvSpPr/>
            <p:nvPr/>
          </p:nvSpPr>
          <p:spPr>
            <a:xfrm>
              <a:off x="3283701" y="4696828"/>
              <a:ext cx="468603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661" y="4735975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18" name="그룹 17"/>
          <p:cNvGrpSpPr/>
          <p:nvPr/>
        </p:nvGrpSpPr>
        <p:grpSpPr>
          <a:xfrm>
            <a:off x="2955215" y="4545787"/>
            <a:ext cx="468603" cy="180620"/>
            <a:chOff x="3283701" y="4916485"/>
            <a:chExt cx="468603" cy="180620"/>
          </a:xfrm>
          <a:solidFill>
            <a:schemeClr val="bg1"/>
          </a:solidFill>
        </p:grpSpPr>
        <p:sp>
          <p:nvSpPr>
            <p:cNvPr id="169" name="모서리가 둥근 직사각형 168"/>
            <p:cNvSpPr/>
            <p:nvPr/>
          </p:nvSpPr>
          <p:spPr>
            <a:xfrm>
              <a:off x="3283701" y="4916485"/>
              <a:ext cx="468603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</a:p>
          </p:txBody>
        </p:sp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661" y="4955632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19" name="그룹 18"/>
          <p:cNvGrpSpPr/>
          <p:nvPr/>
        </p:nvGrpSpPr>
        <p:grpSpPr>
          <a:xfrm>
            <a:off x="2955215" y="4763538"/>
            <a:ext cx="468603" cy="180620"/>
            <a:chOff x="3283701" y="5136002"/>
            <a:chExt cx="468603" cy="180620"/>
          </a:xfrm>
          <a:solidFill>
            <a:schemeClr val="bg1"/>
          </a:solidFill>
        </p:grpSpPr>
        <p:sp>
          <p:nvSpPr>
            <p:cNvPr id="171" name="모서리가 둥근 직사각형 170"/>
            <p:cNvSpPr/>
            <p:nvPr/>
          </p:nvSpPr>
          <p:spPr>
            <a:xfrm>
              <a:off x="3283701" y="5136002"/>
              <a:ext cx="468603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1661" y="5175149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20" name="그룹 19"/>
          <p:cNvGrpSpPr/>
          <p:nvPr/>
        </p:nvGrpSpPr>
        <p:grpSpPr>
          <a:xfrm>
            <a:off x="1142673" y="5051109"/>
            <a:ext cx="5530156" cy="886475"/>
            <a:chOff x="1471159" y="5623115"/>
            <a:chExt cx="5530156" cy="886475"/>
          </a:xfrm>
        </p:grpSpPr>
        <p:sp>
          <p:nvSpPr>
            <p:cNvPr id="122" name="직사각형 121"/>
            <p:cNvSpPr/>
            <p:nvPr/>
          </p:nvSpPr>
          <p:spPr>
            <a:xfrm>
              <a:off x="1471159" y="5623115"/>
              <a:ext cx="605291" cy="883221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경력사항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076450" y="5623115"/>
              <a:ext cx="117059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직장명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783231" y="5623115"/>
              <a:ext cx="468603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직위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251835" y="5623115"/>
              <a:ext cx="792492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담당업무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042418" y="5623115"/>
              <a:ext cx="104486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재직기간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087287" y="5623115"/>
              <a:ext cx="91402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사유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246299" y="5623115"/>
              <a:ext cx="536931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소재지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076450" y="584536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청년테크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783231" y="584536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251835" y="584536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5042418" y="584536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2010.01~2015.12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087287" y="584536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246299" y="584536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076450" y="6065318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희망스쿨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783231" y="6065318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251835" y="6065318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042418" y="6065318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2016.01~2017.06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087287" y="6065318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246299" y="6065318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076450" y="628705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나눔기획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83231" y="628705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4251835" y="628705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042418" y="628705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2017.07~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087287" y="628705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246299" y="628705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192" name="그룹 191"/>
            <p:cNvGrpSpPr/>
            <p:nvPr/>
          </p:nvGrpSpPr>
          <p:grpSpPr>
            <a:xfrm>
              <a:off x="3283701" y="5863684"/>
              <a:ext cx="468603" cy="180620"/>
              <a:chOff x="3283701" y="5136002"/>
              <a:chExt cx="468603" cy="180620"/>
            </a:xfrm>
          </p:grpSpPr>
          <p:sp>
            <p:nvSpPr>
              <p:cNvPr id="193" name="모서리가 둥근 직사각형 192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194" name="그림 19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195" name="그룹 194"/>
            <p:cNvGrpSpPr/>
            <p:nvPr/>
          </p:nvGrpSpPr>
          <p:grpSpPr>
            <a:xfrm>
              <a:off x="3283701" y="6088180"/>
              <a:ext cx="468603" cy="180620"/>
              <a:chOff x="3283701" y="5136002"/>
              <a:chExt cx="468603" cy="18062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198" name="그룹 197"/>
            <p:cNvGrpSpPr/>
            <p:nvPr/>
          </p:nvGrpSpPr>
          <p:grpSpPr>
            <a:xfrm>
              <a:off x="3283701" y="6312676"/>
              <a:ext cx="468603" cy="180620"/>
              <a:chOff x="3283701" y="5136002"/>
              <a:chExt cx="468603" cy="180620"/>
            </a:xfrm>
          </p:grpSpPr>
          <p:sp>
            <p:nvSpPr>
              <p:cNvPr id="199" name="모서리가 둥근 직사각형 198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01" name="그룹 200"/>
            <p:cNvGrpSpPr/>
            <p:nvPr/>
          </p:nvGrpSpPr>
          <p:grpSpPr>
            <a:xfrm>
              <a:off x="3819883" y="5863684"/>
              <a:ext cx="395085" cy="180620"/>
              <a:chOff x="3357219" y="5136002"/>
              <a:chExt cx="395085" cy="180620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사원</a:t>
                </a:r>
              </a:p>
            </p:txBody>
          </p:sp>
          <p:pic>
            <p:nvPicPr>
              <p:cNvPr id="203" name="그림 20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04" name="그룹 203"/>
            <p:cNvGrpSpPr/>
            <p:nvPr/>
          </p:nvGrpSpPr>
          <p:grpSpPr>
            <a:xfrm>
              <a:off x="3819883" y="6088180"/>
              <a:ext cx="395085" cy="180620"/>
              <a:chOff x="3357219" y="5136002"/>
              <a:chExt cx="395085" cy="180620"/>
            </a:xfrm>
          </p:grpSpPr>
          <p:sp>
            <p:nvSpPr>
              <p:cNvPr id="205" name="모서리가 둥근 직사각형 204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과장</a:t>
                </a:r>
              </a:p>
            </p:txBody>
          </p:sp>
          <p:pic>
            <p:nvPicPr>
              <p:cNvPr id="206" name="그림 20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07" name="그룹 206"/>
            <p:cNvGrpSpPr/>
            <p:nvPr/>
          </p:nvGrpSpPr>
          <p:grpSpPr>
            <a:xfrm>
              <a:off x="3819883" y="6312676"/>
              <a:ext cx="395085" cy="180620"/>
              <a:chOff x="3357219" y="5136002"/>
              <a:chExt cx="395085" cy="180620"/>
            </a:xfrm>
          </p:grpSpPr>
          <p:sp>
            <p:nvSpPr>
              <p:cNvPr id="208" name="모서리가 둥근 직사각형 207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과장</a:t>
                </a:r>
              </a:p>
            </p:txBody>
          </p:sp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10" name="그룹 209"/>
            <p:cNvGrpSpPr/>
            <p:nvPr/>
          </p:nvGrpSpPr>
          <p:grpSpPr>
            <a:xfrm>
              <a:off x="4290008" y="5863684"/>
              <a:ext cx="720399" cy="180620"/>
              <a:chOff x="3031905" y="5136002"/>
              <a:chExt cx="720399" cy="180620"/>
            </a:xfrm>
          </p:grpSpPr>
          <p:sp>
            <p:nvSpPr>
              <p:cNvPr id="211" name="모서리가 둥근 직사각형 210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212" name="그림 21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13" name="그룹 212"/>
            <p:cNvGrpSpPr/>
            <p:nvPr/>
          </p:nvGrpSpPr>
          <p:grpSpPr>
            <a:xfrm>
              <a:off x="4290008" y="6088180"/>
              <a:ext cx="720399" cy="180620"/>
              <a:chOff x="3031905" y="5136002"/>
              <a:chExt cx="720399" cy="180620"/>
            </a:xfrm>
          </p:grpSpPr>
          <p:sp>
            <p:nvSpPr>
              <p:cNvPr id="214" name="모서리가 둥근 직사각형 213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215" name="그림 214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16" name="그룹 215"/>
            <p:cNvGrpSpPr/>
            <p:nvPr/>
          </p:nvGrpSpPr>
          <p:grpSpPr>
            <a:xfrm>
              <a:off x="4290008" y="6312676"/>
              <a:ext cx="720399" cy="180620"/>
              <a:chOff x="3031905" y="5136002"/>
              <a:chExt cx="720399" cy="180620"/>
            </a:xfrm>
          </p:grpSpPr>
          <p:sp>
            <p:nvSpPr>
              <p:cNvPr id="217" name="모서리가 둥근 직사각형 216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218" name="그림 2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19" name="그룹 218"/>
            <p:cNvGrpSpPr/>
            <p:nvPr/>
          </p:nvGrpSpPr>
          <p:grpSpPr>
            <a:xfrm>
              <a:off x="6133481" y="5863684"/>
              <a:ext cx="815241" cy="180620"/>
              <a:chOff x="2937063" y="5136002"/>
              <a:chExt cx="815241" cy="18062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업무 변경</a:t>
                </a:r>
              </a:p>
            </p:txBody>
          </p: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22" name="그룹 221"/>
            <p:cNvGrpSpPr/>
            <p:nvPr/>
          </p:nvGrpSpPr>
          <p:grpSpPr>
            <a:xfrm>
              <a:off x="6133481" y="6088180"/>
              <a:ext cx="815241" cy="180620"/>
              <a:chOff x="2937063" y="5136002"/>
              <a:chExt cx="815241" cy="180620"/>
            </a:xfrm>
          </p:grpSpPr>
          <p:sp>
            <p:nvSpPr>
              <p:cNvPr id="223" name="모서리가 둥근 직사각형 222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업무 변경</a:t>
                </a:r>
              </a:p>
            </p:txBody>
          </p:sp>
          <p:pic>
            <p:nvPicPr>
              <p:cNvPr id="224" name="그림 22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25" name="그룹 224"/>
            <p:cNvGrpSpPr/>
            <p:nvPr/>
          </p:nvGrpSpPr>
          <p:grpSpPr>
            <a:xfrm>
              <a:off x="6133481" y="6312676"/>
              <a:ext cx="815241" cy="180620"/>
              <a:chOff x="2937063" y="5136002"/>
              <a:chExt cx="815241" cy="180620"/>
            </a:xfrm>
          </p:grpSpPr>
          <p:sp>
            <p:nvSpPr>
              <p:cNvPr id="226" name="모서리가 둥근 직사각형 225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227" name="그림 22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</p:grpSp>
      <p:grpSp>
        <p:nvGrpSpPr>
          <p:cNvPr id="228" name="그룹 227"/>
          <p:cNvGrpSpPr/>
          <p:nvPr/>
        </p:nvGrpSpPr>
        <p:grpSpPr>
          <a:xfrm>
            <a:off x="52513" y="5376706"/>
            <a:ext cx="7646054" cy="676688"/>
            <a:chOff x="2206774" y="3717032"/>
            <a:chExt cx="3168352" cy="950014"/>
          </a:xfrm>
        </p:grpSpPr>
        <p:sp>
          <p:nvSpPr>
            <p:cNvPr id="229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0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2606908" y="4125334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606908" y="4568120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982288" y="2364456"/>
            <a:ext cx="1794572" cy="180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내용을 다 채워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cxnSp>
        <p:nvCxnSpPr>
          <p:cNvPr id="239" name="꺾인 연결선 238"/>
          <p:cNvCxnSpPr>
            <a:endCxn id="238" idx="1"/>
          </p:cNvCxnSpPr>
          <p:nvPr/>
        </p:nvCxnSpPr>
        <p:spPr>
          <a:xfrm rot="5400000" flipH="1" flipV="1">
            <a:off x="7778920" y="2524349"/>
            <a:ext cx="273048" cy="133688"/>
          </a:xfrm>
          <a:prstGeom prst="bentConnector2">
            <a:avLst/>
          </a:prstGeom>
          <a:ln w="3175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E6B26348-10A4-4B80-869B-1033CA93C3A1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98C59325-977B-4B12-B86F-D018AA33746C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329C5229-3D78-4C23-B416-746C78FD1379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F31CEC44-BCA7-4085-A5C2-8C5C331DE59B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xmlns="" id="{92260BBB-3184-4466-8B1C-AD392637D2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Resume </a:t>
            </a:r>
            <a:r>
              <a:rPr lang="en-US" altLang="ko-KR" dirty="0"/>
              <a:t>builder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1142673" y="1302431"/>
            <a:ext cx="605291" cy="641161"/>
          </a:xfrm>
          <a:prstGeom prst="rect">
            <a:avLst/>
          </a:prstGeom>
          <a:solidFill>
            <a:srgbClr val="FECC9A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47962" y="1281896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47962" y="1500777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 대학원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747962" y="1721343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 대학원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447337" y="1281896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1997.03~2002.02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47337" y="1500777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2004.03~2006.02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47337" y="1721343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2006.03~2009.02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407306" y="1281896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407306" y="1500777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407306" y="1721343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222845" y="1281896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222845" y="1500777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석사 졸업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222845" y="1721343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박사 졸업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015120" y="1281896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4.0/4.5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015120" y="1500777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4.0/4.0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015120" y="1721343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3.9/4.0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918561" y="1281896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918561" y="1500777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2918561" y="1721343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955215" y="1302432"/>
            <a:ext cx="468603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주간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955215" y="1520183"/>
            <a:ext cx="468603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주간</a:t>
            </a:r>
          </a:p>
        </p:txBody>
      </p:sp>
      <p:pic>
        <p:nvPicPr>
          <p:cNvPr id="170" name="그림 16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75" y="1559330"/>
            <a:ext cx="100429" cy="100429"/>
          </a:xfrm>
          <a:prstGeom prst="rect">
            <a:avLst/>
          </a:prstGeom>
        </p:spPr>
      </p:pic>
      <p:sp>
        <p:nvSpPr>
          <p:cNvPr id="171" name="모서리가 둥근 직사각형 170"/>
          <p:cNvSpPr/>
          <p:nvPr/>
        </p:nvSpPr>
        <p:spPr>
          <a:xfrm>
            <a:off x="2955215" y="1737934"/>
            <a:ext cx="468603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주간</a:t>
            </a:r>
          </a:p>
        </p:txBody>
      </p:sp>
      <p:pic>
        <p:nvPicPr>
          <p:cNvPr id="172" name="그림 171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75" y="1777081"/>
            <a:ext cx="100429" cy="100429"/>
          </a:xfrm>
          <a:prstGeom prst="rect">
            <a:avLst/>
          </a:prstGeom>
        </p:spPr>
      </p:pic>
      <p:grpSp>
        <p:nvGrpSpPr>
          <p:cNvPr id="231" name="그룹 230"/>
          <p:cNvGrpSpPr/>
          <p:nvPr/>
        </p:nvGrpSpPr>
        <p:grpSpPr>
          <a:xfrm flipH="1" flipV="1">
            <a:off x="52513" y="1282130"/>
            <a:ext cx="7646054" cy="676688"/>
            <a:chOff x="2206774" y="3717032"/>
            <a:chExt cx="3168352" cy="950014"/>
          </a:xfrm>
        </p:grpSpPr>
        <p:sp>
          <p:nvSpPr>
            <p:cNvPr id="232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3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42673" y="3003909"/>
            <a:ext cx="5530155" cy="881858"/>
            <a:chOff x="1471159" y="3092689"/>
            <a:chExt cx="5530155" cy="881858"/>
          </a:xfrm>
        </p:grpSpPr>
        <p:sp>
          <p:nvSpPr>
            <p:cNvPr id="235" name="직사각형 234"/>
            <p:cNvSpPr/>
            <p:nvPr/>
          </p:nvSpPr>
          <p:spPr>
            <a:xfrm>
              <a:off x="1471159" y="3092689"/>
              <a:ext cx="605291" cy="881857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어학능력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076450" y="3092689"/>
              <a:ext cx="4924864" cy="881858"/>
              <a:chOff x="2076450" y="3511997"/>
              <a:chExt cx="4924864" cy="886760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2076450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외국어명</a:t>
                </a: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076450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영어</a:t>
                </a: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2076450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076450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330727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Test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종류</a:t>
                </a: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330727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TOEFL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330727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3307272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>
                <a:off x="453888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취득시기</a:t>
                </a:r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>
                <a:off x="453888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1994.02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453888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4538882" y="4176223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5769704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취득점수</a:t>
                </a: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>
                <a:off x="5769704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900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5769704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>
                <a:off x="5769704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300" name="그룹 299"/>
          <p:cNvGrpSpPr/>
          <p:nvPr/>
        </p:nvGrpSpPr>
        <p:grpSpPr>
          <a:xfrm>
            <a:off x="1142673" y="2030255"/>
            <a:ext cx="5530156" cy="886475"/>
            <a:chOff x="1471159" y="5623115"/>
            <a:chExt cx="5530156" cy="886475"/>
          </a:xfrm>
        </p:grpSpPr>
        <p:sp>
          <p:nvSpPr>
            <p:cNvPr id="301" name="직사각형 300"/>
            <p:cNvSpPr/>
            <p:nvPr/>
          </p:nvSpPr>
          <p:spPr>
            <a:xfrm>
              <a:off x="1471159" y="5623115"/>
              <a:ext cx="605291" cy="883221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경력사항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2076450" y="5623115"/>
              <a:ext cx="117059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직장명</a:t>
              </a: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3783231" y="5623115"/>
              <a:ext cx="468603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직위</a:t>
              </a: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251835" y="5623115"/>
              <a:ext cx="792492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담당업무</a:t>
              </a: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5042418" y="5623115"/>
              <a:ext cx="104486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재직기간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6087287" y="5623115"/>
              <a:ext cx="91402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사유</a:t>
              </a: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246299" y="5623115"/>
              <a:ext cx="536931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소재지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2076450" y="584536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청년테크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783231" y="584536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4251835" y="584536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5042418" y="584536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2010.01~2015.12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6087287" y="584536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246299" y="584536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076450" y="6065318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희망스쿨</a:t>
              </a: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3783231" y="6065318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51835" y="6065318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042418" y="6065318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2016.01~2017.06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6087287" y="6065318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246299" y="6065318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2076450" y="628705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나눔기획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783231" y="628705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51835" y="628705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42418" y="628705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2017.07~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6087287" y="628705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246299" y="628705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326" name="그룹 325"/>
            <p:cNvGrpSpPr/>
            <p:nvPr/>
          </p:nvGrpSpPr>
          <p:grpSpPr>
            <a:xfrm>
              <a:off x="3283701" y="5863684"/>
              <a:ext cx="468603" cy="180620"/>
              <a:chOff x="3283701" y="5136002"/>
              <a:chExt cx="468603" cy="180620"/>
            </a:xfrm>
          </p:grpSpPr>
          <p:sp>
            <p:nvSpPr>
              <p:cNvPr id="360" name="모서리가 둥근 직사각형 359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361" name="그림 360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27" name="그룹 326"/>
            <p:cNvGrpSpPr/>
            <p:nvPr/>
          </p:nvGrpSpPr>
          <p:grpSpPr>
            <a:xfrm>
              <a:off x="3283701" y="6088180"/>
              <a:ext cx="468603" cy="180620"/>
              <a:chOff x="3283701" y="5136002"/>
              <a:chExt cx="468603" cy="180620"/>
            </a:xfrm>
          </p:grpSpPr>
          <p:sp>
            <p:nvSpPr>
              <p:cNvPr id="358" name="모서리가 둥근 직사각형 357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359" name="그림 35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28" name="그룹 327"/>
            <p:cNvGrpSpPr/>
            <p:nvPr/>
          </p:nvGrpSpPr>
          <p:grpSpPr>
            <a:xfrm>
              <a:off x="3283701" y="6312676"/>
              <a:ext cx="468603" cy="180620"/>
              <a:chOff x="3283701" y="5136002"/>
              <a:chExt cx="468603" cy="180620"/>
            </a:xfrm>
          </p:grpSpPr>
          <p:sp>
            <p:nvSpPr>
              <p:cNvPr id="356" name="모서리가 둥근 직사각형 355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357" name="그림 35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29" name="그룹 328"/>
            <p:cNvGrpSpPr/>
            <p:nvPr/>
          </p:nvGrpSpPr>
          <p:grpSpPr>
            <a:xfrm>
              <a:off x="3819883" y="5863684"/>
              <a:ext cx="395085" cy="180620"/>
              <a:chOff x="3357219" y="5136002"/>
              <a:chExt cx="395085" cy="180620"/>
            </a:xfrm>
          </p:grpSpPr>
          <p:sp>
            <p:nvSpPr>
              <p:cNvPr id="354" name="모서리가 둥근 직사각형 353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사원</a:t>
                </a:r>
              </a:p>
            </p:txBody>
          </p:sp>
          <p:pic>
            <p:nvPicPr>
              <p:cNvPr id="355" name="그림 35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0" name="그룹 329"/>
            <p:cNvGrpSpPr/>
            <p:nvPr/>
          </p:nvGrpSpPr>
          <p:grpSpPr>
            <a:xfrm>
              <a:off x="3819883" y="6088180"/>
              <a:ext cx="395085" cy="180620"/>
              <a:chOff x="3357219" y="5136002"/>
              <a:chExt cx="395085" cy="180620"/>
            </a:xfrm>
          </p:grpSpPr>
          <p:sp>
            <p:nvSpPr>
              <p:cNvPr id="352" name="모서리가 둥근 직사각형 351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과장</a:t>
                </a:r>
              </a:p>
            </p:txBody>
          </p:sp>
          <p:pic>
            <p:nvPicPr>
              <p:cNvPr id="353" name="그림 35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1" name="그룹 330"/>
            <p:cNvGrpSpPr/>
            <p:nvPr/>
          </p:nvGrpSpPr>
          <p:grpSpPr>
            <a:xfrm>
              <a:off x="3819883" y="6312676"/>
              <a:ext cx="395085" cy="180620"/>
              <a:chOff x="3357219" y="5136002"/>
              <a:chExt cx="395085" cy="180620"/>
            </a:xfrm>
          </p:grpSpPr>
          <p:sp>
            <p:nvSpPr>
              <p:cNvPr id="350" name="모서리가 둥근 직사각형 349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과장</a:t>
                </a:r>
              </a:p>
            </p:txBody>
          </p:sp>
          <p:pic>
            <p:nvPicPr>
              <p:cNvPr id="351" name="그림 350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2" name="그룹 331"/>
            <p:cNvGrpSpPr/>
            <p:nvPr/>
          </p:nvGrpSpPr>
          <p:grpSpPr>
            <a:xfrm>
              <a:off x="4290008" y="5863684"/>
              <a:ext cx="720399" cy="180620"/>
              <a:chOff x="3031905" y="5136002"/>
              <a:chExt cx="720399" cy="180620"/>
            </a:xfrm>
          </p:grpSpPr>
          <p:sp>
            <p:nvSpPr>
              <p:cNvPr id="348" name="모서리가 둥근 직사각형 347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349" name="그림 34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3" name="그룹 332"/>
            <p:cNvGrpSpPr/>
            <p:nvPr/>
          </p:nvGrpSpPr>
          <p:grpSpPr>
            <a:xfrm>
              <a:off x="4290008" y="6088180"/>
              <a:ext cx="720399" cy="180620"/>
              <a:chOff x="3031905" y="5136002"/>
              <a:chExt cx="720399" cy="180620"/>
            </a:xfrm>
          </p:grpSpPr>
          <p:sp>
            <p:nvSpPr>
              <p:cNvPr id="346" name="모서리가 둥근 직사각형 345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347" name="그림 3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4" name="그룹 333"/>
            <p:cNvGrpSpPr/>
            <p:nvPr/>
          </p:nvGrpSpPr>
          <p:grpSpPr>
            <a:xfrm>
              <a:off x="4290008" y="6312676"/>
              <a:ext cx="720399" cy="180620"/>
              <a:chOff x="3031905" y="5136002"/>
              <a:chExt cx="720399" cy="180620"/>
            </a:xfrm>
          </p:grpSpPr>
          <p:sp>
            <p:nvSpPr>
              <p:cNvPr id="344" name="모서리가 둥근 직사각형 343"/>
              <p:cNvSpPr/>
              <p:nvPr/>
            </p:nvSpPr>
            <p:spPr>
              <a:xfrm>
                <a:off x="3031905" y="5136002"/>
                <a:ext cx="720399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본교</a:t>
                </a:r>
                <a:r>
                  <a:rPr lang="en-US" altLang="ko-KR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주간</a:t>
                </a:r>
              </a:p>
            </p:txBody>
          </p:sp>
          <p:pic>
            <p:nvPicPr>
              <p:cNvPr id="345" name="그림 34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5" name="그룹 334"/>
            <p:cNvGrpSpPr/>
            <p:nvPr/>
          </p:nvGrpSpPr>
          <p:grpSpPr>
            <a:xfrm>
              <a:off x="6133481" y="5863684"/>
              <a:ext cx="815241" cy="180620"/>
              <a:chOff x="2937063" y="5136002"/>
              <a:chExt cx="815241" cy="180620"/>
            </a:xfrm>
          </p:grpSpPr>
          <p:sp>
            <p:nvSpPr>
              <p:cNvPr id="342" name="모서리가 둥근 직사각형 341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업무 변경</a:t>
                </a:r>
              </a:p>
            </p:txBody>
          </p:sp>
          <p:pic>
            <p:nvPicPr>
              <p:cNvPr id="343" name="그림 34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6" name="그룹 335"/>
            <p:cNvGrpSpPr/>
            <p:nvPr/>
          </p:nvGrpSpPr>
          <p:grpSpPr>
            <a:xfrm>
              <a:off x="6133481" y="6088180"/>
              <a:ext cx="815241" cy="180620"/>
              <a:chOff x="2937063" y="5136002"/>
              <a:chExt cx="815241" cy="180620"/>
            </a:xfrm>
          </p:grpSpPr>
          <p:sp>
            <p:nvSpPr>
              <p:cNvPr id="340" name="모서리가 둥근 직사각형 339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업무 변경</a:t>
                </a:r>
              </a:p>
            </p:txBody>
          </p:sp>
          <p:pic>
            <p:nvPicPr>
              <p:cNvPr id="341" name="그림 340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337" name="그룹 336"/>
            <p:cNvGrpSpPr/>
            <p:nvPr/>
          </p:nvGrpSpPr>
          <p:grpSpPr>
            <a:xfrm>
              <a:off x="6133481" y="6312676"/>
              <a:ext cx="815241" cy="180620"/>
              <a:chOff x="2937063" y="5136002"/>
              <a:chExt cx="815241" cy="180620"/>
            </a:xfrm>
          </p:grpSpPr>
          <p:sp>
            <p:nvSpPr>
              <p:cNvPr id="338" name="모서리가 둥근 직사각형 337"/>
              <p:cNvSpPr/>
              <p:nvPr/>
            </p:nvSpPr>
            <p:spPr>
              <a:xfrm>
                <a:off x="2937063" y="5136002"/>
                <a:ext cx="815241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339" name="그림 33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</p:grpSp>
      <p:grpSp>
        <p:nvGrpSpPr>
          <p:cNvPr id="362" name="그룹 361"/>
          <p:cNvGrpSpPr/>
          <p:nvPr/>
        </p:nvGrpSpPr>
        <p:grpSpPr>
          <a:xfrm>
            <a:off x="1142673" y="3963577"/>
            <a:ext cx="5530155" cy="881858"/>
            <a:chOff x="1471159" y="3092689"/>
            <a:chExt cx="5530155" cy="881858"/>
          </a:xfrm>
        </p:grpSpPr>
        <p:sp>
          <p:nvSpPr>
            <p:cNvPr id="363" name="직사각형 362"/>
            <p:cNvSpPr/>
            <p:nvPr/>
          </p:nvSpPr>
          <p:spPr>
            <a:xfrm>
              <a:off x="1471159" y="3092689"/>
              <a:ext cx="605291" cy="881857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자격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면허</a:t>
              </a:r>
            </a:p>
          </p:txBody>
        </p:sp>
        <p:grpSp>
          <p:nvGrpSpPr>
            <p:cNvPr id="364" name="그룹 363"/>
            <p:cNvGrpSpPr/>
            <p:nvPr/>
          </p:nvGrpSpPr>
          <p:grpSpPr>
            <a:xfrm>
              <a:off x="2076450" y="3092689"/>
              <a:ext cx="4924864" cy="881858"/>
              <a:chOff x="2076450" y="3511997"/>
              <a:chExt cx="4924864" cy="886760"/>
            </a:xfrm>
          </p:grpSpPr>
          <p:sp>
            <p:nvSpPr>
              <p:cNvPr id="365" name="직사각형 364"/>
              <p:cNvSpPr/>
              <p:nvPr/>
            </p:nvSpPr>
            <p:spPr>
              <a:xfrm>
                <a:off x="2076450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자격증명</a:t>
                </a: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>
                <a:off x="2076450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전자기사</a:t>
                </a: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2076450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2076450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330727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등급</a:t>
                </a: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330727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330727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>
                <a:off x="3307272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453888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취득시기</a:t>
                </a: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453888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2017.12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453888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4538882" y="4176223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5769704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발행기관</a:t>
                </a: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5769704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한국전자학회</a:t>
                </a:r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5769704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>
                <a:off x="5769704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142673" y="4930857"/>
            <a:ext cx="5530155" cy="660554"/>
            <a:chOff x="1471159" y="5240483"/>
            <a:chExt cx="5530155" cy="660554"/>
          </a:xfrm>
          <a:solidFill>
            <a:schemeClr val="bg1"/>
          </a:solidFill>
        </p:grpSpPr>
        <p:sp>
          <p:nvSpPr>
            <p:cNvPr id="382" name="직사각형 381"/>
            <p:cNvSpPr/>
            <p:nvPr/>
          </p:nvSpPr>
          <p:spPr>
            <a:xfrm>
              <a:off x="1471159" y="5240484"/>
              <a:ext cx="605291" cy="660553"/>
            </a:xfrm>
            <a:prstGeom prst="rect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병역사항</a:t>
              </a:r>
            </a:p>
          </p:txBody>
        </p:sp>
        <p:grpSp>
          <p:nvGrpSpPr>
            <p:cNvPr id="383" name="그룹 382"/>
            <p:cNvGrpSpPr/>
            <p:nvPr/>
          </p:nvGrpSpPr>
          <p:grpSpPr>
            <a:xfrm>
              <a:off x="2076450" y="5240483"/>
              <a:ext cx="4924864" cy="660554"/>
              <a:chOff x="2076450" y="3734531"/>
              <a:chExt cx="4924864" cy="664226"/>
            </a:xfrm>
            <a:grpFill/>
          </p:grpSpPr>
          <p:sp>
            <p:nvSpPr>
              <p:cNvPr id="385" name="직사각형 384"/>
              <p:cNvSpPr/>
              <p:nvPr/>
            </p:nvSpPr>
            <p:spPr>
              <a:xfrm>
                <a:off x="2076450" y="3734531"/>
                <a:ext cx="675217" cy="441689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 필</a:t>
                </a: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76450" y="4176222"/>
                <a:ext cx="675217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■ 미필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면제</a:t>
                </a: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2750879" y="3734532"/>
                <a:ext cx="915188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군별</a:t>
                </a: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2750879" y="3954484"/>
                <a:ext cx="915188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복무기간</a:t>
                </a: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750879" y="4176222"/>
                <a:ext cx="915188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미필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면제 사유</a:t>
                </a: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3666067" y="3734532"/>
                <a:ext cx="2218266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 육군  □ 공군  □해군  □특례  □기타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                )    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3666067" y="3954484"/>
                <a:ext cx="3335247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24000"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(           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개월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3666067" y="4176223"/>
                <a:ext cx="3335247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■ 여자  □ 질병 및 수술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                             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□기타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(                             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6343606" y="3734532"/>
                <a:ext cx="657708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5884333" y="3734532"/>
                <a:ext cx="459273" cy="222534"/>
              </a:xfrm>
              <a:prstGeom prst="rect">
                <a:avLst/>
              </a:prstGeom>
              <a:grp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계급</a:t>
                </a:r>
              </a:p>
            </p:txBody>
          </p:sp>
        </p:grpSp>
        <p:sp>
          <p:nvSpPr>
            <p:cNvPr id="406" name="모서리가 둥근 직사각형 405"/>
            <p:cNvSpPr/>
            <p:nvPr/>
          </p:nvSpPr>
          <p:spPr>
            <a:xfrm>
              <a:off x="3703245" y="5480465"/>
              <a:ext cx="9230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07" name="그림 4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39" y="5499439"/>
              <a:ext cx="129138" cy="114536"/>
            </a:xfrm>
            <a:prstGeom prst="rect">
              <a:avLst/>
            </a:prstGeom>
            <a:grpFill/>
          </p:spPr>
        </p:pic>
        <p:sp>
          <p:nvSpPr>
            <p:cNvPr id="408" name="직사각형 407"/>
            <p:cNvSpPr/>
            <p:nvPr/>
          </p:nvSpPr>
          <p:spPr>
            <a:xfrm>
              <a:off x="4633957" y="5486520"/>
              <a:ext cx="117587" cy="165036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~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09" name="모서리가 둥근 직사각형 408"/>
            <p:cNvSpPr/>
            <p:nvPr/>
          </p:nvSpPr>
          <p:spPr>
            <a:xfrm>
              <a:off x="4759238" y="5475482"/>
              <a:ext cx="9230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10" name="그림 4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040" y="5505420"/>
              <a:ext cx="129138" cy="114536"/>
            </a:xfrm>
            <a:prstGeom prst="rect">
              <a:avLst/>
            </a:prstGeom>
            <a:grpFill/>
          </p:spPr>
        </p:pic>
        <p:grpSp>
          <p:nvGrpSpPr>
            <p:cNvPr id="22" name="그룹 21"/>
            <p:cNvGrpSpPr/>
            <p:nvPr/>
          </p:nvGrpSpPr>
          <p:grpSpPr>
            <a:xfrm>
              <a:off x="4759243" y="5694218"/>
              <a:ext cx="720399" cy="180620"/>
              <a:chOff x="4442408" y="2960996"/>
              <a:chExt cx="720399" cy="180620"/>
            </a:xfrm>
            <a:grpFill/>
          </p:grpSpPr>
          <p:sp>
            <p:nvSpPr>
              <p:cNvPr id="411" name="모서리가 둥근 직사각형 410"/>
              <p:cNvSpPr/>
              <p:nvPr/>
            </p:nvSpPr>
            <p:spPr>
              <a:xfrm>
                <a:off x="4442408" y="2960996"/>
                <a:ext cx="720399" cy="180620"/>
              </a:xfrm>
              <a:prstGeom prst="roundRect">
                <a:avLst>
                  <a:gd name="adj" fmla="val 6120"/>
                </a:avLst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12" name="그림 41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2164" y="3000143"/>
                <a:ext cx="100429" cy="100429"/>
              </a:xfrm>
              <a:prstGeom prst="rect">
                <a:avLst/>
              </a:prstGeom>
              <a:grpFill/>
            </p:spPr>
          </p:pic>
        </p:grpSp>
        <p:grpSp>
          <p:nvGrpSpPr>
            <p:cNvPr id="413" name="그룹 412"/>
            <p:cNvGrpSpPr/>
            <p:nvPr/>
          </p:nvGrpSpPr>
          <p:grpSpPr>
            <a:xfrm>
              <a:off x="5952061" y="5694218"/>
              <a:ext cx="720399" cy="180620"/>
              <a:chOff x="4442408" y="2960996"/>
              <a:chExt cx="720399" cy="180620"/>
            </a:xfrm>
            <a:grpFill/>
          </p:grpSpPr>
          <p:sp>
            <p:nvSpPr>
              <p:cNvPr id="414" name="모서리가 둥근 직사각형 413"/>
              <p:cNvSpPr/>
              <p:nvPr/>
            </p:nvSpPr>
            <p:spPr>
              <a:xfrm>
                <a:off x="4442408" y="2960996"/>
                <a:ext cx="720399" cy="180620"/>
              </a:xfrm>
              <a:prstGeom prst="roundRect">
                <a:avLst>
                  <a:gd name="adj" fmla="val 6120"/>
                </a:avLst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15" name="그림 41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2164" y="3000143"/>
                <a:ext cx="100429" cy="100429"/>
              </a:xfrm>
              <a:prstGeom prst="rect">
                <a:avLst/>
              </a:prstGeom>
              <a:grpFill/>
            </p:spPr>
          </p:pic>
        </p:grpSp>
        <p:grpSp>
          <p:nvGrpSpPr>
            <p:cNvPr id="416" name="그룹 415"/>
            <p:cNvGrpSpPr/>
            <p:nvPr/>
          </p:nvGrpSpPr>
          <p:grpSpPr>
            <a:xfrm>
              <a:off x="5429428" y="5259923"/>
              <a:ext cx="362466" cy="180620"/>
              <a:chOff x="4800341" y="2960996"/>
              <a:chExt cx="362466" cy="180620"/>
            </a:xfrm>
            <a:grpFill/>
          </p:grpSpPr>
          <p:sp>
            <p:nvSpPr>
              <p:cNvPr id="417" name="모서리가 둥근 직사각형 416"/>
              <p:cNvSpPr/>
              <p:nvPr/>
            </p:nvSpPr>
            <p:spPr>
              <a:xfrm>
                <a:off x="4800341" y="2960996"/>
                <a:ext cx="362466" cy="180620"/>
              </a:xfrm>
              <a:prstGeom prst="roundRect">
                <a:avLst>
                  <a:gd name="adj" fmla="val 6120"/>
                </a:avLst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18" name="그림 417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2164" y="3000143"/>
                <a:ext cx="100429" cy="100429"/>
              </a:xfrm>
              <a:prstGeom prst="rect">
                <a:avLst/>
              </a:prstGeom>
              <a:grpFill/>
            </p:spPr>
          </p:pic>
        </p:grpSp>
        <p:grpSp>
          <p:nvGrpSpPr>
            <p:cNvPr id="419" name="그룹 418"/>
            <p:cNvGrpSpPr/>
            <p:nvPr/>
          </p:nvGrpSpPr>
          <p:grpSpPr>
            <a:xfrm>
              <a:off x="6394450" y="5261439"/>
              <a:ext cx="570467" cy="180620"/>
              <a:chOff x="4592340" y="2960996"/>
              <a:chExt cx="570467" cy="180620"/>
            </a:xfrm>
            <a:grpFill/>
          </p:grpSpPr>
          <p:sp>
            <p:nvSpPr>
              <p:cNvPr id="420" name="모서리가 둥근 직사각형 419"/>
              <p:cNvSpPr/>
              <p:nvPr/>
            </p:nvSpPr>
            <p:spPr>
              <a:xfrm>
                <a:off x="4592340" y="2960996"/>
                <a:ext cx="570467" cy="180620"/>
              </a:xfrm>
              <a:prstGeom prst="roundRect">
                <a:avLst>
                  <a:gd name="adj" fmla="val 6120"/>
                </a:avLst>
              </a:prstGeom>
              <a:grp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pic>
            <p:nvPicPr>
              <p:cNvPr id="421" name="그림 420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2164" y="3000143"/>
                <a:ext cx="100429" cy="100429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52" name="그룹 451"/>
          <p:cNvGrpSpPr/>
          <p:nvPr/>
        </p:nvGrpSpPr>
        <p:grpSpPr>
          <a:xfrm>
            <a:off x="1142673" y="5673090"/>
            <a:ext cx="5530154" cy="439702"/>
            <a:chOff x="1471159" y="3092689"/>
            <a:chExt cx="5530154" cy="439702"/>
          </a:xfrm>
        </p:grpSpPr>
        <p:sp>
          <p:nvSpPr>
            <p:cNvPr id="453" name="직사각형 452"/>
            <p:cNvSpPr/>
            <p:nvPr/>
          </p:nvSpPr>
          <p:spPr>
            <a:xfrm>
              <a:off x="1471159" y="3092689"/>
              <a:ext cx="605291" cy="22130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2076450" y="3095600"/>
              <a:ext cx="674429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■ 비대상</a:t>
              </a: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1471159" y="3311084"/>
              <a:ext cx="605291" cy="22130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</a:t>
              </a:r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2076450" y="3313995"/>
              <a:ext cx="674429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■ 비대상</a:t>
              </a:r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2750878" y="3095600"/>
              <a:ext cx="4250435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□ 대상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보훈관계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보훈번호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96" name="직사각형 495"/>
            <p:cNvSpPr/>
            <p:nvPr/>
          </p:nvSpPr>
          <p:spPr>
            <a:xfrm>
              <a:off x="2750878" y="3313995"/>
              <a:ext cx="4250435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□ 대상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장애내용 및 급수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장애등록번호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306890" y="5697100"/>
            <a:ext cx="999518" cy="180620"/>
            <a:chOff x="3635376" y="5785880"/>
            <a:chExt cx="999518" cy="180620"/>
          </a:xfrm>
          <a:solidFill>
            <a:schemeClr val="bg1"/>
          </a:solidFill>
        </p:grpSpPr>
        <p:sp>
          <p:nvSpPr>
            <p:cNvPr id="497" name="모서리가 둥근 직사각형 496"/>
            <p:cNvSpPr/>
            <p:nvPr/>
          </p:nvSpPr>
          <p:spPr>
            <a:xfrm>
              <a:off x="3635376" y="5785880"/>
              <a:ext cx="9995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98" name="그림 49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250" y="5825027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500" name="그룹 499"/>
          <p:cNvGrpSpPr/>
          <p:nvPr/>
        </p:nvGrpSpPr>
        <p:grpSpPr>
          <a:xfrm>
            <a:off x="4826201" y="5697100"/>
            <a:ext cx="999518" cy="180620"/>
            <a:chOff x="3635376" y="5785880"/>
            <a:chExt cx="999518" cy="180620"/>
          </a:xfrm>
          <a:solidFill>
            <a:schemeClr val="bg1"/>
          </a:solidFill>
        </p:grpSpPr>
        <p:sp>
          <p:nvSpPr>
            <p:cNvPr id="501" name="모서리가 둥근 직사각형 500"/>
            <p:cNvSpPr/>
            <p:nvPr/>
          </p:nvSpPr>
          <p:spPr>
            <a:xfrm>
              <a:off x="3635376" y="5785880"/>
              <a:ext cx="9995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502" name="그림 501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250" y="5825027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503" name="그룹 502"/>
          <p:cNvGrpSpPr/>
          <p:nvPr/>
        </p:nvGrpSpPr>
        <p:grpSpPr>
          <a:xfrm>
            <a:off x="3640194" y="5913284"/>
            <a:ext cx="999518" cy="180620"/>
            <a:chOff x="3635376" y="5785880"/>
            <a:chExt cx="999518" cy="180620"/>
          </a:xfrm>
          <a:solidFill>
            <a:schemeClr val="bg1"/>
          </a:solidFill>
        </p:grpSpPr>
        <p:sp>
          <p:nvSpPr>
            <p:cNvPr id="504" name="모서리가 둥근 직사각형 503"/>
            <p:cNvSpPr/>
            <p:nvPr/>
          </p:nvSpPr>
          <p:spPr>
            <a:xfrm>
              <a:off x="3635376" y="5785880"/>
              <a:ext cx="9995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505" name="그림 50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250" y="5825027"/>
              <a:ext cx="100429" cy="100429"/>
            </a:xfrm>
            <a:prstGeom prst="rect">
              <a:avLst/>
            </a:prstGeom>
            <a:grpFill/>
          </p:spPr>
        </p:pic>
      </p:grpSp>
      <p:grpSp>
        <p:nvGrpSpPr>
          <p:cNvPr id="506" name="그룹 505"/>
          <p:cNvGrpSpPr/>
          <p:nvPr/>
        </p:nvGrpSpPr>
        <p:grpSpPr>
          <a:xfrm>
            <a:off x="5344456" y="5913284"/>
            <a:ext cx="999518" cy="180620"/>
            <a:chOff x="3635376" y="5785880"/>
            <a:chExt cx="999518" cy="180620"/>
          </a:xfrm>
          <a:solidFill>
            <a:schemeClr val="bg1"/>
          </a:solidFill>
        </p:grpSpPr>
        <p:sp>
          <p:nvSpPr>
            <p:cNvPr id="507" name="모서리가 둥근 직사각형 506"/>
            <p:cNvSpPr/>
            <p:nvPr/>
          </p:nvSpPr>
          <p:spPr>
            <a:xfrm>
              <a:off x="3635376" y="5785880"/>
              <a:ext cx="999518" cy="180620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508" name="그림 50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250" y="5825027"/>
              <a:ext cx="100429" cy="100429"/>
            </a:xfrm>
            <a:prstGeom prst="rect">
              <a:avLst/>
            </a:prstGeom>
            <a:grpFill/>
          </p:spPr>
        </p:pic>
      </p:grpSp>
      <p:sp>
        <p:nvSpPr>
          <p:cNvPr id="509" name="TextBox 508"/>
          <p:cNvSpPr txBox="1"/>
          <p:nvPr/>
        </p:nvSpPr>
        <p:spPr>
          <a:xfrm>
            <a:off x="2606908" y="2298777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2606908" y="2521361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2606908" y="3270699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606908" y="4222407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xmlns="" id="{027F49DF-E365-409B-8760-969088AA4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88" name="AutoShape 30"/>
          <p:cNvSpPr>
            <a:spLocks noChangeArrowheads="1"/>
          </p:cNvSpPr>
          <p:nvPr/>
        </p:nvSpPr>
        <p:spPr bwMode="auto">
          <a:xfrm>
            <a:off x="5030564" y="6165097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저장하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89" name="AutoShape 30"/>
          <p:cNvSpPr>
            <a:spLocks noChangeArrowheads="1"/>
          </p:cNvSpPr>
          <p:nvPr/>
        </p:nvSpPr>
        <p:spPr bwMode="auto">
          <a:xfrm>
            <a:off x="5896598" y="6161129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이메일로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 보내기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90" name="AutoShape 30"/>
          <p:cNvSpPr>
            <a:spLocks noChangeArrowheads="1"/>
          </p:cNvSpPr>
          <p:nvPr/>
        </p:nvSpPr>
        <p:spPr bwMode="auto">
          <a:xfrm>
            <a:off x="1142673" y="6170691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인쇄하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339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Careers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88734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902524" y="1753908"/>
            <a:ext cx="929014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전체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38" y="1822485"/>
            <a:ext cx="100187" cy="56807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4159309" y="1758131"/>
            <a:ext cx="882294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2736" y="1781160"/>
            <a:ext cx="34624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기업별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562317" y="1754664"/>
            <a:ext cx="929014" cy="180620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전체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31" y="1814494"/>
            <a:ext cx="100187" cy="5680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030608" y="1774229"/>
            <a:ext cx="4616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공고상태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33768" y="1773925"/>
            <a:ext cx="34624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공고명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17308" y="1628587"/>
            <a:ext cx="7030489" cy="426984"/>
          </a:xfrm>
          <a:prstGeom prst="roundRect">
            <a:avLst>
              <a:gd name="adj" fmla="val 2059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EA2C1EE-8E00-4AA5-9AA8-ADB01E2BA6BA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F6DD643-D630-4702-8D7D-5DF145CEA693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511A2DC-AB8F-4A92-9CF3-3233F6CE136E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2AB3A94-D4A7-4890-871B-C487D100A381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1639318-6357-4A2D-B070-A9B7F17210D6}"/>
              </a:ext>
            </a:extLst>
          </p:cNvPr>
          <p:cNvSpPr/>
          <p:nvPr/>
        </p:nvSpPr>
        <p:spPr>
          <a:xfrm>
            <a:off x="1620132" y="2223520"/>
            <a:ext cx="872142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13EFF5D-5F58-4CAB-81FD-055CF046C168}"/>
              </a:ext>
            </a:extLst>
          </p:cNvPr>
          <p:cNvSpPr/>
          <p:nvPr/>
        </p:nvSpPr>
        <p:spPr>
          <a:xfrm>
            <a:off x="317306" y="2223520"/>
            <a:ext cx="130282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1A958BF-5DCF-4424-9CBC-E17C36D75A05}"/>
              </a:ext>
            </a:extLst>
          </p:cNvPr>
          <p:cNvSpPr/>
          <p:nvPr/>
        </p:nvSpPr>
        <p:spPr>
          <a:xfrm>
            <a:off x="2492273" y="2223520"/>
            <a:ext cx="261427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 제목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0496078-6910-4F55-A1D8-6A95E2FC82CA}"/>
              </a:ext>
            </a:extLst>
          </p:cNvPr>
          <p:cNvSpPr/>
          <p:nvPr/>
        </p:nvSpPr>
        <p:spPr>
          <a:xfrm>
            <a:off x="5106543" y="2223520"/>
            <a:ext cx="137769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접수마감일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9BFB2F8-DFB2-4F23-BBB7-330318AB7BE8}"/>
              </a:ext>
            </a:extLst>
          </p:cNvPr>
          <p:cNvSpPr/>
          <p:nvPr/>
        </p:nvSpPr>
        <p:spPr>
          <a:xfrm>
            <a:off x="6484239" y="2223520"/>
            <a:ext cx="86355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공고상태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828A0B27-C6B7-4D27-8869-0B19400915BA}"/>
              </a:ext>
            </a:extLst>
          </p:cNvPr>
          <p:cNvSpPr/>
          <p:nvPr/>
        </p:nvSpPr>
        <p:spPr>
          <a:xfrm>
            <a:off x="1620132" y="2776458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9A48C45-5231-4EA4-B53B-F329732E0B18}"/>
              </a:ext>
            </a:extLst>
          </p:cNvPr>
          <p:cNvSpPr/>
          <p:nvPr/>
        </p:nvSpPr>
        <p:spPr>
          <a:xfrm>
            <a:off x="317306" y="2776458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7D9F87B-C5F4-47B5-BFD6-7359A5A1FAAB}"/>
              </a:ext>
            </a:extLst>
          </p:cNvPr>
          <p:cNvSpPr/>
          <p:nvPr/>
        </p:nvSpPr>
        <p:spPr>
          <a:xfrm>
            <a:off x="2492273" y="2776458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직무별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경력사원 전문직 수시 모집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CA3585A1-0C7B-47EB-85E1-8D7A65E2FEFA}"/>
              </a:ext>
            </a:extLst>
          </p:cNvPr>
          <p:cNvSpPr/>
          <p:nvPr/>
        </p:nvSpPr>
        <p:spPr>
          <a:xfrm>
            <a:off x="5106543" y="2776458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6648C59-71A2-40F6-A98A-7E0C9BCFAA82}"/>
              </a:ext>
            </a:extLst>
          </p:cNvPr>
          <p:cNvSpPr/>
          <p:nvPr/>
        </p:nvSpPr>
        <p:spPr>
          <a:xfrm>
            <a:off x="6484239" y="2776458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0980688F-0FA8-4E1A-9733-09422C83FB92}"/>
              </a:ext>
            </a:extLst>
          </p:cNvPr>
          <p:cNvSpPr/>
          <p:nvPr/>
        </p:nvSpPr>
        <p:spPr>
          <a:xfrm>
            <a:off x="5970101" y="2776458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DAA4A82-5AEF-4B74-B5CD-5AFE16C03595}"/>
              </a:ext>
            </a:extLst>
          </p:cNvPr>
          <p:cNvSpPr/>
          <p:nvPr/>
        </p:nvSpPr>
        <p:spPr>
          <a:xfrm>
            <a:off x="1620132" y="3048238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41602106-4568-4FE3-82B8-82E4D25DADF0}"/>
              </a:ext>
            </a:extLst>
          </p:cNvPr>
          <p:cNvSpPr/>
          <p:nvPr/>
        </p:nvSpPr>
        <p:spPr>
          <a:xfrm>
            <a:off x="317306" y="3048238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7592D5C3-C777-42DF-A4AF-F015ABA1021B}"/>
              </a:ext>
            </a:extLst>
          </p:cNvPr>
          <p:cNvSpPr/>
          <p:nvPr/>
        </p:nvSpPr>
        <p:spPr>
          <a:xfrm>
            <a:off x="2492273" y="3048238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여신기획부 채용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98250C0-0870-4BBC-AC54-754936C222DD}"/>
              </a:ext>
            </a:extLst>
          </p:cNvPr>
          <p:cNvSpPr/>
          <p:nvPr/>
        </p:nvSpPr>
        <p:spPr>
          <a:xfrm>
            <a:off x="5106543" y="3048238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CCAB60F5-8FFC-4CD7-9B0C-953E556BD05A}"/>
              </a:ext>
            </a:extLst>
          </p:cNvPr>
          <p:cNvSpPr/>
          <p:nvPr/>
        </p:nvSpPr>
        <p:spPr>
          <a:xfrm>
            <a:off x="6484239" y="3048238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B3898B6D-6F0A-4596-8736-B298D2C1D7AE}"/>
              </a:ext>
            </a:extLst>
          </p:cNvPr>
          <p:cNvSpPr/>
          <p:nvPr/>
        </p:nvSpPr>
        <p:spPr>
          <a:xfrm>
            <a:off x="5970101" y="3048238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431426AD-6219-4A72-9ECC-1C35DC76E189}"/>
              </a:ext>
            </a:extLst>
          </p:cNvPr>
          <p:cNvSpPr/>
          <p:nvPr/>
        </p:nvSpPr>
        <p:spPr>
          <a:xfrm>
            <a:off x="1620132" y="3321776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BE430268-577E-416D-9DDE-5FFC38E103CC}"/>
              </a:ext>
            </a:extLst>
          </p:cNvPr>
          <p:cNvSpPr/>
          <p:nvPr/>
        </p:nvSpPr>
        <p:spPr>
          <a:xfrm>
            <a:off x="317306" y="3321776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A2C6E395-C6D5-4E0A-8C61-E941472580DC}"/>
              </a:ext>
            </a:extLst>
          </p:cNvPr>
          <p:cNvSpPr/>
          <p:nvPr/>
        </p:nvSpPr>
        <p:spPr>
          <a:xfrm>
            <a:off x="2492273" y="3321776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2019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신입 및 경력 사원 모집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EBA1E2A-699E-4536-A5D7-1EF492BC3FFB}"/>
              </a:ext>
            </a:extLst>
          </p:cNvPr>
          <p:cNvSpPr/>
          <p:nvPr/>
        </p:nvSpPr>
        <p:spPr>
          <a:xfrm>
            <a:off x="5106543" y="33217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62F7102-891C-44C1-B534-6F9510198810}"/>
              </a:ext>
            </a:extLst>
          </p:cNvPr>
          <p:cNvSpPr/>
          <p:nvPr/>
        </p:nvSpPr>
        <p:spPr>
          <a:xfrm>
            <a:off x="6484239" y="33217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AD8BE34-D8A1-4DC8-ACFB-BFE24CEC6540}"/>
              </a:ext>
            </a:extLst>
          </p:cNvPr>
          <p:cNvSpPr/>
          <p:nvPr/>
        </p:nvSpPr>
        <p:spPr>
          <a:xfrm>
            <a:off x="5970101" y="3321776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563E50B9-59BE-4C81-BF97-97BE8DC96293}"/>
              </a:ext>
            </a:extLst>
          </p:cNvPr>
          <p:cNvSpPr/>
          <p:nvPr/>
        </p:nvSpPr>
        <p:spPr>
          <a:xfrm>
            <a:off x="1620132" y="3596096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328954C-2D3F-4530-BA64-08209DA77552}"/>
              </a:ext>
            </a:extLst>
          </p:cNvPr>
          <p:cNvSpPr/>
          <p:nvPr/>
        </p:nvSpPr>
        <p:spPr>
          <a:xfrm>
            <a:off x="317306" y="3596096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C17EE30-46B2-4954-93D1-83EE86C7EC04}"/>
              </a:ext>
            </a:extLst>
          </p:cNvPr>
          <p:cNvSpPr/>
          <p:nvPr/>
        </p:nvSpPr>
        <p:spPr>
          <a:xfrm>
            <a:off x="2492273" y="3596096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신입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GA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채널기획팀 신입사원 모집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B0B7AAD1-D5C1-4A38-9822-96F8250B1BDF}"/>
              </a:ext>
            </a:extLst>
          </p:cNvPr>
          <p:cNvSpPr/>
          <p:nvPr/>
        </p:nvSpPr>
        <p:spPr>
          <a:xfrm>
            <a:off x="5106543" y="359609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A9DBEBBB-B233-4939-8D39-4AE36A8699BE}"/>
              </a:ext>
            </a:extLst>
          </p:cNvPr>
          <p:cNvSpPr/>
          <p:nvPr/>
        </p:nvSpPr>
        <p:spPr>
          <a:xfrm>
            <a:off x="6484239" y="359609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84C32B54-5BF7-4889-8894-CB8B117A5DB4}"/>
              </a:ext>
            </a:extLst>
          </p:cNvPr>
          <p:cNvSpPr/>
          <p:nvPr/>
        </p:nvSpPr>
        <p:spPr>
          <a:xfrm>
            <a:off x="5970101" y="3596096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34A589DA-265E-4CCC-99B6-8DFB70478642}"/>
              </a:ext>
            </a:extLst>
          </p:cNvPr>
          <p:cNvSpPr/>
          <p:nvPr/>
        </p:nvSpPr>
        <p:spPr>
          <a:xfrm>
            <a:off x="1620132" y="3875496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359463F3-E20D-4551-B03C-394AE163BECA}"/>
              </a:ext>
            </a:extLst>
          </p:cNvPr>
          <p:cNvSpPr/>
          <p:nvPr/>
        </p:nvSpPr>
        <p:spPr>
          <a:xfrm>
            <a:off x="317306" y="3875496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8D5A2325-A799-4CD5-9EE1-8C8B3B10A0B4}"/>
              </a:ext>
            </a:extLst>
          </p:cNvPr>
          <p:cNvSpPr/>
          <p:nvPr/>
        </p:nvSpPr>
        <p:spPr>
          <a:xfrm>
            <a:off x="2492273" y="3875496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기획부분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9771A3A8-0145-4A07-9584-B68AA736CC1D}"/>
              </a:ext>
            </a:extLst>
          </p:cNvPr>
          <p:cNvSpPr/>
          <p:nvPr/>
        </p:nvSpPr>
        <p:spPr>
          <a:xfrm>
            <a:off x="5106543" y="387549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2018.12.24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02955807-FD1C-464A-A408-99E46F30A99F}"/>
              </a:ext>
            </a:extLst>
          </p:cNvPr>
          <p:cNvSpPr/>
          <p:nvPr/>
        </p:nvSpPr>
        <p:spPr>
          <a:xfrm>
            <a:off x="6484239" y="387549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BD490835-AA35-4B49-A7F4-395F420910B4}"/>
              </a:ext>
            </a:extLst>
          </p:cNvPr>
          <p:cNvSpPr/>
          <p:nvPr/>
        </p:nvSpPr>
        <p:spPr>
          <a:xfrm>
            <a:off x="5970101" y="3875496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047BCEE-8EFA-4437-9417-536988D38265}"/>
              </a:ext>
            </a:extLst>
          </p:cNvPr>
          <p:cNvSpPr/>
          <p:nvPr/>
        </p:nvSpPr>
        <p:spPr>
          <a:xfrm>
            <a:off x="1620132" y="4147276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8DBB74DE-2954-42D6-B3EB-625DE8FC5EC7}"/>
              </a:ext>
            </a:extLst>
          </p:cNvPr>
          <p:cNvSpPr/>
          <p:nvPr/>
        </p:nvSpPr>
        <p:spPr>
          <a:xfrm>
            <a:off x="317306" y="4147276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5D163BED-FDDD-4822-95BA-0A39FCB69103}"/>
              </a:ext>
            </a:extLst>
          </p:cNvPr>
          <p:cNvSpPr/>
          <p:nvPr/>
        </p:nvSpPr>
        <p:spPr>
          <a:xfrm>
            <a:off x="2492273" y="4147276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장학생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&amp;&amp;&amp;&amp;&amp;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81C4549F-B5FF-41F8-9FF2-9A6CC4D3DCD2}"/>
              </a:ext>
            </a:extLst>
          </p:cNvPr>
          <p:cNvSpPr/>
          <p:nvPr/>
        </p:nvSpPr>
        <p:spPr>
          <a:xfrm>
            <a:off x="5106543" y="41472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2018.12.24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8C9CECF8-E82D-44C7-9679-2A3F70B49B7A}"/>
              </a:ext>
            </a:extLst>
          </p:cNvPr>
          <p:cNvSpPr/>
          <p:nvPr/>
        </p:nvSpPr>
        <p:spPr>
          <a:xfrm>
            <a:off x="6484239" y="41472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B96B33F7-22D3-4FA5-90F6-91CF240922BF}"/>
              </a:ext>
            </a:extLst>
          </p:cNvPr>
          <p:cNvSpPr/>
          <p:nvPr/>
        </p:nvSpPr>
        <p:spPr>
          <a:xfrm>
            <a:off x="5970101" y="4147276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D-13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26A8A3AC-5A0D-4013-A216-EE4298228FEF}"/>
              </a:ext>
            </a:extLst>
          </p:cNvPr>
          <p:cNvSpPr/>
          <p:nvPr/>
        </p:nvSpPr>
        <p:spPr>
          <a:xfrm>
            <a:off x="1620132" y="4426676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635F13CF-D63B-44D4-A266-A937FE9808AB}"/>
              </a:ext>
            </a:extLst>
          </p:cNvPr>
          <p:cNvSpPr/>
          <p:nvPr/>
        </p:nvSpPr>
        <p:spPr>
          <a:xfrm>
            <a:off x="317306" y="4426676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FE34648-19BF-44D7-B395-93E61C3AA5A7}"/>
              </a:ext>
            </a:extLst>
          </p:cNvPr>
          <p:cNvSpPr/>
          <p:nvPr/>
        </p:nvSpPr>
        <p:spPr>
          <a:xfrm>
            <a:off x="2492273" y="4426676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\\\\\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5745CC63-747E-4F0D-8C45-368572C09610}"/>
              </a:ext>
            </a:extLst>
          </p:cNvPr>
          <p:cNvSpPr/>
          <p:nvPr/>
        </p:nvSpPr>
        <p:spPr>
          <a:xfrm>
            <a:off x="5106543" y="44266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83D2C517-FB33-497D-A8B5-19E71E5DCC4B}"/>
              </a:ext>
            </a:extLst>
          </p:cNvPr>
          <p:cNvSpPr/>
          <p:nvPr/>
        </p:nvSpPr>
        <p:spPr>
          <a:xfrm>
            <a:off x="6484239" y="4426676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2E4183C5-A432-4B0A-9FE1-AC49BDF3AB41}"/>
              </a:ext>
            </a:extLst>
          </p:cNvPr>
          <p:cNvSpPr/>
          <p:nvPr/>
        </p:nvSpPr>
        <p:spPr>
          <a:xfrm>
            <a:off x="5970101" y="4426676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마감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3311AF9C-3650-45B3-BBB5-5DBFC83389E3}"/>
              </a:ext>
            </a:extLst>
          </p:cNvPr>
          <p:cNvSpPr/>
          <p:nvPr/>
        </p:nvSpPr>
        <p:spPr>
          <a:xfrm>
            <a:off x="1620132" y="4971994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D66035C-BAB9-4D92-92D8-3E050A22C0EA}"/>
              </a:ext>
            </a:extLst>
          </p:cNvPr>
          <p:cNvSpPr/>
          <p:nvPr/>
        </p:nvSpPr>
        <p:spPr>
          <a:xfrm>
            <a:off x="317306" y="4971994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57C1CDC2-8A13-4DD8-B189-A327A4C832E2}"/>
              </a:ext>
            </a:extLst>
          </p:cNvPr>
          <p:cNvSpPr/>
          <p:nvPr/>
        </p:nvSpPr>
        <p:spPr>
          <a:xfrm>
            <a:off x="2492273" y="4971994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~~~~~~~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5FC430C-8469-49B6-9379-05F99840378A}"/>
              </a:ext>
            </a:extLst>
          </p:cNvPr>
          <p:cNvSpPr/>
          <p:nvPr/>
        </p:nvSpPr>
        <p:spPr>
          <a:xfrm>
            <a:off x="5106543" y="4971994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8222781-0FED-4190-9252-5E6396F0B502}"/>
              </a:ext>
            </a:extLst>
          </p:cNvPr>
          <p:cNvSpPr/>
          <p:nvPr/>
        </p:nvSpPr>
        <p:spPr>
          <a:xfrm>
            <a:off x="6484239" y="4971994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537EBE31-FA60-45DD-9E68-816451C7C383}"/>
              </a:ext>
            </a:extLst>
          </p:cNvPr>
          <p:cNvSpPr/>
          <p:nvPr/>
        </p:nvSpPr>
        <p:spPr>
          <a:xfrm>
            <a:off x="5970101" y="4971994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마감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894EDE2C-C2E4-48D6-8DCA-0BD7DD53192B}"/>
              </a:ext>
            </a:extLst>
          </p:cNvPr>
          <p:cNvSpPr/>
          <p:nvPr/>
        </p:nvSpPr>
        <p:spPr>
          <a:xfrm>
            <a:off x="1620132" y="2502920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63893D75-FE77-42A9-8F64-E63D14B88976}"/>
              </a:ext>
            </a:extLst>
          </p:cNvPr>
          <p:cNvSpPr/>
          <p:nvPr/>
        </p:nvSpPr>
        <p:spPr>
          <a:xfrm>
            <a:off x="317306" y="2502920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8C95ADF9-A972-4761-9B3B-58300900952C}"/>
              </a:ext>
            </a:extLst>
          </p:cNvPr>
          <p:cNvSpPr/>
          <p:nvPr/>
        </p:nvSpPr>
        <p:spPr>
          <a:xfrm>
            <a:off x="2492273" y="250292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재무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 부분 모집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CEBC3D7-EAA8-4DD2-B003-53C6F022111A}"/>
              </a:ext>
            </a:extLst>
          </p:cNvPr>
          <p:cNvSpPr/>
          <p:nvPr/>
        </p:nvSpPr>
        <p:spPr>
          <a:xfrm>
            <a:off x="5106543" y="2502920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2018.12.31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A5649BE2-D432-4AF2-94A3-BC774012A351}"/>
              </a:ext>
            </a:extLst>
          </p:cNvPr>
          <p:cNvSpPr/>
          <p:nvPr/>
        </p:nvSpPr>
        <p:spPr>
          <a:xfrm>
            <a:off x="6484239" y="2502920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서류접수중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E9EB8A73-75C4-4C51-BAE0-AD04C96099C6}"/>
              </a:ext>
            </a:extLst>
          </p:cNvPr>
          <p:cNvSpPr/>
          <p:nvPr/>
        </p:nvSpPr>
        <p:spPr>
          <a:xfrm>
            <a:off x="5970101" y="2502920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D-20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431425FD-6CDA-4C10-B36F-B2B1FC8A01DC}"/>
              </a:ext>
            </a:extLst>
          </p:cNvPr>
          <p:cNvSpPr/>
          <p:nvPr/>
        </p:nvSpPr>
        <p:spPr>
          <a:xfrm>
            <a:off x="1620132" y="4700214"/>
            <a:ext cx="87214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F1A86A6-4026-4456-9053-2667F8BCEBBC}"/>
              </a:ext>
            </a:extLst>
          </p:cNvPr>
          <p:cNvSpPr/>
          <p:nvPr/>
        </p:nvSpPr>
        <p:spPr>
          <a:xfrm>
            <a:off x="317306" y="4700214"/>
            <a:ext cx="130282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EDDEE269-B05C-4C8E-9039-2D4D57064BD1}"/>
              </a:ext>
            </a:extLst>
          </p:cNvPr>
          <p:cNvSpPr/>
          <p:nvPr/>
        </p:nvSpPr>
        <p:spPr>
          <a:xfrm>
            <a:off x="2492273" y="4700214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장학생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//////////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96B57ABE-C8C0-440E-93FF-092CCB3F6603}"/>
              </a:ext>
            </a:extLst>
          </p:cNvPr>
          <p:cNvSpPr/>
          <p:nvPr/>
        </p:nvSpPr>
        <p:spPr>
          <a:xfrm>
            <a:off x="5106543" y="4700214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2018.11.30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6204A5C5-8564-465F-8839-466F49145AEE}"/>
              </a:ext>
            </a:extLst>
          </p:cNvPr>
          <p:cNvSpPr/>
          <p:nvPr/>
        </p:nvSpPr>
        <p:spPr>
          <a:xfrm>
            <a:off x="6484239" y="4700214"/>
            <a:ext cx="86355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58F58565-839D-4147-8776-FB1D53866AD4}"/>
              </a:ext>
            </a:extLst>
          </p:cNvPr>
          <p:cNvSpPr/>
          <p:nvPr/>
        </p:nvSpPr>
        <p:spPr>
          <a:xfrm>
            <a:off x="5970101" y="4700214"/>
            <a:ext cx="5141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마감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6B9C6241-D39E-4688-B6A0-5C8FCE5883ED}"/>
              </a:ext>
            </a:extLst>
          </p:cNvPr>
          <p:cNvGrpSpPr/>
          <p:nvPr/>
        </p:nvGrpSpPr>
        <p:grpSpPr>
          <a:xfrm>
            <a:off x="2257101" y="5682174"/>
            <a:ext cx="3168352" cy="175940"/>
            <a:chOff x="2504728" y="5988234"/>
            <a:chExt cx="3168352" cy="175940"/>
          </a:xfrm>
        </p:grpSpPr>
        <p:sp>
          <p:nvSpPr>
            <p:cNvPr id="120" name="Back Button">
              <a:extLst>
                <a:ext uri="{FF2B5EF4-FFF2-40B4-BE49-F238E27FC236}">
                  <a16:creationId xmlns:a16="http://schemas.microsoft.com/office/drawing/2014/main" xmlns="" id="{221C9A93-D311-4B09-B18E-50C57441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21" name="Page 1">
              <a:extLst>
                <a:ext uri="{FF2B5EF4-FFF2-40B4-BE49-F238E27FC236}">
                  <a16:creationId xmlns:a16="http://schemas.microsoft.com/office/drawing/2014/main" xmlns="" id="{354B8B5E-C773-43BA-B754-010B6DEE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22" name="Page 2">
              <a:extLst>
                <a:ext uri="{FF2B5EF4-FFF2-40B4-BE49-F238E27FC236}">
                  <a16:creationId xmlns:a16="http://schemas.microsoft.com/office/drawing/2014/main" xmlns="" id="{D221269A-DFA9-4570-AC02-B5274217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23" name="Page 3">
              <a:extLst>
                <a:ext uri="{FF2B5EF4-FFF2-40B4-BE49-F238E27FC236}">
                  <a16:creationId xmlns:a16="http://schemas.microsoft.com/office/drawing/2014/main" xmlns="" id="{36459573-A7C2-414F-B384-BD93800D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24" name="Page 4">
              <a:extLst>
                <a:ext uri="{FF2B5EF4-FFF2-40B4-BE49-F238E27FC236}">
                  <a16:creationId xmlns:a16="http://schemas.microsoft.com/office/drawing/2014/main" xmlns="" id="{6E1B5A60-5F69-4489-9F9D-F21DB862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25" name="Page 9">
              <a:extLst>
                <a:ext uri="{FF2B5EF4-FFF2-40B4-BE49-F238E27FC236}">
                  <a16:creationId xmlns:a16="http://schemas.microsoft.com/office/drawing/2014/main" xmlns="" id="{9D27A3D0-54EA-4EF0-9F81-0664E682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126" name="Page 10">
              <a:extLst>
                <a:ext uri="{FF2B5EF4-FFF2-40B4-BE49-F238E27FC236}">
                  <a16:creationId xmlns:a16="http://schemas.microsoft.com/office/drawing/2014/main" xmlns="" id="{14205D78-FE48-4003-963B-D71320A50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127" name="Next Button">
              <a:extLst>
                <a:ext uri="{FF2B5EF4-FFF2-40B4-BE49-F238E27FC236}">
                  <a16:creationId xmlns:a16="http://schemas.microsoft.com/office/drawing/2014/main" xmlns="" id="{CC4C1373-44EF-42E3-AD80-598695150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28" name="Next Button">
              <a:extLst>
                <a:ext uri="{FF2B5EF4-FFF2-40B4-BE49-F238E27FC236}">
                  <a16:creationId xmlns:a16="http://schemas.microsoft.com/office/drawing/2014/main" xmlns="" id="{B1DA057C-07A7-4354-9ADC-E8399275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129" name="Back Button">
              <a:extLst>
                <a:ext uri="{FF2B5EF4-FFF2-40B4-BE49-F238E27FC236}">
                  <a16:creationId xmlns:a16="http://schemas.microsoft.com/office/drawing/2014/main" xmlns="" id="{B8C7F9B3-23AA-453C-AE7F-DF35D9DA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30" name="Page 2">
              <a:extLst>
                <a:ext uri="{FF2B5EF4-FFF2-40B4-BE49-F238E27FC236}">
                  <a16:creationId xmlns:a16="http://schemas.microsoft.com/office/drawing/2014/main" xmlns="" id="{14C0EB81-9E11-4159-9510-35A37964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31" name="Page 3">
              <a:extLst>
                <a:ext uri="{FF2B5EF4-FFF2-40B4-BE49-F238E27FC236}">
                  <a16:creationId xmlns:a16="http://schemas.microsoft.com/office/drawing/2014/main" xmlns="" id="{A188424C-80DD-4AFA-A275-9CF45B56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132" name="Page 4">
              <a:extLst>
                <a:ext uri="{FF2B5EF4-FFF2-40B4-BE49-F238E27FC236}">
                  <a16:creationId xmlns:a16="http://schemas.microsoft.com/office/drawing/2014/main" xmlns="" id="{ED0229CA-6E74-4BF7-8478-3C61D2A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133" name="Page 4">
              <a:extLst>
                <a:ext uri="{FF2B5EF4-FFF2-40B4-BE49-F238E27FC236}">
                  <a16:creationId xmlns:a16="http://schemas.microsoft.com/office/drawing/2014/main" xmlns="" id="{04207DFD-F050-47B6-8F56-CA5A39C5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xmlns="" id="{9E1FC69A-8260-405D-992B-B8177E433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34" name="AutoShape 30"/>
          <p:cNvSpPr>
            <a:spLocks noChangeArrowheads="1"/>
          </p:cNvSpPr>
          <p:nvPr/>
        </p:nvSpPr>
        <p:spPr bwMode="auto">
          <a:xfrm>
            <a:off x="5243810" y="1748619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색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87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Careers  </a:t>
            </a:r>
            <a:r>
              <a:rPr lang="ko-KR" altLang="en-US" dirty="0"/>
              <a:t>상세보기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8164" y="1660167"/>
            <a:ext cx="583247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회계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 부분 모집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SK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공고상태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88734" y="1534981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09477BD-0DA5-4CC9-9AEC-1E2D7E5D84BC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17E5FC-9C99-49FF-B9B2-FD77EA2FC57E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7BED12-5707-4CF1-9F1A-F1C8480F3306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3C2B5AB-EE94-40CF-A6C1-F365E3ED8F23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FBA9CD7A-B244-4D87-B703-F29C4FEE3280}"/>
              </a:ext>
            </a:extLst>
          </p:cNvPr>
          <p:cNvSpPr/>
          <p:nvPr/>
        </p:nvSpPr>
        <p:spPr>
          <a:xfrm>
            <a:off x="418321" y="4484269"/>
            <a:ext cx="1296180" cy="272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주요수행업무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6EA35F7-63F2-42ED-A2CD-419EF1C08A3F}"/>
              </a:ext>
            </a:extLst>
          </p:cNvPr>
          <p:cNvSpPr/>
          <p:nvPr/>
        </p:nvSpPr>
        <p:spPr>
          <a:xfrm>
            <a:off x="418321" y="224047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접수기간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5E61DB75-9626-4533-8DA7-48E44968BC98}"/>
              </a:ext>
            </a:extLst>
          </p:cNvPr>
          <p:cNvSpPr/>
          <p:nvPr/>
        </p:nvSpPr>
        <p:spPr>
          <a:xfrm>
            <a:off x="418321" y="244621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채용직무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FD89BF0-0959-428E-BFBF-BB0497AA80B7}"/>
              </a:ext>
            </a:extLst>
          </p:cNvPr>
          <p:cNvSpPr/>
          <p:nvPr/>
        </p:nvSpPr>
        <p:spPr>
          <a:xfrm>
            <a:off x="3633961" y="265449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D59E0041-BB39-48E5-8EC3-1BB20DA36743}"/>
              </a:ext>
            </a:extLst>
          </p:cNvPr>
          <p:cNvSpPr/>
          <p:nvPr/>
        </p:nvSpPr>
        <p:spPr>
          <a:xfrm>
            <a:off x="418321" y="286277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채용인원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5A0B6C0-A268-40BD-987B-2C0A503EA980}"/>
              </a:ext>
            </a:extLst>
          </p:cNvPr>
          <p:cNvSpPr/>
          <p:nvPr/>
        </p:nvSpPr>
        <p:spPr>
          <a:xfrm>
            <a:off x="418321" y="5364616"/>
            <a:ext cx="1296180" cy="272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문의처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C5B3190-85AD-419D-8D3B-BD2A1E125F8E}"/>
              </a:ext>
            </a:extLst>
          </p:cNvPr>
          <p:cNvSpPr/>
          <p:nvPr/>
        </p:nvSpPr>
        <p:spPr>
          <a:xfrm>
            <a:off x="418321" y="4288521"/>
            <a:ext cx="1296180" cy="1968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전형절차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8591221-1660-4A02-9ACC-E550BC019387}"/>
              </a:ext>
            </a:extLst>
          </p:cNvPr>
          <p:cNvSpPr/>
          <p:nvPr/>
        </p:nvSpPr>
        <p:spPr>
          <a:xfrm>
            <a:off x="418321" y="3065192"/>
            <a:ext cx="1296180" cy="1229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자격요건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7E4F974-57F6-4FCE-A8FF-9C118D676356}"/>
              </a:ext>
            </a:extLst>
          </p:cNvPr>
          <p:cNvSpPr/>
          <p:nvPr/>
        </p:nvSpPr>
        <p:spPr>
          <a:xfrm>
            <a:off x="418321" y="4748430"/>
            <a:ext cx="1296180" cy="6168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D7586D1-1DAC-418F-84A1-DA16607CC74F}"/>
              </a:ext>
            </a:extLst>
          </p:cNvPr>
          <p:cNvSpPr/>
          <p:nvPr/>
        </p:nvSpPr>
        <p:spPr>
          <a:xfrm>
            <a:off x="4930141" y="2654492"/>
            <a:ext cx="1780785" cy="20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기술개발팀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6A3048CA-62DC-41A9-A56A-09C68E12E9E1}"/>
              </a:ext>
            </a:extLst>
          </p:cNvPr>
          <p:cNvSpPr/>
          <p:nvPr/>
        </p:nvSpPr>
        <p:spPr>
          <a:xfrm>
            <a:off x="1714501" y="2242440"/>
            <a:ext cx="4996425" cy="2064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 ~ 2018.12.31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3822A96-50A9-43D2-A89B-5B0CFD1D7679}"/>
              </a:ext>
            </a:extLst>
          </p:cNvPr>
          <p:cNvSpPr/>
          <p:nvPr/>
        </p:nvSpPr>
        <p:spPr>
          <a:xfrm>
            <a:off x="1714502" y="2654494"/>
            <a:ext cx="1919460" cy="20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16537A1-833D-4D3D-AD59-BEC02703912D}"/>
              </a:ext>
            </a:extLst>
          </p:cNvPr>
          <p:cNvSpPr/>
          <p:nvPr/>
        </p:nvSpPr>
        <p:spPr>
          <a:xfrm>
            <a:off x="418321" y="265449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9506184-DCB8-4342-82F6-8202A95E6089}"/>
              </a:ext>
            </a:extLst>
          </p:cNvPr>
          <p:cNvSpPr/>
          <p:nvPr/>
        </p:nvSpPr>
        <p:spPr>
          <a:xfrm>
            <a:off x="3055621" y="3280519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 이상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835E49D5-EB94-4F1A-813A-AD8509BE4F31}"/>
              </a:ext>
            </a:extLst>
          </p:cNvPr>
          <p:cNvSpPr/>
          <p:nvPr/>
        </p:nvSpPr>
        <p:spPr>
          <a:xfrm>
            <a:off x="1714500" y="3064619"/>
            <a:ext cx="4999743" cy="216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해외여행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및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건강상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결격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사유가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없는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분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A1E47AAB-4DE1-4033-B87D-81C1E066D84C}"/>
              </a:ext>
            </a:extLst>
          </p:cNvPr>
          <p:cNvSpPr/>
          <p:nvPr/>
        </p:nvSpPr>
        <p:spPr>
          <a:xfrm>
            <a:off x="1714126" y="4486516"/>
            <a:ext cx="4996800" cy="2690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제품 마케팅 및 기획</a:t>
            </a:r>
          </a:p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협업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소통 능력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EF7F4014-A46D-4484-820F-C8DC8C6C6ED2}"/>
              </a:ext>
            </a:extLst>
          </p:cNvPr>
          <p:cNvSpPr/>
          <p:nvPr/>
        </p:nvSpPr>
        <p:spPr>
          <a:xfrm>
            <a:off x="3055621" y="348039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전기전자 계열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555AE3A-DC63-410C-AF62-0FFE95E7424C}"/>
              </a:ext>
            </a:extLst>
          </p:cNvPr>
          <p:cNvSpPr/>
          <p:nvPr/>
        </p:nvSpPr>
        <p:spPr>
          <a:xfrm>
            <a:off x="3055621" y="368105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영어 필수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BF920FDE-0F4A-4AD2-B1EF-6315A08E1214}"/>
              </a:ext>
            </a:extLst>
          </p:cNvPr>
          <p:cNvSpPr/>
          <p:nvPr/>
        </p:nvSpPr>
        <p:spPr>
          <a:xfrm>
            <a:off x="3055621" y="388679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이상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FDAB027-3938-4C19-96DB-7F000AC42677}"/>
              </a:ext>
            </a:extLst>
          </p:cNvPr>
          <p:cNvSpPr/>
          <p:nvPr/>
        </p:nvSpPr>
        <p:spPr>
          <a:xfrm>
            <a:off x="3055621" y="408745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개발 경력 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이상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A8CF2687-B1E5-43C8-88D1-0E6BBA9C8A53}"/>
              </a:ext>
            </a:extLst>
          </p:cNvPr>
          <p:cNvSpPr/>
          <p:nvPr/>
        </p:nvSpPr>
        <p:spPr>
          <a:xfrm>
            <a:off x="1714501" y="3280519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220BF70-E255-4C45-9D74-350452909420}"/>
              </a:ext>
            </a:extLst>
          </p:cNvPr>
          <p:cNvSpPr/>
          <p:nvPr/>
        </p:nvSpPr>
        <p:spPr>
          <a:xfrm>
            <a:off x="1714501" y="348039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전공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458544D-7F54-4F81-B7D9-A04B80210875}"/>
              </a:ext>
            </a:extLst>
          </p:cNvPr>
          <p:cNvSpPr/>
          <p:nvPr/>
        </p:nvSpPr>
        <p:spPr>
          <a:xfrm>
            <a:off x="1714501" y="368105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D791E31-663A-46BF-B0EF-993F4B3624B5}"/>
              </a:ext>
            </a:extLst>
          </p:cNvPr>
          <p:cNvSpPr/>
          <p:nvPr/>
        </p:nvSpPr>
        <p:spPr>
          <a:xfrm>
            <a:off x="1714501" y="388679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해당경력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5D5CCEA-74B6-46AD-94E1-C22375627ADE}"/>
              </a:ext>
            </a:extLst>
          </p:cNvPr>
          <p:cNvSpPr/>
          <p:nvPr/>
        </p:nvSpPr>
        <p:spPr>
          <a:xfrm>
            <a:off x="1714501" y="408745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E4F80283-00C0-41FE-8730-129F8B703632}"/>
              </a:ext>
            </a:extLst>
          </p:cNvPr>
          <p:cNvSpPr/>
          <p:nvPr/>
        </p:nvSpPr>
        <p:spPr>
          <a:xfrm>
            <a:off x="1714501" y="2859420"/>
            <a:ext cx="4996425" cy="2058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 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정규직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04F1FBA3-8860-49AB-ACEB-2E1A04CC28F7}"/>
              </a:ext>
            </a:extLst>
          </p:cNvPr>
          <p:cNvSpPr/>
          <p:nvPr/>
        </p:nvSpPr>
        <p:spPr>
          <a:xfrm>
            <a:off x="1715730" y="4750776"/>
            <a:ext cx="4996800" cy="61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남자의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경우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병역을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필하거나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면제된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한해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가능합니다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보훈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대상자는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관련벙에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의거해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우대합니다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장애인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고용촉진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및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직업재활법에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따라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장애인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등록증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소지자는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우대됩니다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입사지원서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내용이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사실과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경우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합격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입사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)이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취소됩니다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5170F43F-8DFA-4D26-8884-1E544CF5E7B9}"/>
              </a:ext>
            </a:extLst>
          </p:cNvPr>
          <p:cNvSpPr/>
          <p:nvPr/>
        </p:nvSpPr>
        <p:spPr>
          <a:xfrm>
            <a:off x="1714126" y="5364616"/>
            <a:ext cx="4996800" cy="2723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SK하이닉스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인사팀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000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책임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이메일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주소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: abcdef@skhynic.com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182B13FD-421E-4728-B2BB-B0CD94968803}"/>
              </a:ext>
            </a:extLst>
          </p:cNvPr>
          <p:cNvSpPr/>
          <p:nvPr/>
        </p:nvSpPr>
        <p:spPr>
          <a:xfrm>
            <a:off x="1714126" y="4288779"/>
            <a:ext cx="4996800" cy="1951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인적성검사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실무면접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임원면접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처우협의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5F820C4-CD90-4CCE-A606-491247686457}"/>
              </a:ext>
            </a:extLst>
          </p:cNvPr>
          <p:cNvSpPr/>
          <p:nvPr/>
        </p:nvSpPr>
        <p:spPr>
          <a:xfrm>
            <a:off x="1714501" y="2448181"/>
            <a:ext cx="4996425" cy="2064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기술전략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8734" y="12818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274E9EC0-138F-447B-86C1-8CBA40EBD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2" name="AutoShape 30"/>
          <p:cNvSpPr>
            <a:spLocks noChangeArrowheads="1"/>
          </p:cNvSpPr>
          <p:nvPr/>
        </p:nvSpPr>
        <p:spPr bwMode="auto">
          <a:xfrm>
            <a:off x="5915771" y="1902541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입사지원하기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68" name="AutoShape 30"/>
          <p:cNvSpPr>
            <a:spLocks noChangeArrowheads="1"/>
          </p:cNvSpPr>
          <p:nvPr/>
        </p:nvSpPr>
        <p:spPr bwMode="auto">
          <a:xfrm>
            <a:off x="3299215" y="5954859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목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19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48254-9AC8-49F7-B6D9-EE471B0425DA}"/>
              </a:ext>
            </a:extLst>
          </p:cNvPr>
          <p:cNvSpPr txBox="1"/>
          <p:nvPr/>
        </p:nvSpPr>
        <p:spPr>
          <a:xfrm>
            <a:off x="382145" y="1227022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공지사항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5126084-8C87-4846-AA3E-B3512850BD98}"/>
              </a:ext>
            </a:extLst>
          </p:cNvPr>
          <p:cNvSpPr/>
          <p:nvPr/>
        </p:nvSpPr>
        <p:spPr bwMode="auto">
          <a:xfrm>
            <a:off x="579139" y="1731888"/>
            <a:ext cx="7682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총 </a:t>
            </a:r>
            <a:r>
              <a:rPr lang="en-US" altLang="ko-KR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25</a:t>
            </a: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8ADF12B-929D-4DA1-A2D5-6746FFCC2697}"/>
              </a:ext>
            </a:extLst>
          </p:cNvPr>
          <p:cNvGrpSpPr/>
          <p:nvPr/>
        </p:nvGrpSpPr>
        <p:grpSpPr>
          <a:xfrm>
            <a:off x="2228526" y="5682174"/>
            <a:ext cx="3168352" cy="175940"/>
            <a:chOff x="2504728" y="5988234"/>
            <a:chExt cx="3168352" cy="175940"/>
          </a:xfrm>
        </p:grpSpPr>
        <p:sp>
          <p:nvSpPr>
            <p:cNvPr id="15" name="Back Button">
              <a:extLst>
                <a:ext uri="{FF2B5EF4-FFF2-40B4-BE49-F238E27FC236}">
                  <a16:creationId xmlns:a16="http://schemas.microsoft.com/office/drawing/2014/main" xmlns="" id="{EAE79C21-E464-4DF2-96CC-BB8C9C354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7" name="Page 1">
              <a:extLst>
                <a:ext uri="{FF2B5EF4-FFF2-40B4-BE49-F238E27FC236}">
                  <a16:creationId xmlns:a16="http://schemas.microsoft.com/office/drawing/2014/main" xmlns="" id="{A8DC7812-D0FD-4BD6-A4B1-90EBFCE5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8" name="Page 2">
              <a:extLst>
                <a:ext uri="{FF2B5EF4-FFF2-40B4-BE49-F238E27FC236}">
                  <a16:creationId xmlns:a16="http://schemas.microsoft.com/office/drawing/2014/main" xmlns="" id="{116D771D-EB46-469F-AF4A-250611ECA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9" name="Page 3">
              <a:extLst>
                <a:ext uri="{FF2B5EF4-FFF2-40B4-BE49-F238E27FC236}">
                  <a16:creationId xmlns:a16="http://schemas.microsoft.com/office/drawing/2014/main" xmlns="" id="{7A40AA47-085B-443F-A7F9-A483E2D14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20" name="Page 4">
              <a:extLst>
                <a:ext uri="{FF2B5EF4-FFF2-40B4-BE49-F238E27FC236}">
                  <a16:creationId xmlns:a16="http://schemas.microsoft.com/office/drawing/2014/main" xmlns="" id="{AF77F13C-3BC0-4CAE-BA53-BA77B5B9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21" name="Page 9">
              <a:extLst>
                <a:ext uri="{FF2B5EF4-FFF2-40B4-BE49-F238E27FC236}">
                  <a16:creationId xmlns:a16="http://schemas.microsoft.com/office/drawing/2014/main" xmlns="" id="{9672A3C1-2C4A-4F47-B84E-106594627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22" name="Page 10">
              <a:extLst>
                <a:ext uri="{FF2B5EF4-FFF2-40B4-BE49-F238E27FC236}">
                  <a16:creationId xmlns:a16="http://schemas.microsoft.com/office/drawing/2014/main" xmlns="" id="{9441DEB7-A8EA-4613-A141-E9A0EEEF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23" name="Next Button">
              <a:extLst>
                <a:ext uri="{FF2B5EF4-FFF2-40B4-BE49-F238E27FC236}">
                  <a16:creationId xmlns:a16="http://schemas.microsoft.com/office/drawing/2014/main" xmlns="" id="{649C0277-EE41-4328-ABF8-5C74C45B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24" name="Next Button">
              <a:extLst>
                <a:ext uri="{FF2B5EF4-FFF2-40B4-BE49-F238E27FC236}">
                  <a16:creationId xmlns:a16="http://schemas.microsoft.com/office/drawing/2014/main" xmlns="" id="{8D1331AD-B174-4A5E-A6B2-5D6C68EC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27" name="Back Button">
              <a:extLst>
                <a:ext uri="{FF2B5EF4-FFF2-40B4-BE49-F238E27FC236}">
                  <a16:creationId xmlns:a16="http://schemas.microsoft.com/office/drawing/2014/main" xmlns="" id="{8154C0E6-5AEF-4723-BC56-D0EB4437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28" name="Page 2">
              <a:extLst>
                <a:ext uri="{FF2B5EF4-FFF2-40B4-BE49-F238E27FC236}">
                  <a16:creationId xmlns:a16="http://schemas.microsoft.com/office/drawing/2014/main" xmlns="" id="{E6968A29-B742-4185-B27A-6D72A5158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30" name="Page 3">
              <a:extLst>
                <a:ext uri="{FF2B5EF4-FFF2-40B4-BE49-F238E27FC236}">
                  <a16:creationId xmlns:a16="http://schemas.microsoft.com/office/drawing/2014/main" xmlns="" id="{6A7ACF70-4D5B-4430-B984-6DA908B65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31" name="Page 4">
              <a:extLst>
                <a:ext uri="{FF2B5EF4-FFF2-40B4-BE49-F238E27FC236}">
                  <a16:creationId xmlns:a16="http://schemas.microsoft.com/office/drawing/2014/main" xmlns="" id="{9CF63AA5-D181-4259-B0AC-E3548336A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33" name="Page 4">
              <a:extLst>
                <a:ext uri="{FF2B5EF4-FFF2-40B4-BE49-F238E27FC236}">
                  <a16:creationId xmlns:a16="http://schemas.microsoft.com/office/drawing/2014/main" xmlns="" id="{E75816DF-CFC8-4C19-949D-259FC4E29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sp>
        <p:nvSpPr>
          <p:cNvPr id="36" name="Text Box">
            <a:extLst>
              <a:ext uri="{FF2B5EF4-FFF2-40B4-BE49-F238E27FC236}">
                <a16:creationId xmlns:a16="http://schemas.microsoft.com/office/drawing/2014/main" xmlns="" id="{5498B904-DA2B-464F-B8CE-261BA4B32CC2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155294" y="1794798"/>
            <a:ext cx="1028926" cy="1865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키워드를 입력해주세요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grpSp>
        <p:nvGrpSpPr>
          <p:cNvPr id="38" name="Drop-Down Box">
            <a:extLst>
              <a:ext uri="{FF2B5EF4-FFF2-40B4-BE49-F238E27FC236}">
                <a16:creationId xmlns:a16="http://schemas.microsoft.com/office/drawing/2014/main" xmlns="" id="{93DA8338-834C-48BA-BD31-D9B46872A66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40707" y="1787923"/>
            <a:ext cx="768231" cy="199994"/>
            <a:chOff x="3469995" y="1428996"/>
            <a:chExt cx="957988" cy="205200"/>
          </a:xfrm>
        </p:grpSpPr>
        <p:sp>
          <p:nvSpPr>
            <p:cNvPr id="39" name="Text Box">
              <a:extLst>
                <a:ext uri="{FF2B5EF4-FFF2-40B4-BE49-F238E27FC236}">
                  <a16:creationId xmlns:a16="http://schemas.microsoft.com/office/drawing/2014/main" xmlns="" id="{973B4357-0148-4BD1-B4CA-D2F986D7638A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469995" y="1428996"/>
              <a:ext cx="792444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50" dirty="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전체</a:t>
              </a:r>
              <a:endParaRPr lang="en-US" altLang="ko-KR" sz="85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  <a:p>
              <a:endParaRPr lang="en-US" altLang="ko-KR" sz="85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40" name="Drop-Down Arrow Box">
              <a:extLst>
                <a:ext uri="{FF2B5EF4-FFF2-40B4-BE49-F238E27FC236}">
                  <a16:creationId xmlns:a16="http://schemas.microsoft.com/office/drawing/2014/main" xmlns="" id="{AD489AC1-F0F6-412F-8A79-E88F4E3A45AC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262438" y="1428996"/>
              <a:ext cx="165545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41" name="Drop-Down Arrow">
              <a:extLst>
                <a:ext uri="{FF2B5EF4-FFF2-40B4-BE49-F238E27FC236}">
                  <a16:creationId xmlns:a16="http://schemas.microsoft.com/office/drawing/2014/main" xmlns="" id="{7D103F5F-C414-4246-B5E6-8CEDDE0F537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0800000">
              <a:off x="4308095" y="1499600"/>
              <a:ext cx="74231" cy="6399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0BC5531-E4A3-4FDD-8EA8-190BCB23B438}"/>
              </a:ext>
            </a:extLst>
          </p:cNvPr>
          <p:cNvSpPr/>
          <p:nvPr/>
        </p:nvSpPr>
        <p:spPr>
          <a:xfrm>
            <a:off x="691446" y="2039114"/>
            <a:ext cx="871728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DEA9589D-7F4F-418E-BEBB-0BC55CDCE30A}"/>
              </a:ext>
            </a:extLst>
          </p:cNvPr>
          <p:cNvSpPr/>
          <p:nvPr/>
        </p:nvSpPr>
        <p:spPr>
          <a:xfrm>
            <a:off x="5241174" y="2039114"/>
            <a:ext cx="637861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028571F-D837-4786-A104-01CE38FBE616}"/>
              </a:ext>
            </a:extLst>
          </p:cNvPr>
          <p:cNvSpPr/>
          <p:nvPr/>
        </p:nvSpPr>
        <p:spPr>
          <a:xfrm>
            <a:off x="1563174" y="2039114"/>
            <a:ext cx="3677999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제목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839ED0DB-7582-4AC9-8489-42F834E4A89E}"/>
              </a:ext>
            </a:extLst>
          </p:cNvPr>
          <p:cNvSpPr/>
          <p:nvPr/>
        </p:nvSpPr>
        <p:spPr>
          <a:xfrm>
            <a:off x="5879035" y="2039114"/>
            <a:ext cx="81095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조회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EC8072B9-F6DD-40A3-94AC-218D33F8AC58}"/>
              </a:ext>
            </a:extLst>
          </p:cNvPr>
          <p:cNvSpPr/>
          <p:nvPr/>
        </p:nvSpPr>
        <p:spPr>
          <a:xfrm>
            <a:off x="691446" y="478739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오픈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543BA737-F51E-446F-AAC1-4231BB122045}"/>
              </a:ext>
            </a:extLst>
          </p:cNvPr>
          <p:cNvSpPr/>
          <p:nvPr/>
        </p:nvSpPr>
        <p:spPr>
          <a:xfrm>
            <a:off x="5241174" y="478739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67CC7A3-D458-48E2-BC41-1A4C627367D7}"/>
              </a:ext>
            </a:extLst>
          </p:cNvPr>
          <p:cNvSpPr/>
          <p:nvPr/>
        </p:nvSpPr>
        <p:spPr>
          <a:xfrm>
            <a:off x="1563174" y="478739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모바일 서비스 오픈 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D6C8E5C8-EE98-4254-B28B-739E3233C7F3}"/>
              </a:ext>
            </a:extLst>
          </p:cNvPr>
          <p:cNvSpPr/>
          <p:nvPr/>
        </p:nvSpPr>
        <p:spPr>
          <a:xfrm>
            <a:off x="5879035" y="478739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DBA7533-69D2-4E62-A5AF-F53E7C7AC7BD}"/>
              </a:ext>
            </a:extLst>
          </p:cNvPr>
          <p:cNvSpPr/>
          <p:nvPr/>
        </p:nvSpPr>
        <p:spPr>
          <a:xfrm>
            <a:off x="691446" y="451307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오픈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A37544A4-862F-4C71-BF91-91F08024585B}"/>
              </a:ext>
            </a:extLst>
          </p:cNvPr>
          <p:cNvSpPr/>
          <p:nvPr/>
        </p:nvSpPr>
        <p:spPr>
          <a:xfrm>
            <a:off x="5241174" y="451307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2018.12.01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03CB5EC4-AD6B-4553-AE68-9BB3791D0A4D}"/>
              </a:ext>
            </a:extLst>
          </p:cNvPr>
          <p:cNvSpPr/>
          <p:nvPr/>
        </p:nvSpPr>
        <p:spPr>
          <a:xfrm>
            <a:off x="1563174" y="451307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인성검사 서비스 오픈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B26B009-2F19-479B-97CE-EDBEAAD461A9}"/>
              </a:ext>
            </a:extLst>
          </p:cNvPr>
          <p:cNvSpPr/>
          <p:nvPr/>
        </p:nvSpPr>
        <p:spPr>
          <a:xfrm>
            <a:off x="5879035" y="451307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7D537CB-15AC-47AB-A867-C2AC2033329D}"/>
              </a:ext>
            </a:extLst>
          </p:cNvPr>
          <p:cNvSpPr/>
          <p:nvPr/>
        </p:nvSpPr>
        <p:spPr>
          <a:xfrm>
            <a:off x="691446" y="396443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AA478574-BB96-41A8-8F1C-2AD8D0834352}"/>
              </a:ext>
            </a:extLst>
          </p:cNvPr>
          <p:cNvSpPr/>
          <p:nvPr/>
        </p:nvSpPr>
        <p:spPr>
          <a:xfrm>
            <a:off x="5241174" y="396443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2018.12.03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0B5C49E4-D393-4628-927C-3F192B53F929}"/>
              </a:ext>
            </a:extLst>
          </p:cNvPr>
          <p:cNvSpPr/>
          <p:nvPr/>
        </p:nvSpPr>
        <p:spPr>
          <a:xfrm>
            <a:off x="1563174" y="396443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11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청년희망나눔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이벤트 당첨자 발표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4A3BFD8-0A48-434A-966F-A54AA6EBDE76}"/>
              </a:ext>
            </a:extLst>
          </p:cNvPr>
          <p:cNvSpPr/>
          <p:nvPr/>
        </p:nvSpPr>
        <p:spPr>
          <a:xfrm>
            <a:off x="5879035" y="396443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424875D6-D09C-4572-B4A6-FCC68F37A15A}"/>
              </a:ext>
            </a:extLst>
          </p:cNvPr>
          <p:cNvSpPr/>
          <p:nvPr/>
        </p:nvSpPr>
        <p:spPr>
          <a:xfrm>
            <a:off x="691446" y="423875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오픈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9EA535B-1982-4F58-983F-28C2DE01BA52}"/>
              </a:ext>
            </a:extLst>
          </p:cNvPr>
          <p:cNvSpPr/>
          <p:nvPr/>
        </p:nvSpPr>
        <p:spPr>
          <a:xfrm>
            <a:off x="5241174" y="423875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2018.12.02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B17F4E1E-C7EF-47E3-A94D-C5802CE9B7A0}"/>
              </a:ext>
            </a:extLst>
          </p:cNvPr>
          <p:cNvSpPr/>
          <p:nvPr/>
        </p:nvSpPr>
        <p:spPr>
          <a:xfrm>
            <a:off x="1563174" y="423875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구직자를 위한 구직활동 확인서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취업활동 증명서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제공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0D03D53-EFD6-4BD2-8732-81559CD3EE0B}"/>
              </a:ext>
            </a:extLst>
          </p:cNvPr>
          <p:cNvSpPr/>
          <p:nvPr/>
        </p:nvSpPr>
        <p:spPr>
          <a:xfrm>
            <a:off x="5879035" y="423875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73C21824-3F79-4AAA-8233-BCE88C6BF81F}"/>
              </a:ext>
            </a:extLst>
          </p:cNvPr>
          <p:cNvSpPr/>
          <p:nvPr/>
        </p:nvSpPr>
        <p:spPr>
          <a:xfrm>
            <a:off x="691446" y="231851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1792C28D-AF3D-4C47-84D4-54B60E07591B}"/>
              </a:ext>
            </a:extLst>
          </p:cNvPr>
          <p:cNvSpPr/>
          <p:nvPr/>
        </p:nvSpPr>
        <p:spPr>
          <a:xfrm>
            <a:off x="5241174" y="231851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2018.12.09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572419F1-53EF-4BB3-8073-02481D755242}"/>
              </a:ext>
            </a:extLst>
          </p:cNvPr>
          <p:cNvSpPr/>
          <p:nvPr/>
        </p:nvSpPr>
        <p:spPr>
          <a:xfrm>
            <a:off x="1563174" y="231851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서비스 개선을 위한 시스템 점검 안내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(12/10, 22:00~23:00)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21DB1E7-D61C-4C3E-B700-EC3239697BF5}"/>
              </a:ext>
            </a:extLst>
          </p:cNvPr>
          <p:cNvSpPr/>
          <p:nvPr/>
        </p:nvSpPr>
        <p:spPr>
          <a:xfrm>
            <a:off x="5879035" y="231851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pic>
        <p:nvPicPr>
          <p:cNvPr id="93" name="그래픽 92" descr="사이렌">
            <a:extLst>
              <a:ext uri="{FF2B5EF4-FFF2-40B4-BE49-F238E27FC236}">
                <a16:creationId xmlns:a16="http://schemas.microsoft.com/office/drawing/2014/main" xmlns="" id="{33E72B80-BAB1-44B3-BE7F-2D38A3360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905333" y="2341787"/>
            <a:ext cx="218900" cy="218900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0DA72639-83D6-407A-8EEE-A78208606B9D}"/>
              </a:ext>
            </a:extLst>
          </p:cNvPr>
          <p:cNvSpPr/>
          <p:nvPr/>
        </p:nvSpPr>
        <p:spPr>
          <a:xfrm>
            <a:off x="691446" y="341579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46FE8D2D-662A-4A70-9E9A-B81311F00C92}"/>
              </a:ext>
            </a:extLst>
          </p:cNvPr>
          <p:cNvSpPr/>
          <p:nvPr/>
        </p:nvSpPr>
        <p:spPr>
          <a:xfrm>
            <a:off x="5241174" y="341579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92BB6B0C-2DA2-487B-BCDC-1E4DC6DBFE11}"/>
              </a:ext>
            </a:extLst>
          </p:cNvPr>
          <p:cNvSpPr/>
          <p:nvPr/>
        </p:nvSpPr>
        <p:spPr>
          <a:xfrm>
            <a:off x="1563174" y="341579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이용약관 개정 안내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8FC0DBB-50BA-438E-A3CC-B2317F14F928}"/>
              </a:ext>
            </a:extLst>
          </p:cNvPr>
          <p:cNvSpPr/>
          <p:nvPr/>
        </p:nvSpPr>
        <p:spPr>
          <a:xfrm>
            <a:off x="5879035" y="341579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723531E6-348F-4F66-960F-1C888865E275}"/>
              </a:ext>
            </a:extLst>
          </p:cNvPr>
          <p:cNvSpPr/>
          <p:nvPr/>
        </p:nvSpPr>
        <p:spPr>
          <a:xfrm>
            <a:off x="691446" y="369011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7D35A7A-5AD2-415E-BC66-26A0BA441F8C}"/>
              </a:ext>
            </a:extLst>
          </p:cNvPr>
          <p:cNvSpPr/>
          <p:nvPr/>
        </p:nvSpPr>
        <p:spPr>
          <a:xfrm>
            <a:off x="5241174" y="369011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2018.12.04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7029BF65-63CF-4476-8700-4FC74FF7F9EF}"/>
              </a:ext>
            </a:extLst>
          </p:cNvPr>
          <p:cNvSpPr/>
          <p:nvPr/>
        </p:nvSpPr>
        <p:spPr>
          <a:xfrm>
            <a:off x="1563174" y="369011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12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청년희망나눔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이벤트 당첨자 발표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5948D064-2AC1-4C51-82E5-0A01AA6DC6B5}"/>
              </a:ext>
            </a:extLst>
          </p:cNvPr>
          <p:cNvSpPr/>
          <p:nvPr/>
        </p:nvSpPr>
        <p:spPr>
          <a:xfrm>
            <a:off x="5879035" y="369011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8EF8DB4B-27F5-4832-AB94-714566315BF9}"/>
              </a:ext>
            </a:extLst>
          </p:cNvPr>
          <p:cNvSpPr/>
          <p:nvPr/>
        </p:nvSpPr>
        <p:spPr>
          <a:xfrm>
            <a:off x="691446" y="314147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4BAC0CFB-FEB8-439C-AD26-BFDDF9E5A6CF}"/>
              </a:ext>
            </a:extLst>
          </p:cNvPr>
          <p:cNvSpPr/>
          <p:nvPr/>
        </p:nvSpPr>
        <p:spPr>
          <a:xfrm>
            <a:off x="5241174" y="314147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DE0C9E47-9974-4F78-AC88-2EAA7DA222F8}"/>
              </a:ext>
            </a:extLst>
          </p:cNvPr>
          <p:cNvSpPr/>
          <p:nvPr/>
        </p:nvSpPr>
        <p:spPr>
          <a:xfrm>
            <a:off x="1563174" y="314147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청년희망나눔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취업정보 서비스 오픈 안내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E6AAD813-BDAB-4346-8ED7-A56BCE18FFA4}"/>
              </a:ext>
            </a:extLst>
          </p:cNvPr>
          <p:cNvSpPr/>
          <p:nvPr/>
        </p:nvSpPr>
        <p:spPr>
          <a:xfrm>
            <a:off x="5879035" y="314147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C8FA6BC-B996-42D6-9AA9-1F5E5F5092A8}"/>
              </a:ext>
            </a:extLst>
          </p:cNvPr>
          <p:cNvSpPr/>
          <p:nvPr/>
        </p:nvSpPr>
        <p:spPr>
          <a:xfrm>
            <a:off x="691446" y="259283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0783C1E7-EB39-4F4D-BA0E-E2669D722B7B}"/>
              </a:ext>
            </a:extLst>
          </p:cNvPr>
          <p:cNvSpPr/>
          <p:nvPr/>
        </p:nvSpPr>
        <p:spPr>
          <a:xfrm>
            <a:off x="5241174" y="259283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2018.12.08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5E0DF0A9-94D2-4504-99FA-17E04228118A}"/>
              </a:ext>
            </a:extLst>
          </p:cNvPr>
          <p:cNvSpPr/>
          <p:nvPr/>
        </p:nvSpPr>
        <p:spPr>
          <a:xfrm>
            <a:off x="1563174" y="259283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카카오톡 알림 서비스 도입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236C235B-45BA-49AD-9997-574B7C20F47A}"/>
              </a:ext>
            </a:extLst>
          </p:cNvPr>
          <p:cNvSpPr/>
          <p:nvPr/>
        </p:nvSpPr>
        <p:spPr>
          <a:xfrm>
            <a:off x="5879035" y="259283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6F5B146-0AE9-4550-852F-B844D0B89429}"/>
              </a:ext>
            </a:extLst>
          </p:cNvPr>
          <p:cNvSpPr/>
          <p:nvPr/>
        </p:nvSpPr>
        <p:spPr>
          <a:xfrm>
            <a:off x="691446" y="2867154"/>
            <a:ext cx="871728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FA8E2C27-AE31-42E1-A2FE-A527CB573DC4}"/>
              </a:ext>
            </a:extLst>
          </p:cNvPr>
          <p:cNvSpPr/>
          <p:nvPr/>
        </p:nvSpPr>
        <p:spPr>
          <a:xfrm>
            <a:off x="5241174" y="2867154"/>
            <a:ext cx="637861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2018.12.06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70A88DC0-D867-4C0B-AE05-6E4FC88AAC43}"/>
              </a:ext>
            </a:extLst>
          </p:cNvPr>
          <p:cNvSpPr/>
          <p:nvPr/>
        </p:nvSpPr>
        <p:spPr>
          <a:xfrm>
            <a:off x="1563174" y="2867154"/>
            <a:ext cx="367799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개인정보 처리방침 개정 내용 사전 안내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036B161F-8BF4-423D-85D9-B563B7041504}"/>
              </a:ext>
            </a:extLst>
          </p:cNvPr>
          <p:cNvSpPr/>
          <p:nvPr/>
        </p:nvSpPr>
        <p:spPr>
          <a:xfrm>
            <a:off x="5879035" y="2867154"/>
            <a:ext cx="81095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73254CE8-7D83-4729-A528-36F2968C14D6}"/>
              </a:ext>
            </a:extLst>
          </p:cNvPr>
          <p:cNvCxnSpPr/>
          <p:nvPr/>
        </p:nvCxnSpPr>
        <p:spPr>
          <a:xfrm>
            <a:off x="279856" y="1550786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D7A5686B-63EE-49E7-94AA-574BFCDC9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1" name="AutoShape 30"/>
          <p:cNvSpPr>
            <a:spLocks noChangeArrowheads="1"/>
          </p:cNvSpPr>
          <p:nvPr/>
        </p:nvSpPr>
        <p:spPr bwMode="auto">
          <a:xfrm>
            <a:off x="6243151" y="1794196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97" name="AutoShape 30"/>
          <p:cNvSpPr>
            <a:spLocks noChangeArrowheads="1"/>
          </p:cNvSpPr>
          <p:nvPr/>
        </p:nvSpPr>
        <p:spPr bwMode="auto">
          <a:xfrm>
            <a:off x="5894834" y="5202001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글쓰기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804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6">
            <a:extLst>
              <a:ext uri="{FF2B5EF4-FFF2-40B4-BE49-F238E27FC236}">
                <a16:creationId xmlns:a16="http://schemas.microsoft.com/office/drawing/2014/main" xmlns="" id="{4E4CAC1A-5EF1-42A9-9B67-65654B8FC6D3}"/>
              </a:ext>
            </a:extLst>
          </p:cNvPr>
          <p:cNvSpPr/>
          <p:nvPr/>
        </p:nvSpPr>
        <p:spPr>
          <a:xfrm rot="16200000">
            <a:off x="-342292" y="342292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6" name="대각선 방향의 모서리가 둥근 사각형 7">
            <a:extLst>
              <a:ext uri="{FF2B5EF4-FFF2-40B4-BE49-F238E27FC236}">
                <a16:creationId xmlns:a16="http://schemas.microsoft.com/office/drawing/2014/main" xmlns="" id="{96B8F97E-3A93-4570-BE6D-053547C17A5D}"/>
              </a:ext>
            </a:extLst>
          </p:cNvPr>
          <p:cNvSpPr/>
          <p:nvPr/>
        </p:nvSpPr>
        <p:spPr>
          <a:xfrm rot="16200000">
            <a:off x="-90264" y="774340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B4E5FFA9-748A-4559-8938-6123D89CDC46}"/>
              </a:ext>
            </a:extLst>
          </p:cNvPr>
          <p:cNvSpPr txBox="1">
            <a:spLocks/>
          </p:cNvSpPr>
          <p:nvPr/>
        </p:nvSpPr>
        <p:spPr>
          <a:xfrm>
            <a:off x="410864" y="172453"/>
            <a:ext cx="2341214" cy="5116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j-cs"/>
              </a:defRPr>
            </a:lvl1pPr>
          </a:lstStyle>
          <a:p>
            <a:r>
              <a:rPr lang="en-US" sz="280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Contents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E0DF74F7-4CDA-4A26-9C2F-83F57660E7EA}"/>
              </a:ext>
            </a:extLst>
          </p:cNvPr>
          <p:cNvSpPr txBox="1">
            <a:spLocks/>
          </p:cNvSpPr>
          <p:nvPr/>
        </p:nvSpPr>
        <p:spPr>
          <a:xfrm>
            <a:off x="729952" y="1128461"/>
            <a:ext cx="5182576" cy="46725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buFont typeface="+mj-lt"/>
              <a:buAutoNum type="arabicPeriod"/>
            </a:pPr>
            <a:r>
              <a:rPr lang="ko-KR" altLang="en-US" sz="2000" dirty="0"/>
              <a:t>구직자</a:t>
            </a:r>
            <a:r>
              <a:rPr lang="en-US" altLang="ko-KR" sz="2000" dirty="0"/>
              <a:t> Front - End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Site map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altLang="ko-KR" sz="1600" dirty="0">
                <a:solidFill>
                  <a:schemeClr val="bg1">
                    <a:lumMod val="75000"/>
                  </a:schemeClr>
                </a:solidFill>
              </a:rPr>
              <a:t>Main Screen UI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GB" altLang="ko-KR" sz="1600" dirty="0">
                <a:solidFill>
                  <a:schemeClr val="bg1">
                    <a:lumMod val="75000"/>
                  </a:schemeClr>
                </a:solidFill>
              </a:rPr>
              <a:t>Header &amp; Footer UI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All Screen Wireframe</a:t>
            </a:r>
          </a:p>
          <a:p>
            <a:pPr marL="800100" lvl="1" indent="-342900" fontAlgn="base">
              <a:buFont typeface="+mj-lt"/>
              <a:buAutoNum type="arabicPeriod"/>
            </a:pPr>
            <a:endParaRPr lang="en-GB" altLang="ko-KR" sz="1600" dirty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2000" dirty="0"/>
              <a:t>파트너사 </a:t>
            </a:r>
            <a:r>
              <a:rPr lang="en-US" altLang="ko-KR" sz="2000" dirty="0"/>
              <a:t>Front - End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Site map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altLang="ko-KR" sz="1600" dirty="0">
                <a:solidFill>
                  <a:schemeClr val="bg1">
                    <a:lumMod val="75000"/>
                  </a:schemeClr>
                </a:solidFill>
              </a:rPr>
              <a:t>Main Screen UI</a:t>
            </a:r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GB" altLang="ko-KR" sz="1600" dirty="0">
                <a:solidFill>
                  <a:schemeClr val="bg1">
                    <a:lumMod val="75000"/>
                  </a:schemeClr>
                </a:solidFill>
              </a:rPr>
              <a:t>Header &amp; Footer UI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All Screen Wireframe</a:t>
            </a:r>
          </a:p>
          <a:p>
            <a:pPr marL="800100" lvl="1" indent="-342900" fontAlgn="base">
              <a:buFont typeface="+mj-lt"/>
              <a:buAutoNum type="arabicPeriod"/>
            </a:pPr>
            <a:endParaRPr lang="en-GB" altLang="ko-KR" sz="1600" dirty="0"/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2000" dirty="0"/>
              <a:t>관리자 </a:t>
            </a:r>
            <a:r>
              <a:rPr lang="en-US" altLang="ko-KR" sz="2000" dirty="0"/>
              <a:t>Front - End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Site map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altLang="ko-KR" sz="1600" dirty="0"/>
              <a:t>All Screen Wireframe</a:t>
            </a:r>
            <a:endParaRPr lang="en-GB" altLang="ko-KR" sz="1600" dirty="0"/>
          </a:p>
          <a:p>
            <a:pPr marL="800100" lvl="1" indent="-342900" fontAlgn="base">
              <a:buFont typeface="+mj-lt"/>
              <a:buAutoNum type="arabicPeriod"/>
            </a:pPr>
            <a:endParaRPr lang="en-US" altLang="ko-KR" sz="1200" dirty="0"/>
          </a:p>
          <a:p>
            <a:pPr marL="342900" indent="-342900" fontAlgn="base">
              <a:buFont typeface="+mj-lt"/>
              <a:buAutoNum type="arabicPeriod"/>
            </a:pPr>
            <a:endParaRPr lang="ko-KR" altLang="ko-KR" sz="16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EE4C10-C19C-40D7-AD01-999D950002DE}"/>
              </a:ext>
            </a:extLst>
          </p:cNvPr>
          <p:cNvCxnSpPr>
            <a:cxnSpLocks/>
          </p:cNvCxnSpPr>
          <p:nvPr/>
        </p:nvCxnSpPr>
        <p:spPr>
          <a:xfrm>
            <a:off x="179512" y="728466"/>
            <a:ext cx="97264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40F7681-7589-4DD6-85FC-56A6AF4555BD}"/>
              </a:ext>
            </a:extLst>
          </p:cNvPr>
          <p:cNvGrpSpPr/>
          <p:nvPr/>
        </p:nvGrpSpPr>
        <p:grpSpPr>
          <a:xfrm>
            <a:off x="8325540" y="120094"/>
            <a:ext cx="1411190" cy="488277"/>
            <a:chOff x="1227667" y="1093717"/>
            <a:chExt cx="876612" cy="2863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B87CF0C-5C6E-497A-9786-0C372E56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E92878C7-A5EB-4F95-B4C8-98E084D63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7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888B7854-5BF4-4DF2-970E-A2CA9A703B88}"/>
              </a:ext>
            </a:extLst>
          </p:cNvPr>
          <p:cNvSpPr/>
          <p:nvPr/>
        </p:nvSpPr>
        <p:spPr>
          <a:xfrm>
            <a:off x="5928854" y="2329191"/>
            <a:ext cx="782928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184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26BFB719-7360-4E38-8F7A-0D1A39E73C41}"/>
              </a:ext>
            </a:extLst>
          </p:cNvPr>
          <p:cNvSpPr/>
          <p:nvPr/>
        </p:nvSpPr>
        <p:spPr>
          <a:xfrm>
            <a:off x="1416836" y="2329191"/>
            <a:ext cx="372297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DDDD.hwp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8470B5E-C9C5-4AA1-99D0-F5F0282926FA}"/>
              </a:ext>
            </a:extLst>
          </p:cNvPr>
          <p:cNvSpPr/>
          <p:nvPr/>
        </p:nvSpPr>
        <p:spPr>
          <a:xfrm>
            <a:off x="5139813" y="2329191"/>
            <a:ext cx="78904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조회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0F4E1FEB-A781-4337-BE36-4B284808DD88}"/>
              </a:ext>
            </a:extLst>
          </p:cNvPr>
          <p:cNvSpPr/>
          <p:nvPr/>
        </p:nvSpPr>
        <p:spPr>
          <a:xfrm>
            <a:off x="5928854" y="2056342"/>
            <a:ext cx="782928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2018.12.09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F45B7B6-AB48-49DF-8548-B7659E7F254F}"/>
              </a:ext>
            </a:extLst>
          </p:cNvPr>
          <p:cNvSpPr/>
          <p:nvPr/>
        </p:nvSpPr>
        <p:spPr>
          <a:xfrm>
            <a:off x="1410613" y="4858998"/>
            <a:ext cx="3876752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12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청년희망나눔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이벤트 당첨자 발표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17ADEE0D-D965-4B0D-A5BD-8293D55FDCC6}"/>
              </a:ext>
            </a:extLst>
          </p:cNvPr>
          <p:cNvSpPr/>
          <p:nvPr/>
        </p:nvSpPr>
        <p:spPr>
          <a:xfrm>
            <a:off x="5139813" y="2056342"/>
            <a:ext cx="78904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작성일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EFB35E60-E84D-483A-8A07-CBF71072693B}"/>
              </a:ext>
            </a:extLst>
          </p:cNvPr>
          <p:cNvSpPr/>
          <p:nvPr/>
        </p:nvSpPr>
        <p:spPr>
          <a:xfrm>
            <a:off x="678489" y="2329191"/>
            <a:ext cx="73004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첨부파일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01363FC2-B486-4A83-B025-A3BF4BF9B554}"/>
              </a:ext>
            </a:extLst>
          </p:cNvPr>
          <p:cNvSpPr/>
          <p:nvPr/>
        </p:nvSpPr>
        <p:spPr>
          <a:xfrm>
            <a:off x="678489" y="2056342"/>
            <a:ext cx="446132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800" b="1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800" b="1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서비스 개선을 위한 시스템 점검 안내</a:t>
            </a:r>
            <a:r>
              <a:rPr lang="en-US" altLang="ko-KR" sz="800" b="1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(12/10, 22:00~23:00)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596A30C3-45AC-4834-8D38-21AD642DCDE6}"/>
              </a:ext>
            </a:extLst>
          </p:cNvPr>
          <p:cNvSpPr/>
          <p:nvPr/>
        </p:nvSpPr>
        <p:spPr>
          <a:xfrm>
            <a:off x="678489" y="2602032"/>
            <a:ext cx="6033292" cy="20183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안녕하세요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.SK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청년희망나눔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입니다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 </a:t>
            </a:r>
          </a:p>
          <a:p>
            <a:pPr lvl="1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시스템 점검 작업으로 인해 아래와 같이 서비스가 일시 </a:t>
            </a:r>
            <a:r>
              <a:rPr lang="ko-KR" altLang="en-US" sz="800" dirty="0" err="1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중단되오니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양해 부탁드립니다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  <a:p>
            <a:pPr lvl="1"/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○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중단 일시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12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9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화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 22:00 ~ 23:00  (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 상황에 따라 변동될 수 있음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  <a:p>
            <a:pPr lvl="1"/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○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중단사유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시스템 긴급 장애 복구</a:t>
            </a:r>
          </a:p>
          <a:p>
            <a:pPr lvl="1"/>
            <a:endParaRPr lang="ko-KR" alt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○ 중단업무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인증서비스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전체 리스트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공지사항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lvl="1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감사합니다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8B9B6363-97F6-4FF7-992D-CB23ECB38C75}"/>
              </a:ext>
            </a:extLst>
          </p:cNvPr>
          <p:cNvSpPr/>
          <p:nvPr/>
        </p:nvSpPr>
        <p:spPr>
          <a:xfrm>
            <a:off x="1410613" y="4615648"/>
            <a:ext cx="3876752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개인정보 처리방침 개정 내용 사전 안내 </a:t>
            </a:r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0E477854-6E10-470B-A05A-FDBA55BD5063}"/>
              </a:ext>
            </a:extLst>
          </p:cNvPr>
          <p:cNvSpPr/>
          <p:nvPr/>
        </p:nvSpPr>
        <p:spPr>
          <a:xfrm>
            <a:off x="678489" y="4858998"/>
            <a:ext cx="730045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▼ 다음 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D4BE4344-A44A-4CF7-8BCF-EAA9D61DD4DA}"/>
              </a:ext>
            </a:extLst>
          </p:cNvPr>
          <p:cNvSpPr/>
          <p:nvPr/>
        </p:nvSpPr>
        <p:spPr>
          <a:xfrm>
            <a:off x="678489" y="4615648"/>
            <a:ext cx="730045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▲ 이전 글</a:t>
            </a:r>
            <a:endParaRPr lang="en-US" altLang="ko-KR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82771000-564F-4319-8202-B24D11BA4342}"/>
              </a:ext>
            </a:extLst>
          </p:cNvPr>
          <p:cNvSpPr/>
          <p:nvPr/>
        </p:nvSpPr>
        <p:spPr>
          <a:xfrm>
            <a:off x="6017414" y="4858998"/>
            <a:ext cx="694367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75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12C950B4-77FD-4C00-A861-BF36D39A354D}"/>
              </a:ext>
            </a:extLst>
          </p:cNvPr>
          <p:cNvSpPr/>
          <p:nvPr/>
        </p:nvSpPr>
        <p:spPr>
          <a:xfrm>
            <a:off x="6017414" y="4615648"/>
            <a:ext cx="694367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119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FE603A1-097F-4E76-9A98-322D982B698B}"/>
              </a:ext>
            </a:extLst>
          </p:cNvPr>
          <p:cNvSpPr/>
          <p:nvPr/>
        </p:nvSpPr>
        <p:spPr>
          <a:xfrm>
            <a:off x="5287367" y="4858998"/>
            <a:ext cx="730045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2018.12.18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F57C0DC7-CAE7-4F1A-B454-621137F605D6}"/>
              </a:ext>
            </a:extLst>
          </p:cNvPr>
          <p:cNvSpPr/>
          <p:nvPr/>
        </p:nvSpPr>
        <p:spPr>
          <a:xfrm>
            <a:off x="5287367" y="4615648"/>
            <a:ext cx="730045" cy="24169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A5CA509-DEDA-4D98-8B88-4320B7302AF4}"/>
              </a:ext>
            </a:extLst>
          </p:cNvPr>
          <p:cNvSpPr txBox="1"/>
          <p:nvPr/>
        </p:nvSpPr>
        <p:spPr>
          <a:xfrm>
            <a:off x="382145" y="1227022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4341950E-5173-48D2-BC61-DB5D484F953E}"/>
              </a:ext>
            </a:extLst>
          </p:cNvPr>
          <p:cNvCxnSpPr/>
          <p:nvPr/>
        </p:nvCxnSpPr>
        <p:spPr>
          <a:xfrm>
            <a:off x="279856" y="1550786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5E6ADDDA-24DC-435F-8113-7E1093544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65363" y="1786719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목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678489" y="5208099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목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581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44581DC-B33C-4CEC-B27A-B520C790EF2A}"/>
              </a:ext>
            </a:extLst>
          </p:cNvPr>
          <p:cNvSpPr/>
          <p:nvPr/>
        </p:nvSpPr>
        <p:spPr>
          <a:xfrm>
            <a:off x="452761" y="1737236"/>
            <a:ext cx="6258757" cy="43280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27" name="Vertical Scrollbar">
            <a:extLst>
              <a:ext uri="{FF2B5EF4-FFF2-40B4-BE49-F238E27FC236}">
                <a16:creationId xmlns:a16="http://schemas.microsoft.com/office/drawing/2014/main" xmlns="" id="{3253BDC5-AA80-4E2D-A295-4A3CA71EE6E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47119" y="2754927"/>
            <a:ext cx="144016" cy="3053563"/>
            <a:chOff x="508000" y="1397005"/>
            <a:chExt cx="144016" cy="15434170"/>
          </a:xfrm>
        </p:grpSpPr>
        <p:grpSp>
          <p:nvGrpSpPr>
            <p:cNvPr id="28" name="Arrow Button Up">
              <a:extLst>
                <a:ext uri="{FF2B5EF4-FFF2-40B4-BE49-F238E27FC236}">
                  <a16:creationId xmlns:a16="http://schemas.microsoft.com/office/drawing/2014/main" xmlns="" id="{9C06C876-B0C7-4039-9127-499F35530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00" y="1397005"/>
              <a:ext cx="144016" cy="727928"/>
              <a:chOff x="508000" y="1397005"/>
              <a:chExt cx="144016" cy="727928"/>
            </a:xfrm>
          </p:grpSpPr>
          <p:sp>
            <p:nvSpPr>
              <p:cNvPr id="36" name="Button Border">
                <a:extLst>
                  <a:ext uri="{FF2B5EF4-FFF2-40B4-BE49-F238E27FC236}">
                    <a16:creationId xmlns:a16="http://schemas.microsoft.com/office/drawing/2014/main" xmlns="" id="{5A46F69F-C18F-41A3-AE96-87B71D58812A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08000" y="1397005"/>
                <a:ext cx="144016" cy="7279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endParaRPr>
              </a:p>
            </p:txBody>
          </p:sp>
          <p:sp>
            <p:nvSpPr>
              <p:cNvPr id="37" name="Arrow Up">
                <a:extLst>
                  <a:ext uri="{FF2B5EF4-FFF2-40B4-BE49-F238E27FC236}">
                    <a16:creationId xmlns:a16="http://schemas.microsoft.com/office/drawing/2014/main" xmlns="" id="{1E5CBEAC-FF35-4A3A-8097-A250106CE4F3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553008" y="1624491"/>
                <a:ext cx="54000" cy="272946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endParaRPr>
              </a:p>
            </p:txBody>
          </p:sp>
        </p:grpSp>
        <p:sp>
          <p:nvSpPr>
            <p:cNvPr id="30" name="Track">
              <a:extLst>
                <a:ext uri="{FF2B5EF4-FFF2-40B4-BE49-F238E27FC236}">
                  <a16:creationId xmlns:a16="http://schemas.microsoft.com/office/drawing/2014/main" xmlns="" id="{08175786-F7A8-4023-BCE1-8A7FE74FD0F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08000" y="2117390"/>
              <a:ext cx="144016" cy="1397119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31" name="Scroll Thumb">
              <a:extLst>
                <a:ext uri="{FF2B5EF4-FFF2-40B4-BE49-F238E27FC236}">
                  <a16:creationId xmlns:a16="http://schemas.microsoft.com/office/drawing/2014/main" xmlns="" id="{CCF92D84-99F5-4540-A7E3-9240AA8078A1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527548" y="2209668"/>
              <a:ext cx="104920" cy="57190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grpSp>
          <p:nvGrpSpPr>
            <p:cNvPr id="33" name="Arrow Button Down">
              <a:extLst>
                <a:ext uri="{FF2B5EF4-FFF2-40B4-BE49-F238E27FC236}">
                  <a16:creationId xmlns:a16="http://schemas.microsoft.com/office/drawing/2014/main" xmlns="" id="{3E3AFFFB-A88F-4D3D-935E-8BCACC5AC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00" y="16103243"/>
              <a:ext cx="144016" cy="727932"/>
              <a:chOff x="508000" y="16103243"/>
              <a:chExt cx="144016" cy="727932"/>
            </a:xfrm>
          </p:grpSpPr>
          <p:sp>
            <p:nvSpPr>
              <p:cNvPr id="34" name="Button Border">
                <a:extLst>
                  <a:ext uri="{FF2B5EF4-FFF2-40B4-BE49-F238E27FC236}">
                    <a16:creationId xmlns:a16="http://schemas.microsoft.com/office/drawing/2014/main" xmlns="" id="{28F3B946-2140-40DC-906E-013C9A40742F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08000" y="16103243"/>
                <a:ext cx="144016" cy="72793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endParaRPr>
              </a:p>
            </p:txBody>
          </p:sp>
          <p:sp>
            <p:nvSpPr>
              <p:cNvPr id="35" name="Arrow Down">
                <a:extLst>
                  <a:ext uri="{FF2B5EF4-FFF2-40B4-BE49-F238E27FC236}">
                    <a16:creationId xmlns:a16="http://schemas.microsoft.com/office/drawing/2014/main" xmlns="" id="{E879EA98-3FFE-4049-8BAF-0EB27C70F144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 rot="10800000">
                <a:off x="553009" y="16330735"/>
                <a:ext cx="54000" cy="272937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endParaRPr>
              </a:p>
            </p:txBody>
          </p:sp>
        </p:grpSp>
      </p:grpSp>
      <p:grpSp>
        <p:nvGrpSpPr>
          <p:cNvPr id="46" name="Drop-Down Box">
            <a:extLst>
              <a:ext uri="{FF2B5EF4-FFF2-40B4-BE49-F238E27FC236}">
                <a16:creationId xmlns:a16="http://schemas.microsoft.com/office/drawing/2014/main" xmlns="" id="{1C0FE024-399D-453D-8CBB-2D5ED11E9BE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283710" y="1873003"/>
            <a:ext cx="957988" cy="205200"/>
            <a:chOff x="3469995" y="1428996"/>
            <a:chExt cx="957988" cy="205200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xmlns="" id="{2B8A9783-5EB4-4EF8-A637-FA459659721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469995" y="1428996"/>
              <a:ext cx="792444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공지</a:t>
              </a:r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48" name="Drop-Down Arrow Box">
              <a:extLst>
                <a:ext uri="{FF2B5EF4-FFF2-40B4-BE49-F238E27FC236}">
                  <a16:creationId xmlns:a16="http://schemas.microsoft.com/office/drawing/2014/main" xmlns="" id="{77C053A4-6E28-4B5C-9A89-4A6304FE07EC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262438" y="1428996"/>
              <a:ext cx="165545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49" name="Drop-Down Arrow">
              <a:extLst>
                <a:ext uri="{FF2B5EF4-FFF2-40B4-BE49-F238E27FC236}">
                  <a16:creationId xmlns:a16="http://schemas.microsoft.com/office/drawing/2014/main" xmlns="" id="{7C95E8B2-74CA-4A47-886B-80017580086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rot="10800000">
              <a:off x="4308095" y="1499600"/>
              <a:ext cx="74231" cy="6399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A88D02D-C4DF-41D8-B25F-0ED08AA09695}"/>
              </a:ext>
            </a:extLst>
          </p:cNvPr>
          <p:cNvSpPr txBox="1"/>
          <p:nvPr/>
        </p:nvSpPr>
        <p:spPr>
          <a:xfrm>
            <a:off x="538792" y="1867471"/>
            <a:ext cx="494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AB3F4D0-1FC1-4E28-96A7-AAB966F7FA6F}"/>
              </a:ext>
            </a:extLst>
          </p:cNvPr>
          <p:cNvSpPr txBox="1"/>
          <p:nvPr/>
        </p:nvSpPr>
        <p:spPr>
          <a:xfrm>
            <a:off x="529927" y="2131120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파일 첨부</a:t>
            </a:r>
          </a:p>
        </p:txBody>
      </p:sp>
      <p:sp>
        <p:nvSpPr>
          <p:cNvPr id="52" name="Text Box">
            <a:extLst>
              <a:ext uri="{FF2B5EF4-FFF2-40B4-BE49-F238E27FC236}">
                <a16:creationId xmlns:a16="http://schemas.microsoft.com/office/drawing/2014/main" xmlns="" id="{FE4CC078-1AF2-4EE0-B625-E38D8EFD9E0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322576" y="1876600"/>
            <a:ext cx="2682422" cy="20159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게시글 제목을 입력하세요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.</a:t>
            </a:r>
            <a:endParaRPr lang="en-US" sz="85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xmlns="" id="{3F5394C0-1D78-49CA-8C38-A9463B6A0F5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267905" y="2131120"/>
            <a:ext cx="1493501" cy="2052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5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5D08F247-A512-4CB6-9202-31E058551643}"/>
              </a:ext>
            </a:extLst>
          </p:cNvPr>
          <p:cNvSpPr>
            <a:spLocks/>
          </p:cNvSpPr>
          <p:nvPr/>
        </p:nvSpPr>
        <p:spPr bwMode="auto">
          <a:xfrm>
            <a:off x="2806356" y="2131120"/>
            <a:ext cx="828514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찾아보기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55" name="그래픽 54" descr="봉투 열기">
            <a:extLst>
              <a:ext uri="{FF2B5EF4-FFF2-40B4-BE49-F238E27FC236}">
                <a16:creationId xmlns:a16="http://schemas.microsoft.com/office/drawing/2014/main" xmlns="" id="{FAA1BCE8-3F7C-480B-BFAD-CFDC7C33169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2889940" y="2148682"/>
            <a:ext cx="169168" cy="16916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8AD87A5-959A-4AF8-A050-5B148719E7B9}"/>
              </a:ext>
            </a:extLst>
          </p:cNvPr>
          <p:cNvSpPr txBox="1"/>
          <p:nvPr/>
        </p:nvSpPr>
        <p:spPr>
          <a:xfrm>
            <a:off x="3652523" y="2128977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※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최대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50MB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E0FEB87-AA5A-494E-A74E-8CE7EF5D7856}"/>
              </a:ext>
            </a:extLst>
          </p:cNvPr>
          <p:cNvSpPr/>
          <p:nvPr/>
        </p:nvSpPr>
        <p:spPr>
          <a:xfrm>
            <a:off x="554032" y="2451461"/>
            <a:ext cx="604208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grpSp>
        <p:nvGrpSpPr>
          <p:cNvPr id="58" name="Drop-Down Box">
            <a:extLst>
              <a:ext uri="{FF2B5EF4-FFF2-40B4-BE49-F238E27FC236}">
                <a16:creationId xmlns:a16="http://schemas.microsoft.com/office/drawing/2014/main" xmlns="" id="{8FF683DC-6C57-4188-A1BD-F88F3F5A5C3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9454" y="2513343"/>
            <a:ext cx="533976" cy="205200"/>
            <a:chOff x="3894007" y="1428996"/>
            <a:chExt cx="533976" cy="205200"/>
          </a:xfrm>
        </p:grpSpPr>
        <p:sp>
          <p:nvSpPr>
            <p:cNvPr id="59" name="Text Box">
              <a:extLst>
                <a:ext uri="{FF2B5EF4-FFF2-40B4-BE49-F238E27FC236}">
                  <a16:creationId xmlns:a16="http://schemas.microsoft.com/office/drawing/2014/main" xmlns="" id="{E2C9CBE3-877C-444E-9CA9-E022937597BF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894007" y="1428996"/>
              <a:ext cx="368432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글꼴</a:t>
              </a:r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60" name="Drop-Down Arrow Box">
              <a:extLst>
                <a:ext uri="{FF2B5EF4-FFF2-40B4-BE49-F238E27FC236}">
                  <a16:creationId xmlns:a16="http://schemas.microsoft.com/office/drawing/2014/main" xmlns="" id="{90BD6245-5597-4FCF-8D47-3F063DF52A5E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262438" y="1428996"/>
              <a:ext cx="165545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61" name="Drop-Down Arrow">
              <a:extLst>
                <a:ext uri="{FF2B5EF4-FFF2-40B4-BE49-F238E27FC236}">
                  <a16:creationId xmlns:a16="http://schemas.microsoft.com/office/drawing/2014/main" xmlns="" id="{BE881E9F-7A7C-433D-914C-9C2668F5A4F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0800000">
              <a:off x="4308095" y="1499600"/>
              <a:ext cx="74231" cy="6399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grpSp>
        <p:nvGrpSpPr>
          <p:cNvPr id="62" name="Drop-Down Box">
            <a:extLst>
              <a:ext uri="{FF2B5EF4-FFF2-40B4-BE49-F238E27FC236}">
                <a16:creationId xmlns:a16="http://schemas.microsoft.com/office/drawing/2014/main" xmlns="" id="{EDC7904F-EE06-404B-8FCE-8896CC3ABE3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207308" y="2514089"/>
            <a:ext cx="533976" cy="205200"/>
            <a:chOff x="3894007" y="1428996"/>
            <a:chExt cx="533976" cy="205200"/>
          </a:xfrm>
        </p:grpSpPr>
        <p:sp>
          <p:nvSpPr>
            <p:cNvPr id="63" name="Text Box">
              <a:extLst>
                <a:ext uri="{FF2B5EF4-FFF2-40B4-BE49-F238E27FC236}">
                  <a16:creationId xmlns:a16="http://schemas.microsoft.com/office/drawing/2014/main" xmlns="" id="{1CEEFB73-70BB-46F8-9AD1-AE3713411079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3894007" y="1428996"/>
              <a:ext cx="368432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7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크기</a:t>
              </a:r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64" name="Drop-Down Arrow Box">
              <a:extLst>
                <a:ext uri="{FF2B5EF4-FFF2-40B4-BE49-F238E27FC236}">
                  <a16:creationId xmlns:a16="http://schemas.microsoft.com/office/drawing/2014/main" xmlns="" id="{A8F2354B-D14D-483A-956E-44560B80867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262438" y="1428996"/>
              <a:ext cx="165545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65" name="Drop-Down Arrow">
              <a:extLst>
                <a:ext uri="{FF2B5EF4-FFF2-40B4-BE49-F238E27FC236}">
                  <a16:creationId xmlns:a16="http://schemas.microsoft.com/office/drawing/2014/main" xmlns="" id="{34680570-4B28-4D52-96AB-49719A3980F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0800000">
              <a:off x="4308095" y="1499600"/>
              <a:ext cx="74231" cy="6399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0D1D74EC-9FC3-4D3D-858A-E9CC71787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56751"/>
              </p:ext>
            </p:extLst>
          </p:nvPr>
        </p:nvGraphicFramePr>
        <p:xfrm>
          <a:off x="1797052" y="2507150"/>
          <a:ext cx="1296000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19683261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73295789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445680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767711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768370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139020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sng" dirty="0"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1" dirty="0"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205396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27CCC7E2-377F-4418-8005-3739919EA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49909"/>
              </p:ext>
            </p:extLst>
          </p:nvPr>
        </p:nvGraphicFramePr>
        <p:xfrm>
          <a:off x="3139734" y="2507150"/>
          <a:ext cx="1296000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19683261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73295789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445680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767711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2768370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1390205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i="1" dirty="0"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rgbClr val="FF0000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205396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EC91EFF8-E569-4FA6-BF81-40FFED19B50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75878" y="2555506"/>
            <a:ext cx="164606" cy="128027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B1A81FF5-FAB2-4524-8649-5FFFF1DC010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88096" y="2555506"/>
            <a:ext cx="164606" cy="12802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C85DD053-8A29-4FD3-9CCE-0E27809546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600297" y="2555506"/>
            <a:ext cx="164606" cy="12802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FE4EBD6E-9D85-4596-B592-4E51F487A98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819564" y="2555506"/>
            <a:ext cx="164606" cy="12802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AF549186-0F0F-49D7-BA94-80105E9D90B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038512" y="2561602"/>
            <a:ext cx="152413" cy="115834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500CE0FF-5056-46B6-923A-49698C0A67E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251032" y="2561602"/>
            <a:ext cx="152413" cy="115834"/>
          </a:xfrm>
          <a:prstGeom prst="rect">
            <a:avLst/>
          </a:prstGeom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8D18CE03-0590-4403-93BA-56DA330E5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64117"/>
              </p:ext>
            </p:extLst>
          </p:nvPr>
        </p:nvGraphicFramePr>
        <p:xfrm>
          <a:off x="4482232" y="2502714"/>
          <a:ext cx="432000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19683261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732957892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20539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1AA215C-7319-45CD-922B-1A6E59BE57AD}"/>
              </a:ext>
            </a:extLst>
          </p:cNvPr>
          <p:cNvSpPr txBox="1"/>
          <p:nvPr/>
        </p:nvSpPr>
        <p:spPr>
          <a:xfrm>
            <a:off x="4460261" y="248492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CA7044B8-4F6A-4587-A3CE-69EFB634F57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736265" y="2547455"/>
            <a:ext cx="138557" cy="127473"/>
          </a:xfrm>
          <a:prstGeom prst="rect">
            <a:avLst/>
          </a:prstGeom>
        </p:spPr>
      </p:pic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69C0E997-326E-48AE-89EF-A3A40DEA0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164798"/>
              </p:ext>
            </p:extLst>
          </p:nvPr>
        </p:nvGraphicFramePr>
        <p:xfrm>
          <a:off x="4955905" y="2500980"/>
          <a:ext cx="864000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xmlns="" val="196832615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73295789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445680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xmlns="" val="387677113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sng" dirty="0"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i="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+mn-cs"/>
                        </a:rPr>
                        <a:t>※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9205396"/>
                  </a:ext>
                </a:extLst>
              </a:tr>
            </a:tbl>
          </a:graphicData>
        </a:graphic>
      </p:graphicFrame>
      <p:pic>
        <p:nvPicPr>
          <p:cNvPr id="78" name="그래픽 77" descr="링크">
            <a:extLst>
              <a:ext uri="{FF2B5EF4-FFF2-40B4-BE49-F238E27FC236}">
                <a16:creationId xmlns:a16="http://schemas.microsoft.com/office/drawing/2014/main" xmlns="" id="{94E321EC-A805-4C6B-958D-BEAD430A4EB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4972419" y="2516220"/>
            <a:ext cx="180909" cy="180909"/>
          </a:xfrm>
          <a:prstGeom prst="rect">
            <a:avLst/>
          </a:prstGeom>
        </p:spPr>
      </p:pic>
      <p:pic>
        <p:nvPicPr>
          <p:cNvPr id="79" name="그래픽 78" descr="표">
            <a:extLst>
              <a:ext uri="{FF2B5EF4-FFF2-40B4-BE49-F238E27FC236}">
                <a16:creationId xmlns:a16="http://schemas.microsoft.com/office/drawing/2014/main" xmlns="" id="{B99FF210-469D-4A6A-B827-61A6F1BC5BD0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5185771" y="2523839"/>
            <a:ext cx="180909" cy="180909"/>
          </a:xfrm>
          <a:prstGeom prst="rect">
            <a:avLst/>
          </a:prstGeom>
        </p:spPr>
      </p:pic>
      <p:pic>
        <p:nvPicPr>
          <p:cNvPr id="80" name="그래픽 79" descr="단색 채워진 웃는 얼굴">
            <a:extLst>
              <a:ext uri="{FF2B5EF4-FFF2-40B4-BE49-F238E27FC236}">
                <a16:creationId xmlns:a16="http://schemas.microsoft.com/office/drawing/2014/main" xmlns="" id="{9BA043EC-7A78-420C-9C3D-81D2218324C5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5420926" y="2537360"/>
            <a:ext cx="148760" cy="14876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0A5A65A-9AF6-4C34-A778-8E45F77DEE07}"/>
              </a:ext>
            </a:extLst>
          </p:cNvPr>
          <p:cNvSpPr/>
          <p:nvPr/>
        </p:nvSpPr>
        <p:spPr>
          <a:xfrm>
            <a:off x="548215" y="2451461"/>
            <a:ext cx="6042086" cy="34692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pic>
        <p:nvPicPr>
          <p:cNvPr id="110" name="Picture 144">
            <a:extLst>
              <a:ext uri="{FF2B5EF4-FFF2-40B4-BE49-F238E27FC236}">
                <a16:creationId xmlns:a16="http://schemas.microsoft.com/office/drawing/2014/main" xmlns="" id="{222EDC87-C5EE-4E8A-B3A7-C3F3AFB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86" y="2204651"/>
            <a:ext cx="150091" cy="14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BC56DE7-1BFA-4F91-9725-DDB560230E61}"/>
              </a:ext>
            </a:extLst>
          </p:cNvPr>
          <p:cNvSpPr/>
          <p:nvPr/>
        </p:nvSpPr>
        <p:spPr>
          <a:xfrm>
            <a:off x="5398282" y="2172521"/>
            <a:ext cx="12041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대표 공지사항으로 등록</a:t>
            </a:r>
            <a:endParaRPr lang="en-US" altLang="ko-KR" sz="8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DA3095DD-CC2E-4160-8F29-2EE24886366F}"/>
              </a:ext>
            </a:extLst>
          </p:cNvPr>
          <p:cNvSpPr txBox="1"/>
          <p:nvPr/>
        </p:nvSpPr>
        <p:spPr>
          <a:xfrm>
            <a:off x="382145" y="1227022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공지사항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xmlns="" id="{F996ACF3-3B24-4256-BAD4-6305FDA87E8F}"/>
              </a:ext>
            </a:extLst>
          </p:cNvPr>
          <p:cNvCxnSpPr/>
          <p:nvPr/>
        </p:nvCxnSpPr>
        <p:spPr>
          <a:xfrm>
            <a:off x="279856" y="1550786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A39264EA-0970-4C1F-A996-85CB5A00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7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등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0353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8665" y="735522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2F1AB48-54F5-42BB-A9B6-0CE92A2D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" name="사각형: 둥근 모서리 55">
            <a:extLst>
              <a:ext uri="{FF2B5EF4-FFF2-40B4-BE49-F238E27FC236}">
                <a16:creationId xmlns:a16="http://schemas.microsoft.com/office/drawing/2014/main" xmlns="" id="{26EB038F-7CF6-4534-97A5-537CCA4FB04D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3284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00"/>
          <p:cNvSpPr txBox="1">
            <a:spLocks/>
          </p:cNvSpPr>
          <p:nvPr/>
        </p:nvSpPr>
        <p:spPr>
          <a:xfrm>
            <a:off x="835484" y="3290500"/>
            <a:ext cx="9482666" cy="2769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파트너사</a:t>
            </a:r>
            <a:r>
              <a:rPr lang="en-US" altLang="ko-KR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채용하는 회사</a:t>
            </a:r>
            <a:r>
              <a:rPr lang="en-US" altLang="ko-KR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 Front-End</a:t>
            </a:r>
            <a:endParaRPr lang="ko-KR" altLang="en-US" sz="18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대각선 방향의 모서리가 둥근 사각형 6">
            <a:extLst>
              <a:ext uri="{FF2B5EF4-FFF2-40B4-BE49-F238E27FC236}">
                <a16:creationId xmlns:a16="http://schemas.microsoft.com/office/drawing/2014/main" xmlns="" id="{D1C7957C-6B4F-4DAC-881C-B99FF9B5BF6B}"/>
              </a:ext>
            </a:extLst>
          </p:cNvPr>
          <p:cNvSpPr/>
          <p:nvPr/>
        </p:nvSpPr>
        <p:spPr>
          <a:xfrm rot="16200000">
            <a:off x="313680" y="3339244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4" name="대각선 방향의 모서리가 둥근 사각형 7">
            <a:extLst>
              <a:ext uri="{FF2B5EF4-FFF2-40B4-BE49-F238E27FC236}">
                <a16:creationId xmlns:a16="http://schemas.microsoft.com/office/drawing/2014/main" xmlns="" id="{FD828122-C984-4434-934E-87A66539070B}"/>
              </a:ext>
            </a:extLst>
          </p:cNvPr>
          <p:cNvSpPr/>
          <p:nvPr/>
        </p:nvSpPr>
        <p:spPr>
          <a:xfrm rot="16200000">
            <a:off x="565708" y="3771292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25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Sitemap </a:t>
            </a:r>
            <a:endParaRPr lang="ko-KR" altLang="en-US" dirty="0"/>
          </a:p>
        </p:txBody>
      </p: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2163192" y="3093045"/>
            <a:ext cx="1648372" cy="253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164190" y="3393348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리스트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164190" y="3612352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상세 보기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163181" y="3831356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등록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280930" y="532703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이용약관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3279921" y="5546474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개인정보 처리방침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5167992" y="5327030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공지사항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167992" y="5546473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FAQ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F1CE3E2-06C9-428A-86EB-0194451AE17D}"/>
              </a:ext>
            </a:extLst>
          </p:cNvPr>
          <p:cNvSpPr/>
          <p:nvPr/>
        </p:nvSpPr>
        <p:spPr>
          <a:xfrm>
            <a:off x="347503" y="738069"/>
            <a:ext cx="9217025" cy="577469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aseline="0" dirty="0">
              <a:solidFill>
                <a:schemeClr val="bg2"/>
              </a:solidFill>
              <a:latin typeface="뫼비우스 Regular" panose="02000700060000000000" pitchFamily="2" charset="-127"/>
              <a:ea typeface="가는각진제목체" pitchFamily="18" charset="-127"/>
            </a:endParaRP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3241857" y="2068571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홈페이지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466074" y="1888563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로그인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/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로그아웃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5465065" y="2108006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마이 페이지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cxnSp>
        <p:nvCxnSpPr>
          <p:cNvPr id="84" name="꺾인 연결선 83"/>
          <p:cNvCxnSpPr>
            <a:stCxn id="72" idx="3"/>
            <a:endCxn id="74" idx="1"/>
          </p:cNvCxnSpPr>
          <p:nvPr/>
        </p:nvCxnSpPr>
        <p:spPr>
          <a:xfrm flipV="1">
            <a:off x="4888810" y="2194877"/>
            <a:ext cx="576255" cy="426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7383375" y="1886363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비밀번호 찾기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467082" y="233030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검색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87" name="TextBox 50"/>
          <p:cNvSpPr txBox="1">
            <a:spLocks noChangeArrowheads="1"/>
          </p:cNvSpPr>
          <p:nvPr/>
        </p:nvSpPr>
        <p:spPr bwMode="auto">
          <a:xfrm>
            <a:off x="1375679" y="5319758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Footer</a:t>
            </a:r>
          </a:p>
        </p:txBody>
      </p:sp>
      <p:cxnSp>
        <p:nvCxnSpPr>
          <p:cNvPr id="97" name="꺾인 연결선 96"/>
          <p:cNvCxnSpPr>
            <a:stCxn id="72" idx="2"/>
            <a:endCxn id="4" idx="0"/>
          </p:cNvCxnSpPr>
          <p:nvPr/>
        </p:nvCxnSpPr>
        <p:spPr>
          <a:xfrm rot="5400000">
            <a:off x="3140851" y="2168561"/>
            <a:ext cx="771011" cy="1077956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467082" y="1667741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회원가입 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(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기업회원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)</a:t>
            </a:r>
          </a:p>
        </p:txBody>
      </p:sp>
      <p:cxnSp>
        <p:nvCxnSpPr>
          <p:cNvPr id="109" name="꺾인 연결선 108"/>
          <p:cNvCxnSpPr>
            <a:stCxn id="72" idx="1"/>
            <a:endCxn id="87" idx="1"/>
          </p:cNvCxnSpPr>
          <p:nvPr/>
        </p:nvCxnSpPr>
        <p:spPr>
          <a:xfrm rot="10800000" flipV="1">
            <a:off x="1375679" y="2195302"/>
            <a:ext cx="1866178" cy="3251187"/>
          </a:xfrm>
          <a:prstGeom prst="bentConnector3">
            <a:avLst>
              <a:gd name="adj1" fmla="val 11225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0640" y="848140"/>
            <a:ext cx="3073028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ko-KR" altLang="en-US" sz="1400" dirty="0" err="1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파트너사</a:t>
            </a:r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채용하는 회사</a:t>
            </a:r>
            <a:r>
              <a:rPr lang="en-US" altLang="ko-KR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Sitemap</a:t>
            </a:r>
            <a:endParaRPr lang="ko-KR" altLang="en-US" sz="14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36">
            <a:extLst>
              <a:ext uri="{FF2B5EF4-FFF2-40B4-BE49-F238E27FC236}">
                <a16:creationId xmlns:a16="http://schemas.microsoft.com/office/drawing/2014/main" xmlns="" id="{28F64DE4-B3F7-4250-9B50-EB25D3C4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692" y="3094519"/>
            <a:ext cx="1648372" cy="253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Applicant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92D61F-0AFD-4ED2-86DD-B9D3209FA1C3}"/>
              </a:ext>
            </a:extLst>
          </p:cNvPr>
          <p:cNvSpPr txBox="1"/>
          <p:nvPr/>
        </p:nvSpPr>
        <p:spPr bwMode="auto">
          <a:xfrm>
            <a:off x="4269690" y="3394822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r>
              <a:rPr kumimoji="0"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리스트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A67C7DC-DD26-44C3-AEF2-5A4B496A78AD}"/>
              </a:ext>
            </a:extLst>
          </p:cNvPr>
          <p:cNvSpPr txBox="1"/>
          <p:nvPr/>
        </p:nvSpPr>
        <p:spPr bwMode="auto">
          <a:xfrm>
            <a:off x="4269690" y="3613826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defPPr>
              <a:defRPr lang="ko-KR"/>
            </a:defPPr>
            <a:lvl1pPr>
              <a:defRPr kumimoji="0" sz="800"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defRPr>
            </a:lvl1pPr>
            <a:lvl2pPr marL="742950">
              <a:defRPr kumimoji="1"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latin typeface="Arial" charset="0"/>
                <a:ea typeface="맑은 고딕" charset="0"/>
                <a:cs typeface="굴림" charset="0"/>
              </a:defRPr>
            </a:lvl9pPr>
          </a:lstStyle>
          <a:p>
            <a:r>
              <a:rPr lang="en-US" altLang="ko-KR" sz="726" dirty="0">
                <a:solidFill>
                  <a:srgbClr val="000000"/>
                </a:solidFill>
              </a:rPr>
              <a:t>Applicant</a:t>
            </a:r>
            <a:r>
              <a:rPr lang="ko-KR" altLang="en-US" sz="726" dirty="0">
                <a:solidFill>
                  <a:srgbClr val="000000"/>
                </a:solidFill>
              </a:rPr>
              <a:t> 상세보기</a:t>
            </a:r>
            <a:endParaRPr lang="en-US" altLang="ko-KR" sz="726" dirty="0">
              <a:solidFill>
                <a:srgbClr val="00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xmlns="" id="{C1B9137B-4DD1-4346-A429-B75C1D8972F6}"/>
              </a:ext>
            </a:extLst>
          </p:cNvPr>
          <p:cNvCxnSpPr>
            <a:stCxn id="72" idx="2"/>
            <a:endCxn id="23" idx="0"/>
          </p:cNvCxnSpPr>
          <p:nvPr/>
        </p:nvCxnSpPr>
        <p:spPr>
          <a:xfrm rot="16200000" flipH="1">
            <a:off x="4192864" y="2194504"/>
            <a:ext cx="772485" cy="1027544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2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37426" y="1476667"/>
            <a:ext cx="2377597" cy="2396756"/>
          </a:xfrm>
          <a:prstGeom prst="rect">
            <a:avLst/>
          </a:prstGeom>
          <a:solidFill>
            <a:srgbClr val="FECC9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0E994A3-3852-4B6D-A82C-757D35C6DFC9}"/>
              </a:ext>
            </a:extLst>
          </p:cNvPr>
          <p:cNvSpPr/>
          <p:nvPr/>
        </p:nvSpPr>
        <p:spPr>
          <a:xfrm>
            <a:off x="279888" y="1211936"/>
            <a:ext cx="4543342" cy="3758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0145" y="735522"/>
            <a:ext cx="22762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EB99D60-CDAC-4AAB-B628-1A83B539B12A}"/>
              </a:ext>
            </a:extLst>
          </p:cNvPr>
          <p:cNvSpPr/>
          <p:nvPr/>
        </p:nvSpPr>
        <p:spPr>
          <a:xfrm>
            <a:off x="4876800" y="1204384"/>
            <a:ext cx="2596211" cy="14168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1A9BBA8-4AD8-4E5E-AAF1-7D53E10A442D}"/>
              </a:ext>
            </a:extLst>
          </p:cNvPr>
          <p:cNvGrpSpPr/>
          <p:nvPr/>
        </p:nvGrpSpPr>
        <p:grpSpPr>
          <a:xfrm>
            <a:off x="5044440" y="1609348"/>
            <a:ext cx="1623060" cy="429466"/>
            <a:chOff x="4991100" y="1716028"/>
            <a:chExt cx="1688884" cy="561054"/>
          </a:xfrm>
          <a:solidFill>
            <a:schemeClr val="bg1"/>
          </a:solidFill>
        </p:grpSpPr>
        <p:sp>
          <p:nvSpPr>
            <p:cNvPr id="18" name="모서리가 둥근 직사각형 263">
              <a:extLst>
                <a:ext uri="{FF2B5EF4-FFF2-40B4-BE49-F238E27FC236}">
                  <a16:creationId xmlns:a16="http://schemas.microsoft.com/office/drawing/2014/main" xmlns="" id="{54482E79-C403-4C4F-9130-2DF7B98FF933}"/>
                </a:ext>
              </a:extLst>
            </p:cNvPr>
            <p:cNvSpPr/>
            <p:nvPr/>
          </p:nvSpPr>
          <p:spPr>
            <a:xfrm>
              <a:off x="4991100" y="1716028"/>
              <a:ext cx="1688884" cy="249333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아이디</a:t>
              </a:r>
            </a:p>
          </p:txBody>
        </p:sp>
        <p:sp>
          <p:nvSpPr>
            <p:cNvPr id="19" name="모서리가 둥근 직사각형 264">
              <a:extLst>
                <a:ext uri="{FF2B5EF4-FFF2-40B4-BE49-F238E27FC236}">
                  <a16:creationId xmlns:a16="http://schemas.microsoft.com/office/drawing/2014/main" xmlns="" id="{CDBB31A7-2E93-45F8-ABAA-2FCFB222B927}"/>
                </a:ext>
              </a:extLst>
            </p:cNvPr>
            <p:cNvSpPr/>
            <p:nvPr/>
          </p:nvSpPr>
          <p:spPr>
            <a:xfrm>
              <a:off x="4991106" y="2027749"/>
              <a:ext cx="1688878" cy="249333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비밀번호</a:t>
              </a:r>
            </a:p>
          </p:txBody>
        </p:sp>
      </p:grpSp>
      <p:sp>
        <p:nvSpPr>
          <p:cNvPr id="20" name="모서리가 둥근 직사각형 265">
            <a:extLst>
              <a:ext uri="{FF2B5EF4-FFF2-40B4-BE49-F238E27FC236}">
                <a16:creationId xmlns:a16="http://schemas.microsoft.com/office/drawing/2014/main" xmlns="" id="{E6748A8B-02AA-431D-A490-AE45AEB622FA}"/>
              </a:ext>
            </a:extLst>
          </p:cNvPr>
          <p:cNvSpPr/>
          <p:nvPr/>
        </p:nvSpPr>
        <p:spPr>
          <a:xfrm>
            <a:off x="6736308" y="1620176"/>
            <a:ext cx="695619" cy="365298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E49D58-A0BD-4ED3-AA04-E5766BCA7175}"/>
              </a:ext>
            </a:extLst>
          </p:cNvPr>
          <p:cNvSpPr/>
          <p:nvPr/>
        </p:nvSpPr>
        <p:spPr>
          <a:xfrm>
            <a:off x="5044440" y="1333500"/>
            <a:ext cx="403860" cy="1908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A5A5718-847E-47DE-8869-8BDADD491446}"/>
              </a:ext>
            </a:extLst>
          </p:cNvPr>
          <p:cNvSpPr/>
          <p:nvPr/>
        </p:nvSpPr>
        <p:spPr>
          <a:xfrm>
            <a:off x="5448300" y="1333500"/>
            <a:ext cx="403860" cy="1908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5044440" y="2118360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5200534" y="2125980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5844540" y="2125980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5993014" y="2125980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A15C27-A09C-47D0-BAB3-FECB9F8292F0}"/>
              </a:ext>
            </a:extLst>
          </p:cNvPr>
          <p:cNvSpPr txBox="1"/>
          <p:nvPr/>
        </p:nvSpPr>
        <p:spPr>
          <a:xfrm>
            <a:off x="5257568" y="2397712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회원가입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D9CC0B6-DCE1-4272-A11A-0036310149CC}"/>
              </a:ext>
            </a:extLst>
          </p:cNvPr>
          <p:cNvSpPr txBox="1"/>
          <p:nvPr/>
        </p:nvSpPr>
        <p:spPr>
          <a:xfrm>
            <a:off x="6000862" y="2405332"/>
            <a:ext cx="1192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비밀번호 찾기 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E2DD5B8D-D2EE-4D26-BBB4-A1DC662F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81001" y="1319891"/>
            <a:ext cx="2952286" cy="103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FEE5D30-DAAF-4C2A-8305-91B2237A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" y="1459038"/>
            <a:ext cx="682886" cy="639045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A365C4-6D24-4C46-870A-21E36D3E9179}"/>
              </a:ext>
            </a:extLst>
          </p:cNvPr>
          <p:cNvSpPr txBox="1"/>
          <p:nvPr/>
        </p:nvSpPr>
        <p:spPr>
          <a:xfrm>
            <a:off x="2289465" y="2133566"/>
            <a:ext cx="243188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latin typeface="+mj-ea"/>
                <a:ea typeface="뫼비우스 Regular"/>
              </a:rPr>
              <a:t>“ </a:t>
            </a:r>
            <a:r>
              <a:rPr lang="ko-KR" altLang="en-US" sz="1100" b="1" dirty="0" smtClean="0">
                <a:latin typeface="+mj-ea"/>
                <a:ea typeface="뫼비우스 Regular"/>
              </a:rPr>
              <a:t>채용공고를 등록해 </a:t>
            </a:r>
            <a:r>
              <a:rPr lang="ko-KR" altLang="en-US" sz="1100" b="1" dirty="0" smtClean="0">
                <a:latin typeface="+mj-ea"/>
                <a:ea typeface="뫼비우스 Regular"/>
              </a:rPr>
              <a:t>보세요 </a:t>
            </a:r>
            <a:r>
              <a:rPr lang="en-US" altLang="ko-KR" sz="1100" b="1" dirty="0" smtClean="0">
                <a:latin typeface="+mj-ea"/>
                <a:ea typeface="뫼비우스 Regular"/>
              </a:rPr>
              <a:t>”</a:t>
            </a:r>
            <a:endParaRPr lang="en-US" altLang="ko-KR" sz="1100" b="1" dirty="0" smtClean="0">
              <a:latin typeface="+mj-ea"/>
              <a:ea typeface="뫼비우스 Regular"/>
            </a:endParaRPr>
          </a:p>
          <a:p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 smtClean="0">
                <a:latin typeface="+mj-ea"/>
                <a:ea typeface="뫼비우스 Regular"/>
              </a:rPr>
              <a:t>간편하게 채용공고를 등록하고 인증된 지원자들의 이력서를 받아보세요</a:t>
            </a:r>
            <a:r>
              <a:rPr lang="en-US" altLang="ko-KR" sz="900" dirty="0" smtClean="0">
                <a:latin typeface="+mj-ea"/>
                <a:ea typeface="뫼비우스 Regular"/>
              </a:rPr>
              <a:t>! </a:t>
            </a:r>
          </a:p>
          <a:p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 smtClean="0">
                <a:latin typeface="+mj-ea"/>
                <a:ea typeface="뫼비우스 Regular"/>
              </a:rPr>
              <a:t>학력</a:t>
            </a:r>
            <a:r>
              <a:rPr lang="en-US" altLang="ko-KR" sz="900" dirty="0" smtClean="0">
                <a:latin typeface="+mj-ea"/>
                <a:ea typeface="뫼비우스 Regular"/>
              </a:rPr>
              <a:t>, </a:t>
            </a:r>
            <a:r>
              <a:rPr lang="ko-KR" altLang="en-US" sz="900" dirty="0" smtClean="0">
                <a:latin typeface="+mj-ea"/>
                <a:ea typeface="뫼비우스 Regular"/>
              </a:rPr>
              <a:t>경력</a:t>
            </a:r>
            <a:r>
              <a:rPr lang="en-US" altLang="ko-KR" sz="900" dirty="0" smtClean="0">
                <a:latin typeface="+mj-ea"/>
                <a:ea typeface="뫼비우스 Regular"/>
              </a:rPr>
              <a:t>, </a:t>
            </a:r>
            <a:r>
              <a:rPr lang="ko-KR" altLang="en-US" sz="900" dirty="0" smtClean="0">
                <a:latin typeface="+mj-ea"/>
                <a:ea typeface="뫼비우스 Regular"/>
              </a:rPr>
              <a:t>어학</a:t>
            </a:r>
            <a:r>
              <a:rPr lang="en-US" altLang="ko-KR" sz="900" dirty="0" smtClean="0">
                <a:latin typeface="+mj-ea"/>
                <a:ea typeface="뫼비우스 Regular"/>
              </a:rPr>
              <a:t>, </a:t>
            </a:r>
            <a:r>
              <a:rPr lang="ko-KR" altLang="en-US" sz="900" dirty="0" smtClean="0">
                <a:latin typeface="+mj-ea"/>
                <a:ea typeface="뫼비우스 Regular"/>
              </a:rPr>
              <a:t>자격증까지 인증 받은 인재를 추천해 드립니다</a:t>
            </a:r>
            <a:r>
              <a:rPr lang="en-US" altLang="ko-KR" sz="900" dirty="0" smtClean="0">
                <a:latin typeface="+mj-ea"/>
                <a:ea typeface="뫼비우스 Regular"/>
              </a:rPr>
              <a:t>. </a:t>
            </a:r>
            <a:endParaRPr lang="ko-KR" altLang="en-US" sz="900" dirty="0">
              <a:latin typeface="+mj-ea"/>
              <a:ea typeface="뫼비우스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2AACE40-C3D4-4E64-B2E7-BAB2110FAECD}"/>
              </a:ext>
            </a:extLst>
          </p:cNvPr>
          <p:cNvSpPr/>
          <p:nvPr/>
        </p:nvSpPr>
        <p:spPr>
          <a:xfrm>
            <a:off x="4884420" y="2675045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xmlns="" id="{AF6EB69A-F35D-4CBB-9F4F-1FCA0C2064A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94795" y="2960251"/>
            <a:ext cx="1602276" cy="2028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검색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pic>
        <p:nvPicPr>
          <p:cNvPr id="54" name="그래픽 53" descr="돋보기">
            <a:extLst>
              <a:ext uri="{FF2B5EF4-FFF2-40B4-BE49-F238E27FC236}">
                <a16:creationId xmlns:a16="http://schemas.microsoft.com/office/drawing/2014/main" xmlns="" id="{0EA47361-7334-4AFE-A5AF-0D58847A99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406648" y="2989021"/>
            <a:ext cx="144018" cy="1440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ADE45B7-91B4-43F5-9957-2100E82ACA94}"/>
              </a:ext>
            </a:extLst>
          </p:cNvPr>
          <p:cNvSpPr txBox="1"/>
          <p:nvPr/>
        </p:nvSpPr>
        <p:spPr>
          <a:xfrm>
            <a:off x="4976714" y="2749733"/>
            <a:ext cx="15231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어떤 채용 정보를 찾고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싶으세요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84434" y="2952875"/>
            <a:ext cx="746634" cy="2028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 파트너사 보기</a:t>
            </a:r>
            <a:endParaRPr lang="en-US" sz="8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A9F8AD6-D325-47B2-9E8A-6A3E4194ACBA}"/>
              </a:ext>
            </a:extLst>
          </p:cNvPr>
          <p:cNvSpPr txBox="1"/>
          <p:nvPr/>
        </p:nvSpPr>
        <p:spPr>
          <a:xfrm>
            <a:off x="2359604" y="3412019"/>
            <a:ext cx="229362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현재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인증완료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532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, 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인증대기중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22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7DCDB54-F4F5-41B3-8FBC-BF17318C0021}"/>
              </a:ext>
            </a:extLst>
          </p:cNvPr>
          <p:cNvSpPr/>
          <p:nvPr/>
        </p:nvSpPr>
        <p:spPr>
          <a:xfrm>
            <a:off x="4876800" y="3330364"/>
            <a:ext cx="2596211" cy="99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736741C-21B5-47C0-84AF-2622A7A41139}"/>
              </a:ext>
            </a:extLst>
          </p:cNvPr>
          <p:cNvSpPr/>
          <p:nvPr/>
        </p:nvSpPr>
        <p:spPr>
          <a:xfrm>
            <a:off x="4878491" y="4376403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8" y="5025721"/>
            <a:ext cx="7200743" cy="697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6A4FD7E-53E7-4FBF-93CF-1AB9054FB9D4}"/>
              </a:ext>
            </a:extLst>
          </p:cNvPr>
          <p:cNvGrpSpPr/>
          <p:nvPr/>
        </p:nvGrpSpPr>
        <p:grpSpPr>
          <a:xfrm>
            <a:off x="7149753" y="5172202"/>
            <a:ext cx="336606" cy="336606"/>
            <a:chOff x="8399053" y="3393291"/>
            <a:chExt cx="360000" cy="360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173C1E24-76F2-45D8-AB60-21B2A08050F1}"/>
                </a:ext>
              </a:extLst>
            </p:cNvPr>
            <p:cNvSpPr/>
            <p:nvPr/>
          </p:nvSpPr>
          <p:spPr>
            <a:xfrm>
              <a:off x="8399053" y="3393291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1BBA4D5-4079-4D70-9549-4B899924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327" y="3429677"/>
              <a:ext cx="151780" cy="285177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21474901-D3BB-4F02-8233-872B79521B18}"/>
              </a:ext>
            </a:extLst>
          </p:cNvPr>
          <p:cNvGrpSpPr/>
          <p:nvPr/>
        </p:nvGrpSpPr>
        <p:grpSpPr>
          <a:xfrm>
            <a:off x="279888" y="5172202"/>
            <a:ext cx="336606" cy="336606"/>
            <a:chOff x="9340085" y="4217403"/>
            <a:chExt cx="360000" cy="360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BD06C65-978F-4634-8189-BB5696BA5072}"/>
                </a:ext>
              </a:extLst>
            </p:cNvPr>
            <p:cNvSpPr/>
            <p:nvPr/>
          </p:nvSpPr>
          <p:spPr>
            <a:xfrm>
              <a:off x="9340085" y="4217403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C7710E62-57CF-4759-A669-60CD4CC7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364" y="4253791"/>
              <a:ext cx="151778" cy="285177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40E5F5FE-BD4A-47F0-9051-570AC1E134C8}"/>
              </a:ext>
            </a:extLst>
          </p:cNvPr>
          <p:cNvGrpSpPr/>
          <p:nvPr/>
        </p:nvGrpSpPr>
        <p:grpSpPr>
          <a:xfrm>
            <a:off x="859808" y="5125341"/>
            <a:ext cx="6097252" cy="508216"/>
            <a:chOff x="7240618" y="3016671"/>
            <a:chExt cx="3468054" cy="4887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4E28C25-7C91-4AA0-9AB0-7F58EAFEB0B7}"/>
                </a:ext>
              </a:extLst>
            </p:cNvPr>
            <p:cNvSpPr/>
            <p:nvPr/>
          </p:nvSpPr>
          <p:spPr>
            <a:xfrm>
              <a:off x="724061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7D64EB8-93FC-4486-907F-B7B4ADA565FC}"/>
                </a:ext>
              </a:extLst>
            </p:cNvPr>
            <p:cNvSpPr/>
            <p:nvPr/>
          </p:nvSpPr>
          <p:spPr>
            <a:xfrm>
              <a:off x="7831691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4394C6E8-4E3F-4477-829F-0CDFAC75ADF7}"/>
                </a:ext>
              </a:extLst>
            </p:cNvPr>
            <p:cNvSpPr/>
            <p:nvPr/>
          </p:nvSpPr>
          <p:spPr>
            <a:xfrm>
              <a:off x="8422764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BEFAC06-E8E5-4F55-9EE3-809E462FB4E8}"/>
                </a:ext>
              </a:extLst>
            </p:cNvPr>
            <p:cNvSpPr/>
            <p:nvPr/>
          </p:nvSpPr>
          <p:spPr>
            <a:xfrm>
              <a:off x="9011220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96A3384-D564-47A6-8C30-58660BD7C87E}"/>
                </a:ext>
              </a:extLst>
            </p:cNvPr>
            <p:cNvSpPr/>
            <p:nvPr/>
          </p:nvSpPr>
          <p:spPr>
            <a:xfrm>
              <a:off x="9599676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9B1DA2B-2A18-4F6B-894F-99AF7E0E0680}"/>
                </a:ext>
              </a:extLst>
            </p:cNvPr>
            <p:cNvSpPr/>
            <p:nvPr/>
          </p:nvSpPr>
          <p:spPr>
            <a:xfrm>
              <a:off x="1019007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866042" y="5102952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1898985" y="5134389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2940421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3972737" y="5128267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5015170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6044429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37732" y="3482626"/>
            <a:ext cx="2548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  <a:endParaRPr lang="ko-KR" altLang="en-US" sz="80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1517" y="3456470"/>
            <a:ext cx="308085" cy="13849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New</a:t>
            </a:r>
            <a:endParaRPr lang="ko-KR" altLang="en-US" sz="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5796213"/>
            <a:ext cx="7200743" cy="5283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16532" y="5903384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599" y="6144797"/>
            <a:ext cx="1676164" cy="202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58187" y="6144797"/>
            <a:ext cx="1676164" cy="150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16775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75362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C934C180-02EC-45E4-9E60-E45EE8519F38}"/>
              </a:ext>
            </a:extLst>
          </p:cNvPr>
          <p:cNvGrpSpPr/>
          <p:nvPr/>
        </p:nvGrpSpPr>
        <p:grpSpPr>
          <a:xfrm>
            <a:off x="209632" y="6219552"/>
            <a:ext cx="7384968" cy="323696"/>
            <a:chOff x="2206774" y="3717032"/>
            <a:chExt cx="3168352" cy="950014"/>
          </a:xfrm>
        </p:grpSpPr>
        <p:sp>
          <p:nvSpPr>
            <p:cNvPr id="103" name="직사각형 4">
              <a:extLst>
                <a:ext uri="{FF2B5EF4-FFF2-40B4-BE49-F238E27FC236}">
                  <a16:creationId xmlns:a16="http://schemas.microsoft.com/office/drawing/2014/main" xmlns="" id="{F65082FB-65BD-470A-B32C-F36C43BCF43F}"/>
                </a:ext>
              </a:extLst>
            </p:cNvPr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4" name="직사각형 4">
              <a:extLst>
                <a:ext uri="{FF2B5EF4-FFF2-40B4-BE49-F238E27FC236}">
                  <a16:creationId xmlns:a16="http://schemas.microsoft.com/office/drawing/2014/main" xmlns="" id="{9A458FD3-A790-45D9-94CE-A09734350E28}"/>
                </a:ext>
              </a:extLst>
            </p:cNvPr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7084107" y="3414184"/>
            <a:ext cx="3473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더보기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EFDBBE4D-321B-4571-83DB-A1FA54B3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73CA631-6A79-490C-85A6-189C7D457911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53854" y="3414184"/>
            <a:ext cx="14231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공지사항 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|  FAQ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09ACC213-8E2A-41FF-97D4-E972579BF765}"/>
              </a:ext>
            </a:extLst>
          </p:cNvPr>
          <p:cNvSpPr txBox="1"/>
          <p:nvPr/>
        </p:nvSpPr>
        <p:spPr>
          <a:xfrm>
            <a:off x="509888" y="2717141"/>
            <a:ext cx="4764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2018.12</a:t>
            </a:r>
            <a:br>
              <a:rPr lang="en-US" altLang="ko-KR" sz="700" dirty="0">
                <a:ea typeface="뫼비우스 Regular"/>
              </a:rPr>
            </a:br>
            <a:r>
              <a:rPr lang="en-US" altLang="ko-KR" sz="700" dirty="0">
                <a:ea typeface="뫼비우스 Regular"/>
              </a:rPr>
              <a:t>2018.11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2018.10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2018.09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2018.08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2018.07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2018.06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2018.05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2018.04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2018.03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endParaRPr lang="en-US" altLang="ko-KR" sz="700" dirty="0">
              <a:ea typeface="뫼비우스 Regular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DDA1B4A-1349-46B8-BA43-1EE073C83384}"/>
              </a:ext>
            </a:extLst>
          </p:cNvPr>
          <p:cNvSpPr txBox="1"/>
          <p:nvPr/>
        </p:nvSpPr>
        <p:spPr>
          <a:xfrm>
            <a:off x="1374992" y="329976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2"/>
                </a:solidFill>
                <a:ea typeface="뫼비우스 Regular"/>
              </a:rPr>
              <a:t>두성엔지니어링</a:t>
            </a:r>
            <a:r>
              <a:rPr lang="en-US" altLang="ko-KR" sz="700" dirty="0">
                <a:solidFill>
                  <a:schemeClr val="tx2"/>
                </a:solidFill>
                <a:ea typeface="뫼비우스 Regular"/>
              </a:rPr>
              <a:t/>
            </a:r>
            <a:br>
              <a:rPr lang="en-US" altLang="ko-KR" sz="700" dirty="0">
                <a:solidFill>
                  <a:schemeClr val="tx2"/>
                </a:solidFill>
                <a:ea typeface="뫼비우스 Regular"/>
              </a:rPr>
            </a:br>
            <a:r>
              <a:rPr lang="ko-KR" altLang="en-US" sz="700" dirty="0" smtClean="0">
                <a:solidFill>
                  <a:schemeClr val="tx2"/>
                </a:solidFill>
                <a:ea typeface="뫼비우스 Regular"/>
              </a:rPr>
              <a:t>인턴 </a:t>
            </a:r>
            <a:r>
              <a:rPr lang="ko-KR" altLang="en-US" sz="700" dirty="0">
                <a:solidFill>
                  <a:schemeClr val="tx2"/>
                </a:solidFill>
                <a:ea typeface="뫼비우스 Regular"/>
              </a:rPr>
              <a:t>종료</a:t>
            </a:r>
            <a:endParaRPr lang="en-US" altLang="ko-KR" sz="700" dirty="0">
              <a:solidFill>
                <a:schemeClr val="tx2"/>
              </a:solidFill>
              <a:ea typeface="뫼비우스 Regular"/>
            </a:endParaRPr>
          </a:p>
        </p:txBody>
      </p:sp>
      <p:sp>
        <p:nvSpPr>
          <p:cNvPr id="89" name="Oval 723">
            <a:extLst>
              <a:ext uri="{FF2B5EF4-FFF2-40B4-BE49-F238E27FC236}">
                <a16:creationId xmlns:a16="http://schemas.microsoft.com/office/drawing/2014/main" xmlns="" id="{37229519-C062-4593-BCF8-F12F414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44198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1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90" name="Oval 723">
            <a:extLst>
              <a:ext uri="{FF2B5EF4-FFF2-40B4-BE49-F238E27FC236}">
                <a16:creationId xmlns:a16="http://schemas.microsoft.com/office/drawing/2014/main" xmlns="" id="{19C9FA82-CEAF-438E-9C9E-B1346E08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653562"/>
            <a:ext cx="144057" cy="1444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a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91" name="위쪽 화살표 90"/>
          <p:cNvSpPr/>
          <p:nvPr/>
        </p:nvSpPr>
        <p:spPr>
          <a:xfrm>
            <a:off x="900786" y="2386455"/>
            <a:ext cx="643467" cy="2511127"/>
          </a:xfrm>
          <a:prstGeom prst="up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49866" y="4570676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049866" y="3984965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58334" y="3349453"/>
            <a:ext cx="331858" cy="303982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345DDF8-22A2-42F3-A8EF-B543CF041CFF}"/>
              </a:ext>
            </a:extLst>
          </p:cNvPr>
          <p:cNvSpPr txBox="1"/>
          <p:nvPr/>
        </p:nvSpPr>
        <p:spPr>
          <a:xfrm>
            <a:off x="1356538" y="3922982"/>
            <a:ext cx="8338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청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년</a:t>
            </a:r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대학교 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졸업</a:t>
            </a:r>
            <a:endParaRPr lang="en-US" altLang="ko-KR" sz="700" dirty="0">
              <a:solidFill>
                <a:schemeClr val="accent6">
                  <a:lumMod val="75000"/>
                </a:schemeClr>
              </a:solidFill>
              <a:ea typeface="뫼비우스 Regular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55540" y="4520630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토플 </a:t>
            </a:r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120</a:t>
            </a:r>
            <a:r>
              <a:rPr lang="ko-KR" altLang="en-US" sz="700" dirty="0">
                <a:solidFill>
                  <a:srgbClr val="7030A0"/>
                </a:solidFill>
                <a:ea typeface="뫼비우스 Regular"/>
              </a:rPr>
              <a:t> 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점 달성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49872" y="4785419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62473" y="4721519"/>
            <a:ext cx="1082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2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종 운전면허증 취득 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65094" y="3892253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95979" y="3109371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810435" y="4327195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</a:t>
            </a:r>
            <a:r>
              <a:rPr lang="ko-KR" altLang="en-US" sz="800" b="1" i="1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</a:t>
            </a:r>
            <a:r>
              <a:rPr lang="ko-KR" altLang="en-US" sz="800" b="1" i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269828" y="4673371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230145" y="735522"/>
            <a:ext cx="22762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1198631"/>
            <a:ext cx="7200743" cy="21880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15699" y="5945524"/>
            <a:ext cx="7329108" cy="71581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616" y="6346959"/>
            <a:ext cx="3922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04782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서울시 성동구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연무장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5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가길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25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성수역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SKV1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타워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1610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호 </a:t>
            </a:r>
            <a:endParaRPr lang="en-US" altLang="ko-KR" sz="700" dirty="0">
              <a:solidFill>
                <a:schemeClr val="bg1"/>
              </a:solidFill>
              <a:ea typeface="뫼비우스 Regular"/>
            </a:endParaRPr>
          </a:p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Copyright ⓒ</a:t>
            </a:r>
            <a:r>
              <a:rPr lang="en-US" altLang="ko-KR" sz="700" b="1" dirty="0" err="1">
                <a:solidFill>
                  <a:schemeClr val="bg1"/>
                </a:solidFill>
                <a:ea typeface="뫼비우스 Regular"/>
              </a:rPr>
              <a:t>SKhynix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 Corp. All Right Reserved.</a:t>
            </a:r>
            <a:endParaRPr lang="ko-KR" altLang="en-US" sz="700" dirty="0">
              <a:solidFill>
                <a:schemeClr val="bg1"/>
              </a:solidFill>
              <a:ea typeface="뫼비우스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3379" y="6092239"/>
            <a:ext cx="53071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이용약관             개인정보 취급방침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ko-KR" altLang="en-US" sz="800" dirty="0" err="1">
                <a:solidFill>
                  <a:schemeClr val="bg1"/>
                </a:solidFill>
                <a:ea typeface="뫼비우스 Regular"/>
              </a:rPr>
              <a:t>이메일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무단수집거부             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고객센터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FAQ</a:t>
            </a:r>
            <a:endParaRPr lang="ko-KR" altLang="en-US" sz="800" dirty="0">
              <a:solidFill>
                <a:schemeClr val="bg1"/>
              </a:solidFill>
              <a:ea typeface="뫼비우스 Regular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5805E4BE-1AA5-4685-8390-8AE9A68333B3}"/>
              </a:ext>
            </a:extLst>
          </p:cNvPr>
          <p:cNvGrpSpPr/>
          <p:nvPr/>
        </p:nvGrpSpPr>
        <p:grpSpPr>
          <a:xfrm>
            <a:off x="631228" y="6300682"/>
            <a:ext cx="1370337" cy="227111"/>
            <a:chOff x="1238096" y="1098479"/>
            <a:chExt cx="1370337" cy="227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FCA6512A-7410-4E74-8EA6-85923B661B81}"/>
                </a:ext>
              </a:extLst>
            </p:cNvPr>
            <p:cNvSpPr txBox="1"/>
            <p:nvPr/>
          </p:nvSpPr>
          <p:spPr>
            <a:xfrm>
              <a:off x="2114708" y="1217525"/>
              <a:ext cx="49372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6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50D79E43-512A-40B2-9D72-9A8109AF57BC}"/>
                </a:ext>
              </a:extLst>
            </p:cNvPr>
            <p:cNvGrpSpPr/>
            <p:nvPr/>
          </p:nvGrpSpPr>
          <p:grpSpPr>
            <a:xfrm>
              <a:off x="1238096" y="1098479"/>
              <a:ext cx="834277" cy="227111"/>
              <a:chOff x="1270002" y="1093717"/>
              <a:chExt cx="834277" cy="227111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xmlns="" id="{C3327DB8-AC28-49F6-AC76-85027E95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2" y="1169113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197AAC1E-5716-43CA-A258-26854C3D8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cxnSp>
        <p:nvCxnSpPr>
          <p:cNvPr id="4" name="직선 연결선 3"/>
          <p:cNvCxnSpPr/>
          <p:nvPr/>
        </p:nvCxnSpPr>
        <p:spPr>
          <a:xfrm flipV="1">
            <a:off x="342704" y="6283748"/>
            <a:ext cx="7014446" cy="2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566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4254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50400" y="1289050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1731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75900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2022" y="1235188"/>
            <a:ext cx="64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aseline="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   2   3</a:t>
            </a:r>
            <a:endParaRPr lang="ko-KR" altLang="en-US" sz="9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24850" y="1269104"/>
            <a:ext cx="189581" cy="14401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aseline="0" dirty="0">
                <a:solidFill>
                  <a:schemeClr val="bg2"/>
                </a:solidFill>
                <a:latin typeface="맑은 고딕" panose="020B0503020000020004" pitchFamily="50" charset="-127"/>
                <a:ea typeface="뫼비우스 Regular"/>
              </a:rPr>
              <a:t>1</a:t>
            </a:r>
            <a:endParaRPr lang="ko-KR" altLang="en-US" sz="900" baseline="0" dirty="0">
              <a:solidFill>
                <a:schemeClr val="bg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474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735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7967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40071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2332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606436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0468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729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36833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D-1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40065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62326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06430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D-7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22398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8098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34044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69263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7206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09467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104699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56803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9064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23168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D-4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87200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09461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53565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56797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79058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23162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D-3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040001DB-3807-43DE-AFD3-86B099CB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7AABF63-2D3A-4666-845C-3C7181280428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11C8C12D-FBCA-47E8-8F06-8389413E9EF3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37426" y="1476667"/>
            <a:ext cx="2377597" cy="2396756"/>
          </a:xfrm>
          <a:prstGeom prst="rect">
            <a:avLst/>
          </a:prstGeom>
          <a:solidFill>
            <a:srgbClr val="FECC9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0E994A3-3852-4B6D-A82C-757D35C6DFC9}"/>
              </a:ext>
            </a:extLst>
          </p:cNvPr>
          <p:cNvSpPr/>
          <p:nvPr/>
        </p:nvSpPr>
        <p:spPr>
          <a:xfrm>
            <a:off x="279888" y="1211936"/>
            <a:ext cx="4543342" cy="3758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EB99D60-CDAC-4AAB-B628-1A83B539B12A}"/>
              </a:ext>
            </a:extLst>
          </p:cNvPr>
          <p:cNvSpPr/>
          <p:nvPr/>
        </p:nvSpPr>
        <p:spPr>
          <a:xfrm>
            <a:off x="4876800" y="1204384"/>
            <a:ext cx="2596211" cy="1416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E2DD5B8D-D2EE-4D26-BBB4-A1DC662F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81001" y="1319891"/>
            <a:ext cx="2952286" cy="103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FEE5D30-DAAF-4C2A-8305-91B2237A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" y="1459038"/>
            <a:ext cx="682886" cy="639045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A365C4-6D24-4C46-870A-21E36D3E9179}"/>
              </a:ext>
            </a:extLst>
          </p:cNvPr>
          <p:cNvSpPr txBox="1"/>
          <p:nvPr/>
        </p:nvSpPr>
        <p:spPr>
          <a:xfrm>
            <a:off x="2373285" y="2376014"/>
            <a:ext cx="243188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뫼비우스 Regular"/>
              </a:rPr>
              <a:t>인증받은</a:t>
            </a:r>
            <a:r>
              <a:rPr lang="ko-KR" altLang="en-US" sz="1200" b="1" dirty="0">
                <a:latin typeface="+mj-ea"/>
                <a:ea typeface="뫼비우스 Regular"/>
              </a:rPr>
              <a:t> 커리어로 시작하자</a:t>
            </a:r>
            <a:r>
              <a:rPr lang="en-US" altLang="ko-KR" sz="1200" b="1" dirty="0">
                <a:latin typeface="+mj-ea"/>
                <a:ea typeface="뫼비우스 Regular"/>
              </a:rPr>
              <a:t>!</a:t>
            </a:r>
          </a:p>
          <a:p>
            <a:endParaRPr lang="en-US" altLang="ko-KR" sz="1200" b="1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새로운 사업을 시작한 창업자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이직을 준비하고 있는 직장인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색다른 경험을 꿈꾸는 대학생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A76B7E8C-F2A8-43F9-9F27-001C8E9DDD92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1300583" y="2098083"/>
            <a:ext cx="0" cy="26087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9ACC213-8E2A-41FF-97D4-E972579BF765}"/>
              </a:ext>
            </a:extLst>
          </p:cNvPr>
          <p:cNvSpPr txBox="1"/>
          <p:nvPr/>
        </p:nvSpPr>
        <p:spPr>
          <a:xfrm>
            <a:off x="748094" y="3147420"/>
            <a:ext cx="47641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2018.12</a:t>
            </a:r>
            <a:br>
              <a:rPr lang="en-US" altLang="ko-KR" sz="700" dirty="0">
                <a:ea typeface="뫼비우스 Regular"/>
              </a:rPr>
            </a:br>
            <a:r>
              <a:rPr lang="en-US" altLang="ko-KR" sz="700" dirty="0">
                <a:ea typeface="뫼비우스 Regular"/>
              </a:rPr>
              <a:t>2018.11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2018.10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2018.09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2018.08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2018.07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2018.06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1DA84F12-9909-4E8F-AEE0-E0EB426421DB}"/>
              </a:ext>
            </a:extLst>
          </p:cNvPr>
          <p:cNvCxnSpPr>
            <a:cxnSpLocks/>
          </p:cNvCxnSpPr>
          <p:nvPr/>
        </p:nvCxnSpPr>
        <p:spPr>
          <a:xfrm>
            <a:off x="1378238" y="2782693"/>
            <a:ext cx="0" cy="190817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2A5D548D-88E2-4F14-8BD5-F9070D90422E}"/>
              </a:ext>
            </a:extLst>
          </p:cNvPr>
          <p:cNvCxnSpPr>
            <a:cxnSpLocks/>
          </p:cNvCxnSpPr>
          <p:nvPr/>
        </p:nvCxnSpPr>
        <p:spPr>
          <a:xfrm>
            <a:off x="1441738" y="4078728"/>
            <a:ext cx="0" cy="61214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45DDF8-22A2-42F3-A8EF-B543CF041CFF}"/>
              </a:ext>
            </a:extLst>
          </p:cNvPr>
          <p:cNvSpPr txBox="1"/>
          <p:nvPr/>
        </p:nvSpPr>
        <p:spPr>
          <a:xfrm>
            <a:off x="1495078" y="3978398"/>
            <a:ext cx="77533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AA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대학교 졸업</a:t>
            </a:r>
            <a:endParaRPr lang="en-US" altLang="ko-KR" sz="700" dirty="0">
              <a:solidFill>
                <a:schemeClr val="accent6">
                  <a:lumMod val="75000"/>
                </a:schemeClr>
              </a:solidFill>
              <a:ea typeface="뫼비우스 Regular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0FD93AD7-A655-49A6-A3E5-9F5DC0C02066}"/>
              </a:ext>
            </a:extLst>
          </p:cNvPr>
          <p:cNvCxnSpPr>
            <a:cxnSpLocks/>
          </p:cNvCxnSpPr>
          <p:nvPr/>
        </p:nvCxnSpPr>
        <p:spPr>
          <a:xfrm flipH="1">
            <a:off x="1514013" y="3986018"/>
            <a:ext cx="7619" cy="70485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DDA1B4A-1349-46B8-BA43-1EE073C83384}"/>
              </a:ext>
            </a:extLst>
          </p:cNvPr>
          <p:cNvSpPr txBox="1"/>
          <p:nvPr/>
        </p:nvSpPr>
        <p:spPr>
          <a:xfrm>
            <a:off x="1447448" y="2834763"/>
            <a:ext cx="74803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2"/>
                </a:solidFill>
                <a:ea typeface="뫼비우스 Regular"/>
              </a:rPr>
              <a:t>A</a:t>
            </a:r>
            <a:r>
              <a:rPr lang="ko-KR" altLang="en-US" sz="700" dirty="0">
                <a:solidFill>
                  <a:schemeClr val="tx2"/>
                </a:solidFill>
                <a:ea typeface="뫼비우스 Regular"/>
              </a:rPr>
              <a:t>사 인턴 종료</a:t>
            </a:r>
            <a:endParaRPr lang="en-US" altLang="ko-KR" sz="700" dirty="0">
              <a:solidFill>
                <a:schemeClr val="tx2"/>
              </a:solidFill>
              <a:ea typeface="뫼비우스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2AACE40-C3D4-4E64-B2E7-BAB2110FAECD}"/>
              </a:ext>
            </a:extLst>
          </p:cNvPr>
          <p:cNvSpPr/>
          <p:nvPr/>
        </p:nvSpPr>
        <p:spPr>
          <a:xfrm>
            <a:off x="4884420" y="2675045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xmlns="" id="{AF6EB69A-F35D-4CBB-9F4F-1FCA0C2064A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94795" y="2960251"/>
            <a:ext cx="1602276" cy="2028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검색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pic>
        <p:nvPicPr>
          <p:cNvPr id="54" name="그래픽 53" descr="돋보기">
            <a:extLst>
              <a:ext uri="{FF2B5EF4-FFF2-40B4-BE49-F238E27FC236}">
                <a16:creationId xmlns:a16="http://schemas.microsoft.com/office/drawing/2014/main" xmlns="" id="{0EA47361-7334-4AFE-A5AF-0D58847A99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06648" y="2989021"/>
            <a:ext cx="144018" cy="1440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ADE45B7-91B4-43F5-9957-2100E82ACA94}"/>
              </a:ext>
            </a:extLst>
          </p:cNvPr>
          <p:cNvSpPr txBox="1"/>
          <p:nvPr/>
        </p:nvSpPr>
        <p:spPr>
          <a:xfrm>
            <a:off x="4976714" y="2749733"/>
            <a:ext cx="15231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어떤 채용 정보를 찾고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싶으세요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84434" y="2952875"/>
            <a:ext cx="746634" cy="2028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 파트너사 보기</a:t>
            </a:r>
            <a:endParaRPr lang="en-US" sz="8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A9F8AD6-D325-47B2-9E8A-6A3E4194ACBA}"/>
              </a:ext>
            </a:extLst>
          </p:cNvPr>
          <p:cNvSpPr txBox="1"/>
          <p:nvPr/>
        </p:nvSpPr>
        <p:spPr>
          <a:xfrm>
            <a:off x="2472205" y="3392673"/>
            <a:ext cx="229362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현재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인증완료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532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, 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인증대기중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22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7DCDB54-F4F5-41B3-8FBC-BF17318C0021}"/>
              </a:ext>
            </a:extLst>
          </p:cNvPr>
          <p:cNvSpPr/>
          <p:nvPr/>
        </p:nvSpPr>
        <p:spPr>
          <a:xfrm>
            <a:off x="4876800" y="3330364"/>
            <a:ext cx="2596211" cy="99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736741C-21B5-47C0-84AF-2622A7A41139}"/>
              </a:ext>
            </a:extLst>
          </p:cNvPr>
          <p:cNvSpPr/>
          <p:nvPr/>
        </p:nvSpPr>
        <p:spPr>
          <a:xfrm>
            <a:off x="4878491" y="4376403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8" y="5025721"/>
            <a:ext cx="7200743" cy="697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6A4FD7E-53E7-4FBF-93CF-1AB9054FB9D4}"/>
              </a:ext>
            </a:extLst>
          </p:cNvPr>
          <p:cNvGrpSpPr/>
          <p:nvPr/>
        </p:nvGrpSpPr>
        <p:grpSpPr>
          <a:xfrm>
            <a:off x="7149753" y="5172202"/>
            <a:ext cx="336606" cy="336606"/>
            <a:chOff x="8399053" y="3393291"/>
            <a:chExt cx="360000" cy="360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173C1E24-76F2-45D8-AB60-21B2A08050F1}"/>
                </a:ext>
              </a:extLst>
            </p:cNvPr>
            <p:cNvSpPr/>
            <p:nvPr/>
          </p:nvSpPr>
          <p:spPr>
            <a:xfrm>
              <a:off x="8399053" y="3393291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1BBA4D5-4079-4D70-9549-4B899924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327" y="3429677"/>
              <a:ext cx="151780" cy="285177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21474901-D3BB-4F02-8233-872B79521B18}"/>
              </a:ext>
            </a:extLst>
          </p:cNvPr>
          <p:cNvGrpSpPr/>
          <p:nvPr/>
        </p:nvGrpSpPr>
        <p:grpSpPr>
          <a:xfrm>
            <a:off x="279888" y="5172202"/>
            <a:ext cx="336606" cy="336606"/>
            <a:chOff x="9340085" y="4217403"/>
            <a:chExt cx="360000" cy="360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BD06C65-978F-4634-8189-BB5696BA5072}"/>
                </a:ext>
              </a:extLst>
            </p:cNvPr>
            <p:cNvSpPr/>
            <p:nvPr/>
          </p:nvSpPr>
          <p:spPr>
            <a:xfrm>
              <a:off x="9340085" y="4217403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C7710E62-57CF-4759-A669-60CD4CC7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364" y="4253791"/>
              <a:ext cx="151778" cy="285177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40E5F5FE-BD4A-47F0-9051-570AC1E134C8}"/>
              </a:ext>
            </a:extLst>
          </p:cNvPr>
          <p:cNvGrpSpPr/>
          <p:nvPr/>
        </p:nvGrpSpPr>
        <p:grpSpPr>
          <a:xfrm>
            <a:off x="859808" y="5125341"/>
            <a:ext cx="6097252" cy="508216"/>
            <a:chOff x="7240618" y="3016671"/>
            <a:chExt cx="3468054" cy="4887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4E28C25-7C91-4AA0-9AB0-7F58EAFEB0B7}"/>
                </a:ext>
              </a:extLst>
            </p:cNvPr>
            <p:cNvSpPr/>
            <p:nvPr/>
          </p:nvSpPr>
          <p:spPr>
            <a:xfrm>
              <a:off x="724061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7D64EB8-93FC-4486-907F-B7B4ADA565FC}"/>
                </a:ext>
              </a:extLst>
            </p:cNvPr>
            <p:cNvSpPr/>
            <p:nvPr/>
          </p:nvSpPr>
          <p:spPr>
            <a:xfrm>
              <a:off x="7831691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4394C6E8-4E3F-4477-829F-0CDFAC75ADF7}"/>
                </a:ext>
              </a:extLst>
            </p:cNvPr>
            <p:cNvSpPr/>
            <p:nvPr/>
          </p:nvSpPr>
          <p:spPr>
            <a:xfrm>
              <a:off x="8422764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BEFAC06-E8E5-4F55-9EE3-809E462FB4E8}"/>
                </a:ext>
              </a:extLst>
            </p:cNvPr>
            <p:cNvSpPr/>
            <p:nvPr/>
          </p:nvSpPr>
          <p:spPr>
            <a:xfrm>
              <a:off x="9011220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96A3384-D564-47A6-8C30-58660BD7C87E}"/>
                </a:ext>
              </a:extLst>
            </p:cNvPr>
            <p:cNvSpPr/>
            <p:nvPr/>
          </p:nvSpPr>
          <p:spPr>
            <a:xfrm>
              <a:off x="9599676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9B1DA2B-2A18-4F6B-894F-99AF7E0E0680}"/>
                </a:ext>
              </a:extLst>
            </p:cNvPr>
            <p:cNvSpPr/>
            <p:nvPr/>
          </p:nvSpPr>
          <p:spPr>
            <a:xfrm>
              <a:off x="1019007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866042" y="5102952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1898985" y="5134389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2940421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3972737" y="5128267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5015170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6044429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37732" y="3482626"/>
            <a:ext cx="2548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  <a:endParaRPr lang="ko-KR" altLang="en-US" sz="80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4118" y="3437124"/>
            <a:ext cx="308085" cy="13849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New</a:t>
            </a:r>
            <a:endParaRPr lang="ko-KR" altLang="en-US" sz="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5796213"/>
            <a:ext cx="7200743" cy="5283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16532" y="5903384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599" y="6144797"/>
            <a:ext cx="1676164" cy="202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58187" y="6144797"/>
            <a:ext cx="1676164" cy="150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16775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75362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C934C180-02EC-45E4-9E60-E45EE8519F38}"/>
              </a:ext>
            </a:extLst>
          </p:cNvPr>
          <p:cNvGrpSpPr/>
          <p:nvPr/>
        </p:nvGrpSpPr>
        <p:grpSpPr>
          <a:xfrm>
            <a:off x="209632" y="6219552"/>
            <a:ext cx="7384968" cy="323696"/>
            <a:chOff x="2206774" y="3717032"/>
            <a:chExt cx="3168352" cy="950014"/>
          </a:xfrm>
        </p:grpSpPr>
        <p:sp>
          <p:nvSpPr>
            <p:cNvPr id="103" name="직사각형 4">
              <a:extLst>
                <a:ext uri="{FF2B5EF4-FFF2-40B4-BE49-F238E27FC236}">
                  <a16:creationId xmlns:a16="http://schemas.microsoft.com/office/drawing/2014/main" xmlns="" id="{F65082FB-65BD-470A-B32C-F36C43BCF43F}"/>
                </a:ext>
              </a:extLst>
            </p:cNvPr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4" name="직사각형 4">
              <a:extLst>
                <a:ext uri="{FF2B5EF4-FFF2-40B4-BE49-F238E27FC236}">
                  <a16:creationId xmlns:a16="http://schemas.microsoft.com/office/drawing/2014/main" xmlns="" id="{9A458FD3-A790-45D9-94CE-A09734350E28}"/>
                </a:ext>
              </a:extLst>
            </p:cNvPr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79271" y="1301443"/>
            <a:ext cx="123277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주성엔지니어</a:t>
            </a:r>
            <a:r>
              <a:rPr lang="ko-KR" altLang="en-US" sz="900" b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링</a:t>
            </a:r>
            <a:r>
              <a:rPr lang="ko-KR" altLang="en-US" sz="9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님</a:t>
            </a:r>
          </a:p>
        </p:txBody>
      </p:sp>
      <p:sp>
        <p:nvSpPr>
          <p:cNvPr id="83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48592" y="1294490"/>
            <a:ext cx="474009" cy="15677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 로그아웃</a:t>
            </a:r>
            <a:endParaRPr lang="en-US" sz="7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9256" y="1540933"/>
            <a:ext cx="22317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최근 </a:t>
            </a:r>
            <a:r>
              <a:rPr lang="ko-KR" altLang="en-US" sz="800" u="sng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지원자 현황을 </a:t>
            </a: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확인해 보세요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4368" y="1778560"/>
            <a:ext cx="2415898" cy="7529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5170" y="1856103"/>
            <a:ext cx="23114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내가 올린 공고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                                                        </a:t>
            </a:r>
            <a:r>
              <a:rPr lang="en-US" altLang="ko-KR" sz="800" dirty="0" smtClean="0">
                <a:solidFill>
                  <a:srgbClr val="C00000"/>
                </a:solidFill>
                <a:ea typeface="뫼비우스 Regular"/>
              </a:rPr>
              <a:t>3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 </a:t>
            </a:r>
            <a:r>
              <a:rPr lang="ko-KR" altLang="en-US" sz="800" dirty="0">
                <a:ea typeface="뫼비우스 Regular"/>
              </a:rPr>
              <a:t>건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종료                                                                    </a:t>
            </a:r>
            <a:r>
              <a:rPr lang="en-US" altLang="ko-KR" sz="800" dirty="0" smtClean="0">
                <a:solidFill>
                  <a:srgbClr val="C00000"/>
                </a:solidFill>
                <a:ea typeface="뫼비우스 Regular"/>
              </a:rPr>
              <a:t>3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건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대기                                                                   </a:t>
            </a:r>
            <a:r>
              <a:rPr lang="ko-KR" altLang="en-US" sz="800" dirty="0" smtClean="0">
                <a:solidFill>
                  <a:srgbClr val="C00000"/>
                </a:solidFill>
                <a:ea typeface="뫼비우스 Regular"/>
              </a:rPr>
              <a:t> </a:t>
            </a:r>
            <a:r>
              <a:rPr lang="en-US" altLang="ko-KR" sz="800" dirty="0" smtClean="0">
                <a:solidFill>
                  <a:srgbClr val="C00000"/>
                </a:solidFill>
                <a:ea typeface="뫼비우스 Regular"/>
              </a:rPr>
              <a:t>0 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CA1A7929-59C4-4EB1-872B-39B2F22E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37092"/>
              </p:ext>
            </p:extLst>
          </p:nvPr>
        </p:nvGraphicFramePr>
        <p:xfrm>
          <a:off x="7646000" y="684842"/>
          <a:ext cx="2127531" cy="4044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 시 지원자 목록으로 이동</a:t>
                      </a:r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채용중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채용 종료 페이지로 이동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 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sym typeface="Wingdings" panose="05000000000000000000" pitchFamily="2" charset="2"/>
                        </a:rPr>
                        <a:t>채용 대기 페이지로 이동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56349358-107F-4FAE-B381-C249C5D16700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F3ED6C1-12D3-443A-A080-113F8900CACB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Oval 723">
            <a:extLst>
              <a:ext uri="{FF2B5EF4-FFF2-40B4-BE49-F238E27FC236}">
                <a16:creationId xmlns:a16="http://schemas.microsoft.com/office/drawing/2014/main" xmlns="" id="{37229519-C062-4593-BCF8-F12F414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824" y="151958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723">
            <a:extLst>
              <a:ext uri="{FF2B5EF4-FFF2-40B4-BE49-F238E27FC236}">
                <a16:creationId xmlns:a16="http://schemas.microsoft.com/office/drawing/2014/main" xmlns="" id="{D6728EDF-0F81-46B3-9E13-C7326E09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311" y="190692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Oval 723">
            <a:extLst>
              <a:ext uri="{FF2B5EF4-FFF2-40B4-BE49-F238E27FC236}">
                <a16:creationId xmlns:a16="http://schemas.microsoft.com/office/drawing/2014/main" xmlns="" id="{2D51035A-7CFF-406B-8879-6AD888A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57" y="2082814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Oval 723">
            <a:extLst>
              <a:ext uri="{FF2B5EF4-FFF2-40B4-BE49-F238E27FC236}">
                <a16:creationId xmlns:a16="http://schemas.microsoft.com/office/drawing/2014/main" xmlns="" id="{663A1D1D-9C3B-4BED-B785-1E88B676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780" y="2265638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466372" y="4513703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토플 </a:t>
            </a:r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120</a:t>
            </a:r>
            <a:r>
              <a:rPr lang="ko-KR" altLang="en-US" sz="700" dirty="0">
                <a:solidFill>
                  <a:srgbClr val="7030A0"/>
                </a:solidFill>
                <a:ea typeface="뫼비우스 Regular"/>
              </a:rPr>
              <a:t> 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점 달성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53854" y="3414184"/>
            <a:ext cx="14231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공지사항 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|  FAQ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397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230145" y="735522"/>
            <a:ext cx="22762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1198631"/>
            <a:ext cx="7200743" cy="21880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15699" y="5945524"/>
            <a:ext cx="7329108" cy="71581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616" y="6346959"/>
            <a:ext cx="3922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04782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서울시 성동구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연무장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5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가길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25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성수역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SKV1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타워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1610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호 </a:t>
            </a:r>
            <a:endParaRPr lang="en-US" altLang="ko-KR" sz="700" dirty="0">
              <a:solidFill>
                <a:schemeClr val="bg1"/>
              </a:solidFill>
              <a:ea typeface="뫼비우스 Regular"/>
            </a:endParaRPr>
          </a:p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Copyright ⓒ</a:t>
            </a:r>
            <a:r>
              <a:rPr lang="en-US" altLang="ko-KR" sz="700" b="1" dirty="0" err="1">
                <a:solidFill>
                  <a:schemeClr val="bg1"/>
                </a:solidFill>
                <a:ea typeface="뫼비우스 Regular"/>
              </a:rPr>
              <a:t>SKhynix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 Corp. All Right Reserved.</a:t>
            </a:r>
            <a:endParaRPr lang="ko-KR" altLang="en-US" sz="700" dirty="0">
              <a:solidFill>
                <a:schemeClr val="bg1"/>
              </a:solidFill>
              <a:ea typeface="뫼비우스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3379" y="6092239"/>
            <a:ext cx="53071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이용약관             개인정보 취급방침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ko-KR" altLang="en-US" sz="800" dirty="0" err="1">
                <a:solidFill>
                  <a:schemeClr val="bg1"/>
                </a:solidFill>
                <a:ea typeface="뫼비우스 Regular"/>
              </a:rPr>
              <a:t>이메일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무단수집거부             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고객센터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FAQ</a:t>
            </a:r>
            <a:endParaRPr lang="ko-KR" altLang="en-US" sz="800" dirty="0">
              <a:solidFill>
                <a:schemeClr val="bg1"/>
              </a:solidFill>
              <a:ea typeface="뫼비우스 Regular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5805E4BE-1AA5-4685-8390-8AE9A68333B3}"/>
              </a:ext>
            </a:extLst>
          </p:cNvPr>
          <p:cNvGrpSpPr/>
          <p:nvPr/>
        </p:nvGrpSpPr>
        <p:grpSpPr>
          <a:xfrm>
            <a:off x="631228" y="6300682"/>
            <a:ext cx="1370337" cy="227111"/>
            <a:chOff x="1238096" y="1098479"/>
            <a:chExt cx="1370337" cy="227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FCA6512A-7410-4E74-8EA6-85923B661B81}"/>
                </a:ext>
              </a:extLst>
            </p:cNvPr>
            <p:cNvSpPr txBox="1"/>
            <p:nvPr/>
          </p:nvSpPr>
          <p:spPr>
            <a:xfrm>
              <a:off x="2114708" y="1217525"/>
              <a:ext cx="49372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6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50D79E43-512A-40B2-9D72-9A8109AF57BC}"/>
                </a:ext>
              </a:extLst>
            </p:cNvPr>
            <p:cNvGrpSpPr/>
            <p:nvPr/>
          </p:nvGrpSpPr>
          <p:grpSpPr>
            <a:xfrm>
              <a:off x="1238096" y="1098479"/>
              <a:ext cx="834277" cy="227111"/>
              <a:chOff x="1270002" y="1093717"/>
              <a:chExt cx="834277" cy="227111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xmlns="" id="{C3327DB8-AC28-49F6-AC76-85027E95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2" y="1169113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197AAC1E-5716-43CA-A258-26854C3D8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cxnSp>
        <p:nvCxnSpPr>
          <p:cNvPr id="4" name="직선 연결선 3"/>
          <p:cNvCxnSpPr/>
          <p:nvPr/>
        </p:nvCxnSpPr>
        <p:spPr>
          <a:xfrm flipV="1">
            <a:off x="342704" y="6283748"/>
            <a:ext cx="7014446" cy="2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566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4254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50400" y="1289050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1731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75900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2022" y="1235188"/>
            <a:ext cx="64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aseline="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   2   3</a:t>
            </a:r>
            <a:endParaRPr lang="ko-KR" altLang="en-US" sz="9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24850" y="1269104"/>
            <a:ext cx="189581" cy="14401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aseline="0" dirty="0">
                <a:solidFill>
                  <a:schemeClr val="bg2"/>
                </a:solidFill>
                <a:latin typeface="맑은 고딕" panose="020B0503020000020004" pitchFamily="50" charset="-127"/>
                <a:ea typeface="뫼비우스 Regular"/>
              </a:rPr>
              <a:t>1</a:t>
            </a:r>
            <a:endParaRPr lang="ko-KR" altLang="en-US" sz="900" baseline="0" dirty="0">
              <a:solidFill>
                <a:schemeClr val="bg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474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735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7967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40071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2332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606436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0468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729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36833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D-1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40065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62326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06430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D-7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22398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8098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34044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69263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7206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09467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104699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56803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9064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23168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D-4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87200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09461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53565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56797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79058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23162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D-3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9E693869-E3B8-4426-AF41-FB4AE9647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00743F9-1A34-4E10-A40E-CA9FDA9658DB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86F5F35B-7B09-456D-9A83-BF07A8BB1CFA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971522" y="2456183"/>
            <a:ext cx="86498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전체 동의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61957" y="2481552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50529" y="2702964"/>
            <a:ext cx="6530804" cy="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989902" y="2778691"/>
            <a:ext cx="207905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이용약관  동의 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srgbClr val="C00000"/>
                </a:solidFill>
                <a:ea typeface="뫼비우스 Regular"/>
              </a:rPr>
              <a:t>필수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)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61957" y="2829493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9637" y="4173966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5677" y="5345802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779152" y="5576967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6765" y="5238054"/>
            <a:ext cx="26600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마케팅 정보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이메일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수신 동의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선택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마케팅 정보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SMS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수신 동의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선택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8996" y="3048018"/>
            <a:ext cx="6530804" cy="9817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1" name="Vertical Scrollbar"/>
          <p:cNvGrpSpPr/>
          <p:nvPr>
            <p:custDataLst>
              <p:tags r:id="rId1"/>
            </p:custDataLst>
          </p:nvPr>
        </p:nvGrpSpPr>
        <p:grpSpPr>
          <a:xfrm>
            <a:off x="7111916" y="3080733"/>
            <a:ext cx="144016" cy="920018"/>
            <a:chOff x="508000" y="1397000"/>
            <a:chExt cx="144016" cy="1623541"/>
          </a:xfrm>
        </p:grpSpPr>
        <p:grpSp>
          <p:nvGrpSpPr>
            <p:cNvPr id="82" name="Arrow Button Up"/>
            <p:cNvGrpSpPr>
              <a:grpSpLocks/>
            </p:cNvGrpSpPr>
            <p:nvPr/>
          </p:nvGrpSpPr>
          <p:grpSpPr bwMode="auto">
            <a:xfrm>
              <a:off x="508000" y="1397000"/>
              <a:ext cx="144016" cy="254143"/>
              <a:chOff x="508000" y="1397000"/>
              <a:chExt cx="144016" cy="254143"/>
            </a:xfrm>
          </p:grpSpPr>
          <p:sp>
            <p:nvSpPr>
              <p:cNvPr id="88" name="Button Border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508000" y="1397000"/>
                <a:ext cx="144016" cy="25414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9" name="Arrow Up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553008" y="1476425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83" name="Track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08000" y="1648510"/>
              <a:ext cx="144016" cy="114003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84" name="Scroll Thumb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27548" y="1680721"/>
              <a:ext cx="104920" cy="74923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85" name="Arrow Button Down"/>
            <p:cNvGrpSpPr>
              <a:grpSpLocks/>
            </p:cNvGrpSpPr>
            <p:nvPr/>
          </p:nvGrpSpPr>
          <p:grpSpPr bwMode="auto">
            <a:xfrm>
              <a:off x="508000" y="2766393"/>
              <a:ext cx="144016" cy="254148"/>
              <a:chOff x="508000" y="2766393"/>
              <a:chExt cx="144016" cy="254148"/>
            </a:xfrm>
          </p:grpSpPr>
          <p:sp>
            <p:nvSpPr>
              <p:cNvPr id="86" name="Button Border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08000" y="2766393"/>
                <a:ext cx="144016" cy="25414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87" name="Arrow Down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 rot="10800000">
                <a:off x="553009" y="2845832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95" name="TextBox 94"/>
          <p:cNvSpPr txBox="1"/>
          <p:nvPr/>
        </p:nvSpPr>
        <p:spPr>
          <a:xfrm>
            <a:off x="804553" y="3075652"/>
            <a:ext cx="6214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뫼비우스 Regular"/>
              </a:rPr>
              <a:t>제 </a:t>
            </a:r>
            <a:r>
              <a:rPr lang="en-US" altLang="ko-KR" sz="800" dirty="0">
                <a:ea typeface="뫼비우스 Regular"/>
              </a:rPr>
              <a:t>1 </a:t>
            </a:r>
            <a:r>
              <a:rPr lang="ko-KR" altLang="en-US" sz="800" dirty="0">
                <a:ea typeface="뫼비우스 Regular"/>
              </a:rPr>
              <a:t>조 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목적</a:t>
            </a:r>
            <a:r>
              <a:rPr lang="en-US" altLang="ko-KR" sz="800" dirty="0">
                <a:ea typeface="뫼비우스 Regular"/>
              </a:rPr>
              <a:t>)</a:t>
            </a:r>
            <a:br>
              <a:rPr lang="en-US" altLang="ko-KR" sz="800" dirty="0">
                <a:ea typeface="뫼비우스 Regular"/>
              </a:rPr>
            </a:br>
            <a:r>
              <a:rPr lang="ko-KR" altLang="en-US" sz="800" dirty="0">
                <a:ea typeface="뫼비우스 Regular"/>
              </a:rPr>
              <a:t>본 약관은 커리어패스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이하 회사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가 제공하는 서비스 이용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이하 서비스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과 관련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회원과 회사와의 중요 사항을 정하는 것을 목적으로 한다</a:t>
            </a:r>
            <a:r>
              <a:rPr lang="en-US" altLang="ko-KR" sz="800" dirty="0">
                <a:ea typeface="뫼비우스 Regular"/>
              </a:rPr>
              <a:t>. </a:t>
            </a:r>
          </a:p>
          <a:p>
            <a:r>
              <a:rPr lang="ko-KR" altLang="en-US" sz="800" dirty="0">
                <a:ea typeface="뫼비우스 Regular"/>
              </a:rPr>
              <a:t>제 </a:t>
            </a:r>
            <a:r>
              <a:rPr lang="en-US" altLang="ko-KR" sz="800" dirty="0">
                <a:ea typeface="뫼비우스 Regular"/>
              </a:rPr>
              <a:t>2 </a:t>
            </a:r>
            <a:r>
              <a:rPr lang="ko-KR" altLang="en-US" sz="800" dirty="0">
                <a:ea typeface="뫼비우스 Regular"/>
              </a:rPr>
              <a:t>조 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정의</a:t>
            </a:r>
            <a:r>
              <a:rPr lang="en-US" altLang="ko-KR" sz="800" dirty="0">
                <a:ea typeface="뫼비우스 Regular"/>
              </a:rPr>
              <a:t>)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(1) </a:t>
            </a:r>
            <a:r>
              <a:rPr lang="ko-KR" altLang="en-US" sz="800" dirty="0">
                <a:ea typeface="뫼비우스 Regular"/>
              </a:rPr>
              <a:t>회원이란 회사와 서비스 이용계약을 체결</a:t>
            </a:r>
            <a:r>
              <a:rPr lang="en-US" altLang="ko-KR" sz="800" dirty="0">
                <a:ea typeface="뫼비우스 Regular"/>
              </a:rPr>
              <a:t>(</a:t>
            </a:r>
            <a:r>
              <a:rPr lang="ko-KR" altLang="en-US" sz="800" dirty="0">
                <a:ea typeface="뫼비우스 Regular"/>
              </a:rPr>
              <a:t>회원 가입</a:t>
            </a:r>
            <a:r>
              <a:rPr lang="en-US" altLang="ko-KR" sz="800" dirty="0">
                <a:ea typeface="뫼비우스 Regular"/>
              </a:rPr>
              <a:t>)</a:t>
            </a:r>
            <a:r>
              <a:rPr lang="ko-KR" altLang="en-US" sz="800" dirty="0">
                <a:ea typeface="뫼비우스 Regular"/>
              </a:rPr>
              <a:t>한 자를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(2) </a:t>
            </a:r>
            <a:r>
              <a:rPr lang="ko-KR" altLang="en-US" sz="800" dirty="0">
                <a:ea typeface="뫼비우스 Regular"/>
              </a:rPr>
              <a:t>회원 </a:t>
            </a:r>
            <a:r>
              <a:rPr lang="en-US" altLang="ko-KR" sz="800" dirty="0">
                <a:ea typeface="뫼비우스 Regular"/>
              </a:rPr>
              <a:t>ID</a:t>
            </a:r>
            <a:r>
              <a:rPr lang="ko-KR" altLang="en-US" sz="800" dirty="0">
                <a:ea typeface="뫼비우스 Regular"/>
              </a:rPr>
              <a:t>란 회원 식별 및 서비스 이용 등을 위해 이용자가 직접 설정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입력하며 문자와 숫자로 이뤄진 조합을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(3) </a:t>
            </a:r>
            <a:r>
              <a:rPr lang="ko-KR" altLang="en-US" sz="800" dirty="0">
                <a:ea typeface="뫼비우스 Regular"/>
              </a:rPr>
              <a:t>패스워드란 회원 정보 보호 및 회원 별 정보 제공 서비스 등을 위해 이용자가 직접 설정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입력하며 문자와 숫자로 이뤄진 조합을 뜻한다</a:t>
            </a:r>
            <a:r>
              <a:rPr lang="en-US" altLang="ko-KR" sz="800" dirty="0">
                <a:ea typeface="뫼비우스 Regular"/>
              </a:rPr>
              <a:t>.</a:t>
            </a:r>
            <a:br>
              <a:rPr lang="en-US" altLang="ko-KR" sz="800" dirty="0">
                <a:ea typeface="뫼비우스 Regular"/>
              </a:rPr>
            </a:br>
            <a:r>
              <a:rPr lang="en-US" altLang="ko-KR" sz="800" dirty="0">
                <a:ea typeface="뫼비우스 Regular"/>
              </a:rPr>
              <a:t>(4) </a:t>
            </a:r>
            <a:r>
              <a:rPr lang="ko-KR" altLang="en-US" sz="800" dirty="0">
                <a:ea typeface="뫼비우스 Regular"/>
              </a:rPr>
              <a:t>운영자란 서비스의 전반적 관리 및 운영을 담당하는 회사의 직원을 뜻한다</a:t>
            </a:r>
            <a:r>
              <a:rPr lang="en-US" altLang="ko-KR" sz="800" dirty="0">
                <a:ea typeface="뫼비우스 Regular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24766" y="4062406"/>
            <a:ext cx="21018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개인정보 수집 및 이용 동의 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(</a:t>
            </a:r>
            <a:r>
              <a:rPr lang="ko-KR" altLang="en-US" sz="1000" dirty="0">
                <a:solidFill>
                  <a:srgbClr val="C00000"/>
                </a:solidFill>
                <a:ea typeface="뫼비우스 Regular"/>
              </a:rPr>
              <a:t>필수</a:t>
            </a:r>
            <a:r>
              <a:rPr lang="en-US" altLang="ko-KR" sz="1000" dirty="0">
                <a:solidFill>
                  <a:srgbClr val="C00000"/>
                </a:solidFill>
                <a:ea typeface="뫼비우스 Regular"/>
              </a:rPr>
              <a:t>)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67457" y="4368864"/>
            <a:ext cx="6530804" cy="848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9061" y="4386432"/>
            <a:ext cx="5868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ea typeface="뫼비우스 Regular"/>
              </a:rPr>
              <a:t>개인정보의 수집범위 및 이용목적</a:t>
            </a:r>
          </a:p>
          <a:p>
            <a:r>
              <a:rPr lang="ko-KR" altLang="en-US" sz="800" dirty="0">
                <a:ea typeface="뫼비우스 Regular"/>
              </a:rPr>
              <a:t>귀하는 별도의 회원가입 절차 없이 대부분의 </a:t>
            </a:r>
            <a:r>
              <a:rPr lang="ko-KR" altLang="en-US" sz="800" dirty="0" err="1">
                <a:ea typeface="뫼비우스 Regular"/>
              </a:rPr>
              <a:t>컨텐츠에</a:t>
            </a:r>
            <a:r>
              <a:rPr lang="ko-KR" altLang="en-US" sz="800" dirty="0">
                <a:ea typeface="뫼비우스 Regular"/>
              </a:rPr>
              <a:t> 자유롭게 접근할 수 있습니다</a:t>
            </a:r>
            <a:r>
              <a:rPr lang="en-US" altLang="ko-KR" sz="800" dirty="0">
                <a:ea typeface="뫼비우스 Regular"/>
              </a:rPr>
              <a:t>. </a:t>
            </a:r>
          </a:p>
          <a:p>
            <a:r>
              <a:rPr lang="en-US" altLang="ko-KR" sz="800" dirty="0">
                <a:ea typeface="뫼비우스 Regular"/>
              </a:rPr>
              <a:t>‘</a:t>
            </a:r>
            <a:r>
              <a:rPr lang="ko-KR" altLang="en-US" sz="800" dirty="0">
                <a:ea typeface="뫼비우스 Regular"/>
              </a:rPr>
              <a:t>회사’의 입사지원 서비스를 이용하시고자 할 경우 다음의 정보를 입력해주셔야 하며</a:t>
            </a:r>
            <a:r>
              <a:rPr lang="en-US" altLang="ko-KR" sz="800" dirty="0">
                <a:ea typeface="뫼비우스 Regular"/>
              </a:rPr>
              <a:t>, </a:t>
            </a:r>
          </a:p>
          <a:p>
            <a:r>
              <a:rPr lang="ko-KR" altLang="en-US" sz="800" dirty="0">
                <a:ea typeface="뫼비우스 Regular"/>
              </a:rPr>
              <a:t>선택항목을 입력하시지 않았다 하여 서비스 이용에 제한은 없습니다</a:t>
            </a:r>
            <a:r>
              <a:rPr lang="en-US" altLang="ko-KR" sz="800" dirty="0">
                <a:ea typeface="뫼비우스 Regular"/>
              </a:rPr>
              <a:t>.</a:t>
            </a:r>
          </a:p>
          <a:p>
            <a:r>
              <a:rPr lang="en-US" altLang="ko-KR" sz="800" dirty="0">
                <a:ea typeface="뫼비우스 Regular"/>
              </a:rPr>
              <a:t>1) </a:t>
            </a:r>
            <a:r>
              <a:rPr lang="ko-KR" altLang="en-US" sz="800" dirty="0">
                <a:ea typeface="뫼비우스 Regular"/>
              </a:rPr>
              <a:t>회원가입 서비스 </a:t>
            </a:r>
            <a:r>
              <a:rPr lang="ko-KR" altLang="en-US" sz="800" dirty="0" err="1">
                <a:ea typeface="뫼비우스 Regular"/>
              </a:rPr>
              <a:t>이용시</a:t>
            </a:r>
            <a:r>
              <a:rPr lang="ko-KR" altLang="en-US" sz="800" dirty="0">
                <a:ea typeface="뫼비우스 Regular"/>
              </a:rPr>
              <a:t> 수집하는 개인정보의 수집범위</a:t>
            </a:r>
          </a:p>
          <a:p>
            <a:r>
              <a:rPr lang="ko-KR" altLang="en-US" sz="800" dirty="0">
                <a:ea typeface="뫼비우스 Regular"/>
              </a:rPr>
              <a:t>  </a:t>
            </a:r>
            <a:r>
              <a:rPr lang="en-US" altLang="ko-KR" sz="800" dirty="0">
                <a:ea typeface="뫼비우스 Regular"/>
              </a:rPr>
              <a:t>- </a:t>
            </a:r>
            <a:r>
              <a:rPr lang="ko-KR" altLang="en-US" sz="800" dirty="0">
                <a:ea typeface="뫼비우스 Regular"/>
              </a:rPr>
              <a:t>성명</a:t>
            </a:r>
            <a:r>
              <a:rPr lang="en-US" altLang="ko-KR" sz="800" dirty="0">
                <a:ea typeface="뫼비우스 Regular"/>
              </a:rPr>
              <a:t>, </a:t>
            </a:r>
            <a:r>
              <a:rPr lang="ko-KR" altLang="en-US" sz="800" dirty="0">
                <a:ea typeface="뫼비우스 Regular"/>
              </a:rPr>
              <a:t>지원자의 </a:t>
            </a:r>
            <a:r>
              <a:rPr lang="en-US" altLang="ko-KR" sz="800" dirty="0">
                <a:ea typeface="뫼비우스 Regular"/>
              </a:rPr>
              <a:t>ID(e-Mail), </a:t>
            </a:r>
            <a:r>
              <a:rPr lang="ko-KR" altLang="en-US" sz="800" dirty="0">
                <a:ea typeface="뫼비우스 Regular"/>
              </a:rPr>
              <a:t>비밀번호</a:t>
            </a:r>
          </a:p>
        </p:txBody>
      </p:sp>
      <p:grpSp>
        <p:nvGrpSpPr>
          <p:cNvPr id="113" name="Vertical Scrollbar"/>
          <p:cNvGrpSpPr/>
          <p:nvPr>
            <p:custDataLst>
              <p:tags r:id="rId2"/>
            </p:custDataLst>
          </p:nvPr>
        </p:nvGrpSpPr>
        <p:grpSpPr>
          <a:xfrm>
            <a:off x="7128844" y="4418597"/>
            <a:ext cx="144016" cy="725275"/>
            <a:chOff x="508000" y="1397000"/>
            <a:chExt cx="144016" cy="1279880"/>
          </a:xfrm>
        </p:grpSpPr>
        <p:grpSp>
          <p:nvGrpSpPr>
            <p:cNvPr id="114" name="Arrow Button Up"/>
            <p:cNvGrpSpPr>
              <a:grpSpLocks/>
            </p:cNvGrpSpPr>
            <p:nvPr/>
          </p:nvGrpSpPr>
          <p:grpSpPr bwMode="auto">
            <a:xfrm>
              <a:off x="508000" y="1397000"/>
              <a:ext cx="144016" cy="254143"/>
              <a:chOff x="508000" y="1397000"/>
              <a:chExt cx="144016" cy="254143"/>
            </a:xfrm>
          </p:grpSpPr>
          <p:sp>
            <p:nvSpPr>
              <p:cNvPr id="120" name="Button Border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8000" y="1397000"/>
                <a:ext cx="144016" cy="25414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21" name="Arrow Up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53008" y="1476425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  <p:sp>
          <p:nvSpPr>
            <p:cNvPr id="115" name="Track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08000" y="1648510"/>
              <a:ext cx="144016" cy="78145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116" name="Scroll Thumb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27548" y="1680720"/>
              <a:ext cx="107540" cy="437565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맑은 고딕" pitchFamily="50" charset="-127"/>
                <a:cs typeface="Calibri" pitchFamily="34" charset="0"/>
              </a:endParaRPr>
            </a:p>
          </p:txBody>
        </p:sp>
        <p:grpSp>
          <p:nvGrpSpPr>
            <p:cNvPr id="117" name="Arrow Button Down"/>
            <p:cNvGrpSpPr>
              <a:grpSpLocks/>
            </p:cNvGrpSpPr>
            <p:nvPr/>
          </p:nvGrpSpPr>
          <p:grpSpPr bwMode="auto">
            <a:xfrm>
              <a:off x="508000" y="2422727"/>
              <a:ext cx="144016" cy="254153"/>
              <a:chOff x="508000" y="2422727"/>
              <a:chExt cx="144016" cy="254153"/>
            </a:xfrm>
          </p:grpSpPr>
          <p:sp>
            <p:nvSpPr>
              <p:cNvPr id="118" name="Button Border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000" y="2422727"/>
                <a:ext cx="144016" cy="254153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  <p:sp>
            <p:nvSpPr>
              <p:cNvPr id="119" name="Arrow Down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10800000">
                <a:off x="553009" y="2532060"/>
                <a:ext cx="54000" cy="95293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rgbClr val="FFFFFF"/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맑은 고딕" pitchFamily="50" charset="-127"/>
                  <a:cs typeface="Calibri" pitchFamily="34" charset="0"/>
                </a:endParaRP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개인 정보 입력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F3C5DCC2-EFEC-4A31-BE0E-7083D2DF6C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BD3371D-8418-4101-92AE-DB970F601A45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3E5DA4A-2024-4A7B-8FFB-0D778F87911A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동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의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49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622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6">
            <a:extLst>
              <a:ext uri="{FF2B5EF4-FFF2-40B4-BE49-F238E27FC236}">
                <a16:creationId xmlns:a16="http://schemas.microsoft.com/office/drawing/2014/main" xmlns="" id="{4E4CAC1A-5EF1-42A9-9B67-65654B8FC6D3}"/>
              </a:ext>
            </a:extLst>
          </p:cNvPr>
          <p:cNvSpPr/>
          <p:nvPr/>
        </p:nvSpPr>
        <p:spPr>
          <a:xfrm rot="16200000">
            <a:off x="-342292" y="342292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6" name="대각선 방향의 모서리가 둥근 사각형 7">
            <a:extLst>
              <a:ext uri="{FF2B5EF4-FFF2-40B4-BE49-F238E27FC236}">
                <a16:creationId xmlns:a16="http://schemas.microsoft.com/office/drawing/2014/main" xmlns="" id="{96B8F97E-3A93-4570-BE6D-053547C17A5D}"/>
              </a:ext>
            </a:extLst>
          </p:cNvPr>
          <p:cNvSpPr/>
          <p:nvPr/>
        </p:nvSpPr>
        <p:spPr>
          <a:xfrm rot="16200000">
            <a:off x="-90264" y="774340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xmlns="" id="{B4E5FFA9-748A-4559-8938-6123D89CDC46}"/>
              </a:ext>
            </a:extLst>
          </p:cNvPr>
          <p:cNvSpPr txBox="1">
            <a:spLocks/>
          </p:cNvSpPr>
          <p:nvPr/>
        </p:nvSpPr>
        <p:spPr>
          <a:xfrm>
            <a:off x="410864" y="172453"/>
            <a:ext cx="2341214" cy="5116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+mj-cs"/>
              </a:defRPr>
            </a:lvl1pPr>
          </a:lstStyle>
          <a:p>
            <a:r>
              <a:rPr lang="ko-KR" altLang="en-US" sz="280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표기규</a:t>
            </a:r>
            <a:r>
              <a:rPr lang="ko-KR" altLang="en-US" sz="280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칙</a:t>
            </a:r>
            <a:endParaRPr lang="en-US" sz="2800" dirty="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EE4C10-C19C-40D7-AD01-999D950002DE}"/>
              </a:ext>
            </a:extLst>
          </p:cNvPr>
          <p:cNvCxnSpPr>
            <a:cxnSpLocks/>
          </p:cNvCxnSpPr>
          <p:nvPr/>
        </p:nvCxnSpPr>
        <p:spPr>
          <a:xfrm>
            <a:off x="179512" y="728466"/>
            <a:ext cx="972648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740F7681-7589-4DD6-85FC-56A6AF4555BD}"/>
              </a:ext>
            </a:extLst>
          </p:cNvPr>
          <p:cNvGrpSpPr/>
          <p:nvPr/>
        </p:nvGrpSpPr>
        <p:grpSpPr>
          <a:xfrm>
            <a:off x="8325540" y="120094"/>
            <a:ext cx="1411190" cy="488277"/>
            <a:chOff x="1227667" y="1093717"/>
            <a:chExt cx="876612" cy="28638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3B87CF0C-5C6E-497A-9786-0C372E569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E92878C7-A5EB-4F95-B4C8-98E084D63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aphicFrame>
        <p:nvGraphicFramePr>
          <p:cNvPr id="10" name="Group 213">
            <a:extLst>
              <a:ext uri="{FF2B5EF4-FFF2-40B4-BE49-F238E27FC236}">
                <a16:creationId xmlns:a16="http://schemas.microsoft.com/office/drawing/2014/main" xmlns="" id="{6A0C082B-48D7-4C88-8D41-DC27DD37D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2745"/>
              </p:ext>
            </p:extLst>
          </p:nvPr>
        </p:nvGraphicFramePr>
        <p:xfrm>
          <a:off x="855369" y="1912098"/>
          <a:ext cx="8203516" cy="245080"/>
        </p:xfrm>
        <a:graphic>
          <a:graphicData uri="http://schemas.openxmlformats.org/drawingml/2006/table">
            <a:tbl>
              <a:tblPr/>
              <a:tblGrid>
                <a:gridCol w="20063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3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924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5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Symbol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244" marB="4524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244" marB="4524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Symbol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244" marB="4524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Description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244" marB="4524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Group 213">
            <a:extLst>
              <a:ext uri="{FF2B5EF4-FFF2-40B4-BE49-F238E27FC236}">
                <a16:creationId xmlns:a16="http://schemas.microsoft.com/office/drawing/2014/main" xmlns="" id="{CD859F89-21A0-4EE1-B04D-EB31DB03A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1853"/>
              </p:ext>
            </p:extLst>
          </p:nvPr>
        </p:nvGraphicFramePr>
        <p:xfrm>
          <a:off x="855373" y="2269138"/>
          <a:ext cx="8203517" cy="3827433"/>
        </p:xfrm>
        <a:graphic>
          <a:graphicData uri="http://schemas.openxmlformats.org/drawingml/2006/table">
            <a:tbl>
              <a:tblPr/>
              <a:tblGrid>
                <a:gridCol w="2006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42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75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테이블 내 버튼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확인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취소  페이지 내 버튼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탭 메뉴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흰색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활성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/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회색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: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비활성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</a:endParaRPr>
                    </a:p>
                    <a:p>
                      <a:pPr eaLnBrk="1" hangingPunct="1"/>
                      <a:endParaRPr lang="ko-KR" altLang="en-US" sz="900" dirty="0">
                        <a:latin typeface="나눔고딕" panose="020D0604000000000000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사용자 입력 창</a:t>
                      </a: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이미지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박스</a:t>
                      </a: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라디오 버튼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선택 사항 중에서 한번에 하나씩만 선택하게 될 경우 사용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셀렉트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 박스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체크 박스 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선택 사항 중에서 한번에 여러 개를 선택 가능한 경우 사용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  <a:cs typeface="+mn-cs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뫼비우스 Regular"/>
                        </a:rPr>
                        <a:t>달력</a:t>
                      </a: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뫼비우스 Regular"/>
                        </a:rPr>
                        <a:t>상하 스크롤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780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55" marR="91455" marT="45721" marB="45721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1455" marR="91455" marT="45721" marB="45721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뫼비우스 Regular"/>
                        </a:rPr>
                        <a:t>페이지 목록 넘버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 ◀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,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 ▶ 앞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/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뒤로 한 페이지씩 이동  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|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◀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,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▶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| 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앞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/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뒤로 </a:t>
                      </a:r>
                      <a:r>
                        <a:rPr kumimoji="0" lang="en-US" altLang="ko-KR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10</a:t>
                      </a:r>
                      <a:r>
                        <a:rPr kumimoji="0" lang="ko-KR" altLang="en-US" sz="900" kern="0" dirty="0">
                          <a:solidFill>
                            <a:sysClr val="windowText" lastClr="000000"/>
                          </a:solidFill>
                          <a:latin typeface="나눔고딕" panose="020D0604000000000000" pitchFamily="50" charset="-127"/>
                          <a:ea typeface="뫼비우스 Regular"/>
                        </a:rPr>
                        <a:t>페이지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뫼비우스 Regular"/>
                        </a:rPr>
                        <a:t>씩 이동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뫼비우스 Regular"/>
                      </a:endParaRPr>
                    </a:p>
                  </a:txBody>
                  <a:tcPr marL="91443" marR="91443" marT="45704" marB="45704" anchor="ctr" horzOverflow="overflow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13" name="그룹 44">
            <a:extLst>
              <a:ext uri="{FF2B5EF4-FFF2-40B4-BE49-F238E27FC236}">
                <a16:creationId xmlns:a16="http://schemas.microsoft.com/office/drawing/2014/main" xmlns="" id="{34B73035-5C27-4558-A1A1-D21CFA49094B}"/>
              </a:ext>
            </a:extLst>
          </p:cNvPr>
          <p:cNvGrpSpPr>
            <a:grpSpLocks/>
          </p:cNvGrpSpPr>
          <p:nvPr/>
        </p:nvGrpSpPr>
        <p:grpSpPr bwMode="auto">
          <a:xfrm>
            <a:off x="5313398" y="3290405"/>
            <a:ext cx="1163637" cy="296862"/>
            <a:chOff x="626920" y="2020084"/>
            <a:chExt cx="1163734" cy="2975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17156391-121A-4243-960C-15A5D919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20" y="2020084"/>
              <a:ext cx="1163734" cy="297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>
              <a:defPPr>
                <a:defRPr lang="ko-KR"/>
              </a:defPPr>
              <a:lvl1pPr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50000"/>
                </a:spcBef>
                <a:spcAft>
                  <a:spcPct val="0"/>
                </a:spcAft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8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endParaRPr lang="ko-KR" altLang="en-US" b="0" dirty="0">
                <a:latin typeface="나눔고딕" panose="020D0604000000000000" pitchFamily="50" charset="-127"/>
                <a:ea typeface="뫼비우스 Regular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534614E0-954C-4F18-B21C-5670F56E575C}"/>
                </a:ext>
              </a:extLst>
            </p:cNvPr>
            <p:cNvCxnSpPr/>
            <p:nvPr/>
          </p:nvCxnSpPr>
          <p:spPr bwMode="auto">
            <a:xfrm>
              <a:off x="626920" y="2020084"/>
              <a:ext cx="1163734" cy="297554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781DB705-D8E3-40CF-B713-77AA7CDD11D7}"/>
                </a:ext>
              </a:extLst>
            </p:cNvPr>
            <p:cNvCxnSpPr/>
            <p:nvPr/>
          </p:nvCxnSpPr>
          <p:spPr bwMode="auto">
            <a:xfrm flipH="1">
              <a:off x="626920" y="2020084"/>
              <a:ext cx="1163734" cy="297554"/>
            </a:xfrm>
            <a:prstGeom prst="lin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ffectLst/>
          </p:spPr>
        </p:cxn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79" y="3298872"/>
            <a:ext cx="1365948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5E3BEEED-C09A-46C7-BA32-AD3883602DDA}"/>
              </a:ext>
            </a:extLst>
          </p:cNvPr>
          <p:cNvGrpSpPr/>
          <p:nvPr/>
        </p:nvGrpSpPr>
        <p:grpSpPr>
          <a:xfrm>
            <a:off x="1109291" y="3905475"/>
            <a:ext cx="1208088" cy="179388"/>
            <a:chOff x="4130625" y="3510434"/>
            <a:chExt cx="1208088" cy="179388"/>
          </a:xfrm>
        </p:grpSpPr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xmlns="" id="{545FAAEB-93A5-42F9-B67E-B79B995C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625" y="3510434"/>
              <a:ext cx="569914" cy="179388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defRPr/>
              </a:pPr>
              <a:endParaRPr lang="ko-KR" altLang="ko-KR" sz="700" dirty="0">
                <a:solidFill>
                  <a:schemeClr val="tx2"/>
                </a:solidFill>
                <a:latin typeface="Arial" pitchFamily="34" charset="0"/>
                <a:ea typeface="뫼비우스 Regular"/>
              </a:endParaRP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xmlns="" id="{A58D62D7-3A72-47B2-820A-2A2EF3876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25" y="3510434"/>
              <a:ext cx="573088" cy="179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defRPr/>
              </a:pPr>
              <a:endParaRPr lang="ko-KR" altLang="ko-KR" sz="800" dirty="0">
                <a:ea typeface="뫼비우스 Regular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91FD5EED-56F0-4ED2-BAF3-7AE92A99549A}"/>
              </a:ext>
            </a:extLst>
          </p:cNvPr>
          <p:cNvGrpSpPr/>
          <p:nvPr/>
        </p:nvGrpSpPr>
        <p:grpSpPr>
          <a:xfrm>
            <a:off x="5591364" y="3938099"/>
            <a:ext cx="465135" cy="142879"/>
            <a:chOff x="4144915" y="3950172"/>
            <a:chExt cx="465135" cy="142879"/>
          </a:xfrm>
        </p:grpSpPr>
        <p:pic>
          <p:nvPicPr>
            <p:cNvPr id="44" name="Picture 3">
              <a:extLst>
                <a:ext uri="{FF2B5EF4-FFF2-40B4-BE49-F238E27FC236}">
                  <a16:creationId xmlns:a16="http://schemas.microsoft.com/office/drawing/2014/main" xmlns="" id="{70E629AE-36EE-49DB-B031-F2E4E001B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915" y="3950176"/>
              <a:ext cx="15557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xmlns="" id="{1A1E9CA5-1D5E-4DED-B140-7012A665D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475" y="3950172"/>
              <a:ext cx="1555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1F042EAF-FAA5-4A2A-A992-BBBFBEBECC08}"/>
              </a:ext>
            </a:extLst>
          </p:cNvPr>
          <p:cNvGrpSpPr/>
          <p:nvPr/>
        </p:nvGrpSpPr>
        <p:grpSpPr>
          <a:xfrm>
            <a:off x="5577869" y="4477921"/>
            <a:ext cx="492125" cy="166687"/>
            <a:chOff x="4439915" y="5157192"/>
            <a:chExt cx="492125" cy="166687"/>
          </a:xfrm>
        </p:grpSpPr>
        <p:pic>
          <p:nvPicPr>
            <p:cNvPr id="47" name="Picture 144">
              <a:extLst>
                <a:ext uri="{FF2B5EF4-FFF2-40B4-BE49-F238E27FC236}">
                  <a16:creationId xmlns:a16="http://schemas.microsoft.com/office/drawing/2014/main" xmlns="" id="{36BB518E-C16C-4CE1-9B62-55AA96BF5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940" y="5161954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45">
              <a:extLst>
                <a:ext uri="{FF2B5EF4-FFF2-40B4-BE49-F238E27FC236}">
                  <a16:creationId xmlns:a16="http://schemas.microsoft.com/office/drawing/2014/main" xmlns="" id="{FF2D3F8A-DDA8-4DE8-A93C-7B6A995E6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915" y="5157192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Text Box 184">
            <a:extLst>
              <a:ext uri="{FF2B5EF4-FFF2-40B4-BE49-F238E27FC236}">
                <a16:creationId xmlns:a16="http://schemas.microsoft.com/office/drawing/2014/main" xmlns="" id="{D00A69C3-5261-40BE-8270-FF9BF26F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3" y="927538"/>
            <a:ext cx="5728532" cy="73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7063" tIns="43532" rIns="87063" bIns="43532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b="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화면설계 전체 폰트 </a:t>
            </a:r>
            <a:endParaRPr lang="en-US" altLang="ko-KR" sz="1400" b="0" dirty="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제</a:t>
            </a:r>
            <a:r>
              <a:rPr lang="ko-KR" altLang="en-US" sz="1400" b="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목</a:t>
            </a:r>
            <a:r>
              <a:rPr lang="en-US" altLang="ko-KR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: </a:t>
            </a:r>
            <a:r>
              <a:rPr lang="ko-KR" altLang="en-US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뫼비우스 </a:t>
            </a:r>
            <a:r>
              <a:rPr lang="en-US" altLang="ko-KR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Bold</a:t>
            </a:r>
            <a:r>
              <a:rPr lang="ko-KR" altLang="en-US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 </a:t>
            </a:r>
            <a:r>
              <a:rPr lang="en-US" altLang="ko-KR" sz="1400" b="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/ </a:t>
            </a:r>
            <a:r>
              <a:rPr lang="ko-KR" altLang="en-US" sz="1400" b="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본문</a:t>
            </a:r>
            <a:r>
              <a:rPr lang="en-US" altLang="ko-KR" sz="1400" b="0" dirty="0">
                <a:latin typeface="뫼비우스 Bold" panose="02000500000000000000" pitchFamily="2" charset="-127"/>
                <a:ea typeface="뫼비우스 Bold" panose="02000500000000000000" pitchFamily="2" charset="-127"/>
              </a:rPr>
              <a:t>: </a:t>
            </a:r>
            <a:r>
              <a:rPr lang="ko-KR" altLang="en-US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뫼비우스 </a:t>
            </a:r>
            <a:r>
              <a:rPr lang="en-US" altLang="ko-KR" sz="1400" b="0" dirty="0" smtClean="0">
                <a:latin typeface="뫼비우스 Bold" panose="02000500000000000000" pitchFamily="2" charset="-127"/>
                <a:ea typeface="뫼비우스 Bold" panose="02000500000000000000" pitchFamily="2" charset="-127"/>
              </a:rPr>
              <a:t>Regular</a:t>
            </a:r>
            <a:endParaRPr lang="ko-KR" altLang="en-US" sz="1400" b="0" dirty="0"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pSp>
        <p:nvGrpSpPr>
          <p:cNvPr id="50" name="Drop-Down Box">
            <a:extLst>
              <a:ext uri="{FF2B5EF4-FFF2-40B4-BE49-F238E27FC236}">
                <a16:creationId xmlns:a16="http://schemas.microsoft.com/office/drawing/2014/main" xmlns="" id="{851278F1-2638-498A-A6B3-999C7264BF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60531" y="4458665"/>
            <a:ext cx="1368150" cy="205200"/>
            <a:chOff x="3059833" y="1428996"/>
            <a:chExt cx="1368150" cy="205200"/>
          </a:xfrm>
        </p:grpSpPr>
        <p:sp>
          <p:nvSpPr>
            <p:cNvPr id="51" name="Text Box">
              <a:extLst>
                <a:ext uri="{FF2B5EF4-FFF2-40B4-BE49-F238E27FC236}">
                  <a16:creationId xmlns:a16="http://schemas.microsoft.com/office/drawing/2014/main" xmlns="" id="{72B29A0A-3303-4E19-8053-B05E712A7864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059833" y="1428996"/>
              <a:ext cx="1202606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srgbClr val="262626"/>
                </a:solidFill>
                <a:latin typeface="나눔고딕" panose="020D0604000000000000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2" name="Drop-Down Arrow Box">
              <a:extLst>
                <a:ext uri="{FF2B5EF4-FFF2-40B4-BE49-F238E27FC236}">
                  <a16:creationId xmlns:a16="http://schemas.microsoft.com/office/drawing/2014/main" xmlns="" id="{DC492AF5-D4C6-4B63-845A-02F670AC10FE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262438" y="1428996"/>
              <a:ext cx="165545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3" name="Drop-Down Arrow">
              <a:extLst>
                <a:ext uri="{FF2B5EF4-FFF2-40B4-BE49-F238E27FC236}">
                  <a16:creationId xmlns:a16="http://schemas.microsoft.com/office/drawing/2014/main" xmlns="" id="{84C00497-F4DE-4EA0-9449-8B0C39F959F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0800000">
              <a:off x="4308095" y="1499600"/>
              <a:ext cx="74231" cy="6399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뫼비우스 Regular"/>
                <a:cs typeface="Calibri" pitchFamily="34" charset="0"/>
              </a:endParaRPr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xmlns="" id="{52A5BBCD-132C-48BA-853A-6463A4A5867A}"/>
              </a:ext>
            </a:extLst>
          </p:cNvPr>
          <p:cNvSpPr>
            <a:spLocks/>
          </p:cNvSpPr>
          <p:nvPr/>
        </p:nvSpPr>
        <p:spPr bwMode="auto">
          <a:xfrm>
            <a:off x="1200225" y="2406063"/>
            <a:ext cx="864096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262626"/>
                </a:solidFill>
                <a:latin typeface="나눔고딕" pitchFamily="50" charset="-127"/>
                <a:ea typeface="뫼비우스 Regular"/>
              </a:rPr>
              <a:t>Button text</a:t>
            </a: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xmlns="" id="{E42B3B54-CBEA-4C99-A700-A44518D9E679}"/>
              </a:ext>
            </a:extLst>
          </p:cNvPr>
          <p:cNvSpPr>
            <a:spLocks/>
          </p:cNvSpPr>
          <p:nvPr/>
        </p:nvSpPr>
        <p:spPr bwMode="auto">
          <a:xfrm>
            <a:off x="1203243" y="2721396"/>
            <a:ext cx="864096" cy="2052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/>
                </a:solidFill>
                <a:latin typeface="나눔고딕" pitchFamily="50" charset="-127"/>
                <a:ea typeface="뫼비우스 Regular"/>
              </a:rPr>
              <a:t>Button text</a:t>
            </a:r>
          </a:p>
        </p:txBody>
      </p:sp>
      <p:grpSp>
        <p:nvGrpSpPr>
          <p:cNvPr id="56" name="Vertical Scrollbar">
            <a:extLst>
              <a:ext uri="{FF2B5EF4-FFF2-40B4-BE49-F238E27FC236}">
                <a16:creationId xmlns:a16="http://schemas.microsoft.com/office/drawing/2014/main" xmlns="" id="{61527C5C-360B-4A9C-99F3-BD86B65AF16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751923" y="4991732"/>
            <a:ext cx="144016" cy="469900"/>
            <a:chOff x="508000" y="1397005"/>
            <a:chExt cx="144016" cy="2375097"/>
          </a:xfrm>
        </p:grpSpPr>
        <p:grpSp>
          <p:nvGrpSpPr>
            <p:cNvPr id="57" name="Arrow Button Up">
              <a:extLst>
                <a:ext uri="{FF2B5EF4-FFF2-40B4-BE49-F238E27FC236}">
                  <a16:creationId xmlns:a16="http://schemas.microsoft.com/office/drawing/2014/main" xmlns="" id="{7A52B953-2348-481C-A370-349A5DB95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00" y="1397005"/>
              <a:ext cx="144016" cy="727928"/>
              <a:chOff x="508000" y="1397005"/>
              <a:chExt cx="144016" cy="727928"/>
            </a:xfrm>
          </p:grpSpPr>
          <p:sp>
            <p:nvSpPr>
              <p:cNvPr id="63" name="Button Border">
                <a:extLst>
                  <a:ext uri="{FF2B5EF4-FFF2-40B4-BE49-F238E27FC236}">
                    <a16:creationId xmlns:a16="http://schemas.microsoft.com/office/drawing/2014/main" xmlns="" id="{1186154D-FA0D-4752-B957-66ACFB9A538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8000" y="1397005"/>
                <a:ext cx="144016" cy="727928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나눔고딕" panose="020D0604000000000000" pitchFamily="50" charset="-127"/>
                  <a:ea typeface="뫼비우스 Regular"/>
                  <a:cs typeface="Calibri" pitchFamily="34" charset="0"/>
                </a:endParaRPr>
              </a:p>
            </p:txBody>
          </p:sp>
          <p:sp>
            <p:nvSpPr>
              <p:cNvPr id="64" name="Arrow Up">
                <a:extLst>
                  <a:ext uri="{FF2B5EF4-FFF2-40B4-BE49-F238E27FC236}">
                    <a16:creationId xmlns:a16="http://schemas.microsoft.com/office/drawing/2014/main" xmlns="" id="{D2203146-0643-492A-BDB7-C60AECEFEE29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53008" y="1624491"/>
                <a:ext cx="54000" cy="272946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나눔고딕" panose="020D0604000000000000" pitchFamily="50" charset="-127"/>
                  <a:ea typeface="뫼비우스 Regular"/>
                  <a:cs typeface="Calibri" pitchFamily="34" charset="0"/>
                </a:endParaRPr>
              </a:p>
            </p:txBody>
          </p:sp>
        </p:grpSp>
        <p:sp>
          <p:nvSpPr>
            <p:cNvPr id="58" name="Track">
              <a:extLst>
                <a:ext uri="{FF2B5EF4-FFF2-40B4-BE49-F238E27FC236}">
                  <a16:creationId xmlns:a16="http://schemas.microsoft.com/office/drawing/2014/main" xmlns="" id="{F96A4052-AC69-43AD-9DA1-1FF64B649AAF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08000" y="2117394"/>
              <a:ext cx="144016" cy="92679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9" name="Scroll Thumb">
              <a:extLst>
                <a:ext uri="{FF2B5EF4-FFF2-40B4-BE49-F238E27FC236}">
                  <a16:creationId xmlns:a16="http://schemas.microsoft.com/office/drawing/2014/main" xmlns="" id="{19D27B98-DB9C-4DDA-A046-CB19C8EBB4B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27548" y="2209668"/>
              <a:ext cx="104920" cy="571909"/>
            </a:xfrm>
            <a:prstGeom prst="roundRect">
              <a:avLst>
                <a:gd name="adj" fmla="val 26679"/>
              </a:avLst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뫼비우스 Regular"/>
                <a:cs typeface="Calibri" pitchFamily="34" charset="0"/>
              </a:endParaRPr>
            </a:p>
          </p:txBody>
        </p:sp>
        <p:grpSp>
          <p:nvGrpSpPr>
            <p:cNvPr id="60" name="Arrow Button Down">
              <a:extLst>
                <a:ext uri="{FF2B5EF4-FFF2-40B4-BE49-F238E27FC236}">
                  <a16:creationId xmlns:a16="http://schemas.microsoft.com/office/drawing/2014/main" xmlns="" id="{B1F75ACA-FB68-4310-962A-AF32117EE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00" y="3044170"/>
              <a:ext cx="144016" cy="727932"/>
              <a:chOff x="508000" y="3044170"/>
              <a:chExt cx="144016" cy="727932"/>
            </a:xfrm>
          </p:grpSpPr>
          <p:sp>
            <p:nvSpPr>
              <p:cNvPr id="61" name="Button Border">
                <a:extLst>
                  <a:ext uri="{FF2B5EF4-FFF2-40B4-BE49-F238E27FC236}">
                    <a16:creationId xmlns:a16="http://schemas.microsoft.com/office/drawing/2014/main" xmlns="" id="{6D957253-C9AE-4846-AA66-E2B1E361634A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08000" y="3044170"/>
                <a:ext cx="144016" cy="727932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나눔고딕" panose="020D0604000000000000" pitchFamily="50" charset="-127"/>
                  <a:ea typeface="뫼비우스 Regular"/>
                  <a:cs typeface="Calibri" pitchFamily="34" charset="0"/>
                </a:endParaRPr>
              </a:p>
            </p:txBody>
          </p:sp>
          <p:sp>
            <p:nvSpPr>
              <p:cNvPr id="62" name="Arrow Down">
                <a:extLst>
                  <a:ext uri="{FF2B5EF4-FFF2-40B4-BE49-F238E27FC236}">
                    <a16:creationId xmlns:a16="http://schemas.microsoft.com/office/drawing/2014/main" xmlns="" id="{2853FD60-E78C-4F77-89D8-AEA9FD445D4E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 rot="10800000">
                <a:off x="553009" y="3271662"/>
                <a:ext cx="54000" cy="272937"/>
              </a:xfrm>
              <a:prstGeom prst="flowChartExtract">
                <a:avLst/>
              </a:prstGeom>
              <a:solidFill>
                <a:srgbClr val="262626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나눔고딕" panose="020D0604000000000000" pitchFamily="50" charset="-127"/>
                  <a:ea typeface="뫼비우스 Regular"/>
                  <a:cs typeface="Calibri" pitchFamily="34" charset="0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D1C8CC11-0D79-4728-9F1D-D6F0EEC0A315}"/>
              </a:ext>
            </a:extLst>
          </p:cNvPr>
          <p:cNvGrpSpPr/>
          <p:nvPr/>
        </p:nvGrpSpPr>
        <p:grpSpPr>
          <a:xfrm>
            <a:off x="2959091" y="5747121"/>
            <a:ext cx="2484699" cy="175940"/>
            <a:chOff x="4376936" y="5169352"/>
            <a:chExt cx="2484699" cy="175940"/>
          </a:xfrm>
        </p:grpSpPr>
        <p:sp>
          <p:nvSpPr>
            <p:cNvPr id="66" name="Back Button">
              <a:extLst>
                <a:ext uri="{FF2B5EF4-FFF2-40B4-BE49-F238E27FC236}">
                  <a16:creationId xmlns:a16="http://schemas.microsoft.com/office/drawing/2014/main" xmlns="" id="{39181314-CD9A-4F6E-BD35-2D9C86777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576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rgbClr val="A6A6A6"/>
                  </a:solidFill>
                  <a:latin typeface="Wingdings 3"/>
                  <a:ea typeface="뫼비우스 Regular"/>
                </a:rPr>
                <a:t>t</a:t>
              </a:r>
            </a:p>
          </p:txBody>
        </p:sp>
        <p:sp>
          <p:nvSpPr>
            <p:cNvPr id="67" name="Page 1">
              <a:extLst>
                <a:ext uri="{FF2B5EF4-FFF2-40B4-BE49-F238E27FC236}">
                  <a16:creationId xmlns:a16="http://schemas.microsoft.com/office/drawing/2014/main" xmlns="" id="{A8602D5A-ABAE-4944-83D0-403A9C85A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340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  <a:ea typeface="뫼비우스 Regular"/>
                </a:rPr>
                <a:t>1</a:t>
              </a:r>
            </a:p>
          </p:txBody>
        </p:sp>
        <p:sp>
          <p:nvSpPr>
            <p:cNvPr id="68" name="Page 2">
              <a:extLst>
                <a:ext uri="{FF2B5EF4-FFF2-40B4-BE49-F238E27FC236}">
                  <a16:creationId xmlns:a16="http://schemas.microsoft.com/office/drawing/2014/main" xmlns="" id="{C6682B8B-8F97-4A1C-9E4F-647E0AFC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6888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  <a:ea typeface="뫼비우스 Regular"/>
                </a:rPr>
                <a:t>2</a:t>
              </a:r>
            </a:p>
          </p:txBody>
        </p:sp>
        <p:sp>
          <p:nvSpPr>
            <p:cNvPr id="69" name="Page 3">
              <a:extLst>
                <a:ext uri="{FF2B5EF4-FFF2-40B4-BE49-F238E27FC236}">
                  <a16:creationId xmlns:a16="http://schemas.microsoft.com/office/drawing/2014/main" xmlns="" id="{5D80F96C-ECD5-4029-83E1-8B6746F31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6436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  <a:ea typeface="뫼비우스 Regular"/>
                </a:rPr>
                <a:t>3</a:t>
              </a:r>
            </a:p>
          </p:txBody>
        </p:sp>
        <p:sp>
          <p:nvSpPr>
            <p:cNvPr id="70" name="Page 4">
              <a:extLst>
                <a:ext uri="{FF2B5EF4-FFF2-40B4-BE49-F238E27FC236}">
                  <a16:creationId xmlns:a16="http://schemas.microsoft.com/office/drawing/2014/main" xmlns="" id="{F589768B-455A-4E5C-9350-17EB66D0D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983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  <a:ea typeface="뫼비우스 Regular"/>
                </a:rPr>
                <a:t>4</a:t>
              </a:r>
            </a:p>
          </p:txBody>
        </p:sp>
        <p:sp>
          <p:nvSpPr>
            <p:cNvPr id="71" name="Dots">
              <a:extLst>
                <a:ext uri="{FF2B5EF4-FFF2-40B4-BE49-F238E27FC236}">
                  <a16:creationId xmlns:a16="http://schemas.microsoft.com/office/drawing/2014/main" xmlns="" id="{FB648937-036E-402A-9D21-936DBD60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20" y="5180378"/>
              <a:ext cx="88166" cy="153888"/>
            </a:xfrm>
            <a:prstGeom prst="rect">
              <a:avLst/>
            </a:prstGeom>
            <a:noFill/>
            <a:ln w="3175" cap="flat" cmpd="sng" algn="ctr">
              <a:solidFill>
                <a:srgbClr val="FFFFFF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262626"/>
                  </a:solidFill>
                  <a:latin typeface="Calibri"/>
                  <a:ea typeface="뫼비우스 Regular"/>
                </a:rPr>
                <a:t>…</a:t>
              </a:r>
            </a:p>
          </p:txBody>
        </p:sp>
        <p:sp>
          <p:nvSpPr>
            <p:cNvPr id="72" name="Page 9">
              <a:extLst>
                <a:ext uri="{FF2B5EF4-FFF2-40B4-BE49-F238E27FC236}">
                  <a16:creationId xmlns:a16="http://schemas.microsoft.com/office/drawing/2014/main" xmlns="" id="{D61DE4CC-76EB-4984-822E-9D166C92D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983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  <a:ea typeface="뫼비우스 Regular"/>
                </a:rPr>
                <a:t>9</a:t>
              </a:r>
            </a:p>
          </p:txBody>
        </p:sp>
        <p:sp>
          <p:nvSpPr>
            <p:cNvPr id="73" name="Page 10">
              <a:extLst>
                <a:ext uri="{FF2B5EF4-FFF2-40B4-BE49-F238E27FC236}">
                  <a16:creationId xmlns:a16="http://schemas.microsoft.com/office/drawing/2014/main" xmlns="" id="{91A5D689-4723-4859-8A39-96F922A3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531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  <a:ea typeface="뫼비우스 Regular"/>
                </a:rPr>
                <a:t>10</a:t>
              </a:r>
            </a:p>
          </p:txBody>
        </p:sp>
        <p:sp>
          <p:nvSpPr>
            <p:cNvPr id="74" name="Next Button">
              <a:extLst>
                <a:ext uri="{FF2B5EF4-FFF2-40B4-BE49-F238E27FC236}">
                  <a16:creationId xmlns:a16="http://schemas.microsoft.com/office/drawing/2014/main" xmlns="" id="{5B27101C-6CF7-4FFE-8F3D-B0D5E13B1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770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  <a:ea typeface="뫼비우스 Regular"/>
                </a:rPr>
                <a:t>u</a:t>
              </a:r>
            </a:p>
          </p:txBody>
        </p:sp>
        <p:sp>
          <p:nvSpPr>
            <p:cNvPr id="75" name="Next Button">
              <a:extLst>
                <a:ext uri="{FF2B5EF4-FFF2-40B4-BE49-F238E27FC236}">
                  <a16:creationId xmlns:a16="http://schemas.microsoft.com/office/drawing/2014/main" xmlns="" id="{FF8E681E-C346-471D-917D-97CAAA04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192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  <a:ea typeface="뫼비우스 Regular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뫼비우스 Regular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  <a:ea typeface="뫼비우스 Regular"/>
              </a:endParaRPr>
            </a:p>
          </p:txBody>
        </p:sp>
        <p:sp>
          <p:nvSpPr>
            <p:cNvPr id="76" name="Back Button">
              <a:extLst>
                <a:ext uri="{FF2B5EF4-FFF2-40B4-BE49-F238E27FC236}">
                  <a16:creationId xmlns:a16="http://schemas.microsoft.com/office/drawing/2014/main" xmlns="" id="{C7DD9361-7373-48B7-B59E-2F030CF1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36" y="5169352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뫼비우스 Regular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  <a:ea typeface="뫼비우스 Regular"/>
                </a:rPr>
                <a:t>t</a:t>
              </a:r>
            </a:p>
          </p:txBody>
        </p:sp>
      </p:grpSp>
      <p:grpSp>
        <p:nvGrpSpPr>
          <p:cNvPr id="77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5037270" y="2604883"/>
            <a:ext cx="1624134" cy="216024"/>
            <a:chOff x="3198664" y="4941168"/>
            <a:chExt cx="1624134" cy="216024"/>
          </a:xfrm>
        </p:grpSpPr>
        <p:sp>
          <p:nvSpPr>
            <p:cNvPr id="78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6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Tab 1</a:t>
              </a:r>
            </a:p>
          </p:txBody>
        </p:sp>
        <p:sp>
          <p:nvSpPr>
            <p:cNvPr id="79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Tab 2</a:t>
              </a:r>
            </a:p>
          </p:txBody>
        </p:sp>
        <p:cxnSp>
          <p:nvCxnSpPr>
            <p:cNvPr id="80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66D47B84-CE53-46E3-B67B-67FDF3208A5D}"/>
              </a:ext>
            </a:extLst>
          </p:cNvPr>
          <p:cNvGrpSpPr/>
          <p:nvPr/>
        </p:nvGrpSpPr>
        <p:grpSpPr>
          <a:xfrm>
            <a:off x="1168031" y="5094211"/>
            <a:ext cx="1052770" cy="240790"/>
            <a:chOff x="717900" y="5005409"/>
            <a:chExt cx="1052770" cy="240790"/>
          </a:xfrm>
        </p:grpSpPr>
        <p:sp>
          <p:nvSpPr>
            <p:cNvPr id="82" name="Rectangle 58">
              <a:extLst>
                <a:ext uri="{FF2B5EF4-FFF2-40B4-BE49-F238E27FC236}">
                  <a16:creationId xmlns:a16="http://schemas.microsoft.com/office/drawing/2014/main" xmlns="" id="{9D82B837-2003-4CAB-8F10-C62217B1C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900" y="5021413"/>
              <a:ext cx="808038" cy="1793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r>
                <a:rPr lang="en-US" altLang="ko-KR" sz="800" dirty="0" smtClean="0">
                  <a:latin typeface="나눔고딕" panose="020D0604000000000000" pitchFamily="50" charset="-127"/>
                  <a:ea typeface="뫼비우스 Regular"/>
                </a:rPr>
                <a:t>2018.12.10</a:t>
              </a:r>
              <a:endParaRPr lang="ko-KR" altLang="en-US" sz="800" dirty="0">
                <a:latin typeface="나눔고딕" panose="020D0604000000000000" pitchFamily="50" charset="-127"/>
                <a:ea typeface="뫼비우스 Regular"/>
              </a:endParaRPr>
            </a:p>
          </p:txBody>
        </p:sp>
        <p:pic>
          <p:nvPicPr>
            <p:cNvPr id="83" name="그래픽 71" descr="월 단위 달력">
              <a:extLst>
                <a:ext uri="{FF2B5EF4-FFF2-40B4-BE49-F238E27FC236}">
                  <a16:creationId xmlns:a16="http://schemas.microsoft.com/office/drawing/2014/main" xmlns="" id="{3175E27F-D2F9-46C2-AF35-FF49AEEB9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1529880" y="5005409"/>
              <a:ext cx="240790" cy="240790"/>
            </a:xfrm>
            <a:prstGeom prst="rect">
              <a:avLst/>
            </a:prstGeom>
          </p:spPr>
        </p:pic>
      </p:grpSp>
      <p:grpSp>
        <p:nvGrpSpPr>
          <p:cNvPr id="98" name="그룹 47">
            <a:extLst>
              <a:ext uri="{FF2B5EF4-FFF2-40B4-BE49-F238E27FC236}">
                <a16:creationId xmlns:a16="http://schemas.microsoft.com/office/drawing/2014/main" xmlns="" id="{692BF427-F432-408E-BE38-AFAB6C6BC641}"/>
              </a:ext>
            </a:extLst>
          </p:cNvPr>
          <p:cNvGrpSpPr>
            <a:grpSpLocks/>
          </p:cNvGrpSpPr>
          <p:nvPr/>
        </p:nvGrpSpPr>
        <p:grpSpPr bwMode="auto">
          <a:xfrm>
            <a:off x="7165078" y="1184938"/>
            <a:ext cx="1160462" cy="144463"/>
            <a:chOff x="741903" y="1678840"/>
            <a:chExt cx="1160000" cy="144462"/>
          </a:xfrm>
          <a:solidFill>
            <a:srgbClr val="FF0000"/>
          </a:solidFill>
        </p:grpSpPr>
        <p:sp>
          <p:nvSpPr>
            <p:cNvPr id="99" name="Oval 723">
              <a:extLst>
                <a:ext uri="{FF2B5EF4-FFF2-40B4-BE49-F238E27FC236}">
                  <a16:creationId xmlns:a16="http://schemas.microsoft.com/office/drawing/2014/main" xmlns="" id="{37229519-C062-4593-BCF8-F12F41415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9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0" name="Oval 723">
              <a:extLst>
                <a:ext uri="{FF2B5EF4-FFF2-40B4-BE49-F238E27FC236}">
                  <a16:creationId xmlns:a16="http://schemas.microsoft.com/office/drawing/2014/main" xmlns="" id="{D6728EDF-0F81-46B3-9E13-C7326E09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Oval 723">
              <a:extLst>
                <a:ext uri="{FF2B5EF4-FFF2-40B4-BE49-F238E27FC236}">
                  <a16:creationId xmlns:a16="http://schemas.microsoft.com/office/drawing/2014/main" xmlns="" id="{2D51035A-7CFF-406B-8879-6AD888A3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3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Oval 723">
              <a:extLst>
                <a:ext uri="{FF2B5EF4-FFF2-40B4-BE49-F238E27FC236}">
                  <a16:creationId xmlns:a16="http://schemas.microsoft.com/office/drawing/2014/main" xmlns="" id="{663A1D1D-9C3B-4BED-B785-1E88B676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5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" name="Oval 723">
              <a:extLst>
                <a:ext uri="{FF2B5EF4-FFF2-40B4-BE49-F238E27FC236}">
                  <a16:creationId xmlns:a16="http://schemas.microsoft.com/office/drawing/2014/main" xmlns="" id="{687D2B01-1254-4CE0-B915-5CB0EEEA6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7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4" name="Oval 723">
              <a:extLst>
                <a:ext uri="{FF2B5EF4-FFF2-40B4-BE49-F238E27FC236}">
                  <a16:creationId xmlns:a16="http://schemas.microsoft.com/office/drawing/2014/main" xmlns="" id="{B3483310-A650-4973-A3BE-6A7B310C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9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" name="그룹 71">
            <a:extLst>
              <a:ext uri="{FF2B5EF4-FFF2-40B4-BE49-F238E27FC236}">
                <a16:creationId xmlns:a16="http://schemas.microsoft.com/office/drawing/2014/main" xmlns="" id="{41A6133C-68B1-44EF-8F27-5731E49DB077}"/>
              </a:ext>
            </a:extLst>
          </p:cNvPr>
          <p:cNvGrpSpPr>
            <a:grpSpLocks/>
          </p:cNvGrpSpPr>
          <p:nvPr/>
        </p:nvGrpSpPr>
        <p:grpSpPr bwMode="auto">
          <a:xfrm>
            <a:off x="7165078" y="1400838"/>
            <a:ext cx="1160462" cy="144463"/>
            <a:chOff x="741903" y="1678840"/>
            <a:chExt cx="1160000" cy="144462"/>
          </a:xfrm>
          <a:solidFill>
            <a:srgbClr val="FF0000"/>
          </a:solidFill>
        </p:grpSpPr>
        <p:sp>
          <p:nvSpPr>
            <p:cNvPr id="106" name="Oval 723">
              <a:extLst>
                <a:ext uri="{FF2B5EF4-FFF2-40B4-BE49-F238E27FC236}">
                  <a16:creationId xmlns:a16="http://schemas.microsoft.com/office/drawing/2014/main" xmlns="" id="{E35B27C4-6BA9-49B1-BF61-1004B279F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9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7" name="Oval 723">
              <a:extLst>
                <a:ext uri="{FF2B5EF4-FFF2-40B4-BE49-F238E27FC236}">
                  <a16:creationId xmlns:a16="http://schemas.microsoft.com/office/drawing/2014/main" xmlns="" id="{5B44522E-4E7C-45F1-B70E-280E768EA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8" name="Oval 723">
              <a:extLst>
                <a:ext uri="{FF2B5EF4-FFF2-40B4-BE49-F238E27FC236}">
                  <a16:creationId xmlns:a16="http://schemas.microsoft.com/office/drawing/2014/main" xmlns="" id="{4C97736D-99EF-4184-BF07-6121960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3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9" name="Oval 723">
              <a:extLst>
                <a:ext uri="{FF2B5EF4-FFF2-40B4-BE49-F238E27FC236}">
                  <a16:creationId xmlns:a16="http://schemas.microsoft.com/office/drawing/2014/main" xmlns="" id="{F08AAF6B-AC83-4440-9862-B71426EB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5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0" name="Oval 723">
              <a:extLst>
                <a:ext uri="{FF2B5EF4-FFF2-40B4-BE49-F238E27FC236}">
                  <a16:creationId xmlns:a16="http://schemas.microsoft.com/office/drawing/2014/main" xmlns="" id="{DF8D39C6-4970-4C90-90AD-C5271C9F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7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Oval 723">
              <a:extLst>
                <a:ext uri="{FF2B5EF4-FFF2-40B4-BE49-F238E27FC236}">
                  <a16:creationId xmlns:a16="http://schemas.microsoft.com/office/drawing/2014/main" xmlns="" id="{19C9FA82-CEAF-438E-9C9E-B1346E082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7903" y="1678840"/>
              <a:ext cx="144000" cy="1444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7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en-US" altLang="ko-KR" sz="700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9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모서리가 둥근 직사각형 99"/>
          <p:cNvSpPr/>
          <p:nvPr/>
        </p:nvSpPr>
        <p:spPr>
          <a:xfrm>
            <a:off x="2648914" y="3804877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Step 2.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51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내국인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2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외국인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53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63042" y="3158071"/>
            <a:ext cx="546316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회원님의 개인정보는 항상 암호화되어 처리되고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본인인증으로만 사용하며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보관하지 않습니다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아래의 본인 확인 수단 중 한 가지를 선택해 주세요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1437" y="3666079"/>
            <a:ext cx="6225163" cy="21251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745074" y="2904491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1000" b="1" dirty="0">
                <a:latin typeface="맑은 고딕" pitchFamily="50" charset="-127"/>
                <a:ea typeface="뫼비우스 Regular"/>
              </a:rPr>
              <a:t>｜본인인증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7332" y="3826932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74" name="Picture 2" descr="C:\Users\cidow\AppData\Local\Microsoft\Windows\INetCache\IE\7NSC0CVZ\1024px-Smartphone_icon_-_Noun_Project_283536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38" y="3962804"/>
            <a:ext cx="489538" cy="48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26886" y="4503144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휴대폰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으로 확인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910" y="4714488"/>
            <a:ext cx="1239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회원님의 명의로 등록된 휴대폰번호를 통해 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79" name="AutoShape 30"/>
          <p:cNvSpPr>
            <a:spLocks noChangeArrowheads="1"/>
          </p:cNvSpPr>
          <p:nvPr/>
        </p:nvSpPr>
        <p:spPr bwMode="auto">
          <a:xfrm>
            <a:off x="1470615" y="5222186"/>
            <a:ext cx="621234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휴대폰 인증</a:t>
            </a:r>
          </a:p>
        </p:txBody>
      </p:sp>
      <p:sp>
        <p:nvSpPr>
          <p:cNvPr id="80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이전</a:t>
            </a:r>
          </a:p>
        </p:txBody>
      </p:sp>
      <p:sp>
        <p:nvSpPr>
          <p:cNvPr id="90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538923" y="3833675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02" name="Picture 337" descr="business, card, cash, credit, money, paymen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447" y="3979088"/>
            <a:ext cx="490188" cy="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2764371" y="4507166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신용카드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 확인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2588343" y="4708678"/>
            <a:ext cx="12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 소유의  신용카드 번호와 비밀번호를 통해 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05" name="AutoShape 30"/>
          <p:cNvSpPr>
            <a:spLocks noChangeArrowheads="1"/>
          </p:cNvSpPr>
          <p:nvPr/>
        </p:nvSpPr>
        <p:spPr bwMode="auto">
          <a:xfrm>
            <a:off x="2919924" y="5221738"/>
            <a:ext cx="621234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신용카드 인증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041992" y="3826932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533583" y="3833675"/>
            <a:ext cx="1353503" cy="1729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09" name="Picture 339" descr="document, extension, file, format, pape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98" y="4013619"/>
            <a:ext cx="433627" cy="43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4255334" y="4519670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rgbClr val="C00000"/>
                </a:solidFill>
                <a:ea typeface="뫼비우스 Regular"/>
              </a:rPr>
              <a:t>공인인증서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 확인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067423" y="4717427"/>
            <a:ext cx="125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회원님의 공인인증서를 통해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23" name="AutoShape 30"/>
          <p:cNvSpPr>
            <a:spLocks noChangeArrowheads="1"/>
          </p:cNvSpPr>
          <p:nvPr/>
        </p:nvSpPr>
        <p:spPr bwMode="auto">
          <a:xfrm>
            <a:off x="4368146" y="5230971"/>
            <a:ext cx="720511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공인인증서 인증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59594" y="4519669"/>
            <a:ext cx="1143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err="1">
                <a:solidFill>
                  <a:srgbClr val="C00000"/>
                </a:solidFill>
                <a:ea typeface="뫼비우스 Regular"/>
              </a:rPr>
              <a:t>아이핀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으로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확인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556443" y="4717426"/>
            <a:ext cx="1257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" dirty="0" err="1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아이핀</a:t>
            </a: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 인증을 통해 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  <a:p>
            <a:pPr lvl="0"/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본인 인증 과정을 거치게 됩니다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  <a:ea typeface="뫼비우스 Regular"/>
              </a:rPr>
              <a:t>. </a:t>
            </a:r>
            <a:endParaRPr lang="ko-KR" altLang="en-US" sz="600" dirty="0">
              <a:solidFill>
                <a:prstClr val="black">
                  <a:lumMod val="75000"/>
                  <a:lumOff val="25000"/>
                </a:prstClr>
              </a:solidFill>
              <a:ea typeface="뫼비우스 Regular"/>
            </a:endParaRPr>
          </a:p>
        </p:txBody>
      </p:sp>
      <p:sp>
        <p:nvSpPr>
          <p:cNvPr id="127" name="AutoShape 30"/>
          <p:cNvSpPr>
            <a:spLocks noChangeArrowheads="1"/>
          </p:cNvSpPr>
          <p:nvPr/>
        </p:nvSpPr>
        <p:spPr bwMode="auto">
          <a:xfrm>
            <a:off x="5834306" y="5230970"/>
            <a:ext cx="720511" cy="146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아이핀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 인증</a:t>
            </a:r>
          </a:p>
        </p:txBody>
      </p:sp>
      <p:sp>
        <p:nvSpPr>
          <p:cNvPr id="128" name="Closed Lock"/>
          <p:cNvSpPr>
            <a:spLocks noEditPoints="1"/>
          </p:cNvSpPr>
          <p:nvPr/>
        </p:nvSpPr>
        <p:spPr bwMode="auto">
          <a:xfrm>
            <a:off x="6052538" y="4013619"/>
            <a:ext cx="225216" cy="377968"/>
          </a:xfrm>
          <a:custGeom>
            <a:avLst/>
            <a:gdLst>
              <a:gd name="T0" fmla="*/ 23 w 272"/>
              <a:gd name="T1" fmla="*/ 113 h 372"/>
              <a:gd name="T2" fmla="*/ 8 w 272"/>
              <a:gd name="T3" fmla="*/ 144 h 372"/>
              <a:gd name="T4" fmla="*/ 0 w 272"/>
              <a:gd name="T5" fmla="*/ 364 h 372"/>
              <a:gd name="T6" fmla="*/ 264 w 272"/>
              <a:gd name="T7" fmla="*/ 372 h 372"/>
              <a:gd name="T8" fmla="*/ 272 w 272"/>
              <a:gd name="T9" fmla="*/ 152 h 372"/>
              <a:gd name="T10" fmla="*/ 248 w 272"/>
              <a:gd name="T11" fmla="*/ 144 h 372"/>
              <a:gd name="T12" fmla="*/ 136 w 272"/>
              <a:gd name="T13" fmla="*/ 0 h 372"/>
              <a:gd name="T14" fmla="*/ 232 w 272"/>
              <a:gd name="T15" fmla="*/ 113 h 372"/>
              <a:gd name="T16" fmla="*/ 235 w 272"/>
              <a:gd name="T17" fmla="*/ 157 h 372"/>
              <a:gd name="T18" fmla="*/ 256 w 272"/>
              <a:gd name="T19" fmla="*/ 160 h 372"/>
              <a:gd name="T20" fmla="*/ 16 w 272"/>
              <a:gd name="T21" fmla="*/ 356 h 372"/>
              <a:gd name="T22" fmla="*/ 28 w 272"/>
              <a:gd name="T23" fmla="*/ 160 h 372"/>
              <a:gd name="T24" fmla="*/ 39 w 272"/>
              <a:gd name="T25" fmla="*/ 113 h 372"/>
              <a:gd name="T26" fmla="*/ 136 w 272"/>
              <a:gd name="T27" fmla="*/ 40 h 372"/>
              <a:gd name="T28" fmla="*/ 63 w 272"/>
              <a:gd name="T29" fmla="*/ 147 h 372"/>
              <a:gd name="T30" fmla="*/ 76 w 272"/>
              <a:gd name="T31" fmla="*/ 160 h 372"/>
              <a:gd name="T32" fmla="*/ 205 w 272"/>
              <a:gd name="T33" fmla="*/ 157 h 372"/>
              <a:gd name="T34" fmla="*/ 209 w 272"/>
              <a:gd name="T35" fmla="*/ 113 h 372"/>
              <a:gd name="T36" fmla="*/ 136 w 272"/>
              <a:gd name="T37" fmla="*/ 56 h 372"/>
              <a:gd name="T38" fmla="*/ 193 w 272"/>
              <a:gd name="T39" fmla="*/ 144 h 372"/>
              <a:gd name="T40" fmla="*/ 79 w 272"/>
              <a:gd name="T41" fmla="*/ 113 h 372"/>
              <a:gd name="T42" fmla="*/ 132 w 272"/>
              <a:gd name="T43" fmla="*/ 213 h 372"/>
              <a:gd name="T44" fmla="*/ 110 w 272"/>
              <a:gd name="T45" fmla="*/ 268 h 372"/>
              <a:gd name="T46" fmla="*/ 112 w 272"/>
              <a:gd name="T47" fmla="*/ 333 h 372"/>
              <a:gd name="T48" fmla="*/ 162 w 272"/>
              <a:gd name="T49" fmla="*/ 327 h 372"/>
              <a:gd name="T50" fmla="*/ 156 w 272"/>
              <a:gd name="T51" fmla="*/ 268 h 372"/>
              <a:gd name="T52" fmla="*/ 132 w 272"/>
              <a:gd name="T53" fmla="*/ 213 h 372"/>
              <a:gd name="T54" fmla="*/ 149 w 272"/>
              <a:gd name="T55" fmla="*/ 245 h 372"/>
              <a:gd name="T56" fmla="*/ 140 w 272"/>
              <a:gd name="T57" fmla="*/ 266 h 372"/>
              <a:gd name="T58" fmla="*/ 117 w 272"/>
              <a:gd name="T59" fmla="*/ 317 h 372"/>
              <a:gd name="T60" fmla="*/ 123 w 272"/>
              <a:gd name="T61" fmla="*/ 258 h 372"/>
              <a:gd name="T62" fmla="*/ 132 w 272"/>
              <a:gd name="T63" fmla="*/ 229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2" h="372">
                <a:moveTo>
                  <a:pt x="136" y="0"/>
                </a:moveTo>
                <a:cubicBezTo>
                  <a:pt x="74" y="0"/>
                  <a:pt x="23" y="51"/>
                  <a:pt x="23" y="113"/>
                </a:cubicBezTo>
                <a:lnTo>
                  <a:pt x="23" y="144"/>
                </a:lnTo>
                <a:lnTo>
                  <a:pt x="8" y="144"/>
                </a:lnTo>
                <a:cubicBezTo>
                  <a:pt x="4" y="144"/>
                  <a:pt x="0" y="148"/>
                  <a:pt x="0" y="152"/>
                </a:cubicBezTo>
                <a:lnTo>
                  <a:pt x="0" y="364"/>
                </a:lnTo>
                <a:cubicBezTo>
                  <a:pt x="0" y="368"/>
                  <a:pt x="4" y="372"/>
                  <a:pt x="8" y="372"/>
                </a:cubicBezTo>
                <a:lnTo>
                  <a:pt x="264" y="372"/>
                </a:lnTo>
                <a:cubicBezTo>
                  <a:pt x="268" y="372"/>
                  <a:pt x="272" y="368"/>
                  <a:pt x="272" y="364"/>
                </a:cubicBezTo>
                <a:lnTo>
                  <a:pt x="272" y="152"/>
                </a:lnTo>
                <a:cubicBezTo>
                  <a:pt x="272" y="148"/>
                  <a:pt x="268" y="144"/>
                  <a:pt x="264" y="144"/>
                </a:cubicBezTo>
                <a:lnTo>
                  <a:pt x="248" y="144"/>
                </a:lnTo>
                <a:lnTo>
                  <a:pt x="248" y="113"/>
                </a:lnTo>
                <a:cubicBezTo>
                  <a:pt x="248" y="51"/>
                  <a:pt x="198" y="0"/>
                  <a:pt x="136" y="0"/>
                </a:cubicBezTo>
                <a:close/>
                <a:moveTo>
                  <a:pt x="136" y="16"/>
                </a:moveTo>
                <a:cubicBezTo>
                  <a:pt x="189" y="16"/>
                  <a:pt x="232" y="60"/>
                  <a:pt x="232" y="113"/>
                </a:cubicBezTo>
                <a:lnTo>
                  <a:pt x="232" y="147"/>
                </a:lnTo>
                <a:cubicBezTo>
                  <a:pt x="232" y="150"/>
                  <a:pt x="233" y="154"/>
                  <a:pt x="235" y="157"/>
                </a:cubicBezTo>
                <a:cubicBezTo>
                  <a:pt x="238" y="159"/>
                  <a:pt x="241" y="160"/>
                  <a:pt x="244" y="160"/>
                </a:cubicBezTo>
                <a:lnTo>
                  <a:pt x="256" y="160"/>
                </a:lnTo>
                <a:lnTo>
                  <a:pt x="256" y="356"/>
                </a:lnTo>
                <a:lnTo>
                  <a:pt x="16" y="356"/>
                </a:lnTo>
                <a:lnTo>
                  <a:pt x="16" y="160"/>
                </a:lnTo>
                <a:lnTo>
                  <a:pt x="28" y="160"/>
                </a:lnTo>
                <a:cubicBezTo>
                  <a:pt x="35" y="160"/>
                  <a:pt x="39" y="154"/>
                  <a:pt x="39" y="147"/>
                </a:cubicBezTo>
                <a:lnTo>
                  <a:pt x="39" y="113"/>
                </a:lnTo>
                <a:cubicBezTo>
                  <a:pt x="39" y="60"/>
                  <a:pt x="83" y="16"/>
                  <a:pt x="136" y="16"/>
                </a:cubicBezTo>
                <a:close/>
                <a:moveTo>
                  <a:pt x="136" y="40"/>
                </a:moveTo>
                <a:cubicBezTo>
                  <a:pt x="96" y="40"/>
                  <a:pt x="63" y="73"/>
                  <a:pt x="63" y="113"/>
                </a:cubicBezTo>
                <a:lnTo>
                  <a:pt x="63" y="147"/>
                </a:lnTo>
                <a:cubicBezTo>
                  <a:pt x="63" y="150"/>
                  <a:pt x="65" y="154"/>
                  <a:pt x="66" y="157"/>
                </a:cubicBezTo>
                <a:cubicBezTo>
                  <a:pt x="69" y="159"/>
                  <a:pt x="73" y="160"/>
                  <a:pt x="76" y="160"/>
                </a:cubicBezTo>
                <a:lnTo>
                  <a:pt x="196" y="160"/>
                </a:lnTo>
                <a:cubicBezTo>
                  <a:pt x="200" y="160"/>
                  <a:pt x="202" y="159"/>
                  <a:pt x="205" y="157"/>
                </a:cubicBezTo>
                <a:cubicBezTo>
                  <a:pt x="207" y="155"/>
                  <a:pt x="209" y="151"/>
                  <a:pt x="209" y="147"/>
                </a:cubicBezTo>
                <a:lnTo>
                  <a:pt x="209" y="113"/>
                </a:lnTo>
                <a:cubicBezTo>
                  <a:pt x="209" y="73"/>
                  <a:pt x="176" y="40"/>
                  <a:pt x="136" y="40"/>
                </a:cubicBezTo>
                <a:close/>
                <a:moveTo>
                  <a:pt x="136" y="56"/>
                </a:moveTo>
                <a:cubicBezTo>
                  <a:pt x="166" y="56"/>
                  <a:pt x="193" y="83"/>
                  <a:pt x="193" y="113"/>
                </a:cubicBezTo>
                <a:lnTo>
                  <a:pt x="193" y="144"/>
                </a:lnTo>
                <a:lnTo>
                  <a:pt x="79" y="144"/>
                </a:lnTo>
                <a:lnTo>
                  <a:pt x="79" y="113"/>
                </a:lnTo>
                <a:cubicBezTo>
                  <a:pt x="79" y="83"/>
                  <a:pt x="105" y="56"/>
                  <a:pt x="136" y="56"/>
                </a:cubicBezTo>
                <a:close/>
                <a:moveTo>
                  <a:pt x="132" y="213"/>
                </a:moveTo>
                <a:cubicBezTo>
                  <a:pt x="114" y="213"/>
                  <a:pt x="99" y="227"/>
                  <a:pt x="99" y="245"/>
                </a:cubicBezTo>
                <a:cubicBezTo>
                  <a:pt x="99" y="255"/>
                  <a:pt x="104" y="262"/>
                  <a:pt x="110" y="268"/>
                </a:cubicBezTo>
                <a:lnTo>
                  <a:pt x="101" y="317"/>
                </a:lnTo>
                <a:cubicBezTo>
                  <a:pt x="99" y="324"/>
                  <a:pt x="105" y="333"/>
                  <a:pt x="112" y="333"/>
                </a:cubicBezTo>
                <a:lnTo>
                  <a:pt x="153" y="333"/>
                </a:lnTo>
                <a:cubicBezTo>
                  <a:pt x="158" y="333"/>
                  <a:pt x="160" y="330"/>
                  <a:pt x="162" y="327"/>
                </a:cubicBezTo>
                <a:cubicBezTo>
                  <a:pt x="164" y="325"/>
                  <a:pt x="165" y="321"/>
                  <a:pt x="164" y="318"/>
                </a:cubicBezTo>
                <a:lnTo>
                  <a:pt x="156" y="268"/>
                </a:lnTo>
                <a:cubicBezTo>
                  <a:pt x="161" y="262"/>
                  <a:pt x="165" y="255"/>
                  <a:pt x="165" y="245"/>
                </a:cubicBezTo>
                <a:cubicBezTo>
                  <a:pt x="165" y="228"/>
                  <a:pt x="151" y="213"/>
                  <a:pt x="132" y="213"/>
                </a:cubicBezTo>
                <a:close/>
                <a:moveTo>
                  <a:pt x="132" y="229"/>
                </a:moveTo>
                <a:cubicBezTo>
                  <a:pt x="142" y="229"/>
                  <a:pt x="149" y="236"/>
                  <a:pt x="149" y="245"/>
                </a:cubicBezTo>
                <a:cubicBezTo>
                  <a:pt x="149" y="252"/>
                  <a:pt x="146" y="256"/>
                  <a:pt x="143" y="258"/>
                </a:cubicBezTo>
                <a:cubicBezTo>
                  <a:pt x="140" y="260"/>
                  <a:pt x="139" y="264"/>
                  <a:pt x="140" y="266"/>
                </a:cubicBezTo>
                <a:lnTo>
                  <a:pt x="148" y="317"/>
                </a:lnTo>
                <a:lnTo>
                  <a:pt x="117" y="317"/>
                </a:lnTo>
                <a:lnTo>
                  <a:pt x="126" y="266"/>
                </a:lnTo>
                <a:cubicBezTo>
                  <a:pt x="127" y="264"/>
                  <a:pt x="126" y="260"/>
                  <a:pt x="123" y="258"/>
                </a:cubicBezTo>
                <a:cubicBezTo>
                  <a:pt x="119" y="256"/>
                  <a:pt x="115" y="251"/>
                  <a:pt x="115" y="245"/>
                </a:cubicBezTo>
                <a:cubicBezTo>
                  <a:pt x="115" y="237"/>
                  <a:pt x="124" y="229"/>
                  <a:pt x="132" y="229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262626"/>
              </a:solidFill>
              <a:latin typeface="맑은 고딕" pitchFamily="50" charset="-127"/>
              <a:cs typeface="Calibri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14E7D837-7D0A-4FA7-84EF-0418E5FD81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2E62DCA-25EF-428F-952A-0ACF0C03FD8D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C5CBAB4-8647-4F26-AEB4-5E2A3581136C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6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65773" y="1272975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동의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|    Step 2.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인증하기 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회원가입 완료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51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내국인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52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외국인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53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63042" y="3158071"/>
            <a:ext cx="546316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회원님의 개인정보는 항상 암호화되어 처리되고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본인인증으로만 사용하며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보관하지 않습니다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인증 메일 수신을 위해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주소를 정확히 입력해 주세요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5222" y="3666079"/>
            <a:ext cx="5691762" cy="10354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745074" y="2904491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1000" b="1" dirty="0">
                <a:latin typeface="맑은 고딕" pitchFamily="50" charset="-127"/>
                <a:ea typeface="뫼비우스 Regular"/>
              </a:rPr>
              <a:t>｜본인인증</a:t>
            </a:r>
          </a:p>
        </p:txBody>
      </p:sp>
      <p:sp>
        <p:nvSpPr>
          <p:cNvPr id="80" name="AutoShape 30"/>
          <p:cNvSpPr>
            <a:spLocks noChangeArrowheads="1"/>
          </p:cNvSpPr>
          <p:nvPr/>
        </p:nvSpPr>
        <p:spPr bwMode="auto">
          <a:xfrm>
            <a:off x="3083421" y="543671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이전</a:t>
            </a:r>
          </a:p>
        </p:txBody>
      </p:sp>
      <p:sp>
        <p:nvSpPr>
          <p:cNvPr id="90" name="AutoShape 30"/>
          <p:cNvSpPr>
            <a:spLocks noChangeArrowheads="1"/>
          </p:cNvSpPr>
          <p:nvPr/>
        </p:nvSpPr>
        <p:spPr bwMode="auto">
          <a:xfrm>
            <a:off x="3791482" y="543626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36" name="Text Box"/>
          <p:cNvSpPr>
            <a:spLocks/>
          </p:cNvSpPr>
          <p:nvPr/>
        </p:nvSpPr>
        <p:spPr bwMode="auto">
          <a:xfrm>
            <a:off x="1052736" y="4049097"/>
            <a:ext cx="753204" cy="18854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262626"/>
              </a:solidFill>
              <a:effectLst/>
              <a:latin typeface="맑은 고딕" pitchFamily="50" charset="-127"/>
              <a:ea typeface="뫼비우스 Regular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001846" y="4048824"/>
            <a:ext cx="849338" cy="18854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000" dirty="0">
                <a:solidFill>
                  <a:srgbClr val="262626"/>
                </a:solidFill>
                <a:latin typeface="맑은 고딕" pitchFamily="50" charset="-127"/>
                <a:ea typeface="뫼비우스 Regular"/>
              </a:rPr>
              <a:t>  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2934808" y="4028874"/>
            <a:ext cx="863730" cy="225703"/>
            <a:chOff x="3930429" y="4031080"/>
            <a:chExt cx="863730" cy="225703"/>
          </a:xfrm>
        </p:grpSpPr>
        <p:sp>
          <p:nvSpPr>
            <p:cNvPr id="45" name="Text Box"/>
            <p:cNvSpPr/>
            <p:nvPr/>
          </p:nvSpPr>
          <p:spPr>
            <a:xfrm>
              <a:off x="3930429" y="4031080"/>
              <a:ext cx="86373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tx1"/>
                  </a:solidFill>
                  <a:latin typeface="Segoe UI" panose="020B0502040204020203" pitchFamily="34" charset="0"/>
                  <a:ea typeface="뫼비우스 Regular"/>
                  <a:cs typeface="Segoe UI" panose="020B0502040204020203" pitchFamily="34" charset="0"/>
                </a:rPr>
                <a:t>직접입력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  <p:sp>
          <p:nvSpPr>
            <p:cNvPr id="46" name="Arrow Down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686738" y="4134106"/>
              <a:ext cx="4571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755812" y="4027877"/>
            <a:ext cx="300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/>
                </a:solidFill>
                <a:ea typeface="뫼비우스 Regular"/>
              </a:rPr>
              <a:t>@</a:t>
            </a:r>
            <a:endParaRPr lang="ko-KR" altLang="en-US" dirty="0">
              <a:ea typeface="뫼비우스 Regular"/>
            </a:endParaRP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947592" y="3745988"/>
            <a:ext cx="5079997" cy="30437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나눔명조 ExtraBold" pitchFamily="18" charset="-127"/>
                <a:ea typeface="나눔명조 ExtraBold" pitchFamily="18" charset="-127"/>
                <a:cs typeface="+mj-cs"/>
              </a:defRPr>
            </a:lvl1pPr>
          </a:lstStyle>
          <a:p>
            <a:r>
              <a:rPr lang="ko-KR" altLang="en-US" sz="800" b="1" dirty="0" err="1">
                <a:latin typeface="맑은 고딕" pitchFamily="50" charset="-127"/>
                <a:ea typeface="뫼비우스 Regular"/>
              </a:rPr>
              <a:t>이메일</a:t>
            </a:r>
            <a:r>
              <a:rPr lang="ko-KR" altLang="en-US" sz="800" b="1" dirty="0">
                <a:latin typeface="맑은 고딕" pitchFamily="50" charset="-127"/>
                <a:ea typeface="뫼비우스 Regular"/>
              </a:rPr>
              <a:t> 수신 인증</a:t>
            </a:r>
          </a:p>
        </p:txBody>
      </p:sp>
      <p:sp>
        <p:nvSpPr>
          <p:cNvPr id="54" name="AutoShape 30"/>
          <p:cNvSpPr>
            <a:spLocks noChangeArrowheads="1"/>
          </p:cNvSpPr>
          <p:nvPr/>
        </p:nvSpPr>
        <p:spPr bwMode="auto">
          <a:xfrm>
            <a:off x="3929993" y="4062694"/>
            <a:ext cx="590191" cy="1677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중복 확인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24002" y="4369651"/>
            <a:ext cx="546316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수신인증은 입력하신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이메일로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발송된 인증메일의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URL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을 클릭하는 방식으로 진행됩니다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ACC9B458-99BC-4FEC-B8B5-F92A01BCE1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E2E70AD-7883-4B51-9E42-8ECBA34A8EB0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CC4E74E4-5AF9-4C09-9DAF-08804B598EB8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4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pSp>
        <p:nvGrpSpPr>
          <p:cNvPr id="44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45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개인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46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기업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47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</a:t>
            </a:r>
            <a:r>
              <a:rPr lang="ko-KR" altLang="en-US" sz="11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| 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4.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 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AA624609-BA0D-4793-91E2-3554769C02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BAB650FE-03B2-4C37-AFB8-741450EED1A6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82B2BA1D-6068-4D48-895B-4AE4E771F825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F92C9161-57DC-4AD3-BAD2-EF8B35D592C7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9952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51184" y="1296303"/>
            <a:ext cx="1411190" cy="488277"/>
            <a:chOff x="1227667" y="1093717"/>
            <a:chExt cx="876612" cy="28638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667" y="1228382"/>
              <a:ext cx="812800" cy="15171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1093717"/>
              <a:ext cx="325575" cy="129903"/>
            </a:xfrm>
            <a:prstGeom prst="rect">
              <a:avLst/>
            </a:prstGeom>
          </p:spPr>
        </p:pic>
      </p:grpSp>
      <p:grpSp>
        <p:nvGrpSpPr>
          <p:cNvPr id="44" name="Tab Bar (Top)">
            <a:extLst>
              <a:ext uri="{FF2B5EF4-FFF2-40B4-BE49-F238E27FC236}">
                <a16:creationId xmlns:a16="http://schemas.microsoft.com/office/drawing/2014/main" xmlns="" id="{DB316310-CB90-4E64-BBD6-E35BE1931706}"/>
              </a:ext>
            </a:extLst>
          </p:cNvPr>
          <p:cNvGrpSpPr/>
          <p:nvPr/>
        </p:nvGrpSpPr>
        <p:grpSpPr>
          <a:xfrm>
            <a:off x="809785" y="2477646"/>
            <a:ext cx="2671339" cy="316363"/>
            <a:chOff x="3198664" y="4941168"/>
            <a:chExt cx="1624134" cy="216030"/>
          </a:xfrm>
        </p:grpSpPr>
        <p:sp>
          <p:nvSpPr>
            <p:cNvPr id="45" name="Tab 1">
              <a:extLst>
                <a:ext uri="{FF2B5EF4-FFF2-40B4-BE49-F238E27FC236}">
                  <a16:creationId xmlns:a16="http://schemas.microsoft.com/office/drawing/2014/main" xmlns="" id="{76CAEF71-128A-4B18-BF3F-2E737D21877A}"/>
                </a:ext>
              </a:extLst>
            </p:cNvPr>
            <p:cNvSpPr/>
            <p:nvPr/>
          </p:nvSpPr>
          <p:spPr>
            <a:xfrm>
              <a:off x="3198664" y="4941174"/>
              <a:ext cx="792088" cy="216024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개인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sp>
          <p:nvSpPr>
            <p:cNvPr id="46" name="Tab 2">
              <a:extLst>
                <a:ext uri="{FF2B5EF4-FFF2-40B4-BE49-F238E27FC236}">
                  <a16:creationId xmlns:a16="http://schemas.microsoft.com/office/drawing/2014/main" xmlns="" id="{91753BA8-18A9-4C1C-BEB7-EDF9377D6641}"/>
                </a:ext>
              </a:extLst>
            </p:cNvPr>
            <p:cNvSpPr/>
            <p:nvPr/>
          </p:nvSpPr>
          <p:spPr>
            <a:xfrm>
              <a:off x="4030710" y="4941168"/>
              <a:ext cx="792088" cy="216024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2400" rIns="36000" bIns="324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333333"/>
                  </a:solidFill>
                  <a:latin typeface="나눔고딕" pitchFamily="50" charset="-127"/>
                  <a:ea typeface="뫼비우스 Regular"/>
                  <a:cs typeface="Calibri" pitchFamily="34" charset="0"/>
                </a:rPr>
                <a:t>기업 회원 가입</a:t>
              </a:r>
              <a:endParaRPr lang="en-US" sz="800" dirty="0">
                <a:solidFill>
                  <a:srgbClr val="333333"/>
                </a:solidFill>
                <a:latin typeface="나눔고딕" pitchFamily="50" charset="-127"/>
                <a:ea typeface="뫼비우스 Regular"/>
                <a:cs typeface="Calibri" pitchFamily="34" charset="0"/>
              </a:endParaRPr>
            </a:p>
          </p:txBody>
        </p:sp>
        <p:cxnSp>
          <p:nvCxnSpPr>
            <p:cNvPr id="47" name="Active Tab Marker">
              <a:extLst>
                <a:ext uri="{FF2B5EF4-FFF2-40B4-BE49-F238E27FC236}">
                  <a16:creationId xmlns:a16="http://schemas.microsoft.com/office/drawing/2014/main" xmlns="" id="{5779F635-99F5-4DCA-9C94-9603494FFB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8002" y="5157192"/>
              <a:ext cx="779388" cy="0"/>
            </a:xfrm>
            <a:prstGeom prst="line">
              <a:avLst/>
            </a:prstGeom>
            <a:ln w="3175" cap="sq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/>
          <p:cNvCxnSpPr/>
          <p:nvPr/>
        </p:nvCxnSpPr>
        <p:spPr>
          <a:xfrm>
            <a:off x="827570" y="2794009"/>
            <a:ext cx="61743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575734" y="1998136"/>
            <a:ext cx="6773330" cy="34797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Step 1. 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약관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동의    </a:t>
            </a:r>
            <a:r>
              <a:rPr lang="ko-KR" altLang="en-US" sz="11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2.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    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Step 3. </a:t>
            </a:r>
            <a:r>
              <a:rPr lang="ko-KR" altLang="en-US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기본 정보 입력</a:t>
            </a:r>
            <a:r>
              <a:rPr lang="en-US" altLang="ko-KR" sz="1100" dirty="0">
                <a:solidFill>
                  <a:schemeClr val="bg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</a:t>
            </a:r>
            <a:r>
              <a:rPr lang="en-US" altLang="ko-KR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   Step 4. </a:t>
            </a:r>
            <a:r>
              <a:rPr lang="ko-KR" altLang="en-US" sz="11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 완료           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5003" y="1761252"/>
            <a:ext cx="2616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 가입을 환영합니다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66D2559D-200A-49F6-A742-62FCAF5BBE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26EB038F-7CF6-4534-97A5-537CCA4FB04D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BEC4BBF-2B5A-4D66-9172-4D1BB47876DC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DF84B90B-373A-431C-A078-F8BEF94C0416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3083421" y="603107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3791482" y="603062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05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9691" y="2263775"/>
            <a:ext cx="6311502" cy="2968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3465" y="1686746"/>
            <a:ext cx="246862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로그인이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필요한 서비스입니다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회원이 아니면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지금 </a:t>
            </a:r>
            <a:r>
              <a:rPr lang="ko-KR" altLang="en-US" sz="1000" b="1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회원가입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을 해주세요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151773" y="3083983"/>
            <a:ext cx="16888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151773" y="3395705"/>
            <a:ext cx="1688878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000839" y="3165395"/>
            <a:ext cx="695619" cy="365298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0" y="3759334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AutoShape 6"/>
          <p:cNvSpPr>
            <a:spLocks noChangeArrowheads="1"/>
          </p:cNvSpPr>
          <p:nvPr/>
        </p:nvSpPr>
        <p:spPr bwMode="auto">
          <a:xfrm>
            <a:off x="1988545" y="3773188"/>
            <a:ext cx="848991" cy="23272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07" y="3801561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9782" y="2506133"/>
            <a:ext cx="2455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받은 커리어로 시작하자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1173343" y="413341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132943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1973443" y="414103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212191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3910" y="2810933"/>
            <a:ext cx="2117683" cy="20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 영역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A55B750-3AA5-4C49-B49A-FEA5749A3E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442E9CF-095D-4FD2-A04D-1596BE48B7E9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110D3A0-2AF9-4C7B-B8D8-3E9B486AE14E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1172168" y="4413078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회원가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2038202" y="4409110"/>
            <a:ext cx="1288348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아이디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비밀번호 찾기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66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9691" y="2263775"/>
            <a:ext cx="6311502" cy="2968625"/>
          </a:xfrm>
          <a:prstGeom prst="rect">
            <a:avLst/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로그아웃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531" y="1932289"/>
            <a:ext cx="25119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안전하게 로그아웃 되었습니다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1151773" y="3083983"/>
            <a:ext cx="1688884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1151773" y="3395705"/>
            <a:ext cx="1688878" cy="249333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3000839" y="3165395"/>
            <a:ext cx="695619" cy="365298"/>
          </a:xfrm>
          <a:prstGeom prst="roundRect">
            <a:avLst>
              <a:gd name="adj" fmla="val 6120"/>
            </a:avLst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pic>
        <p:nvPicPr>
          <p:cNvPr id="2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0" y="3759334"/>
            <a:ext cx="791210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" name="AutoShape 6"/>
          <p:cNvSpPr>
            <a:spLocks noChangeArrowheads="1"/>
          </p:cNvSpPr>
          <p:nvPr/>
        </p:nvSpPr>
        <p:spPr bwMode="auto">
          <a:xfrm>
            <a:off x="1988545" y="3773188"/>
            <a:ext cx="848991" cy="232728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lIns="18000" tIns="10800" rIns="18000" bIns="10800" anchor="ctr"/>
          <a:lstStyle/>
          <a:p>
            <a:pPr>
              <a:defRPr/>
            </a:pPr>
            <a:endParaRPr lang="ko-KR" altLang="ko-KR" sz="700">
              <a:solidFill>
                <a:schemeClr val="tx2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707" y="3801561"/>
            <a:ext cx="22352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9782" y="2506133"/>
            <a:ext cx="245533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인증 받은 커리어로 시작하자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!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1173343" y="413341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132943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1973443" y="4141031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2121917" y="4141031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33910" y="2810933"/>
            <a:ext cx="2117683" cy="20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 영역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5976C686-D49B-4BA5-8E0C-FDBE5BA379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630B450-E891-4FA9-8F3E-42BC22526C65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98B76D0-C101-46CA-A08A-5D4EF1682F3C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1172168" y="4413078"/>
            <a:ext cx="795155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회원가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입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2038202" y="4409110"/>
            <a:ext cx="1288348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아이디</a:t>
            </a:r>
            <a:r>
              <a:rPr lang="en-US" altLang="ko-KR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/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비밀번호 찾기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776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28380-172C-485E-8575-877F537C707A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D924B5F-A0AB-482C-91FD-498077977C1E}"/>
              </a:ext>
            </a:extLst>
          </p:cNvPr>
          <p:cNvSpPr/>
          <p:nvPr/>
        </p:nvSpPr>
        <p:spPr>
          <a:xfrm>
            <a:off x="1178531" y="2223520"/>
            <a:ext cx="686629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7B41E2-98D6-48C4-8E8C-25CC385D9D1B}"/>
              </a:ext>
            </a:extLst>
          </p:cNvPr>
          <p:cNvSpPr/>
          <p:nvPr/>
        </p:nvSpPr>
        <p:spPr>
          <a:xfrm>
            <a:off x="492925" y="2223520"/>
            <a:ext cx="686629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7AB0A3E-3CC2-495F-AD2A-C4C29FC12A53}"/>
              </a:ext>
            </a:extLst>
          </p:cNvPr>
          <p:cNvSpPr/>
          <p:nvPr/>
        </p:nvSpPr>
        <p:spPr>
          <a:xfrm>
            <a:off x="2543600" y="2223520"/>
            <a:ext cx="261427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 제목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78182F-98B6-4F48-A78D-1B168063C885}"/>
              </a:ext>
            </a:extLst>
          </p:cNvPr>
          <p:cNvSpPr/>
          <p:nvPr/>
        </p:nvSpPr>
        <p:spPr>
          <a:xfrm>
            <a:off x="5663289" y="2223520"/>
            <a:ext cx="50400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미열람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E387734-903D-4859-B4A0-316410C59172}"/>
              </a:ext>
            </a:extLst>
          </p:cNvPr>
          <p:cNvSpPr/>
          <p:nvPr/>
        </p:nvSpPr>
        <p:spPr>
          <a:xfrm>
            <a:off x="6666376" y="2223520"/>
            <a:ext cx="50400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BED13C4-03F0-4362-8802-28022CB83E6C}"/>
              </a:ext>
            </a:extLst>
          </p:cNvPr>
          <p:cNvSpPr/>
          <p:nvPr/>
        </p:nvSpPr>
        <p:spPr>
          <a:xfrm>
            <a:off x="1178531" y="27823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1C14F83-672A-46DA-AB33-BE7FA49423B0}"/>
              </a:ext>
            </a:extLst>
          </p:cNvPr>
          <p:cNvSpPr/>
          <p:nvPr/>
        </p:nvSpPr>
        <p:spPr>
          <a:xfrm>
            <a:off x="492925" y="27823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2138B3E-42FE-49CF-88D6-DCBC3BD93FDA}"/>
              </a:ext>
            </a:extLst>
          </p:cNvPr>
          <p:cNvSpPr/>
          <p:nvPr/>
        </p:nvSpPr>
        <p:spPr>
          <a:xfrm>
            <a:off x="2543600" y="278232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직무별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경력사원 전문직 수시 모집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FE9CD54-6130-4192-B25C-9DC5C937E6EA}"/>
              </a:ext>
            </a:extLst>
          </p:cNvPr>
          <p:cNvSpPr/>
          <p:nvPr/>
        </p:nvSpPr>
        <p:spPr>
          <a:xfrm>
            <a:off x="5157870" y="27823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A720A70-7AFB-4A76-8D96-EA0F08FB7E96}"/>
              </a:ext>
            </a:extLst>
          </p:cNvPr>
          <p:cNvSpPr/>
          <p:nvPr/>
        </p:nvSpPr>
        <p:spPr>
          <a:xfrm>
            <a:off x="6666376" y="27823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03143D5-86F2-437E-B494-B1231128E3DA}"/>
              </a:ext>
            </a:extLst>
          </p:cNvPr>
          <p:cNvSpPr/>
          <p:nvPr/>
        </p:nvSpPr>
        <p:spPr>
          <a:xfrm>
            <a:off x="5663288" y="27823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8BBAFB35-C6E8-4405-9EB8-1CA7B23736D5}"/>
              </a:ext>
            </a:extLst>
          </p:cNvPr>
          <p:cNvSpPr/>
          <p:nvPr/>
        </p:nvSpPr>
        <p:spPr>
          <a:xfrm>
            <a:off x="1178531" y="30541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1281E3CF-4213-4DB2-8ECC-038C8753D06D}"/>
              </a:ext>
            </a:extLst>
          </p:cNvPr>
          <p:cNvSpPr/>
          <p:nvPr/>
        </p:nvSpPr>
        <p:spPr>
          <a:xfrm>
            <a:off x="492925" y="30541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012F1A1-81E4-4B2C-9FA4-2902621B0E4B}"/>
              </a:ext>
            </a:extLst>
          </p:cNvPr>
          <p:cNvSpPr/>
          <p:nvPr/>
        </p:nvSpPr>
        <p:spPr>
          <a:xfrm>
            <a:off x="2543600" y="305410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여신기획부 채용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05E942E-D17F-4B08-8C33-EBCD39471CD3}"/>
              </a:ext>
            </a:extLst>
          </p:cNvPr>
          <p:cNvSpPr/>
          <p:nvPr/>
        </p:nvSpPr>
        <p:spPr>
          <a:xfrm>
            <a:off x="5157870" y="30541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6626B8F-6DC7-4B7F-A410-A861584B7550}"/>
              </a:ext>
            </a:extLst>
          </p:cNvPr>
          <p:cNvSpPr/>
          <p:nvPr/>
        </p:nvSpPr>
        <p:spPr>
          <a:xfrm>
            <a:off x="6666376" y="30541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70A74AF-470C-4E34-9B87-ABD875F6045E}"/>
              </a:ext>
            </a:extLst>
          </p:cNvPr>
          <p:cNvSpPr/>
          <p:nvPr/>
        </p:nvSpPr>
        <p:spPr>
          <a:xfrm>
            <a:off x="5663288" y="30541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6CEB3F3-6D97-42C5-952D-B524102772BE}"/>
              </a:ext>
            </a:extLst>
          </p:cNvPr>
          <p:cNvSpPr/>
          <p:nvPr/>
        </p:nvSpPr>
        <p:spPr>
          <a:xfrm>
            <a:off x="1178531" y="33335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505110C-2C51-45C8-B5EC-92F116D345CA}"/>
              </a:ext>
            </a:extLst>
          </p:cNvPr>
          <p:cNvSpPr/>
          <p:nvPr/>
        </p:nvSpPr>
        <p:spPr>
          <a:xfrm>
            <a:off x="492925" y="33335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15549393-04B0-42C3-9219-ADA683B43D64}"/>
              </a:ext>
            </a:extLst>
          </p:cNvPr>
          <p:cNvSpPr/>
          <p:nvPr/>
        </p:nvSpPr>
        <p:spPr>
          <a:xfrm>
            <a:off x="2543600" y="333350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2019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신입 및 경력 사원 모집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829B78E-F27B-4E58-A6C8-CD5F56E3CFC6}"/>
              </a:ext>
            </a:extLst>
          </p:cNvPr>
          <p:cNvSpPr/>
          <p:nvPr/>
        </p:nvSpPr>
        <p:spPr>
          <a:xfrm>
            <a:off x="5157870" y="33335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3C04C4A-5F23-4BBB-868E-00985AD672BA}"/>
              </a:ext>
            </a:extLst>
          </p:cNvPr>
          <p:cNvSpPr/>
          <p:nvPr/>
        </p:nvSpPr>
        <p:spPr>
          <a:xfrm>
            <a:off x="6666376" y="33335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3BDF9C1-EE91-4168-A0A6-90996BF4DAB3}"/>
              </a:ext>
            </a:extLst>
          </p:cNvPr>
          <p:cNvSpPr/>
          <p:nvPr/>
        </p:nvSpPr>
        <p:spPr>
          <a:xfrm>
            <a:off x="5663288" y="33335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14A9345-C437-46A9-B5A8-2FDDF51BF3F3}"/>
              </a:ext>
            </a:extLst>
          </p:cNvPr>
          <p:cNvSpPr/>
          <p:nvPr/>
        </p:nvSpPr>
        <p:spPr>
          <a:xfrm>
            <a:off x="1178531" y="36078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088C114-13B5-4E7C-81BE-E372646FD05C}"/>
              </a:ext>
            </a:extLst>
          </p:cNvPr>
          <p:cNvSpPr/>
          <p:nvPr/>
        </p:nvSpPr>
        <p:spPr>
          <a:xfrm>
            <a:off x="492925" y="36078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A58308C-5605-4BA3-974C-98CCAF7ED84F}"/>
              </a:ext>
            </a:extLst>
          </p:cNvPr>
          <p:cNvSpPr/>
          <p:nvPr/>
        </p:nvSpPr>
        <p:spPr>
          <a:xfrm>
            <a:off x="2543600" y="360782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신입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GA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채널기획팀 신입사원 모집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D59F772-1C78-49D2-B936-3F7EA26B911C}"/>
              </a:ext>
            </a:extLst>
          </p:cNvPr>
          <p:cNvSpPr/>
          <p:nvPr/>
        </p:nvSpPr>
        <p:spPr>
          <a:xfrm>
            <a:off x="5157870" y="36078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735881D-E37A-4077-B983-7D84F20C3DFC}"/>
              </a:ext>
            </a:extLst>
          </p:cNvPr>
          <p:cNvSpPr/>
          <p:nvPr/>
        </p:nvSpPr>
        <p:spPr>
          <a:xfrm>
            <a:off x="6666376" y="36078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EB1AC1B-1AFA-48E9-B100-DFE83D4CF039}"/>
              </a:ext>
            </a:extLst>
          </p:cNvPr>
          <p:cNvSpPr/>
          <p:nvPr/>
        </p:nvSpPr>
        <p:spPr>
          <a:xfrm>
            <a:off x="5663288" y="36078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C2C24C22-DB6D-405D-A305-B9A0C8039B8A}"/>
              </a:ext>
            </a:extLst>
          </p:cNvPr>
          <p:cNvSpPr/>
          <p:nvPr/>
        </p:nvSpPr>
        <p:spPr>
          <a:xfrm>
            <a:off x="1178531" y="38872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D324CB2-4C72-471B-A1EC-373E829C40F9}"/>
              </a:ext>
            </a:extLst>
          </p:cNvPr>
          <p:cNvSpPr/>
          <p:nvPr/>
        </p:nvSpPr>
        <p:spPr>
          <a:xfrm>
            <a:off x="492925" y="38872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E88D490-A26E-4F51-9660-AB12A819B4F4}"/>
              </a:ext>
            </a:extLst>
          </p:cNvPr>
          <p:cNvSpPr/>
          <p:nvPr/>
        </p:nvSpPr>
        <p:spPr>
          <a:xfrm>
            <a:off x="2543600" y="388722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기획부분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E48A988-57AE-489A-A2DC-261EC8EAC775}"/>
              </a:ext>
            </a:extLst>
          </p:cNvPr>
          <p:cNvSpPr/>
          <p:nvPr/>
        </p:nvSpPr>
        <p:spPr>
          <a:xfrm>
            <a:off x="5157870" y="38872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9BD007C5-2A90-42FB-8BE3-7D2462ED4B22}"/>
              </a:ext>
            </a:extLst>
          </p:cNvPr>
          <p:cNvSpPr/>
          <p:nvPr/>
        </p:nvSpPr>
        <p:spPr>
          <a:xfrm>
            <a:off x="6666376" y="38872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BB37286-D4F1-4F12-B8F4-72AB2F290E9D}"/>
              </a:ext>
            </a:extLst>
          </p:cNvPr>
          <p:cNvSpPr/>
          <p:nvPr/>
        </p:nvSpPr>
        <p:spPr>
          <a:xfrm>
            <a:off x="5663288" y="38872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57D51B5-318C-4E11-BC31-C56B9D863816}"/>
              </a:ext>
            </a:extLst>
          </p:cNvPr>
          <p:cNvSpPr/>
          <p:nvPr/>
        </p:nvSpPr>
        <p:spPr>
          <a:xfrm>
            <a:off x="1178531" y="41590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47940FDF-B6A3-4F0A-A0E6-018A6D115829}"/>
              </a:ext>
            </a:extLst>
          </p:cNvPr>
          <p:cNvSpPr/>
          <p:nvPr/>
        </p:nvSpPr>
        <p:spPr>
          <a:xfrm>
            <a:off x="492925" y="41590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B39B22C-4F4A-4A03-A789-570B6D813373}"/>
              </a:ext>
            </a:extLst>
          </p:cNvPr>
          <p:cNvSpPr/>
          <p:nvPr/>
        </p:nvSpPr>
        <p:spPr>
          <a:xfrm>
            <a:off x="2543600" y="415900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장학생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&amp;&amp;&amp;&amp;&amp;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0A3B6C60-E3A3-4BCC-B592-A19AE4EFB970}"/>
              </a:ext>
            </a:extLst>
          </p:cNvPr>
          <p:cNvSpPr/>
          <p:nvPr/>
        </p:nvSpPr>
        <p:spPr>
          <a:xfrm>
            <a:off x="5157870" y="41590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4A20387-1337-4503-BAE8-BC95FFBB02AD}"/>
              </a:ext>
            </a:extLst>
          </p:cNvPr>
          <p:cNvSpPr/>
          <p:nvPr/>
        </p:nvSpPr>
        <p:spPr>
          <a:xfrm>
            <a:off x="6666376" y="41590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C5AD4AED-2578-4306-9FAE-CC7AB309DD7C}"/>
              </a:ext>
            </a:extLst>
          </p:cNvPr>
          <p:cNvSpPr/>
          <p:nvPr/>
        </p:nvSpPr>
        <p:spPr>
          <a:xfrm>
            <a:off x="5663288" y="41590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8B806B0D-E9D1-43FD-BE90-5E4D9D5E93CB}"/>
              </a:ext>
            </a:extLst>
          </p:cNvPr>
          <p:cNvSpPr/>
          <p:nvPr/>
        </p:nvSpPr>
        <p:spPr>
          <a:xfrm>
            <a:off x="1178531" y="44384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9F003A29-D16C-4B40-B4AB-153CA36D9BDE}"/>
              </a:ext>
            </a:extLst>
          </p:cNvPr>
          <p:cNvSpPr/>
          <p:nvPr/>
        </p:nvSpPr>
        <p:spPr>
          <a:xfrm>
            <a:off x="492925" y="44384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E593B8B5-EDD8-422D-96AF-08A1F7DF53F8}"/>
              </a:ext>
            </a:extLst>
          </p:cNvPr>
          <p:cNvSpPr/>
          <p:nvPr/>
        </p:nvSpPr>
        <p:spPr>
          <a:xfrm>
            <a:off x="2543600" y="443840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\\\\\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A62EE186-3C60-49F8-86D0-5EB3F0332577}"/>
              </a:ext>
            </a:extLst>
          </p:cNvPr>
          <p:cNvSpPr/>
          <p:nvPr/>
        </p:nvSpPr>
        <p:spPr>
          <a:xfrm>
            <a:off x="5157870" y="44384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4795E4E7-0363-4F2D-A80E-6EE9B37D390C}"/>
              </a:ext>
            </a:extLst>
          </p:cNvPr>
          <p:cNvSpPr/>
          <p:nvPr/>
        </p:nvSpPr>
        <p:spPr>
          <a:xfrm>
            <a:off x="6666376" y="44384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AA12B61-EB44-47A3-BD4A-E568CB8FF804}"/>
              </a:ext>
            </a:extLst>
          </p:cNvPr>
          <p:cNvSpPr/>
          <p:nvPr/>
        </p:nvSpPr>
        <p:spPr>
          <a:xfrm>
            <a:off x="5663288" y="44384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6DF48899-2498-4ED9-95D2-F5A864E42232}"/>
              </a:ext>
            </a:extLst>
          </p:cNvPr>
          <p:cNvSpPr/>
          <p:nvPr/>
        </p:nvSpPr>
        <p:spPr>
          <a:xfrm>
            <a:off x="1178531" y="498958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5603229D-F757-4EF6-966F-903D2C7E0748}"/>
              </a:ext>
            </a:extLst>
          </p:cNvPr>
          <p:cNvSpPr/>
          <p:nvPr/>
        </p:nvSpPr>
        <p:spPr>
          <a:xfrm>
            <a:off x="492925" y="498958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A36EA3DE-5BCF-4D9A-AF6D-36FC9C3D3649}"/>
              </a:ext>
            </a:extLst>
          </p:cNvPr>
          <p:cNvSpPr/>
          <p:nvPr/>
        </p:nvSpPr>
        <p:spPr>
          <a:xfrm>
            <a:off x="2543600" y="498958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~~~~~~~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C3BD430A-4399-4077-9BC3-D61C47D577FA}"/>
              </a:ext>
            </a:extLst>
          </p:cNvPr>
          <p:cNvSpPr/>
          <p:nvPr/>
        </p:nvSpPr>
        <p:spPr>
          <a:xfrm>
            <a:off x="5157870" y="498958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23902A8F-4EDD-4B5C-8DEE-7D92B2F7D4C3}"/>
              </a:ext>
            </a:extLst>
          </p:cNvPr>
          <p:cNvSpPr/>
          <p:nvPr/>
        </p:nvSpPr>
        <p:spPr>
          <a:xfrm>
            <a:off x="6666376" y="498958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1648C649-413B-4A69-A467-F8E0B1F8FBCC}"/>
              </a:ext>
            </a:extLst>
          </p:cNvPr>
          <p:cNvSpPr/>
          <p:nvPr/>
        </p:nvSpPr>
        <p:spPr>
          <a:xfrm>
            <a:off x="5663288" y="498958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004A5942-179C-465B-BBE9-142887C96C94}"/>
              </a:ext>
            </a:extLst>
          </p:cNvPr>
          <p:cNvSpPr/>
          <p:nvPr/>
        </p:nvSpPr>
        <p:spPr>
          <a:xfrm>
            <a:off x="1178531" y="25029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AF5BD79A-424D-4FDC-82CC-6388B30F33FE}"/>
              </a:ext>
            </a:extLst>
          </p:cNvPr>
          <p:cNvSpPr/>
          <p:nvPr/>
        </p:nvSpPr>
        <p:spPr>
          <a:xfrm>
            <a:off x="492925" y="25029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BF81F7A7-7D8A-400D-A90A-886644EDB55D}"/>
              </a:ext>
            </a:extLst>
          </p:cNvPr>
          <p:cNvSpPr/>
          <p:nvPr/>
        </p:nvSpPr>
        <p:spPr>
          <a:xfrm>
            <a:off x="2543600" y="250292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재무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 부분 모집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EE5D2D97-F418-4956-B600-3F3636525A75}"/>
              </a:ext>
            </a:extLst>
          </p:cNvPr>
          <p:cNvSpPr/>
          <p:nvPr/>
        </p:nvSpPr>
        <p:spPr>
          <a:xfrm>
            <a:off x="5157870" y="25029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9E021E67-BA09-4852-A9F3-C91ED84E92D7}"/>
              </a:ext>
            </a:extLst>
          </p:cNvPr>
          <p:cNvSpPr/>
          <p:nvPr/>
        </p:nvSpPr>
        <p:spPr>
          <a:xfrm>
            <a:off x="6666376" y="25029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D751541-AA6D-4944-B2FB-07765CA31E9F}"/>
              </a:ext>
            </a:extLst>
          </p:cNvPr>
          <p:cNvSpPr/>
          <p:nvPr/>
        </p:nvSpPr>
        <p:spPr>
          <a:xfrm>
            <a:off x="5663288" y="25029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44B518AA-A741-4B49-9D22-4B8E0CF26F7E}"/>
              </a:ext>
            </a:extLst>
          </p:cNvPr>
          <p:cNvSpPr/>
          <p:nvPr/>
        </p:nvSpPr>
        <p:spPr>
          <a:xfrm>
            <a:off x="1178531" y="47178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D3E9C332-1341-49C8-A95C-DDE4E62FFADF}"/>
              </a:ext>
            </a:extLst>
          </p:cNvPr>
          <p:cNvSpPr/>
          <p:nvPr/>
        </p:nvSpPr>
        <p:spPr>
          <a:xfrm>
            <a:off x="492925" y="47178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5830720A-4950-4FDD-A639-372C060AA959}"/>
              </a:ext>
            </a:extLst>
          </p:cNvPr>
          <p:cNvSpPr/>
          <p:nvPr/>
        </p:nvSpPr>
        <p:spPr>
          <a:xfrm>
            <a:off x="2543600" y="4717800"/>
            <a:ext cx="261427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[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장학생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//////////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모집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041B6F5E-BD07-4365-85C6-9F78436E59E8}"/>
              </a:ext>
            </a:extLst>
          </p:cNvPr>
          <p:cNvSpPr/>
          <p:nvPr/>
        </p:nvSpPr>
        <p:spPr>
          <a:xfrm>
            <a:off x="5157870" y="47178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2DC38E4-A128-4F1F-9A21-B8657C9BC3F5}"/>
              </a:ext>
            </a:extLst>
          </p:cNvPr>
          <p:cNvSpPr/>
          <p:nvPr/>
        </p:nvSpPr>
        <p:spPr>
          <a:xfrm>
            <a:off x="6666376" y="47178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EDBF0773-D615-4BE8-B679-2EA43ACE02F8}"/>
              </a:ext>
            </a:extLst>
          </p:cNvPr>
          <p:cNvSpPr/>
          <p:nvPr/>
        </p:nvSpPr>
        <p:spPr>
          <a:xfrm>
            <a:off x="5663288" y="47178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B2540629-EB09-4235-8BB4-0A3F7F64D9A5}"/>
              </a:ext>
            </a:extLst>
          </p:cNvPr>
          <p:cNvSpPr/>
          <p:nvPr/>
        </p:nvSpPr>
        <p:spPr>
          <a:xfrm>
            <a:off x="1864331" y="2223520"/>
            <a:ext cx="686629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마감일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6E8C0C33-037A-407B-B4EF-8766149C69A6}"/>
              </a:ext>
            </a:extLst>
          </p:cNvPr>
          <p:cNvSpPr/>
          <p:nvPr/>
        </p:nvSpPr>
        <p:spPr>
          <a:xfrm>
            <a:off x="1864331" y="27823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B7BA342-2372-406D-8004-5502BC970A6F}"/>
              </a:ext>
            </a:extLst>
          </p:cNvPr>
          <p:cNvSpPr/>
          <p:nvPr/>
        </p:nvSpPr>
        <p:spPr>
          <a:xfrm>
            <a:off x="1864331" y="30541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5BBA4DA0-5C1B-4473-8806-690D9B2D04C1}"/>
              </a:ext>
            </a:extLst>
          </p:cNvPr>
          <p:cNvSpPr/>
          <p:nvPr/>
        </p:nvSpPr>
        <p:spPr>
          <a:xfrm>
            <a:off x="1864331" y="33335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A3C44280-A098-4B0A-BBE2-180B9C889494}"/>
              </a:ext>
            </a:extLst>
          </p:cNvPr>
          <p:cNvSpPr/>
          <p:nvPr/>
        </p:nvSpPr>
        <p:spPr>
          <a:xfrm>
            <a:off x="1864331" y="36078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51B385B-9093-428B-A260-0ADAD0B28DF7}"/>
              </a:ext>
            </a:extLst>
          </p:cNvPr>
          <p:cNvSpPr/>
          <p:nvPr/>
        </p:nvSpPr>
        <p:spPr>
          <a:xfrm>
            <a:off x="1864331" y="38872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CAE989BA-D56A-4BF9-A28E-1BDE1E235E07}"/>
              </a:ext>
            </a:extLst>
          </p:cNvPr>
          <p:cNvSpPr/>
          <p:nvPr/>
        </p:nvSpPr>
        <p:spPr>
          <a:xfrm>
            <a:off x="1864331" y="41590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2018.11.23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B48CE3C-632D-405C-9A95-6FA81D9467B8}"/>
              </a:ext>
            </a:extLst>
          </p:cNvPr>
          <p:cNvSpPr/>
          <p:nvPr/>
        </p:nvSpPr>
        <p:spPr>
          <a:xfrm>
            <a:off x="1864331" y="44384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B54555DB-EB14-49BB-AC65-1C7A3C8C5B3F}"/>
              </a:ext>
            </a:extLst>
          </p:cNvPr>
          <p:cNvSpPr/>
          <p:nvPr/>
        </p:nvSpPr>
        <p:spPr>
          <a:xfrm>
            <a:off x="1864331" y="498958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3BE72E2E-EBD2-453B-8222-DBF33A3C0228}"/>
              </a:ext>
            </a:extLst>
          </p:cNvPr>
          <p:cNvSpPr/>
          <p:nvPr/>
        </p:nvSpPr>
        <p:spPr>
          <a:xfrm>
            <a:off x="1864331" y="250292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EA1A2FE-3231-4E49-9015-5800980B3E3D}"/>
              </a:ext>
            </a:extLst>
          </p:cNvPr>
          <p:cNvSpPr/>
          <p:nvPr/>
        </p:nvSpPr>
        <p:spPr>
          <a:xfrm>
            <a:off x="1864331" y="471780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2018.11.02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A3847AF-F5D5-488F-BE9A-4EFD6EF81D97}"/>
              </a:ext>
            </a:extLst>
          </p:cNvPr>
          <p:cNvSpPr/>
          <p:nvPr/>
        </p:nvSpPr>
        <p:spPr>
          <a:xfrm>
            <a:off x="5157870" y="2223520"/>
            <a:ext cx="50400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BE14614-7E56-43F6-A320-A90162AADEEA}"/>
              </a:ext>
            </a:extLst>
          </p:cNvPr>
          <p:cNvSpPr/>
          <p:nvPr/>
        </p:nvSpPr>
        <p:spPr>
          <a:xfrm>
            <a:off x="6163456" y="2223520"/>
            <a:ext cx="50400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검토중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8117F9A6-6522-4BB7-847C-8D01CB54A95D}"/>
              </a:ext>
            </a:extLst>
          </p:cNvPr>
          <p:cNvSpPr/>
          <p:nvPr/>
        </p:nvSpPr>
        <p:spPr>
          <a:xfrm>
            <a:off x="6163456" y="27823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7D56DBA2-8B2F-4002-95F9-0C3AEC5040CB}"/>
              </a:ext>
            </a:extLst>
          </p:cNvPr>
          <p:cNvSpPr/>
          <p:nvPr/>
        </p:nvSpPr>
        <p:spPr>
          <a:xfrm>
            <a:off x="6163456" y="30541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BB9792F-C5B1-472C-BBE6-3E84A06C320E}"/>
              </a:ext>
            </a:extLst>
          </p:cNvPr>
          <p:cNvSpPr/>
          <p:nvPr/>
        </p:nvSpPr>
        <p:spPr>
          <a:xfrm>
            <a:off x="6163456" y="33335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0E40C4B-74E8-4862-A35B-E4B3FA061E52}"/>
              </a:ext>
            </a:extLst>
          </p:cNvPr>
          <p:cNvSpPr/>
          <p:nvPr/>
        </p:nvSpPr>
        <p:spPr>
          <a:xfrm>
            <a:off x="6163456" y="36078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7DC40E7-AAE1-4AF4-8007-93A8BD333638}"/>
              </a:ext>
            </a:extLst>
          </p:cNvPr>
          <p:cNvSpPr/>
          <p:nvPr/>
        </p:nvSpPr>
        <p:spPr>
          <a:xfrm>
            <a:off x="6163456" y="38872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94E0156B-9EE3-4AA8-B25E-E4A467A27F37}"/>
              </a:ext>
            </a:extLst>
          </p:cNvPr>
          <p:cNvSpPr/>
          <p:nvPr/>
        </p:nvSpPr>
        <p:spPr>
          <a:xfrm>
            <a:off x="6163456" y="41590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3B66AD0E-1637-48A6-B035-730F15E270CC}"/>
              </a:ext>
            </a:extLst>
          </p:cNvPr>
          <p:cNvSpPr/>
          <p:nvPr/>
        </p:nvSpPr>
        <p:spPr>
          <a:xfrm>
            <a:off x="6163456" y="44384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0227AB32-613E-4262-BDB4-345EC0254190}"/>
              </a:ext>
            </a:extLst>
          </p:cNvPr>
          <p:cNvSpPr/>
          <p:nvPr/>
        </p:nvSpPr>
        <p:spPr>
          <a:xfrm>
            <a:off x="6163456" y="498958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77B6ED8E-85F2-41ED-B7D8-BAC76B77DE0C}"/>
              </a:ext>
            </a:extLst>
          </p:cNvPr>
          <p:cNvSpPr/>
          <p:nvPr/>
        </p:nvSpPr>
        <p:spPr>
          <a:xfrm>
            <a:off x="6163456" y="250292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B6C6793-A2C9-4D95-AD2E-FAC799B4F01D}"/>
              </a:ext>
            </a:extLst>
          </p:cNvPr>
          <p:cNvSpPr/>
          <p:nvPr/>
        </p:nvSpPr>
        <p:spPr>
          <a:xfrm>
            <a:off x="6163456" y="4717800"/>
            <a:ext cx="50400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6B9C6241-D39E-4688-B6A0-5C8FCE5883ED}"/>
              </a:ext>
            </a:extLst>
          </p:cNvPr>
          <p:cNvGrpSpPr/>
          <p:nvPr/>
        </p:nvGrpSpPr>
        <p:grpSpPr>
          <a:xfrm>
            <a:off x="2257101" y="5682174"/>
            <a:ext cx="3168352" cy="175940"/>
            <a:chOff x="2504728" y="5988234"/>
            <a:chExt cx="3168352" cy="175940"/>
          </a:xfrm>
        </p:grpSpPr>
        <p:sp>
          <p:nvSpPr>
            <p:cNvPr id="110" name="Back Button">
              <a:extLst>
                <a:ext uri="{FF2B5EF4-FFF2-40B4-BE49-F238E27FC236}">
                  <a16:creationId xmlns:a16="http://schemas.microsoft.com/office/drawing/2014/main" xmlns="" id="{221C9A93-D311-4B09-B18E-50C57441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11" name="Page 1">
              <a:extLst>
                <a:ext uri="{FF2B5EF4-FFF2-40B4-BE49-F238E27FC236}">
                  <a16:creationId xmlns:a16="http://schemas.microsoft.com/office/drawing/2014/main" xmlns="" id="{354B8B5E-C773-43BA-B754-010B6DEE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12" name="Page 2">
              <a:extLst>
                <a:ext uri="{FF2B5EF4-FFF2-40B4-BE49-F238E27FC236}">
                  <a16:creationId xmlns:a16="http://schemas.microsoft.com/office/drawing/2014/main" xmlns="" id="{D221269A-DFA9-4570-AC02-B5274217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13" name="Page 3">
              <a:extLst>
                <a:ext uri="{FF2B5EF4-FFF2-40B4-BE49-F238E27FC236}">
                  <a16:creationId xmlns:a16="http://schemas.microsoft.com/office/drawing/2014/main" xmlns="" id="{36459573-A7C2-414F-B384-BD93800D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14" name="Page 4">
              <a:extLst>
                <a:ext uri="{FF2B5EF4-FFF2-40B4-BE49-F238E27FC236}">
                  <a16:creationId xmlns:a16="http://schemas.microsoft.com/office/drawing/2014/main" xmlns="" id="{6E1B5A60-5F69-4489-9F9D-F21DB862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15" name="Page 9">
              <a:extLst>
                <a:ext uri="{FF2B5EF4-FFF2-40B4-BE49-F238E27FC236}">
                  <a16:creationId xmlns:a16="http://schemas.microsoft.com/office/drawing/2014/main" xmlns="" id="{9D27A3D0-54EA-4EF0-9F81-0664E682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116" name="Page 10">
              <a:extLst>
                <a:ext uri="{FF2B5EF4-FFF2-40B4-BE49-F238E27FC236}">
                  <a16:creationId xmlns:a16="http://schemas.microsoft.com/office/drawing/2014/main" xmlns="" id="{14205D78-FE48-4003-963B-D71320A50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117" name="Next Button">
              <a:extLst>
                <a:ext uri="{FF2B5EF4-FFF2-40B4-BE49-F238E27FC236}">
                  <a16:creationId xmlns:a16="http://schemas.microsoft.com/office/drawing/2014/main" xmlns="" id="{CC4C1373-44EF-42E3-AD80-598695150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18" name="Next Button">
              <a:extLst>
                <a:ext uri="{FF2B5EF4-FFF2-40B4-BE49-F238E27FC236}">
                  <a16:creationId xmlns:a16="http://schemas.microsoft.com/office/drawing/2014/main" xmlns="" id="{B1DA057C-07A7-4354-9ADC-E8399275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119" name="Back Button">
              <a:extLst>
                <a:ext uri="{FF2B5EF4-FFF2-40B4-BE49-F238E27FC236}">
                  <a16:creationId xmlns:a16="http://schemas.microsoft.com/office/drawing/2014/main" xmlns="" id="{B8C7F9B3-23AA-453C-AE7F-DF35D9DA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20" name="Page 2">
              <a:extLst>
                <a:ext uri="{FF2B5EF4-FFF2-40B4-BE49-F238E27FC236}">
                  <a16:creationId xmlns:a16="http://schemas.microsoft.com/office/drawing/2014/main" xmlns="" id="{14C0EB81-9E11-4159-9510-35A37964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21" name="Page 3">
              <a:extLst>
                <a:ext uri="{FF2B5EF4-FFF2-40B4-BE49-F238E27FC236}">
                  <a16:creationId xmlns:a16="http://schemas.microsoft.com/office/drawing/2014/main" xmlns="" id="{A188424C-80DD-4AFA-A275-9CF45B56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122" name="Page 4">
              <a:extLst>
                <a:ext uri="{FF2B5EF4-FFF2-40B4-BE49-F238E27FC236}">
                  <a16:creationId xmlns:a16="http://schemas.microsoft.com/office/drawing/2014/main" xmlns="" id="{ED0229CA-6E74-4BF7-8478-3C61D2A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123" name="Page 4">
              <a:extLst>
                <a:ext uri="{FF2B5EF4-FFF2-40B4-BE49-F238E27FC236}">
                  <a16:creationId xmlns:a16="http://schemas.microsoft.com/office/drawing/2014/main" xmlns="" id="{04207DFD-F050-47B6-8F56-CA5A39C5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xmlns="" id="{0918D69B-B15C-4EFD-A3A7-55D9160AF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A3A1A7BD-81DA-42CC-8D5B-67EA48A9A1E5}"/>
              </a:ext>
            </a:extLst>
          </p:cNvPr>
          <p:cNvSpPr/>
          <p:nvPr/>
        </p:nvSpPr>
        <p:spPr>
          <a:xfrm>
            <a:off x="1178531" y="1852290"/>
            <a:ext cx="6866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채용종료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(20)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FEC2DBAC-A95B-4365-9477-99F55FE4497E}"/>
              </a:ext>
            </a:extLst>
          </p:cNvPr>
          <p:cNvSpPr/>
          <p:nvPr/>
        </p:nvSpPr>
        <p:spPr>
          <a:xfrm>
            <a:off x="492925" y="1852290"/>
            <a:ext cx="686629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채용중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(100)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2FBD0C7B-377E-4A55-866B-288E3A396DDE}"/>
              </a:ext>
            </a:extLst>
          </p:cNvPr>
          <p:cNvSpPr/>
          <p:nvPr/>
        </p:nvSpPr>
        <p:spPr>
          <a:xfrm>
            <a:off x="1864331" y="1852290"/>
            <a:ext cx="686629" cy="27699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채용대기</a:t>
            </a:r>
            <a:r>
              <a:rPr lang="en-US" altLang="ko-KR" sz="800" b="1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(20)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CD9BACD7-6305-44F0-8236-61FEC7AF0FAB}"/>
              </a:ext>
            </a:extLst>
          </p:cNvPr>
          <p:cNvSpPr txBox="1"/>
          <p:nvPr/>
        </p:nvSpPr>
        <p:spPr>
          <a:xfrm>
            <a:off x="288734" y="1281833"/>
            <a:ext cx="7437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9825D3CB-FB92-425B-B117-6E692C194FB7}"/>
              </a:ext>
            </a:extLst>
          </p:cNvPr>
          <p:cNvSpPr txBox="1"/>
          <p:nvPr/>
        </p:nvSpPr>
        <p:spPr>
          <a:xfrm>
            <a:off x="1497118" y="1418797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&gt; Careers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xmlns="" id="{2EEC92FA-69AC-403B-8FE6-5892AC4E1BD9}"/>
              </a:ext>
            </a:extLst>
          </p:cNvPr>
          <p:cNvCxnSpPr/>
          <p:nvPr/>
        </p:nvCxnSpPr>
        <p:spPr>
          <a:xfrm>
            <a:off x="288734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5FAE808F-67B4-4B1F-B515-E4950FC4B41E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3312FC6A-F2CB-4B8B-903C-2357176D340F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제목 1">
            <a:extLst>
              <a:ext uri="{FF2B5EF4-FFF2-40B4-BE49-F238E27FC236}">
                <a16:creationId xmlns:a16="http://schemas.microsoft.com/office/drawing/2014/main" xmlns="" id="{B632BC84-A9CA-4355-ACF5-4A341A10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en-US" altLang="ko-KR" dirty="0"/>
              <a:t>Careers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1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88734" y="1281833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23570" y="1418797"/>
            <a:ext cx="97467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&gt;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채용공고 리스트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88734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28380-172C-485E-8575-877F537C707A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660F16B4-1E8B-4683-BDCA-CD41C864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6B1E784-0A95-4E66-A7F7-A0595878E5D0}"/>
              </a:ext>
            </a:extLst>
          </p:cNvPr>
          <p:cNvSpPr/>
          <p:nvPr/>
        </p:nvSpPr>
        <p:spPr>
          <a:xfrm>
            <a:off x="408164" y="1660167"/>
            <a:ext cx="583247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회계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 부분 모집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SK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공고상태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" name="모서리가 둥근 직사각형 43">
            <a:extLst>
              <a:ext uri="{FF2B5EF4-FFF2-40B4-BE49-F238E27FC236}">
                <a16:creationId xmlns:a16="http://schemas.microsoft.com/office/drawing/2014/main" xmlns="" id="{2D8EEEB7-5E14-4D0A-A0B7-0D255B0CBC4A}"/>
              </a:ext>
            </a:extLst>
          </p:cNvPr>
          <p:cNvSpPr/>
          <p:nvPr/>
        </p:nvSpPr>
        <p:spPr>
          <a:xfrm>
            <a:off x="3348451" y="6237576"/>
            <a:ext cx="445044" cy="177153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목록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1EC505B-A572-4015-830F-0F8719813DE1}"/>
              </a:ext>
            </a:extLst>
          </p:cNvPr>
          <p:cNvSpPr/>
          <p:nvPr/>
        </p:nvSpPr>
        <p:spPr>
          <a:xfrm>
            <a:off x="418321" y="4960519"/>
            <a:ext cx="1296180" cy="272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주요수행업무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1CBA94C-AB2D-42E0-AC5D-3E62A174778C}"/>
              </a:ext>
            </a:extLst>
          </p:cNvPr>
          <p:cNvSpPr/>
          <p:nvPr/>
        </p:nvSpPr>
        <p:spPr>
          <a:xfrm>
            <a:off x="418321" y="271672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접수기간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F065DDF-1B07-4FB4-A2AD-0211FF2735B9}"/>
              </a:ext>
            </a:extLst>
          </p:cNvPr>
          <p:cNvSpPr/>
          <p:nvPr/>
        </p:nvSpPr>
        <p:spPr>
          <a:xfrm>
            <a:off x="418321" y="292246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채용직무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4C972D7-F2EF-4EE2-B297-63BC07E20D3E}"/>
              </a:ext>
            </a:extLst>
          </p:cNvPr>
          <p:cNvSpPr/>
          <p:nvPr/>
        </p:nvSpPr>
        <p:spPr>
          <a:xfrm>
            <a:off x="3633961" y="313074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근무부서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1B44616-A537-4DFB-8544-8170C18CE4AA}"/>
              </a:ext>
            </a:extLst>
          </p:cNvPr>
          <p:cNvSpPr/>
          <p:nvPr/>
        </p:nvSpPr>
        <p:spPr>
          <a:xfrm>
            <a:off x="418321" y="333902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채용인원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5D0DE0E-9828-4743-A43D-B59B622867AF}"/>
              </a:ext>
            </a:extLst>
          </p:cNvPr>
          <p:cNvSpPr/>
          <p:nvPr/>
        </p:nvSpPr>
        <p:spPr>
          <a:xfrm>
            <a:off x="418321" y="5840866"/>
            <a:ext cx="1296180" cy="2723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문의처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9579B81C-2364-441F-8916-68638BDBF738}"/>
              </a:ext>
            </a:extLst>
          </p:cNvPr>
          <p:cNvSpPr/>
          <p:nvPr/>
        </p:nvSpPr>
        <p:spPr>
          <a:xfrm>
            <a:off x="418321" y="4764771"/>
            <a:ext cx="1296180" cy="19688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전형절차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84A843D-F871-43CE-AEA0-BE5685D32C7E}"/>
              </a:ext>
            </a:extLst>
          </p:cNvPr>
          <p:cNvSpPr/>
          <p:nvPr/>
        </p:nvSpPr>
        <p:spPr>
          <a:xfrm>
            <a:off x="418321" y="3541442"/>
            <a:ext cx="1296180" cy="1229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자격요건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BCB199E-32C2-4C72-A6DD-307D9F4CBB3F}"/>
              </a:ext>
            </a:extLst>
          </p:cNvPr>
          <p:cNvSpPr/>
          <p:nvPr/>
        </p:nvSpPr>
        <p:spPr>
          <a:xfrm>
            <a:off x="418321" y="5224680"/>
            <a:ext cx="1296180" cy="6168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BA89140-CEBD-43A6-BB87-14F26B83A504}"/>
              </a:ext>
            </a:extLst>
          </p:cNvPr>
          <p:cNvSpPr/>
          <p:nvPr/>
        </p:nvSpPr>
        <p:spPr>
          <a:xfrm>
            <a:off x="4930141" y="3130742"/>
            <a:ext cx="1780785" cy="20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기술개발팀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AE464EF-AA61-4E24-87FE-5C9C9D311F32}"/>
              </a:ext>
            </a:extLst>
          </p:cNvPr>
          <p:cNvSpPr/>
          <p:nvPr/>
        </p:nvSpPr>
        <p:spPr>
          <a:xfrm>
            <a:off x="1714501" y="2718690"/>
            <a:ext cx="4996425" cy="2064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2018.12.05 ~ 2018.12.31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E44D66D-9E53-47A2-A172-7BB0FAFA9375}"/>
              </a:ext>
            </a:extLst>
          </p:cNvPr>
          <p:cNvSpPr/>
          <p:nvPr/>
        </p:nvSpPr>
        <p:spPr>
          <a:xfrm>
            <a:off x="1714502" y="3130744"/>
            <a:ext cx="1919460" cy="208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BD0FD70A-E74F-4F43-A661-43199B8758E1}"/>
              </a:ext>
            </a:extLst>
          </p:cNvPr>
          <p:cNvSpPr/>
          <p:nvPr/>
        </p:nvSpPr>
        <p:spPr>
          <a:xfrm>
            <a:off x="418321" y="3130744"/>
            <a:ext cx="1296180" cy="208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CA09957-0AC8-41CD-B026-59829E219A1A}"/>
              </a:ext>
            </a:extLst>
          </p:cNvPr>
          <p:cNvSpPr/>
          <p:nvPr/>
        </p:nvSpPr>
        <p:spPr>
          <a:xfrm>
            <a:off x="3055621" y="3756769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 이상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890F7E5-C710-4BDB-BCF1-FBEA7FAD631D}"/>
              </a:ext>
            </a:extLst>
          </p:cNvPr>
          <p:cNvSpPr/>
          <p:nvPr/>
        </p:nvSpPr>
        <p:spPr>
          <a:xfrm>
            <a:off x="1714500" y="3540869"/>
            <a:ext cx="4999743" cy="216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해외여행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및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건강상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결격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사유가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없는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분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8003B8D-0019-431C-A97F-206AF28E4DD3}"/>
              </a:ext>
            </a:extLst>
          </p:cNvPr>
          <p:cNvSpPr/>
          <p:nvPr/>
        </p:nvSpPr>
        <p:spPr>
          <a:xfrm>
            <a:off x="1714126" y="4949314"/>
            <a:ext cx="4996800" cy="29595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제품 마케팅 및 기획</a:t>
            </a:r>
          </a:p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협업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소통 능력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C1E3F62-5992-4A72-B32B-FC57306FE9F5}"/>
              </a:ext>
            </a:extLst>
          </p:cNvPr>
          <p:cNvSpPr/>
          <p:nvPr/>
        </p:nvSpPr>
        <p:spPr>
          <a:xfrm>
            <a:off x="3055621" y="395664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전기전자 계열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5660A7A-0175-487F-9287-0392EE864BBA}"/>
              </a:ext>
            </a:extLst>
          </p:cNvPr>
          <p:cNvSpPr/>
          <p:nvPr/>
        </p:nvSpPr>
        <p:spPr>
          <a:xfrm>
            <a:off x="3055621" y="415730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영어 필수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5EBA378-2B3A-4984-874E-43730C1F42C7}"/>
              </a:ext>
            </a:extLst>
          </p:cNvPr>
          <p:cNvSpPr/>
          <p:nvPr/>
        </p:nvSpPr>
        <p:spPr>
          <a:xfrm>
            <a:off x="3055621" y="436304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이상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DD88401F-4E24-4446-936E-4A83F1100305}"/>
              </a:ext>
            </a:extLst>
          </p:cNvPr>
          <p:cNvSpPr/>
          <p:nvPr/>
        </p:nvSpPr>
        <p:spPr>
          <a:xfrm>
            <a:off x="3055621" y="4563707"/>
            <a:ext cx="3655306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개발 경력 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년 이상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A3D16EE-9A31-468E-9D51-0696F9F88DE8}"/>
              </a:ext>
            </a:extLst>
          </p:cNvPr>
          <p:cNvSpPr/>
          <p:nvPr/>
        </p:nvSpPr>
        <p:spPr>
          <a:xfrm>
            <a:off x="1714501" y="3756769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E4328C6-AE38-4105-B071-0AB2080DDCEF}"/>
              </a:ext>
            </a:extLst>
          </p:cNvPr>
          <p:cNvSpPr/>
          <p:nvPr/>
        </p:nvSpPr>
        <p:spPr>
          <a:xfrm>
            <a:off x="1714501" y="395664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전공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8209559-E0BE-4521-935F-F3B9EBA2618D}"/>
              </a:ext>
            </a:extLst>
          </p:cNvPr>
          <p:cNvSpPr/>
          <p:nvPr/>
        </p:nvSpPr>
        <p:spPr>
          <a:xfrm>
            <a:off x="1714501" y="415730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FDBD1D6-8D6C-43C7-90F3-5239DE23E742}"/>
              </a:ext>
            </a:extLst>
          </p:cNvPr>
          <p:cNvSpPr/>
          <p:nvPr/>
        </p:nvSpPr>
        <p:spPr>
          <a:xfrm>
            <a:off x="1714501" y="436304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해당경력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9753B98-6460-4AC6-A70C-D98F876D3D76}"/>
              </a:ext>
            </a:extLst>
          </p:cNvPr>
          <p:cNvSpPr/>
          <p:nvPr/>
        </p:nvSpPr>
        <p:spPr>
          <a:xfrm>
            <a:off x="1714501" y="4563707"/>
            <a:ext cx="1341119" cy="2033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826D3C59-04F6-41C1-AA18-8FC12D1207F6}"/>
              </a:ext>
            </a:extLst>
          </p:cNvPr>
          <p:cNvSpPr/>
          <p:nvPr/>
        </p:nvSpPr>
        <p:spPr>
          <a:xfrm>
            <a:off x="1714501" y="3335670"/>
            <a:ext cx="4996425" cy="2058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 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 </a:t>
            </a:r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정규직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28B7503C-D3A8-43CC-AC57-BBE687B5E61E}"/>
              </a:ext>
            </a:extLst>
          </p:cNvPr>
          <p:cNvSpPr/>
          <p:nvPr/>
        </p:nvSpPr>
        <p:spPr>
          <a:xfrm>
            <a:off x="1715730" y="5227026"/>
            <a:ext cx="4996800" cy="614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남자의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경우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병역을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필하거나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면제된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한해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가능합니다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보훈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대상자는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관련벙에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의거해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우대합니다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장애인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고용촉진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및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직업재활법에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따라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장애인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등록증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소지자는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우대됩니다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입사지원서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내용이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사실과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다를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경우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합격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입사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)이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취소됩니다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7383DCD-261B-4334-8BCF-28A80462BCF3}"/>
              </a:ext>
            </a:extLst>
          </p:cNvPr>
          <p:cNvSpPr/>
          <p:nvPr/>
        </p:nvSpPr>
        <p:spPr>
          <a:xfrm>
            <a:off x="1714126" y="5840866"/>
            <a:ext cx="4996800" cy="2723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SK하이닉스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인사팀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000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책임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이메일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주소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: abcdef@skhynic.com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F2B263F-5A1C-4B61-AE68-B47C080B3985}"/>
              </a:ext>
            </a:extLst>
          </p:cNvPr>
          <p:cNvSpPr/>
          <p:nvPr/>
        </p:nvSpPr>
        <p:spPr>
          <a:xfrm>
            <a:off x="1714126" y="4765029"/>
            <a:ext cx="4996800" cy="1951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인적성검사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실무면접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임원면접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건강검진</a:t>
            </a:r>
            <a:r>
              <a:rPr lang="en-US" altLang="ko-KR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&gt; </a:t>
            </a:r>
            <a:r>
              <a:rPr lang="en-US" altLang="ko-KR" sz="700" dirty="0" err="1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처우협의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D5BC52C5-D985-4F66-A373-6BB8E1ED1D5A}"/>
              </a:ext>
            </a:extLst>
          </p:cNvPr>
          <p:cNvSpPr/>
          <p:nvPr/>
        </p:nvSpPr>
        <p:spPr>
          <a:xfrm>
            <a:off x="1714501" y="2924431"/>
            <a:ext cx="4996425" cy="2064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기술전략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7735CC4-ED20-4C31-A83D-4DFF1902B7E7}"/>
              </a:ext>
            </a:extLst>
          </p:cNvPr>
          <p:cNvGrpSpPr/>
          <p:nvPr/>
        </p:nvGrpSpPr>
        <p:grpSpPr>
          <a:xfrm>
            <a:off x="418321" y="2253670"/>
            <a:ext cx="1894109" cy="373678"/>
            <a:chOff x="4678141" y="1663022"/>
            <a:chExt cx="2012506" cy="5563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4A877D5F-FB4A-4C40-B87A-534B723A22CF}"/>
                </a:ext>
              </a:extLst>
            </p:cNvPr>
            <p:cNvSpPr/>
            <p:nvPr/>
          </p:nvSpPr>
          <p:spPr>
            <a:xfrm>
              <a:off x="5183560" y="1663022"/>
              <a:ext cx="504000" cy="276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미열람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E29815C2-15DE-4B02-9988-D884E0ADE023}"/>
                </a:ext>
              </a:extLst>
            </p:cNvPr>
            <p:cNvSpPr/>
            <p:nvPr/>
          </p:nvSpPr>
          <p:spPr>
            <a:xfrm>
              <a:off x="6186647" y="1663022"/>
              <a:ext cx="504000" cy="276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서류합격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B904F7A-13E9-4AA7-9A33-26E89990E301}"/>
                </a:ext>
              </a:extLst>
            </p:cNvPr>
            <p:cNvSpPr/>
            <p:nvPr/>
          </p:nvSpPr>
          <p:spPr>
            <a:xfrm>
              <a:off x="4678141" y="1942422"/>
              <a:ext cx="504000" cy="276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088AFB75-0284-48DD-8982-19AE525675AF}"/>
                </a:ext>
              </a:extLst>
            </p:cNvPr>
            <p:cNvSpPr/>
            <p:nvPr/>
          </p:nvSpPr>
          <p:spPr>
            <a:xfrm>
              <a:off x="6186647" y="1942422"/>
              <a:ext cx="504000" cy="276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10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C74E6D06-B63B-4C7C-82C8-10C43A2EA9D7}"/>
                </a:ext>
              </a:extLst>
            </p:cNvPr>
            <p:cNvSpPr/>
            <p:nvPr/>
          </p:nvSpPr>
          <p:spPr>
            <a:xfrm>
              <a:off x="5183559" y="1942422"/>
              <a:ext cx="504000" cy="276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-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D0637F53-490A-42F4-84B3-EF95EC611E07}"/>
                </a:ext>
              </a:extLst>
            </p:cNvPr>
            <p:cNvSpPr/>
            <p:nvPr/>
          </p:nvSpPr>
          <p:spPr>
            <a:xfrm>
              <a:off x="4678141" y="1663022"/>
              <a:ext cx="504000" cy="276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지원자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DFDE3D92-8604-4289-AD39-66BABF68F8B1}"/>
                </a:ext>
              </a:extLst>
            </p:cNvPr>
            <p:cNvSpPr/>
            <p:nvPr/>
          </p:nvSpPr>
          <p:spPr>
            <a:xfrm>
              <a:off x="5683727" y="1663022"/>
              <a:ext cx="504000" cy="276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검토중</a:t>
              </a:r>
              <a:endPara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FD2A1DD4-9AFA-4A44-B03F-62C9C8D066F7}"/>
                </a:ext>
              </a:extLst>
            </p:cNvPr>
            <p:cNvSpPr/>
            <p:nvPr/>
          </p:nvSpPr>
          <p:spPr>
            <a:xfrm>
              <a:off x="5683727" y="1942422"/>
              <a:ext cx="504000" cy="276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-</a:t>
              </a:r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5A49825C-CC6D-420D-9DBD-71E0834F0D26}"/>
              </a:ext>
            </a:extLst>
          </p:cNvPr>
          <p:cNvCxnSpPr/>
          <p:nvPr/>
        </p:nvCxnSpPr>
        <p:spPr>
          <a:xfrm flipV="1">
            <a:off x="399287" y="2169435"/>
            <a:ext cx="6266823" cy="692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0612C2DB-8CA5-40BF-8F4A-129CE956BC93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2405F410-B647-4D46-A59E-B3A58E2A1A06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9" name="제목 1">
            <a:extLst>
              <a:ext uri="{FF2B5EF4-FFF2-40B4-BE49-F238E27FC236}">
                <a16:creationId xmlns:a16="http://schemas.microsoft.com/office/drawing/2014/main" xmlns="" id="{C0DA1F31-7A54-4D2D-9888-60C302A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en-US" altLang="ko-KR" dirty="0"/>
              <a:t>Careers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1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79857" y="1264079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14693" y="1401043"/>
            <a:ext cx="167268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&gt;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 보기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79857" y="152415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99287" y="1642413"/>
            <a:ext cx="583247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 </a:t>
            </a:r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경영지원팀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재무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회계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,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기획 부분 모집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회사명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SK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공고상태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: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전형진행중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99287" y="2169435"/>
            <a:ext cx="6266823" cy="692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3718473" y="6143457"/>
            <a:ext cx="1496112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선택한 지원자에게 메일 보내기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126074" y="6143457"/>
            <a:ext cx="1496112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선택한 지원자에게 문자 보내기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5016" y="6136135"/>
            <a:ext cx="739241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전체 저장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290545" y="6143457"/>
            <a:ext cx="739241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선택 저장</a:t>
            </a: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en-US" altLang="ko-KR" dirty="0"/>
              <a:t>Careers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7A293B6-065F-44D5-8912-724AF9DA769F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BAD73BD-FE1C-49F0-88FA-CD4DD28DC26A}"/>
              </a:ext>
            </a:extLst>
          </p:cNvPr>
          <p:cNvSpPr/>
          <p:nvPr/>
        </p:nvSpPr>
        <p:spPr>
          <a:xfrm>
            <a:off x="904706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미열람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43116816-C8EC-4D7F-8624-44E8C8258663}"/>
              </a:ext>
            </a:extLst>
          </p:cNvPr>
          <p:cNvSpPr/>
          <p:nvPr/>
        </p:nvSpPr>
        <p:spPr>
          <a:xfrm>
            <a:off x="2919983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불합격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C63CFDF-E01A-494B-B906-FE76AE4081E3}"/>
              </a:ext>
            </a:extLst>
          </p:cNvPr>
          <p:cNvSpPr/>
          <p:nvPr/>
        </p:nvSpPr>
        <p:spPr>
          <a:xfrm>
            <a:off x="399287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16BC9E31-F489-411D-B301-D83596BEC6FE}"/>
              </a:ext>
            </a:extLst>
          </p:cNvPr>
          <p:cNvSpPr/>
          <p:nvPr/>
        </p:nvSpPr>
        <p:spPr>
          <a:xfrm>
            <a:off x="2919983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7FC0415D-3AC5-49B1-9F90-8CE494019C42}"/>
              </a:ext>
            </a:extLst>
          </p:cNvPr>
          <p:cNvSpPr/>
          <p:nvPr/>
        </p:nvSpPr>
        <p:spPr>
          <a:xfrm>
            <a:off x="904705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7C3098B-E2A0-4E0A-BEDE-B0F60F82C79A}"/>
              </a:ext>
            </a:extLst>
          </p:cNvPr>
          <p:cNvSpPr/>
          <p:nvPr/>
        </p:nvSpPr>
        <p:spPr>
          <a:xfrm>
            <a:off x="399287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9FE1569C-4797-4C0E-B37B-ACA29A74E067}"/>
              </a:ext>
            </a:extLst>
          </p:cNvPr>
          <p:cNvSpPr/>
          <p:nvPr/>
        </p:nvSpPr>
        <p:spPr>
          <a:xfrm>
            <a:off x="2417063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면접후보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29195F13-B740-4BC6-ADF3-BE80594BB152}"/>
              </a:ext>
            </a:extLst>
          </p:cNvPr>
          <p:cNvSpPr/>
          <p:nvPr/>
        </p:nvSpPr>
        <p:spPr>
          <a:xfrm>
            <a:off x="2417063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7ACF9AF3-16BB-41D3-A894-ADBC742CBE46}"/>
              </a:ext>
            </a:extLst>
          </p:cNvPr>
          <p:cNvSpPr/>
          <p:nvPr/>
        </p:nvSpPr>
        <p:spPr>
          <a:xfrm>
            <a:off x="1914143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14E31DA-42AA-479B-8B57-BCEACC379311}"/>
              </a:ext>
            </a:extLst>
          </p:cNvPr>
          <p:cNvSpPr/>
          <p:nvPr/>
        </p:nvSpPr>
        <p:spPr>
          <a:xfrm>
            <a:off x="1914143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9D2EA31-A359-4E98-9A5B-B31FB48EE116}"/>
              </a:ext>
            </a:extLst>
          </p:cNvPr>
          <p:cNvSpPr/>
          <p:nvPr/>
        </p:nvSpPr>
        <p:spPr>
          <a:xfrm>
            <a:off x="1411223" y="2270765"/>
            <a:ext cx="504000" cy="199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검토중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51DAAD2A-A435-4645-8560-6F272C93ECB3}"/>
              </a:ext>
            </a:extLst>
          </p:cNvPr>
          <p:cNvSpPr/>
          <p:nvPr/>
        </p:nvSpPr>
        <p:spPr>
          <a:xfrm>
            <a:off x="1411223" y="2470663"/>
            <a:ext cx="504000" cy="199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-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44159D41-355D-463B-BE63-EAB7AC4CC4A3}"/>
              </a:ext>
            </a:extLst>
          </p:cNvPr>
          <p:cNvSpPr/>
          <p:nvPr/>
        </p:nvSpPr>
        <p:spPr>
          <a:xfrm>
            <a:off x="1320956" y="2800533"/>
            <a:ext cx="55051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나이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BBA1F51C-20D9-4065-ACB6-A6C9BE6F9E68}"/>
              </a:ext>
            </a:extLst>
          </p:cNvPr>
          <p:cNvSpPr/>
          <p:nvPr/>
        </p:nvSpPr>
        <p:spPr>
          <a:xfrm>
            <a:off x="403703" y="2800533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B674CE6-D00C-43DB-9ED0-0856641DE125}"/>
              </a:ext>
            </a:extLst>
          </p:cNvPr>
          <p:cNvSpPr/>
          <p:nvPr/>
        </p:nvSpPr>
        <p:spPr>
          <a:xfrm>
            <a:off x="4314092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7F0D4405-B619-4F44-B4DC-2355957B5045}"/>
              </a:ext>
            </a:extLst>
          </p:cNvPr>
          <p:cNvSpPr/>
          <p:nvPr/>
        </p:nvSpPr>
        <p:spPr>
          <a:xfrm>
            <a:off x="686972" y="2800533"/>
            <a:ext cx="63649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CBFB422A-F55C-4A9A-9EA3-0747D635D70F}"/>
              </a:ext>
            </a:extLst>
          </p:cNvPr>
          <p:cNvSpPr/>
          <p:nvPr/>
        </p:nvSpPr>
        <p:spPr>
          <a:xfrm>
            <a:off x="3500276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26E9BBB3-48EF-4DFA-9D89-8F05058EEB7B}"/>
              </a:ext>
            </a:extLst>
          </p:cNvPr>
          <p:cNvSpPr/>
          <p:nvPr/>
        </p:nvSpPr>
        <p:spPr>
          <a:xfrm>
            <a:off x="5935628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심사상태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77FA3B2F-938B-4F64-AA81-1A1B92990800}"/>
              </a:ext>
            </a:extLst>
          </p:cNvPr>
          <p:cNvSpPr/>
          <p:nvPr/>
        </p:nvSpPr>
        <p:spPr>
          <a:xfrm>
            <a:off x="5127908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41DF43CA-AF14-44E9-BF54-FD76CE879A16}"/>
              </a:ext>
            </a:extLst>
          </p:cNvPr>
          <p:cNvSpPr/>
          <p:nvPr/>
        </p:nvSpPr>
        <p:spPr>
          <a:xfrm>
            <a:off x="2686460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9F1807E3-705D-44D9-A555-88D145896E4C}"/>
              </a:ext>
            </a:extLst>
          </p:cNvPr>
          <p:cNvSpPr/>
          <p:nvPr/>
        </p:nvSpPr>
        <p:spPr>
          <a:xfrm>
            <a:off x="1872644" y="280053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학력정보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EA2825D4-1275-4D7E-8868-BCA77E16E3C3}"/>
              </a:ext>
            </a:extLst>
          </p:cNvPr>
          <p:cNvSpPr/>
          <p:nvPr/>
        </p:nvSpPr>
        <p:spPr>
          <a:xfrm>
            <a:off x="1320956" y="44515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C8BB6304-EDCC-4B07-B845-08F8B93DAEF6}"/>
              </a:ext>
            </a:extLst>
          </p:cNvPr>
          <p:cNvSpPr/>
          <p:nvPr/>
        </p:nvSpPr>
        <p:spPr>
          <a:xfrm>
            <a:off x="403703" y="44515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4036F878-B555-4D2C-B40C-947C78F33679}"/>
              </a:ext>
            </a:extLst>
          </p:cNvPr>
          <p:cNvSpPr/>
          <p:nvPr/>
        </p:nvSpPr>
        <p:spPr>
          <a:xfrm>
            <a:off x="4314092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2A31F6-7121-47C7-A164-3422C64F9EF7}"/>
              </a:ext>
            </a:extLst>
          </p:cNvPr>
          <p:cNvSpPr/>
          <p:nvPr/>
        </p:nvSpPr>
        <p:spPr>
          <a:xfrm>
            <a:off x="478279" y="453115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CD232D18-F5B3-493F-89F2-5E64229CF8E6}"/>
              </a:ext>
            </a:extLst>
          </p:cNvPr>
          <p:cNvSpPr/>
          <p:nvPr/>
        </p:nvSpPr>
        <p:spPr>
          <a:xfrm>
            <a:off x="686972" y="44515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696E8B1A-A5E6-47F0-B7CD-4BB13261CBC1}"/>
              </a:ext>
            </a:extLst>
          </p:cNvPr>
          <p:cNvSpPr/>
          <p:nvPr/>
        </p:nvSpPr>
        <p:spPr>
          <a:xfrm>
            <a:off x="3500276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59189327-F088-4A11-B06F-FCFA0A44FEFA}"/>
              </a:ext>
            </a:extLst>
          </p:cNvPr>
          <p:cNvSpPr/>
          <p:nvPr/>
        </p:nvSpPr>
        <p:spPr>
          <a:xfrm>
            <a:off x="5935628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1960BF26-BAA1-4CC0-AF0E-767FC0F54E6F}"/>
              </a:ext>
            </a:extLst>
          </p:cNvPr>
          <p:cNvSpPr/>
          <p:nvPr/>
        </p:nvSpPr>
        <p:spPr>
          <a:xfrm>
            <a:off x="5127908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CAE77F9E-ECAA-48D9-8FBE-1B356C868B08}"/>
              </a:ext>
            </a:extLst>
          </p:cNvPr>
          <p:cNvSpPr/>
          <p:nvPr/>
        </p:nvSpPr>
        <p:spPr>
          <a:xfrm>
            <a:off x="2686460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xmlns="" id="{E2491747-397F-4DBC-8D6A-9F96B5CCAD1D}"/>
              </a:ext>
            </a:extLst>
          </p:cNvPr>
          <p:cNvSpPr/>
          <p:nvPr/>
        </p:nvSpPr>
        <p:spPr>
          <a:xfrm>
            <a:off x="1872644" y="44515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168" name="Rectangle 110">
            <a:extLst>
              <a:ext uri="{FF2B5EF4-FFF2-40B4-BE49-F238E27FC236}">
                <a16:creationId xmlns:a16="http://schemas.microsoft.com/office/drawing/2014/main" xmlns="" id="{9EE6F10D-F3CA-4A52-84D4-DC044F2EFBF2}"/>
              </a:ext>
            </a:extLst>
          </p:cNvPr>
          <p:cNvSpPr>
            <a:spLocks/>
          </p:cNvSpPr>
          <p:nvPr/>
        </p:nvSpPr>
        <p:spPr bwMode="auto">
          <a:xfrm>
            <a:off x="6028499" y="452829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xmlns="" id="{B16A7CB0-4F4D-4056-8554-688A6C0A2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4562209"/>
            <a:ext cx="100187" cy="56807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xmlns="" id="{EC577C7C-2D77-4994-A04E-157886508900}"/>
              </a:ext>
            </a:extLst>
          </p:cNvPr>
          <p:cNvSpPr/>
          <p:nvPr/>
        </p:nvSpPr>
        <p:spPr>
          <a:xfrm>
            <a:off x="1320956" y="41772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xmlns="" id="{D44041F8-B8C4-4A97-B920-32C2B8D980F3}"/>
              </a:ext>
            </a:extLst>
          </p:cNvPr>
          <p:cNvSpPr/>
          <p:nvPr/>
        </p:nvSpPr>
        <p:spPr>
          <a:xfrm>
            <a:off x="403703" y="41772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BA040928-979C-4A4D-9CA1-8B6E5B15151E}"/>
              </a:ext>
            </a:extLst>
          </p:cNvPr>
          <p:cNvSpPr/>
          <p:nvPr/>
        </p:nvSpPr>
        <p:spPr>
          <a:xfrm>
            <a:off x="4314092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C8A0C2B1-DA21-4F89-9A06-22504BFB2536}"/>
              </a:ext>
            </a:extLst>
          </p:cNvPr>
          <p:cNvSpPr/>
          <p:nvPr/>
        </p:nvSpPr>
        <p:spPr>
          <a:xfrm>
            <a:off x="478279" y="425683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xmlns="" id="{DB31DEA1-B41B-408A-84F2-65803A4FD3C5}"/>
              </a:ext>
            </a:extLst>
          </p:cNvPr>
          <p:cNvSpPr/>
          <p:nvPr/>
        </p:nvSpPr>
        <p:spPr>
          <a:xfrm>
            <a:off x="686972" y="41772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xmlns="" id="{A9F5024F-BC07-4CBB-96C3-5F64676E8161}"/>
              </a:ext>
            </a:extLst>
          </p:cNvPr>
          <p:cNvSpPr/>
          <p:nvPr/>
        </p:nvSpPr>
        <p:spPr>
          <a:xfrm>
            <a:off x="3500276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89D51676-3407-4AB7-80C5-28805F28BCCC}"/>
              </a:ext>
            </a:extLst>
          </p:cNvPr>
          <p:cNvSpPr/>
          <p:nvPr/>
        </p:nvSpPr>
        <p:spPr>
          <a:xfrm>
            <a:off x="5935628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xmlns="" id="{EC8A918B-D7F6-4D6A-9270-799CB9814FD8}"/>
              </a:ext>
            </a:extLst>
          </p:cNvPr>
          <p:cNvSpPr/>
          <p:nvPr/>
        </p:nvSpPr>
        <p:spPr>
          <a:xfrm>
            <a:off x="5127908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DA6CB557-C176-412F-B7EF-6A1B7B6DE157}"/>
              </a:ext>
            </a:extLst>
          </p:cNvPr>
          <p:cNvSpPr/>
          <p:nvPr/>
        </p:nvSpPr>
        <p:spPr>
          <a:xfrm>
            <a:off x="2686460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xmlns="" id="{D241B7AA-B008-4307-A3AA-7207281C699C}"/>
              </a:ext>
            </a:extLst>
          </p:cNvPr>
          <p:cNvSpPr/>
          <p:nvPr/>
        </p:nvSpPr>
        <p:spPr>
          <a:xfrm>
            <a:off x="1872644" y="41772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180" name="Rectangle 110">
            <a:extLst>
              <a:ext uri="{FF2B5EF4-FFF2-40B4-BE49-F238E27FC236}">
                <a16:creationId xmlns:a16="http://schemas.microsoft.com/office/drawing/2014/main" xmlns="" id="{A06855AD-1FA3-4788-9690-104A2E49601B}"/>
              </a:ext>
            </a:extLst>
          </p:cNvPr>
          <p:cNvSpPr>
            <a:spLocks/>
          </p:cNvSpPr>
          <p:nvPr/>
        </p:nvSpPr>
        <p:spPr bwMode="auto">
          <a:xfrm>
            <a:off x="6028499" y="425397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대기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81" name="그림 180">
            <a:extLst>
              <a:ext uri="{FF2B5EF4-FFF2-40B4-BE49-F238E27FC236}">
                <a16:creationId xmlns:a16="http://schemas.microsoft.com/office/drawing/2014/main" xmlns="" id="{909EFB52-FAB1-4E36-85D9-7E84C58C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4287889"/>
            <a:ext cx="100187" cy="56807"/>
          </a:xfrm>
          <a:prstGeom prst="rect">
            <a:avLst/>
          </a:prstGeom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xmlns="" id="{D929F27B-8BD3-4033-88FB-38AA4706DA44}"/>
              </a:ext>
            </a:extLst>
          </p:cNvPr>
          <p:cNvSpPr/>
          <p:nvPr/>
        </p:nvSpPr>
        <p:spPr>
          <a:xfrm>
            <a:off x="1320956" y="39028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xmlns="" id="{08DAAD20-169C-4F51-A16B-72190CD3C6D1}"/>
              </a:ext>
            </a:extLst>
          </p:cNvPr>
          <p:cNvSpPr/>
          <p:nvPr/>
        </p:nvSpPr>
        <p:spPr>
          <a:xfrm>
            <a:off x="403703" y="39028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xmlns="" id="{5EB500B7-12B7-43D9-97AB-84036C696E2D}"/>
              </a:ext>
            </a:extLst>
          </p:cNvPr>
          <p:cNvSpPr/>
          <p:nvPr/>
        </p:nvSpPr>
        <p:spPr>
          <a:xfrm>
            <a:off x="4314092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xmlns="" id="{48749181-C3E4-4AF1-A0AE-8C977B483139}"/>
              </a:ext>
            </a:extLst>
          </p:cNvPr>
          <p:cNvSpPr/>
          <p:nvPr/>
        </p:nvSpPr>
        <p:spPr>
          <a:xfrm>
            <a:off x="478279" y="398251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F891AC6F-A99A-4F62-BB82-756BC7A4A6E5}"/>
              </a:ext>
            </a:extLst>
          </p:cNvPr>
          <p:cNvSpPr/>
          <p:nvPr/>
        </p:nvSpPr>
        <p:spPr>
          <a:xfrm>
            <a:off x="686972" y="39028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xmlns="" id="{06320774-3288-45F0-BA6B-655701FBBF30}"/>
              </a:ext>
            </a:extLst>
          </p:cNvPr>
          <p:cNvSpPr/>
          <p:nvPr/>
        </p:nvSpPr>
        <p:spPr>
          <a:xfrm>
            <a:off x="3500276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xmlns="" id="{8E3114F3-FB42-49A4-9B5A-C8E8620D1A46}"/>
              </a:ext>
            </a:extLst>
          </p:cNvPr>
          <p:cNvSpPr/>
          <p:nvPr/>
        </p:nvSpPr>
        <p:spPr>
          <a:xfrm>
            <a:off x="5935628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xmlns="" id="{E6D9BF49-4EA7-4A2A-85B7-623BE013BFA3}"/>
              </a:ext>
            </a:extLst>
          </p:cNvPr>
          <p:cNvSpPr/>
          <p:nvPr/>
        </p:nvSpPr>
        <p:spPr>
          <a:xfrm>
            <a:off x="5127908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xmlns="" id="{813FD5FC-9FEC-4630-B1EF-EF187A3EA4B3}"/>
              </a:ext>
            </a:extLst>
          </p:cNvPr>
          <p:cNvSpPr/>
          <p:nvPr/>
        </p:nvSpPr>
        <p:spPr>
          <a:xfrm>
            <a:off x="2686460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xmlns="" id="{9278FD72-55DA-4A8C-83B6-EE1C679E43C2}"/>
              </a:ext>
            </a:extLst>
          </p:cNvPr>
          <p:cNvSpPr/>
          <p:nvPr/>
        </p:nvSpPr>
        <p:spPr>
          <a:xfrm>
            <a:off x="1872644" y="39028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192" name="Rectangle 110">
            <a:extLst>
              <a:ext uri="{FF2B5EF4-FFF2-40B4-BE49-F238E27FC236}">
                <a16:creationId xmlns:a16="http://schemas.microsoft.com/office/drawing/2014/main" xmlns="" id="{4ECB9DDE-E229-4DF2-A255-AB3E090F0F5E}"/>
              </a:ext>
            </a:extLst>
          </p:cNvPr>
          <p:cNvSpPr>
            <a:spLocks/>
          </p:cNvSpPr>
          <p:nvPr/>
        </p:nvSpPr>
        <p:spPr bwMode="auto">
          <a:xfrm>
            <a:off x="6028499" y="397965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대기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xmlns="" id="{5C4F2D34-8C88-433A-A250-E8A87B7AA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4013569"/>
            <a:ext cx="100187" cy="56807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xmlns="" id="{D0B2326D-12E3-42C2-BACE-43170786959F}"/>
              </a:ext>
            </a:extLst>
          </p:cNvPr>
          <p:cNvSpPr/>
          <p:nvPr/>
        </p:nvSpPr>
        <p:spPr>
          <a:xfrm>
            <a:off x="1320956" y="36285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xmlns="" id="{54B74E0D-DA46-4EB6-81FE-1DFF333C0784}"/>
              </a:ext>
            </a:extLst>
          </p:cNvPr>
          <p:cNvSpPr/>
          <p:nvPr/>
        </p:nvSpPr>
        <p:spPr>
          <a:xfrm>
            <a:off x="403703" y="36285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8BD3E6EB-2050-42AE-A78A-6DF899063D73}"/>
              </a:ext>
            </a:extLst>
          </p:cNvPr>
          <p:cNvSpPr/>
          <p:nvPr/>
        </p:nvSpPr>
        <p:spPr>
          <a:xfrm>
            <a:off x="4314092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xmlns="" id="{E9484EEB-DEEF-431B-96EC-E9F2CAE1FD9F}"/>
              </a:ext>
            </a:extLst>
          </p:cNvPr>
          <p:cNvSpPr/>
          <p:nvPr/>
        </p:nvSpPr>
        <p:spPr>
          <a:xfrm>
            <a:off x="478279" y="370819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xmlns="" id="{FAC00D5E-8DB7-4287-933E-9D07366109E6}"/>
              </a:ext>
            </a:extLst>
          </p:cNvPr>
          <p:cNvSpPr/>
          <p:nvPr/>
        </p:nvSpPr>
        <p:spPr>
          <a:xfrm>
            <a:off x="686972" y="36285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xmlns="" id="{E0A03EE3-19AD-488F-9646-25EEA89C4C04}"/>
              </a:ext>
            </a:extLst>
          </p:cNvPr>
          <p:cNvSpPr/>
          <p:nvPr/>
        </p:nvSpPr>
        <p:spPr>
          <a:xfrm>
            <a:off x="3500276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xmlns="" id="{BF947CC7-62A5-4614-BEDC-AB04EAACCF05}"/>
              </a:ext>
            </a:extLst>
          </p:cNvPr>
          <p:cNvSpPr/>
          <p:nvPr/>
        </p:nvSpPr>
        <p:spPr>
          <a:xfrm>
            <a:off x="5935628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xmlns="" id="{9929E15E-8080-4519-9225-838A8CB5D517}"/>
              </a:ext>
            </a:extLst>
          </p:cNvPr>
          <p:cNvSpPr/>
          <p:nvPr/>
        </p:nvSpPr>
        <p:spPr>
          <a:xfrm>
            <a:off x="5127908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xmlns="" id="{E7D1B859-B1CF-4166-BB75-2C312EAAB9CD}"/>
              </a:ext>
            </a:extLst>
          </p:cNvPr>
          <p:cNvSpPr/>
          <p:nvPr/>
        </p:nvSpPr>
        <p:spPr>
          <a:xfrm>
            <a:off x="2686460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4B9C4485-DD72-4DFB-81C7-FB71F9416E53}"/>
              </a:ext>
            </a:extLst>
          </p:cNvPr>
          <p:cNvSpPr/>
          <p:nvPr/>
        </p:nvSpPr>
        <p:spPr>
          <a:xfrm>
            <a:off x="1872644" y="36285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04" name="Rectangle 110">
            <a:extLst>
              <a:ext uri="{FF2B5EF4-FFF2-40B4-BE49-F238E27FC236}">
                <a16:creationId xmlns:a16="http://schemas.microsoft.com/office/drawing/2014/main" xmlns="" id="{8F362E36-8069-4B11-9C4B-B5EC64CFBD1D}"/>
              </a:ext>
            </a:extLst>
          </p:cNvPr>
          <p:cNvSpPr>
            <a:spLocks/>
          </p:cNvSpPr>
          <p:nvPr/>
        </p:nvSpPr>
        <p:spPr bwMode="auto">
          <a:xfrm>
            <a:off x="6028499" y="370533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대기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xmlns="" id="{53671495-4442-47A5-8B97-012A7990B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3739249"/>
            <a:ext cx="100187" cy="56807"/>
          </a:xfrm>
          <a:prstGeom prst="rect">
            <a:avLst/>
          </a:prstGeom>
        </p:spPr>
      </p:pic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73472F37-268B-496A-88AF-FB5424ABC4F9}"/>
              </a:ext>
            </a:extLst>
          </p:cNvPr>
          <p:cNvSpPr/>
          <p:nvPr/>
        </p:nvSpPr>
        <p:spPr>
          <a:xfrm>
            <a:off x="1320956" y="335425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6097CBF5-C8E8-4793-936E-582BF91A52B2}"/>
              </a:ext>
            </a:extLst>
          </p:cNvPr>
          <p:cNvSpPr/>
          <p:nvPr/>
        </p:nvSpPr>
        <p:spPr>
          <a:xfrm>
            <a:off x="403703" y="335425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0CB47E3F-BEFD-4B3B-B921-19DD2ABD203A}"/>
              </a:ext>
            </a:extLst>
          </p:cNvPr>
          <p:cNvSpPr/>
          <p:nvPr/>
        </p:nvSpPr>
        <p:spPr>
          <a:xfrm>
            <a:off x="4314092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xmlns="" id="{18DA44B9-0FCC-491C-BF6B-6493691EC294}"/>
              </a:ext>
            </a:extLst>
          </p:cNvPr>
          <p:cNvSpPr/>
          <p:nvPr/>
        </p:nvSpPr>
        <p:spPr>
          <a:xfrm>
            <a:off x="478279" y="343387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xmlns="" id="{615E531E-D892-407A-8424-03CA5CD9A5B5}"/>
              </a:ext>
            </a:extLst>
          </p:cNvPr>
          <p:cNvSpPr/>
          <p:nvPr/>
        </p:nvSpPr>
        <p:spPr>
          <a:xfrm>
            <a:off x="686972" y="335425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xmlns="" id="{7541FEB8-E5CA-451A-A3D9-5C2DA447A9B7}"/>
              </a:ext>
            </a:extLst>
          </p:cNvPr>
          <p:cNvSpPr/>
          <p:nvPr/>
        </p:nvSpPr>
        <p:spPr>
          <a:xfrm>
            <a:off x="3500276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xmlns="" id="{85090F29-4B11-48AD-9176-A4CE86D8CC4E}"/>
              </a:ext>
            </a:extLst>
          </p:cNvPr>
          <p:cNvSpPr/>
          <p:nvPr/>
        </p:nvSpPr>
        <p:spPr>
          <a:xfrm>
            <a:off x="5935628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5323079A-9671-43B4-BAB5-36705EED279D}"/>
              </a:ext>
            </a:extLst>
          </p:cNvPr>
          <p:cNvSpPr/>
          <p:nvPr/>
        </p:nvSpPr>
        <p:spPr>
          <a:xfrm>
            <a:off x="5127908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D0CD202E-C718-4B96-9B85-3DAFA4DA596C}"/>
              </a:ext>
            </a:extLst>
          </p:cNvPr>
          <p:cNvSpPr/>
          <p:nvPr/>
        </p:nvSpPr>
        <p:spPr>
          <a:xfrm>
            <a:off x="2686460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CEABD13E-B06C-4378-8B68-EC768A9AC7C2}"/>
              </a:ext>
            </a:extLst>
          </p:cNvPr>
          <p:cNvSpPr/>
          <p:nvPr/>
        </p:nvSpPr>
        <p:spPr>
          <a:xfrm>
            <a:off x="1872644" y="33542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16" name="Rectangle 110">
            <a:extLst>
              <a:ext uri="{FF2B5EF4-FFF2-40B4-BE49-F238E27FC236}">
                <a16:creationId xmlns:a16="http://schemas.microsoft.com/office/drawing/2014/main" xmlns="" id="{B92D90C8-E13E-4E86-9DE4-D5F5FF855F76}"/>
              </a:ext>
            </a:extLst>
          </p:cNvPr>
          <p:cNvSpPr>
            <a:spLocks/>
          </p:cNvSpPr>
          <p:nvPr/>
        </p:nvSpPr>
        <p:spPr bwMode="auto">
          <a:xfrm>
            <a:off x="6028499" y="343101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xmlns="" id="{B32F4F8C-FCAF-47F1-A374-1AA4E66C8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3464929"/>
            <a:ext cx="100187" cy="56807"/>
          </a:xfrm>
          <a:prstGeom prst="rect">
            <a:avLst/>
          </a:prstGeom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xmlns="" id="{D36C7385-B380-4558-AD30-709AD660A2CA}"/>
              </a:ext>
            </a:extLst>
          </p:cNvPr>
          <p:cNvSpPr/>
          <p:nvPr/>
        </p:nvSpPr>
        <p:spPr>
          <a:xfrm>
            <a:off x="1320956" y="30799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xmlns="" id="{A3996C96-7629-4C66-B207-BCE53746D453}"/>
              </a:ext>
            </a:extLst>
          </p:cNvPr>
          <p:cNvSpPr/>
          <p:nvPr/>
        </p:nvSpPr>
        <p:spPr>
          <a:xfrm>
            <a:off x="403703" y="30799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xmlns="" id="{68283759-F90F-45F3-9B22-DCF69F71A1CC}"/>
              </a:ext>
            </a:extLst>
          </p:cNvPr>
          <p:cNvSpPr/>
          <p:nvPr/>
        </p:nvSpPr>
        <p:spPr>
          <a:xfrm>
            <a:off x="4314092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97518C8C-E0F2-47FF-8CC5-D2DE8A3F58CC}"/>
              </a:ext>
            </a:extLst>
          </p:cNvPr>
          <p:cNvSpPr/>
          <p:nvPr/>
        </p:nvSpPr>
        <p:spPr>
          <a:xfrm>
            <a:off x="478279" y="315955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xmlns="" id="{5C1FC55F-7024-4DB4-A144-2C7231791F4F}"/>
              </a:ext>
            </a:extLst>
          </p:cNvPr>
          <p:cNvSpPr/>
          <p:nvPr/>
        </p:nvSpPr>
        <p:spPr>
          <a:xfrm>
            <a:off x="686972" y="30799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xmlns="" id="{61557948-6911-41C6-9A8C-BB6584014631}"/>
              </a:ext>
            </a:extLst>
          </p:cNvPr>
          <p:cNvSpPr/>
          <p:nvPr/>
        </p:nvSpPr>
        <p:spPr>
          <a:xfrm>
            <a:off x="3500276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xmlns="" id="{5D7E11F1-EF07-4007-A150-4249457B14F2}"/>
              </a:ext>
            </a:extLst>
          </p:cNvPr>
          <p:cNvSpPr/>
          <p:nvPr/>
        </p:nvSpPr>
        <p:spPr>
          <a:xfrm>
            <a:off x="5935628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xmlns="" id="{B5AE147E-EC24-43F4-895A-EC33E4E8D423}"/>
              </a:ext>
            </a:extLst>
          </p:cNvPr>
          <p:cNvSpPr/>
          <p:nvPr/>
        </p:nvSpPr>
        <p:spPr>
          <a:xfrm>
            <a:off x="5127908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xmlns="" id="{17F4094A-88FF-4A31-B2DA-37743860D55C}"/>
              </a:ext>
            </a:extLst>
          </p:cNvPr>
          <p:cNvSpPr/>
          <p:nvPr/>
        </p:nvSpPr>
        <p:spPr>
          <a:xfrm>
            <a:off x="2686460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xmlns="" id="{58A937E5-62C2-4129-9597-C6BD21531947}"/>
              </a:ext>
            </a:extLst>
          </p:cNvPr>
          <p:cNvSpPr/>
          <p:nvPr/>
        </p:nvSpPr>
        <p:spPr>
          <a:xfrm>
            <a:off x="1872644" y="3079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28" name="Rectangle 110">
            <a:extLst>
              <a:ext uri="{FF2B5EF4-FFF2-40B4-BE49-F238E27FC236}">
                <a16:creationId xmlns:a16="http://schemas.microsoft.com/office/drawing/2014/main" xmlns="" id="{55DCA4D1-3C08-4351-AB6D-B1ABB546274C}"/>
              </a:ext>
            </a:extLst>
          </p:cNvPr>
          <p:cNvSpPr>
            <a:spLocks/>
          </p:cNvSpPr>
          <p:nvPr/>
        </p:nvSpPr>
        <p:spPr bwMode="auto">
          <a:xfrm>
            <a:off x="6028499" y="315669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29" name="그림 228">
            <a:extLst>
              <a:ext uri="{FF2B5EF4-FFF2-40B4-BE49-F238E27FC236}">
                <a16:creationId xmlns:a16="http://schemas.microsoft.com/office/drawing/2014/main" xmlns="" id="{5E396769-AE7B-481C-9ABB-3FD6D441F3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3190609"/>
            <a:ext cx="100187" cy="56807"/>
          </a:xfrm>
          <a:prstGeom prst="rect">
            <a:avLst/>
          </a:prstGeom>
        </p:spPr>
      </p:pic>
      <p:sp>
        <p:nvSpPr>
          <p:cNvPr id="230" name="직사각형 229">
            <a:extLst>
              <a:ext uri="{FF2B5EF4-FFF2-40B4-BE49-F238E27FC236}">
                <a16:creationId xmlns:a16="http://schemas.microsoft.com/office/drawing/2014/main" xmlns="" id="{30DCCAAF-A599-48D6-93AA-45FCBEACF6B4}"/>
              </a:ext>
            </a:extLst>
          </p:cNvPr>
          <p:cNvSpPr/>
          <p:nvPr/>
        </p:nvSpPr>
        <p:spPr>
          <a:xfrm>
            <a:off x="1320956" y="55488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xmlns="" id="{50C7A6F9-2481-4A64-BCC9-A4FC9936311C}"/>
              </a:ext>
            </a:extLst>
          </p:cNvPr>
          <p:cNvSpPr/>
          <p:nvPr/>
        </p:nvSpPr>
        <p:spPr>
          <a:xfrm>
            <a:off x="403703" y="55488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xmlns="" id="{EA977E64-AAA9-47DC-82E0-1B0397E73CAA}"/>
              </a:ext>
            </a:extLst>
          </p:cNvPr>
          <p:cNvSpPr/>
          <p:nvPr/>
        </p:nvSpPr>
        <p:spPr>
          <a:xfrm>
            <a:off x="4314092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xmlns="" id="{DA59E742-9010-4712-8AD1-8DCFF0144063}"/>
              </a:ext>
            </a:extLst>
          </p:cNvPr>
          <p:cNvSpPr/>
          <p:nvPr/>
        </p:nvSpPr>
        <p:spPr>
          <a:xfrm>
            <a:off x="478279" y="562843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xmlns="" id="{9A06BF7E-62DA-481E-8446-8A8A2FF15C8C}"/>
              </a:ext>
            </a:extLst>
          </p:cNvPr>
          <p:cNvSpPr/>
          <p:nvPr/>
        </p:nvSpPr>
        <p:spPr>
          <a:xfrm>
            <a:off x="686972" y="55488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xmlns="" id="{338891F5-6E64-4B7D-95BC-CC5BA2FA183F}"/>
              </a:ext>
            </a:extLst>
          </p:cNvPr>
          <p:cNvSpPr/>
          <p:nvPr/>
        </p:nvSpPr>
        <p:spPr>
          <a:xfrm>
            <a:off x="3500276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xmlns="" id="{BD6FBE59-4798-447D-B81C-BA500769C24A}"/>
              </a:ext>
            </a:extLst>
          </p:cNvPr>
          <p:cNvSpPr/>
          <p:nvPr/>
        </p:nvSpPr>
        <p:spPr>
          <a:xfrm>
            <a:off x="5935628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xmlns="" id="{040D8801-B919-4EF8-9174-C8D2DFF2C212}"/>
              </a:ext>
            </a:extLst>
          </p:cNvPr>
          <p:cNvSpPr/>
          <p:nvPr/>
        </p:nvSpPr>
        <p:spPr>
          <a:xfrm>
            <a:off x="5127908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xmlns="" id="{3BCD9190-B2CB-485D-8A23-DC442BA94DC9}"/>
              </a:ext>
            </a:extLst>
          </p:cNvPr>
          <p:cNvSpPr/>
          <p:nvPr/>
        </p:nvSpPr>
        <p:spPr>
          <a:xfrm>
            <a:off x="2686460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xmlns="" id="{FD1D38C5-0721-4EF0-A373-359CFE3F4A4C}"/>
              </a:ext>
            </a:extLst>
          </p:cNvPr>
          <p:cNvSpPr/>
          <p:nvPr/>
        </p:nvSpPr>
        <p:spPr>
          <a:xfrm>
            <a:off x="1872644" y="5548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40" name="Rectangle 110">
            <a:extLst>
              <a:ext uri="{FF2B5EF4-FFF2-40B4-BE49-F238E27FC236}">
                <a16:creationId xmlns:a16="http://schemas.microsoft.com/office/drawing/2014/main" xmlns="" id="{E08A9B6B-B205-4A47-8992-550BD2886AF8}"/>
              </a:ext>
            </a:extLst>
          </p:cNvPr>
          <p:cNvSpPr>
            <a:spLocks/>
          </p:cNvSpPr>
          <p:nvPr/>
        </p:nvSpPr>
        <p:spPr bwMode="auto">
          <a:xfrm>
            <a:off x="6028499" y="562557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xmlns="" id="{10724F47-C91F-48B1-94F5-34FAB3240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5659489"/>
            <a:ext cx="100187" cy="56807"/>
          </a:xfrm>
          <a:prstGeom prst="rect">
            <a:avLst/>
          </a:prstGeom>
        </p:spPr>
      </p:pic>
      <p:sp>
        <p:nvSpPr>
          <p:cNvPr id="242" name="직사각형 241">
            <a:extLst>
              <a:ext uri="{FF2B5EF4-FFF2-40B4-BE49-F238E27FC236}">
                <a16:creationId xmlns:a16="http://schemas.microsoft.com/office/drawing/2014/main" xmlns="" id="{3BF7A15E-D98F-4964-B2F8-5C4160133241}"/>
              </a:ext>
            </a:extLst>
          </p:cNvPr>
          <p:cNvSpPr/>
          <p:nvPr/>
        </p:nvSpPr>
        <p:spPr>
          <a:xfrm>
            <a:off x="1320956" y="52744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xmlns="" id="{31CDDC28-5958-49D8-BC9F-3332662062CD}"/>
              </a:ext>
            </a:extLst>
          </p:cNvPr>
          <p:cNvSpPr/>
          <p:nvPr/>
        </p:nvSpPr>
        <p:spPr>
          <a:xfrm>
            <a:off x="403703" y="52744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xmlns="" id="{637B5F38-8F0E-48BF-B412-5588219F2EC8}"/>
              </a:ext>
            </a:extLst>
          </p:cNvPr>
          <p:cNvSpPr/>
          <p:nvPr/>
        </p:nvSpPr>
        <p:spPr>
          <a:xfrm>
            <a:off x="4314092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xmlns="" id="{311D0C68-E031-4049-90B1-DC55BA83CED5}"/>
              </a:ext>
            </a:extLst>
          </p:cNvPr>
          <p:cNvSpPr/>
          <p:nvPr/>
        </p:nvSpPr>
        <p:spPr>
          <a:xfrm>
            <a:off x="478279" y="535411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xmlns="" id="{367D56A1-237E-4C09-9A2D-403C4901A3EF}"/>
              </a:ext>
            </a:extLst>
          </p:cNvPr>
          <p:cNvSpPr/>
          <p:nvPr/>
        </p:nvSpPr>
        <p:spPr>
          <a:xfrm>
            <a:off x="686972" y="52744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xmlns="" id="{6A3A9736-3E4A-44CA-9BB5-6B67D03F1302}"/>
              </a:ext>
            </a:extLst>
          </p:cNvPr>
          <p:cNvSpPr/>
          <p:nvPr/>
        </p:nvSpPr>
        <p:spPr>
          <a:xfrm>
            <a:off x="3500276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xmlns="" id="{593FD28C-21A8-48C6-9657-4FF22E9C1695}"/>
              </a:ext>
            </a:extLst>
          </p:cNvPr>
          <p:cNvSpPr/>
          <p:nvPr/>
        </p:nvSpPr>
        <p:spPr>
          <a:xfrm>
            <a:off x="5935628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xmlns="" id="{3E1F663A-8F74-4482-9484-840862BD9905}"/>
              </a:ext>
            </a:extLst>
          </p:cNvPr>
          <p:cNvSpPr/>
          <p:nvPr/>
        </p:nvSpPr>
        <p:spPr>
          <a:xfrm>
            <a:off x="5127908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xmlns="" id="{E9B6CDCA-430B-4020-A707-E56D3A3D5A06}"/>
              </a:ext>
            </a:extLst>
          </p:cNvPr>
          <p:cNvSpPr/>
          <p:nvPr/>
        </p:nvSpPr>
        <p:spPr>
          <a:xfrm>
            <a:off x="2686460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xmlns="" id="{B6F3E883-BE9C-44B0-9C4A-998D6B082C7C}"/>
              </a:ext>
            </a:extLst>
          </p:cNvPr>
          <p:cNvSpPr/>
          <p:nvPr/>
        </p:nvSpPr>
        <p:spPr>
          <a:xfrm>
            <a:off x="1872644" y="5274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52" name="Rectangle 110">
            <a:extLst>
              <a:ext uri="{FF2B5EF4-FFF2-40B4-BE49-F238E27FC236}">
                <a16:creationId xmlns:a16="http://schemas.microsoft.com/office/drawing/2014/main" xmlns="" id="{53A00354-4092-4C55-946D-9EFDA7B523F4}"/>
              </a:ext>
            </a:extLst>
          </p:cNvPr>
          <p:cNvSpPr>
            <a:spLocks/>
          </p:cNvSpPr>
          <p:nvPr/>
        </p:nvSpPr>
        <p:spPr bwMode="auto">
          <a:xfrm>
            <a:off x="6028499" y="535125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53" name="그림 252">
            <a:extLst>
              <a:ext uri="{FF2B5EF4-FFF2-40B4-BE49-F238E27FC236}">
                <a16:creationId xmlns:a16="http://schemas.microsoft.com/office/drawing/2014/main" xmlns="" id="{3E3F9209-5B15-4AD4-B0E7-B8FFAABC7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5385169"/>
            <a:ext cx="100187" cy="56807"/>
          </a:xfrm>
          <a:prstGeom prst="rect">
            <a:avLst/>
          </a:prstGeom>
        </p:spPr>
      </p:pic>
      <p:sp>
        <p:nvSpPr>
          <p:cNvPr id="278" name="직사각형 277">
            <a:extLst>
              <a:ext uri="{FF2B5EF4-FFF2-40B4-BE49-F238E27FC236}">
                <a16:creationId xmlns:a16="http://schemas.microsoft.com/office/drawing/2014/main" xmlns="" id="{E915AEAD-C260-4F6F-80CF-49A1ADB55728}"/>
              </a:ext>
            </a:extLst>
          </p:cNvPr>
          <p:cNvSpPr/>
          <p:nvPr/>
        </p:nvSpPr>
        <p:spPr>
          <a:xfrm>
            <a:off x="1320956" y="50001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xmlns="" id="{B190AE37-5F24-4C35-BE19-B655C4C21596}"/>
              </a:ext>
            </a:extLst>
          </p:cNvPr>
          <p:cNvSpPr/>
          <p:nvPr/>
        </p:nvSpPr>
        <p:spPr>
          <a:xfrm>
            <a:off x="403703" y="50001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xmlns="" id="{E924E394-AF08-4B4A-BE07-0CE31D11C75A}"/>
              </a:ext>
            </a:extLst>
          </p:cNvPr>
          <p:cNvSpPr/>
          <p:nvPr/>
        </p:nvSpPr>
        <p:spPr>
          <a:xfrm>
            <a:off x="4314092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xmlns="" id="{529F3346-0E53-475B-ACB4-1AD608A01208}"/>
              </a:ext>
            </a:extLst>
          </p:cNvPr>
          <p:cNvSpPr/>
          <p:nvPr/>
        </p:nvSpPr>
        <p:spPr>
          <a:xfrm>
            <a:off x="478279" y="507979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xmlns="" id="{4AE77A3D-E709-4ED8-BFE8-D4599B960FBB}"/>
              </a:ext>
            </a:extLst>
          </p:cNvPr>
          <p:cNvSpPr/>
          <p:nvPr/>
        </p:nvSpPr>
        <p:spPr>
          <a:xfrm>
            <a:off x="686972" y="50001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xmlns="" id="{AC09B4F7-CEBD-4175-8A3E-AC966040A387}"/>
              </a:ext>
            </a:extLst>
          </p:cNvPr>
          <p:cNvSpPr/>
          <p:nvPr/>
        </p:nvSpPr>
        <p:spPr>
          <a:xfrm>
            <a:off x="3500276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xmlns="" id="{17BD7B72-2FB0-49F0-AA91-47C724B34381}"/>
              </a:ext>
            </a:extLst>
          </p:cNvPr>
          <p:cNvSpPr/>
          <p:nvPr/>
        </p:nvSpPr>
        <p:spPr>
          <a:xfrm>
            <a:off x="5935628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xmlns="" id="{69998AC0-D30B-4E02-981D-932DEDCE1918}"/>
              </a:ext>
            </a:extLst>
          </p:cNvPr>
          <p:cNvSpPr/>
          <p:nvPr/>
        </p:nvSpPr>
        <p:spPr>
          <a:xfrm>
            <a:off x="5127908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xmlns="" id="{A7605C45-32F1-4863-9172-9F2A0AC3E43F}"/>
              </a:ext>
            </a:extLst>
          </p:cNvPr>
          <p:cNvSpPr/>
          <p:nvPr/>
        </p:nvSpPr>
        <p:spPr>
          <a:xfrm>
            <a:off x="2686460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xmlns="" id="{C4293D93-3676-403A-A7EA-A1FE2E4606EA}"/>
              </a:ext>
            </a:extLst>
          </p:cNvPr>
          <p:cNvSpPr/>
          <p:nvPr/>
        </p:nvSpPr>
        <p:spPr>
          <a:xfrm>
            <a:off x="1872644" y="5000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288" name="Rectangle 110">
            <a:extLst>
              <a:ext uri="{FF2B5EF4-FFF2-40B4-BE49-F238E27FC236}">
                <a16:creationId xmlns:a16="http://schemas.microsoft.com/office/drawing/2014/main" xmlns="" id="{9D2C0C71-B3C4-4D5E-AD89-7CB1C64225B4}"/>
              </a:ext>
            </a:extLst>
          </p:cNvPr>
          <p:cNvSpPr>
            <a:spLocks/>
          </p:cNvSpPr>
          <p:nvPr/>
        </p:nvSpPr>
        <p:spPr bwMode="auto">
          <a:xfrm>
            <a:off x="6028499" y="507693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289" name="그림 288">
            <a:extLst>
              <a:ext uri="{FF2B5EF4-FFF2-40B4-BE49-F238E27FC236}">
                <a16:creationId xmlns:a16="http://schemas.microsoft.com/office/drawing/2014/main" xmlns="" id="{CE28BAF3-69F7-4C37-84A7-EFB6B0B11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5110849"/>
            <a:ext cx="100187" cy="56807"/>
          </a:xfrm>
          <a:prstGeom prst="rect">
            <a:avLst/>
          </a:prstGeom>
        </p:spPr>
      </p:pic>
      <p:sp>
        <p:nvSpPr>
          <p:cNvPr id="290" name="직사각형 289">
            <a:extLst>
              <a:ext uri="{FF2B5EF4-FFF2-40B4-BE49-F238E27FC236}">
                <a16:creationId xmlns:a16="http://schemas.microsoft.com/office/drawing/2014/main" xmlns="" id="{9A3B8917-9999-4FEB-A8B6-0C4992A34771}"/>
              </a:ext>
            </a:extLst>
          </p:cNvPr>
          <p:cNvSpPr/>
          <p:nvPr/>
        </p:nvSpPr>
        <p:spPr>
          <a:xfrm>
            <a:off x="1320956" y="472585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xmlns="" id="{18AC5F1B-8F71-4D9D-A388-6611823CEA89}"/>
              </a:ext>
            </a:extLst>
          </p:cNvPr>
          <p:cNvSpPr/>
          <p:nvPr/>
        </p:nvSpPr>
        <p:spPr>
          <a:xfrm>
            <a:off x="403703" y="472585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xmlns="" id="{F1994A81-9011-4406-9929-EEFB7FA39CE8}"/>
              </a:ext>
            </a:extLst>
          </p:cNvPr>
          <p:cNvSpPr/>
          <p:nvPr/>
        </p:nvSpPr>
        <p:spPr>
          <a:xfrm>
            <a:off x="4314092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xmlns="" id="{5E7D8009-86FE-4FD0-AC58-43F76ABDF4AA}"/>
              </a:ext>
            </a:extLst>
          </p:cNvPr>
          <p:cNvSpPr/>
          <p:nvPr/>
        </p:nvSpPr>
        <p:spPr>
          <a:xfrm>
            <a:off x="478279" y="4805471"/>
            <a:ext cx="135994" cy="11775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 Light" panose="020F0302020204030204" pitchFamily="34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xmlns="" id="{D9D0DFC3-8310-4871-AF50-D44A8CE4DC62}"/>
              </a:ext>
            </a:extLst>
          </p:cNvPr>
          <p:cNvSpPr/>
          <p:nvPr/>
        </p:nvSpPr>
        <p:spPr>
          <a:xfrm>
            <a:off x="686972" y="472585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xmlns="" id="{F3DEB6F1-DEBB-413F-BDAD-4A0F4C462EE4}"/>
              </a:ext>
            </a:extLst>
          </p:cNvPr>
          <p:cNvSpPr/>
          <p:nvPr/>
        </p:nvSpPr>
        <p:spPr>
          <a:xfrm>
            <a:off x="3500276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OO자격증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xmlns="" id="{465A841D-3AFA-4D79-8221-D9444F029779}"/>
              </a:ext>
            </a:extLst>
          </p:cNvPr>
          <p:cNvSpPr/>
          <p:nvPr/>
        </p:nvSpPr>
        <p:spPr>
          <a:xfrm>
            <a:off x="5935628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xmlns="" id="{3D4D24AF-3E54-4337-9A6E-A70738C35BE4}"/>
              </a:ext>
            </a:extLst>
          </p:cNvPr>
          <p:cNvSpPr/>
          <p:nvPr/>
        </p:nvSpPr>
        <p:spPr>
          <a:xfrm>
            <a:off x="5127908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A사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3년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xmlns="" id="{D5B1E15F-8A0B-4768-903F-F67281EBF2A7}"/>
              </a:ext>
            </a:extLst>
          </p:cNvPr>
          <p:cNvSpPr/>
          <p:nvPr/>
        </p:nvSpPr>
        <p:spPr>
          <a:xfrm>
            <a:off x="2686460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토익880 (√)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xmlns="" id="{3A199336-B336-442B-9A6D-F1FA65D8BA44}"/>
              </a:ext>
            </a:extLst>
          </p:cNvPr>
          <p:cNvSpPr/>
          <p:nvPr/>
        </p:nvSpPr>
        <p:spPr>
          <a:xfrm>
            <a:off x="1872644" y="47258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(√)</a:t>
            </a:r>
          </a:p>
        </p:txBody>
      </p:sp>
      <p:sp>
        <p:nvSpPr>
          <p:cNvPr id="300" name="Rectangle 110">
            <a:extLst>
              <a:ext uri="{FF2B5EF4-FFF2-40B4-BE49-F238E27FC236}">
                <a16:creationId xmlns:a16="http://schemas.microsoft.com/office/drawing/2014/main" xmlns="" id="{966AC699-CC9B-4C9B-AB8F-13BE92F58ECD}"/>
              </a:ext>
            </a:extLst>
          </p:cNvPr>
          <p:cNvSpPr>
            <a:spLocks/>
          </p:cNvSpPr>
          <p:nvPr/>
        </p:nvSpPr>
        <p:spPr bwMode="auto">
          <a:xfrm>
            <a:off x="6028499" y="4802611"/>
            <a:ext cx="631825" cy="123825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2">
                <a:alpha val="100000"/>
              </a:schemeClr>
            </a:solidFill>
            <a:prstDash val="solid"/>
            <a:miter lim="800000"/>
          </a:ln>
        </p:spPr>
        <p:txBody>
          <a:bodyPr vert="horz" wrap="square" lIns="0" tIns="0" rIns="0" bIns="0" anchor="t">
            <a:spAutoFit/>
          </a:bodyPr>
          <a:lstStyle/>
          <a:p>
            <a:pPr marL="0" indent="0" defTabSz="98298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</a:t>
            </a:r>
            <a:r>
              <a:rPr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서류합격</a:t>
            </a:r>
            <a:r>
              <a:rPr lang="en-US" altLang="ko-KR" sz="800" b="0" strike="noStrike" cap="none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    </a:t>
            </a:r>
            <a:endParaRPr lang="ko-KR" altLang="en-US" sz="800" b="0" strike="noStrike" cap="none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01" name="그림 300">
            <a:extLst>
              <a:ext uri="{FF2B5EF4-FFF2-40B4-BE49-F238E27FC236}">
                <a16:creationId xmlns:a16="http://schemas.microsoft.com/office/drawing/2014/main" xmlns="" id="{C83B6886-DE2C-465D-9D05-067C277B9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189" y="4836529"/>
            <a:ext cx="100187" cy="56807"/>
          </a:xfrm>
          <a:prstGeom prst="rect">
            <a:avLst/>
          </a:prstGeom>
        </p:spPr>
      </p:pic>
      <p:grpSp>
        <p:nvGrpSpPr>
          <p:cNvPr id="157" name="그룹 156">
            <a:extLst>
              <a:ext uri="{FF2B5EF4-FFF2-40B4-BE49-F238E27FC236}">
                <a16:creationId xmlns:a16="http://schemas.microsoft.com/office/drawing/2014/main" xmlns="" id="{6B9C6241-D39E-4688-B6A0-5C8FCE5883ED}"/>
              </a:ext>
            </a:extLst>
          </p:cNvPr>
          <p:cNvGrpSpPr/>
          <p:nvPr/>
        </p:nvGrpSpPr>
        <p:grpSpPr>
          <a:xfrm>
            <a:off x="2257101" y="5929824"/>
            <a:ext cx="3168352" cy="175940"/>
            <a:chOff x="2504728" y="5988234"/>
            <a:chExt cx="3168352" cy="175940"/>
          </a:xfrm>
        </p:grpSpPr>
        <p:sp>
          <p:nvSpPr>
            <p:cNvPr id="254" name="Back Button">
              <a:extLst>
                <a:ext uri="{FF2B5EF4-FFF2-40B4-BE49-F238E27FC236}">
                  <a16:creationId xmlns:a16="http://schemas.microsoft.com/office/drawing/2014/main" xmlns="" id="{221C9A93-D311-4B09-B18E-50C57441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255" name="Page 1">
              <a:extLst>
                <a:ext uri="{FF2B5EF4-FFF2-40B4-BE49-F238E27FC236}">
                  <a16:creationId xmlns:a16="http://schemas.microsoft.com/office/drawing/2014/main" xmlns="" id="{354B8B5E-C773-43BA-B754-010B6DEE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256" name="Page 2">
              <a:extLst>
                <a:ext uri="{FF2B5EF4-FFF2-40B4-BE49-F238E27FC236}">
                  <a16:creationId xmlns:a16="http://schemas.microsoft.com/office/drawing/2014/main" xmlns="" id="{D221269A-DFA9-4570-AC02-B5274217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257" name="Page 3">
              <a:extLst>
                <a:ext uri="{FF2B5EF4-FFF2-40B4-BE49-F238E27FC236}">
                  <a16:creationId xmlns:a16="http://schemas.microsoft.com/office/drawing/2014/main" xmlns="" id="{36459573-A7C2-414F-B384-BD93800D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258" name="Page 4">
              <a:extLst>
                <a:ext uri="{FF2B5EF4-FFF2-40B4-BE49-F238E27FC236}">
                  <a16:creationId xmlns:a16="http://schemas.microsoft.com/office/drawing/2014/main" xmlns="" id="{6E1B5A60-5F69-4489-9F9D-F21DB862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259" name="Page 9">
              <a:extLst>
                <a:ext uri="{FF2B5EF4-FFF2-40B4-BE49-F238E27FC236}">
                  <a16:creationId xmlns:a16="http://schemas.microsoft.com/office/drawing/2014/main" xmlns="" id="{9D27A3D0-54EA-4EF0-9F81-0664E682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260" name="Page 10">
              <a:extLst>
                <a:ext uri="{FF2B5EF4-FFF2-40B4-BE49-F238E27FC236}">
                  <a16:creationId xmlns:a16="http://schemas.microsoft.com/office/drawing/2014/main" xmlns="" id="{14205D78-FE48-4003-963B-D71320A50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261" name="Next Button">
              <a:extLst>
                <a:ext uri="{FF2B5EF4-FFF2-40B4-BE49-F238E27FC236}">
                  <a16:creationId xmlns:a16="http://schemas.microsoft.com/office/drawing/2014/main" xmlns="" id="{CC4C1373-44EF-42E3-AD80-598695150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262" name="Next Button">
              <a:extLst>
                <a:ext uri="{FF2B5EF4-FFF2-40B4-BE49-F238E27FC236}">
                  <a16:creationId xmlns:a16="http://schemas.microsoft.com/office/drawing/2014/main" xmlns="" id="{B1DA057C-07A7-4354-9ADC-E8399275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263" name="Back Button">
              <a:extLst>
                <a:ext uri="{FF2B5EF4-FFF2-40B4-BE49-F238E27FC236}">
                  <a16:creationId xmlns:a16="http://schemas.microsoft.com/office/drawing/2014/main" xmlns="" id="{B8C7F9B3-23AA-453C-AE7F-DF35D9DA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264" name="Page 2">
              <a:extLst>
                <a:ext uri="{FF2B5EF4-FFF2-40B4-BE49-F238E27FC236}">
                  <a16:creationId xmlns:a16="http://schemas.microsoft.com/office/drawing/2014/main" xmlns="" id="{14C0EB81-9E11-4159-9510-35A37964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265" name="Page 3">
              <a:extLst>
                <a:ext uri="{FF2B5EF4-FFF2-40B4-BE49-F238E27FC236}">
                  <a16:creationId xmlns:a16="http://schemas.microsoft.com/office/drawing/2014/main" xmlns="" id="{A188424C-80DD-4AFA-A275-9CF45B56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266" name="Page 4">
              <a:extLst>
                <a:ext uri="{FF2B5EF4-FFF2-40B4-BE49-F238E27FC236}">
                  <a16:creationId xmlns:a16="http://schemas.microsoft.com/office/drawing/2014/main" xmlns="" id="{ED0229CA-6E74-4BF7-8478-3C61D2A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267" name="Page 4">
              <a:extLst>
                <a:ext uri="{FF2B5EF4-FFF2-40B4-BE49-F238E27FC236}">
                  <a16:creationId xmlns:a16="http://schemas.microsoft.com/office/drawing/2014/main" xmlns="" id="{04207DFD-F050-47B6-8F56-CA5A39C5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268" name="표 267">
            <a:extLst>
              <a:ext uri="{FF2B5EF4-FFF2-40B4-BE49-F238E27FC236}">
                <a16:creationId xmlns:a16="http://schemas.microsoft.com/office/drawing/2014/main" xmlns="" id="{410A6007-6C35-4E6A-B056-241816F5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2F94AFC2-949C-400E-8176-4AC228BCC77E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xmlns="" id="{D767C7FA-A48C-4E3C-AFEC-C3404CE04B05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79857" y="1264079"/>
            <a:ext cx="74379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170" y="1417967"/>
            <a:ext cx="94590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</a:t>
            </a:r>
            <a:r>
              <a:rPr lang="en-US" altLang="ko-KR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</a:t>
            </a:r>
            <a:r>
              <a:rPr lang="ko-KR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 공고 등록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279857" y="152415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en-US" altLang="ko-KR" dirty="0"/>
              <a:t>Careers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E7A293B6-065F-44D5-8912-724AF9DA769F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268" name="표 267">
            <a:extLst>
              <a:ext uri="{FF2B5EF4-FFF2-40B4-BE49-F238E27FC236}">
                <a16:creationId xmlns:a16="http://schemas.microsoft.com/office/drawing/2014/main" xmlns="" id="{410A6007-6C35-4E6A-B056-241816F5A3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2F94AFC2-949C-400E-8176-4AC228BCC77E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xmlns="" id="{D767C7FA-A48C-4E3C-AFEC-C3404CE04B05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3127" y="2017927"/>
            <a:ext cx="1296180" cy="2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공고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xmlns="" id="{DE960BFD-F456-466E-B391-07CC64CBC1F3}"/>
              </a:ext>
            </a:extLst>
          </p:cNvPr>
          <p:cNvSpPr/>
          <p:nvPr/>
        </p:nvSpPr>
        <p:spPr>
          <a:xfrm>
            <a:off x="2079306" y="2017926"/>
            <a:ext cx="4726877" cy="280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xmlns="" id="{218DF16B-3299-477F-B307-E2C42B531E45}"/>
              </a:ext>
            </a:extLst>
          </p:cNvPr>
          <p:cNvSpPr/>
          <p:nvPr/>
        </p:nvSpPr>
        <p:spPr>
          <a:xfrm>
            <a:off x="2077533" y="2300607"/>
            <a:ext cx="4728650" cy="27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xmlns="" id="{67B0B94B-42A0-4189-A571-0E329F08F11B}"/>
              </a:ext>
            </a:extLst>
          </p:cNvPr>
          <p:cNvSpPr/>
          <p:nvPr/>
        </p:nvSpPr>
        <p:spPr>
          <a:xfrm>
            <a:off x="2077533" y="2579882"/>
            <a:ext cx="4728650" cy="275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xmlns="" id="{6120FD2C-380A-43E2-BD10-D271898B2B74}"/>
              </a:ext>
            </a:extLst>
          </p:cNvPr>
          <p:cNvSpPr/>
          <p:nvPr/>
        </p:nvSpPr>
        <p:spPr>
          <a:xfrm>
            <a:off x="2075760" y="2854944"/>
            <a:ext cx="4729379" cy="275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xmlns="" id="{038A0C37-F5D4-4119-BB16-BB49435A0391}"/>
              </a:ext>
            </a:extLst>
          </p:cNvPr>
          <p:cNvSpPr/>
          <p:nvPr/>
        </p:nvSpPr>
        <p:spPr>
          <a:xfrm>
            <a:off x="2077533" y="3130005"/>
            <a:ext cx="1724847" cy="281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xmlns="" id="{778CA10A-48F5-4895-ADAA-906E63CCBECB}"/>
              </a:ext>
            </a:extLst>
          </p:cNvPr>
          <p:cNvSpPr/>
          <p:nvPr/>
        </p:nvSpPr>
        <p:spPr>
          <a:xfrm>
            <a:off x="354837" y="1597963"/>
            <a:ext cx="5832475" cy="298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 공고 등록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xmlns="" id="{B8C7DD0F-65EA-4A9B-8BFC-E2F718D4EFF5}"/>
              </a:ext>
            </a:extLst>
          </p:cNvPr>
          <p:cNvCxnSpPr/>
          <p:nvPr/>
        </p:nvCxnSpPr>
        <p:spPr>
          <a:xfrm flipV="1">
            <a:off x="405637" y="1890035"/>
            <a:ext cx="6266823" cy="692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7200" y="2298658"/>
            <a:ext cx="1296180" cy="2812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3127" y="2584725"/>
            <a:ext cx="1296180" cy="270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7200" y="2857836"/>
            <a:ext cx="1296180" cy="272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 직무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3127" y="3130447"/>
            <a:ext cx="1296180" cy="2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038A0C37-F5D4-4119-BB16-BB49435A0391}"/>
              </a:ext>
            </a:extLst>
          </p:cNvPr>
          <p:cNvSpPr/>
          <p:nvPr/>
        </p:nvSpPr>
        <p:spPr>
          <a:xfrm>
            <a:off x="2077533" y="3411945"/>
            <a:ext cx="4728650" cy="281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3127" y="3412387"/>
            <a:ext cx="1296180" cy="2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채용인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100" y="2347375"/>
            <a:ext cx="3298058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4" name="Rectangle 58">
            <a:extLst>
              <a:ext uri="{FF2B5EF4-FFF2-40B4-BE49-F238E27FC236}">
                <a16:creationId xmlns:a16="http://schemas.microsoft.com/office/drawing/2014/main" xmlns="" id="{9D82B837-2003-4CAB-8F10-C62217B1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100" y="2628782"/>
            <a:ext cx="808038" cy="1793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r>
              <a:rPr lang="en-US" altLang="ko-KR" sz="800" dirty="0" smtClean="0">
                <a:latin typeface="나눔고딕" panose="020D0604000000000000" pitchFamily="50" charset="-127"/>
                <a:ea typeface="뫼비우스 Regular"/>
              </a:rPr>
              <a:t>2018.12.10</a:t>
            </a:r>
            <a:endParaRPr lang="ko-KR" altLang="en-US" sz="80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100" y="2899827"/>
            <a:ext cx="3298058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063" y="3459883"/>
            <a:ext cx="1365948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8062" y="3697532"/>
            <a:ext cx="1295317" cy="13951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자격요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038A0C37-F5D4-4119-BB16-BB49435A0391}"/>
              </a:ext>
            </a:extLst>
          </p:cNvPr>
          <p:cNvSpPr/>
          <p:nvPr/>
        </p:nvSpPr>
        <p:spPr>
          <a:xfrm>
            <a:off x="5069674" y="3131204"/>
            <a:ext cx="1736509" cy="281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3775268" y="3131646"/>
            <a:ext cx="1296180" cy="2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근무부서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241" y="3174296"/>
            <a:ext cx="1365948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 smtClean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 smtClean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38A0C37-F5D4-4119-BB16-BB49435A0391}"/>
              </a:ext>
            </a:extLst>
          </p:cNvPr>
          <p:cNvSpPr/>
          <p:nvPr/>
        </p:nvSpPr>
        <p:spPr>
          <a:xfrm>
            <a:off x="2080104" y="3692742"/>
            <a:ext cx="859852" cy="281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E960BFD-F456-466E-B391-07CC64CBC1F3}"/>
              </a:ext>
            </a:extLst>
          </p:cNvPr>
          <p:cNvSpPr/>
          <p:nvPr/>
        </p:nvSpPr>
        <p:spPr>
          <a:xfrm>
            <a:off x="2079307" y="3980162"/>
            <a:ext cx="860650" cy="280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전공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218DF16B-3299-477F-B307-E2C42B531E45}"/>
              </a:ext>
            </a:extLst>
          </p:cNvPr>
          <p:cNvSpPr/>
          <p:nvPr/>
        </p:nvSpPr>
        <p:spPr>
          <a:xfrm>
            <a:off x="2077533" y="4262843"/>
            <a:ext cx="862424" cy="27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67B0B94B-42A0-4189-A571-0E329F08F11B}"/>
              </a:ext>
            </a:extLst>
          </p:cNvPr>
          <p:cNvSpPr/>
          <p:nvPr/>
        </p:nvSpPr>
        <p:spPr>
          <a:xfrm>
            <a:off x="2077533" y="4542118"/>
            <a:ext cx="862424" cy="275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해당경력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6120FD2C-380A-43E2-BD10-D271898B2B74}"/>
              </a:ext>
            </a:extLst>
          </p:cNvPr>
          <p:cNvSpPr/>
          <p:nvPr/>
        </p:nvSpPr>
        <p:spPr>
          <a:xfrm>
            <a:off x="2075761" y="4817180"/>
            <a:ext cx="862948" cy="275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700" dirty="0" smtClean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기타</a:t>
            </a:r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038A0C37-F5D4-4119-BB16-BB49435A0391}"/>
              </a:ext>
            </a:extLst>
          </p:cNvPr>
          <p:cNvSpPr/>
          <p:nvPr/>
        </p:nvSpPr>
        <p:spPr>
          <a:xfrm>
            <a:off x="2943283" y="3698988"/>
            <a:ext cx="3859071" cy="281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DE960BFD-F456-466E-B391-07CC64CBC1F3}"/>
              </a:ext>
            </a:extLst>
          </p:cNvPr>
          <p:cNvSpPr/>
          <p:nvPr/>
        </p:nvSpPr>
        <p:spPr>
          <a:xfrm>
            <a:off x="2942486" y="3978788"/>
            <a:ext cx="3862653" cy="280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218DF16B-3299-477F-B307-E2C42B531E45}"/>
              </a:ext>
            </a:extLst>
          </p:cNvPr>
          <p:cNvSpPr/>
          <p:nvPr/>
        </p:nvSpPr>
        <p:spPr>
          <a:xfrm>
            <a:off x="2940712" y="4261469"/>
            <a:ext cx="3861069" cy="27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67B0B94B-42A0-4189-A571-0E329F08F11B}"/>
              </a:ext>
            </a:extLst>
          </p:cNvPr>
          <p:cNvSpPr/>
          <p:nvPr/>
        </p:nvSpPr>
        <p:spPr>
          <a:xfrm>
            <a:off x="2940712" y="4540744"/>
            <a:ext cx="3861069" cy="275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6120FD2C-380A-43E2-BD10-D271898B2B74}"/>
              </a:ext>
            </a:extLst>
          </p:cNvPr>
          <p:cNvSpPr/>
          <p:nvPr/>
        </p:nvSpPr>
        <p:spPr>
          <a:xfrm>
            <a:off x="2938940" y="4815806"/>
            <a:ext cx="3863415" cy="275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6345" y="5082318"/>
            <a:ext cx="1296180" cy="28073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전형절차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DE960BFD-F456-466E-B391-07CC64CBC1F3}"/>
              </a:ext>
            </a:extLst>
          </p:cNvPr>
          <p:cNvSpPr/>
          <p:nvPr/>
        </p:nvSpPr>
        <p:spPr>
          <a:xfrm>
            <a:off x="2082524" y="5082317"/>
            <a:ext cx="4726877" cy="2807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/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       </a:t>
            </a:r>
            <a:r>
              <a:rPr lang="en-US" altLang="ko-KR" sz="700" dirty="0" err="1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서류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      </a:t>
            </a:r>
            <a:r>
              <a:rPr lang="en-US" altLang="ko-KR" sz="700" dirty="0" err="1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인적성검사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      </a:t>
            </a:r>
            <a:r>
              <a:rPr lang="en-US" altLang="ko-KR" sz="700" dirty="0" err="1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실무면접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</a:t>
            </a:r>
            <a:r>
              <a:rPr lang="en-US" altLang="ko-KR" sz="700" dirty="0" smtClean="0">
                <a:solidFill>
                  <a:srgbClr val="000000"/>
                </a:solidFill>
                <a:latin typeface="Arial" charset="0"/>
                <a:ea typeface="뫼비우스 Regular"/>
              </a:rPr>
              <a:t>      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맑은 고딕" charset="0"/>
                <a:ea typeface="뫼비우스 Regular"/>
              </a:rPr>
              <a:t>임원면접</a:t>
            </a:r>
            <a:r>
              <a:rPr lang="en-US" altLang="ko-KR" sz="700" dirty="0">
                <a:solidFill>
                  <a:srgbClr val="000000"/>
                </a:solidFill>
                <a:latin typeface="맑은 고딕" charset="0"/>
                <a:ea typeface="뫼비우스 Regular"/>
              </a:rPr>
              <a:t> 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     </a:t>
            </a:r>
            <a:r>
              <a:rPr lang="en-US" altLang="ko-KR" sz="700" dirty="0" err="1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건강검진</a:t>
            </a:r>
            <a:r>
              <a:rPr lang="en-US" altLang="ko-KR" sz="700" dirty="0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       </a:t>
            </a:r>
            <a:r>
              <a:rPr lang="en-US" altLang="ko-KR" sz="700" dirty="0" err="1" smtClean="0">
                <a:solidFill>
                  <a:srgbClr val="000000"/>
                </a:solidFill>
                <a:latin typeface="맑은 고딕" charset="0"/>
                <a:ea typeface="뫼비우스 Regular"/>
              </a:rPr>
              <a:t>처우협의</a:t>
            </a:r>
            <a:endParaRPr lang="ko-KR" altLang="en-US" sz="700" dirty="0">
              <a:solidFill>
                <a:srgbClr val="000000"/>
              </a:solidFill>
              <a:latin typeface="맑은 고딕" charset="0"/>
              <a:ea typeface="뫼비우스 Regular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18DF16B-3299-477F-B307-E2C42B531E45}"/>
              </a:ext>
            </a:extLst>
          </p:cNvPr>
          <p:cNvSpPr/>
          <p:nvPr/>
        </p:nvSpPr>
        <p:spPr>
          <a:xfrm>
            <a:off x="2080751" y="5364998"/>
            <a:ext cx="4728650" cy="27927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67B0B94B-42A0-4189-A571-0E329F08F11B}"/>
              </a:ext>
            </a:extLst>
          </p:cNvPr>
          <p:cNvSpPr/>
          <p:nvPr/>
        </p:nvSpPr>
        <p:spPr>
          <a:xfrm>
            <a:off x="2080751" y="5644273"/>
            <a:ext cx="4728650" cy="2750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6120FD2C-380A-43E2-BD10-D271898B2B74}"/>
              </a:ext>
            </a:extLst>
          </p:cNvPr>
          <p:cNvSpPr/>
          <p:nvPr/>
        </p:nvSpPr>
        <p:spPr>
          <a:xfrm>
            <a:off x="2078978" y="5919335"/>
            <a:ext cx="4730423" cy="275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endParaRPr lang="ko-KR" altLang="en-US" sz="7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2798" y="5363049"/>
            <a:ext cx="1296180" cy="2812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주요 수행업무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6345" y="5649116"/>
            <a:ext cx="1296180" cy="2702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D6FB2C26-519B-4C4D-A734-291CA9E3209A}"/>
              </a:ext>
            </a:extLst>
          </p:cNvPr>
          <p:cNvSpPr/>
          <p:nvPr/>
        </p:nvSpPr>
        <p:spPr>
          <a:xfrm>
            <a:off x="782798" y="5922227"/>
            <a:ext cx="1296180" cy="2726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문의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처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36" y="5411766"/>
            <a:ext cx="3293023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37" y="5685036"/>
            <a:ext cx="3293022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099" y="5971822"/>
            <a:ext cx="3298059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54433" y="5174074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2650673" y="5184869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328853" y="5177570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888661" y="5177570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481513" y="5179083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068248" y="5177570"/>
            <a:ext cx="76454" cy="918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25" y="2613541"/>
            <a:ext cx="202257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3" name="AutoShape 30"/>
          <p:cNvSpPr>
            <a:spLocks noChangeArrowheads="1"/>
          </p:cNvSpPr>
          <p:nvPr/>
        </p:nvSpPr>
        <p:spPr bwMode="auto">
          <a:xfrm>
            <a:off x="2856074" y="6343492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등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록</a:t>
            </a:r>
            <a:endParaRPr lang="ko-KR" altLang="en-US" sz="800" b="1" dirty="0">
              <a:solidFill>
                <a:schemeClr val="bg1"/>
              </a:solidFill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34" name="AutoShape 30"/>
          <p:cNvSpPr>
            <a:spLocks noChangeArrowheads="1"/>
          </p:cNvSpPr>
          <p:nvPr/>
        </p:nvSpPr>
        <p:spPr bwMode="auto">
          <a:xfrm>
            <a:off x="3564135" y="6343045"/>
            <a:ext cx="621234" cy="1919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3175">
            <a:solidFill>
              <a:srgbClr val="808080"/>
            </a:solidFill>
            <a:round/>
            <a:headEnd/>
            <a:tailEnd/>
          </a:ln>
          <a:extLst/>
        </p:spPr>
        <p:txBody>
          <a:bodyPr wrap="none" lIns="79341" tIns="39671" rIns="79341" bIns="39671" anchor="ctr"/>
          <a:lstStyle>
            <a:lvl1pPr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취소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635698" y="3465813"/>
            <a:ext cx="692462" cy="17980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정규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직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36" name="그림 1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84" y="3526770"/>
            <a:ext cx="100187" cy="5680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7" name="모서리가 둥근 직사각형 136"/>
          <p:cNvSpPr/>
          <p:nvPr/>
        </p:nvSpPr>
        <p:spPr>
          <a:xfrm>
            <a:off x="3032569" y="3749671"/>
            <a:ext cx="692462" cy="17980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학사이상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55" y="3810628"/>
            <a:ext cx="100187" cy="5680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9" name="모서리가 둥근 직사각형 138"/>
          <p:cNvSpPr/>
          <p:nvPr/>
        </p:nvSpPr>
        <p:spPr>
          <a:xfrm>
            <a:off x="3019040" y="4305204"/>
            <a:ext cx="692462" cy="17980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언어무관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26" y="4366161"/>
            <a:ext cx="100187" cy="5680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1" name="모서리가 둥근 직사각형 140"/>
          <p:cNvSpPr/>
          <p:nvPr/>
        </p:nvSpPr>
        <p:spPr>
          <a:xfrm>
            <a:off x="3016325" y="4589744"/>
            <a:ext cx="692462" cy="17980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경력무관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11" y="4650701"/>
            <a:ext cx="100187" cy="5680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3" name="모서리가 둥근 직사각형 142"/>
          <p:cNvSpPr/>
          <p:nvPr/>
        </p:nvSpPr>
        <p:spPr>
          <a:xfrm>
            <a:off x="2180278" y="3199113"/>
            <a:ext cx="692462" cy="179808"/>
          </a:xfrm>
          <a:prstGeom prst="roundRect">
            <a:avLst>
              <a:gd name="adj" fmla="val 612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울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64" y="3260070"/>
            <a:ext cx="100187" cy="5680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EBA8E4A4-B7E8-459F-B19D-6BACD11E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278" y="2065423"/>
            <a:ext cx="3293023" cy="1857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ko-KR" altLang="en-US" b="0" dirty="0">
                <a:latin typeface="나눔고딕" panose="020D0604000000000000" pitchFamily="50" charset="-127"/>
                <a:ea typeface="뫼비우스 Regular"/>
              </a:rPr>
              <a:t>입력하세요</a:t>
            </a:r>
            <a:r>
              <a:rPr lang="en-US" altLang="ko-KR" b="0" dirty="0">
                <a:latin typeface="나눔고딕" panose="020D0604000000000000" pitchFamily="50" charset="-127"/>
                <a:ea typeface="뫼비우스 Regular"/>
              </a:rPr>
              <a:t>.</a:t>
            </a:r>
            <a:endParaRPr lang="ko-KR" altLang="en-US" b="0" dirty="0">
              <a:latin typeface="나눔고딕" panose="020D0604000000000000" pitchFamily="50" charset="-127"/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696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00"/>
          <p:cNvSpPr txBox="1">
            <a:spLocks/>
          </p:cNvSpPr>
          <p:nvPr/>
        </p:nvSpPr>
        <p:spPr>
          <a:xfrm>
            <a:off x="1039672" y="3185848"/>
            <a:ext cx="9482666" cy="2769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구직자</a:t>
            </a:r>
            <a:r>
              <a:rPr lang="en-US" altLang="ko-KR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Front-End</a:t>
            </a:r>
            <a:endParaRPr lang="ko-KR" altLang="en-US" sz="18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대각선 방향의 모서리가 둥근 사각형 6">
            <a:extLst>
              <a:ext uri="{FF2B5EF4-FFF2-40B4-BE49-F238E27FC236}">
                <a16:creationId xmlns:a16="http://schemas.microsoft.com/office/drawing/2014/main" xmlns="" id="{4E4CAC1A-5EF1-42A9-9B67-65654B8FC6D3}"/>
              </a:ext>
            </a:extLst>
          </p:cNvPr>
          <p:cNvSpPr/>
          <p:nvPr/>
        </p:nvSpPr>
        <p:spPr>
          <a:xfrm rot="16200000">
            <a:off x="438943" y="3227534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6" name="대각선 방향의 모서리가 둥근 사각형 7">
            <a:extLst>
              <a:ext uri="{FF2B5EF4-FFF2-40B4-BE49-F238E27FC236}">
                <a16:creationId xmlns:a16="http://schemas.microsoft.com/office/drawing/2014/main" xmlns="" id="{96B8F97E-3A93-4570-BE6D-053547C17A5D}"/>
              </a:ext>
            </a:extLst>
          </p:cNvPr>
          <p:cNvSpPr/>
          <p:nvPr/>
        </p:nvSpPr>
        <p:spPr>
          <a:xfrm rot="16200000">
            <a:off x="690971" y="3659582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09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48" y="171713"/>
            <a:ext cx="9482666" cy="276999"/>
          </a:xfrm>
        </p:spPr>
        <p:txBody>
          <a:bodyPr/>
          <a:lstStyle/>
          <a:p>
            <a:r>
              <a:rPr lang="en-US" altLang="ko-KR" dirty="0"/>
              <a:t>Applicant</a:t>
            </a:r>
            <a:endParaRPr lang="ko-KR" altLang="en-US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279856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17028" y="1565212"/>
            <a:ext cx="5832475" cy="42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 목록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D73C7F0-EC2D-49D7-B221-13919B016E6C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02C1612D-F057-4B1B-9AD5-755E92691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29313A2-E042-4757-9B4C-5C65285F439F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E953EB6A-0D5C-479D-9643-FA7FA9689AFE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7DBAA747-58D9-411A-B381-B59FD8B8E269}"/>
              </a:ext>
            </a:extLst>
          </p:cNvPr>
          <p:cNvSpPr/>
          <p:nvPr/>
        </p:nvSpPr>
        <p:spPr>
          <a:xfrm>
            <a:off x="263056" y="1231599"/>
            <a:ext cx="11364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9FCC3C24-5127-4EBE-A022-8D957A073E9D}"/>
              </a:ext>
            </a:extLst>
          </p:cNvPr>
          <p:cNvSpPr txBox="1"/>
          <p:nvPr/>
        </p:nvSpPr>
        <p:spPr>
          <a:xfrm>
            <a:off x="2014692" y="1418797"/>
            <a:ext cx="167268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&gt;  Applicant 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98C06DF4-EF31-4F8A-9791-019E23BBA96C}"/>
              </a:ext>
            </a:extLst>
          </p:cNvPr>
          <p:cNvSpPr/>
          <p:nvPr/>
        </p:nvSpPr>
        <p:spPr>
          <a:xfrm>
            <a:off x="2552856" y="2108383"/>
            <a:ext cx="98409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F8803ED3-0EEC-4095-8DA0-81C9AD077FF3}"/>
              </a:ext>
            </a:extLst>
          </p:cNvPr>
          <p:cNvSpPr/>
          <p:nvPr/>
        </p:nvSpPr>
        <p:spPr>
          <a:xfrm>
            <a:off x="458372" y="2108383"/>
            <a:ext cx="2094392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지원기업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협력사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3DE4068D-9AA6-4B21-AAA2-13A298C335E1}"/>
              </a:ext>
            </a:extLst>
          </p:cNvPr>
          <p:cNvSpPr/>
          <p:nvPr/>
        </p:nvSpPr>
        <p:spPr>
          <a:xfrm>
            <a:off x="4350160" y="2108383"/>
            <a:ext cx="2037940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0B54E656-B216-43DB-BF1D-02B72559AD1A}"/>
              </a:ext>
            </a:extLst>
          </p:cNvPr>
          <p:cNvSpPr/>
          <p:nvPr/>
        </p:nvSpPr>
        <p:spPr>
          <a:xfrm>
            <a:off x="3536344" y="210838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F476BCB-91FA-4FA4-BED4-AD890352E400}"/>
              </a:ext>
            </a:extLst>
          </p:cNvPr>
          <p:cNvSpPr/>
          <p:nvPr/>
        </p:nvSpPr>
        <p:spPr>
          <a:xfrm>
            <a:off x="2552856" y="2936423"/>
            <a:ext cx="98409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2018. 12.12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5FA9C1F6-65FE-4047-9135-37C5B1A88D38}"/>
              </a:ext>
            </a:extLst>
          </p:cNvPr>
          <p:cNvSpPr/>
          <p:nvPr/>
        </p:nvSpPr>
        <p:spPr>
          <a:xfrm>
            <a:off x="458372" y="2936423"/>
            <a:ext cx="209439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D20DA341-1932-4199-9FB0-71878AA09FF1}"/>
              </a:ext>
            </a:extLst>
          </p:cNvPr>
          <p:cNvSpPr/>
          <p:nvPr/>
        </p:nvSpPr>
        <p:spPr>
          <a:xfrm>
            <a:off x="4350160" y="2936423"/>
            <a:ext cx="20379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800" dirty="0">
                <a:solidFill>
                  <a:schemeClr val="tx1"/>
                </a:solidFill>
                <a:ea typeface="뫼비우스 Regular"/>
              </a:rPr>
              <a:t>gildong@naver.com</a:t>
            </a:r>
            <a:endParaRPr lang="ko-KR" altLang="en-US" sz="800" dirty="0">
              <a:solidFill>
                <a:schemeClr val="tx1"/>
              </a:solidFill>
              <a:ea typeface="뫼비우스 Regular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B80E8BC8-A537-4D2D-9ED5-C2DFC9F383A2}"/>
              </a:ext>
            </a:extLst>
          </p:cNvPr>
          <p:cNvSpPr/>
          <p:nvPr/>
        </p:nvSpPr>
        <p:spPr>
          <a:xfrm>
            <a:off x="3536344" y="293642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A8BFC8E9-32CD-414F-A1A5-5E57AEEA36FF}"/>
              </a:ext>
            </a:extLst>
          </p:cNvPr>
          <p:cNvSpPr/>
          <p:nvPr/>
        </p:nvSpPr>
        <p:spPr>
          <a:xfrm>
            <a:off x="2552856" y="2662103"/>
            <a:ext cx="98409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2018. 12.12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4F6C67D4-E8C8-48FC-8470-005B3FD04BA0}"/>
              </a:ext>
            </a:extLst>
          </p:cNvPr>
          <p:cNvSpPr/>
          <p:nvPr/>
        </p:nvSpPr>
        <p:spPr>
          <a:xfrm>
            <a:off x="458372" y="2662103"/>
            <a:ext cx="209439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b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E9DEB1CD-D6C9-4E94-8991-055F7B3877CF}"/>
              </a:ext>
            </a:extLst>
          </p:cNvPr>
          <p:cNvSpPr/>
          <p:nvPr/>
        </p:nvSpPr>
        <p:spPr>
          <a:xfrm>
            <a:off x="4350160" y="2662103"/>
            <a:ext cx="20379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800" dirty="0">
                <a:ea typeface="뫼비우스 Regular"/>
              </a:rPr>
              <a:t>Gild                </a:t>
            </a:r>
            <a:r>
              <a:rPr lang="en-US" altLang="ko-KR" sz="800" dirty="0">
                <a:solidFill>
                  <a:schemeClr val="tx1"/>
                </a:solidFill>
                <a:ea typeface="뫼비우스 Regular"/>
              </a:rPr>
              <a:t>gildong@naver.com</a:t>
            </a:r>
            <a:r>
              <a: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800" dirty="0">
                <a:ea typeface="뫼비우스 Regular"/>
              </a:rPr>
              <a:t>g@naver.com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A61BB58B-8A5B-4B80-B38A-901171AFCD4D}"/>
              </a:ext>
            </a:extLst>
          </p:cNvPr>
          <p:cNvSpPr/>
          <p:nvPr/>
        </p:nvSpPr>
        <p:spPr>
          <a:xfrm>
            <a:off x="3536344" y="266210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E57270F8-0D88-40C5-BD0F-8DE0675BC234}"/>
              </a:ext>
            </a:extLst>
          </p:cNvPr>
          <p:cNvSpPr/>
          <p:nvPr/>
        </p:nvSpPr>
        <p:spPr>
          <a:xfrm>
            <a:off x="2552856" y="2387783"/>
            <a:ext cx="98409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2018. 12.12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9C340F83-0987-46AB-B45A-0ADFEDE0286B}"/>
              </a:ext>
            </a:extLst>
          </p:cNvPr>
          <p:cNvSpPr/>
          <p:nvPr/>
        </p:nvSpPr>
        <p:spPr>
          <a:xfrm>
            <a:off x="458372" y="2387783"/>
            <a:ext cx="2094392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SK </a:t>
            </a:r>
            <a:r>
              <a: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하이닉스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75F68B6C-CD4E-4315-86D0-45D6832D84D7}"/>
              </a:ext>
            </a:extLst>
          </p:cNvPr>
          <p:cNvSpPr/>
          <p:nvPr/>
        </p:nvSpPr>
        <p:spPr>
          <a:xfrm>
            <a:off x="4350160" y="2387783"/>
            <a:ext cx="2037940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800" dirty="0">
                <a:solidFill>
                  <a:schemeClr val="tx1"/>
                </a:solidFill>
                <a:ea typeface="뫼비우스 Regular"/>
              </a:rPr>
              <a:t>gildong@naver.com</a:t>
            </a:r>
            <a:endParaRPr lang="ko-KR" altLang="en-US" sz="6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137D2AC9-82C6-47E6-B79E-66B812FDA9D3}"/>
              </a:ext>
            </a:extLst>
          </p:cNvPr>
          <p:cNvSpPr/>
          <p:nvPr/>
        </p:nvSpPr>
        <p:spPr>
          <a:xfrm>
            <a:off x="3536344" y="238778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D7DE19DF-5113-4807-954C-E1AE3A9C9FDA}"/>
              </a:ext>
            </a:extLst>
          </p:cNvPr>
          <p:cNvGrpSpPr/>
          <p:nvPr/>
        </p:nvGrpSpPr>
        <p:grpSpPr>
          <a:xfrm>
            <a:off x="1952168" y="3799466"/>
            <a:ext cx="3168352" cy="175940"/>
            <a:chOff x="2504728" y="5988234"/>
            <a:chExt cx="3168352" cy="175940"/>
          </a:xfrm>
        </p:grpSpPr>
        <p:sp>
          <p:nvSpPr>
            <p:cNvPr id="131" name="Back Button">
              <a:extLst>
                <a:ext uri="{FF2B5EF4-FFF2-40B4-BE49-F238E27FC236}">
                  <a16:creationId xmlns:a16="http://schemas.microsoft.com/office/drawing/2014/main" xmlns="" id="{1994CA40-FA20-4D88-980F-BBC608F2E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32" name="Page 1">
              <a:extLst>
                <a:ext uri="{FF2B5EF4-FFF2-40B4-BE49-F238E27FC236}">
                  <a16:creationId xmlns:a16="http://schemas.microsoft.com/office/drawing/2014/main" xmlns="" id="{66EE2650-CC68-4338-A58D-FDE46E771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33" name="Page 2">
              <a:extLst>
                <a:ext uri="{FF2B5EF4-FFF2-40B4-BE49-F238E27FC236}">
                  <a16:creationId xmlns:a16="http://schemas.microsoft.com/office/drawing/2014/main" xmlns="" id="{71238A6E-E8EA-47F8-AF9A-75BF6F307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34" name="Page 3">
              <a:extLst>
                <a:ext uri="{FF2B5EF4-FFF2-40B4-BE49-F238E27FC236}">
                  <a16:creationId xmlns:a16="http://schemas.microsoft.com/office/drawing/2014/main" xmlns="" id="{14F6D5B7-2D2B-4A23-8888-0FF9FAAB7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35" name="Page 4">
              <a:extLst>
                <a:ext uri="{FF2B5EF4-FFF2-40B4-BE49-F238E27FC236}">
                  <a16:creationId xmlns:a16="http://schemas.microsoft.com/office/drawing/2014/main" xmlns="" id="{2952D140-90FA-45DF-AC70-5F983DE3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36" name="Page 9">
              <a:extLst>
                <a:ext uri="{FF2B5EF4-FFF2-40B4-BE49-F238E27FC236}">
                  <a16:creationId xmlns:a16="http://schemas.microsoft.com/office/drawing/2014/main" xmlns="" id="{76C03F81-EA1D-4611-9146-1468C531A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137" name="Page 10">
              <a:extLst>
                <a:ext uri="{FF2B5EF4-FFF2-40B4-BE49-F238E27FC236}">
                  <a16:creationId xmlns:a16="http://schemas.microsoft.com/office/drawing/2014/main" xmlns="" id="{773B19B6-A7A0-4DC1-95F6-76A683B3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138" name="Next Button">
              <a:extLst>
                <a:ext uri="{FF2B5EF4-FFF2-40B4-BE49-F238E27FC236}">
                  <a16:creationId xmlns:a16="http://schemas.microsoft.com/office/drawing/2014/main" xmlns="" id="{01010AAB-8C5F-42D5-9346-971FC559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39" name="Next Button">
              <a:extLst>
                <a:ext uri="{FF2B5EF4-FFF2-40B4-BE49-F238E27FC236}">
                  <a16:creationId xmlns:a16="http://schemas.microsoft.com/office/drawing/2014/main" xmlns="" id="{5421F1A9-CB01-4517-8F23-34660F04D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140" name="Back Button">
              <a:extLst>
                <a:ext uri="{FF2B5EF4-FFF2-40B4-BE49-F238E27FC236}">
                  <a16:creationId xmlns:a16="http://schemas.microsoft.com/office/drawing/2014/main" xmlns="" id="{8596B684-E54A-411E-BB37-DFAF7CA9F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41" name="Page 2">
              <a:extLst>
                <a:ext uri="{FF2B5EF4-FFF2-40B4-BE49-F238E27FC236}">
                  <a16:creationId xmlns:a16="http://schemas.microsoft.com/office/drawing/2014/main" xmlns="" id="{13AE661E-0B2A-4D32-A98A-D2CE24B7A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42" name="Page 3">
              <a:extLst>
                <a:ext uri="{FF2B5EF4-FFF2-40B4-BE49-F238E27FC236}">
                  <a16:creationId xmlns:a16="http://schemas.microsoft.com/office/drawing/2014/main" xmlns="" id="{373B3044-EFC5-4999-AC17-BD9681D11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143" name="Page 4">
              <a:extLst>
                <a:ext uri="{FF2B5EF4-FFF2-40B4-BE49-F238E27FC236}">
                  <a16:creationId xmlns:a16="http://schemas.microsoft.com/office/drawing/2014/main" xmlns="" id="{F6D4579E-CFE2-4EC9-B082-D38791397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144" name="Page 4">
              <a:extLst>
                <a:ext uri="{FF2B5EF4-FFF2-40B4-BE49-F238E27FC236}">
                  <a16:creationId xmlns:a16="http://schemas.microsoft.com/office/drawing/2014/main" xmlns="" id="{BBE32EF5-27FD-4C08-BFE1-456B81306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288734" y="1272956"/>
            <a:ext cx="9517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29493" y="1402993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HOME &gt;Applicant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88734" y="1526104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142673" y="2238735"/>
            <a:ext cx="5530155" cy="1111250"/>
            <a:chOff x="7260908" y="2602732"/>
            <a:chExt cx="5530155" cy="1111250"/>
          </a:xfrm>
        </p:grpSpPr>
        <p:grpSp>
          <p:nvGrpSpPr>
            <p:cNvPr id="28" name="그룹 27"/>
            <p:cNvGrpSpPr/>
            <p:nvPr/>
          </p:nvGrpSpPr>
          <p:grpSpPr>
            <a:xfrm>
              <a:off x="7260908" y="2602732"/>
              <a:ext cx="4624148" cy="222250"/>
              <a:chOff x="7260908" y="2600175"/>
              <a:chExt cx="4624148" cy="22225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7260908" y="2600175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지원직무</a:t>
                </a: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8053397" y="2600175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기획파트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572982" y="2600175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주민등록번호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365471" y="2600175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830517-2******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260908" y="3269482"/>
              <a:ext cx="4624147" cy="444500"/>
              <a:chOff x="7260908" y="3948368"/>
              <a:chExt cx="4624147" cy="444500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7260908" y="3948368"/>
                <a:ext cx="4624147" cy="222250"/>
                <a:chOff x="7260908" y="4284300"/>
                <a:chExt cx="4624147" cy="22225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7260908" y="4284300"/>
                  <a:ext cx="792489" cy="222250"/>
                </a:xfrm>
                <a:prstGeom prst="rect">
                  <a:avLst/>
                </a:prstGeom>
                <a:solidFill>
                  <a:srgbClr val="FECC9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국적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영주권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8053397" y="4284300"/>
                  <a:ext cx="3831658" cy="22225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■ 한국    □ 외국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</a:t>
                  </a:r>
                  <a:r>
                    <a:rPr lang="ko-KR" altLang="en-US" sz="8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국적명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                   ) (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해외국적 취득일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:       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년      월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)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7260908" y="4170618"/>
                <a:ext cx="4624147" cy="222250"/>
                <a:chOff x="7260908" y="4506550"/>
                <a:chExt cx="4624147" cy="222250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260908" y="4506550"/>
                  <a:ext cx="792489" cy="222250"/>
                </a:xfrm>
                <a:prstGeom prst="rect">
                  <a:avLst/>
                </a:prstGeom>
                <a:solidFill>
                  <a:srgbClr val="FECC9A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현주소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8053397" y="4506550"/>
                  <a:ext cx="3831658" cy="22225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(04779) 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서울특별시 성동구 상원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1</a:t>
                  </a:r>
                  <a:r>
                    <a:rPr lang="ko-KR" alt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길 </a:t>
                  </a:r>
                  <a:r>
                    <a:rPr lang="en-US" altLang="ko-KR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뫼비우스 Regular" panose="02000700060000000000" pitchFamily="2" charset="-127"/>
                      <a:ea typeface="뫼비우스 Regular" panose="02000700060000000000" pitchFamily="2" charset="-127"/>
                    </a:rPr>
                    <a:t>5</a:t>
                  </a:r>
                  <a:endPara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endParaRPr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7260908" y="2824982"/>
              <a:ext cx="4624147" cy="444500"/>
              <a:chOff x="7260908" y="3007206"/>
              <a:chExt cx="4624147" cy="4445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7260908" y="3007206"/>
                <a:ext cx="792489" cy="44450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성명</a:t>
                </a: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053397" y="300720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한글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강유미</a:t>
                </a: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572982" y="3007206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연락처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365470" y="300720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010-1234-5678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8053397" y="322945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영문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 Kang, </a:t>
                </a:r>
                <a:r>
                  <a:rPr lang="en-US" altLang="ko-KR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Yumi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10365470" y="3229456"/>
                <a:ext cx="1519585" cy="2222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kangyumi@skcareer.com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9572982" y="3229456"/>
                <a:ext cx="792489" cy="222250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E-mail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  <p:sp>
          <p:nvSpPr>
            <p:cNvPr id="33" name="직사각형 32"/>
            <p:cNvSpPr/>
            <p:nvPr/>
          </p:nvSpPr>
          <p:spPr>
            <a:xfrm>
              <a:off x="11885055" y="2602732"/>
              <a:ext cx="906008" cy="1111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 진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661507" y="1632833"/>
            <a:ext cx="2438205" cy="465685"/>
            <a:chOff x="3006092" y="1996830"/>
            <a:chExt cx="2438205" cy="465685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6092" y="2221057"/>
              <a:ext cx="1293592" cy="24145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6536" y="1996830"/>
              <a:ext cx="322114" cy="16802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4466465" y="2211491"/>
              <a:ext cx="97783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입사 지원서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42673" y="3427871"/>
            <a:ext cx="5530155" cy="1541326"/>
            <a:chOff x="1471159" y="3791868"/>
            <a:chExt cx="5530155" cy="1541326"/>
          </a:xfrm>
        </p:grpSpPr>
        <p:sp>
          <p:nvSpPr>
            <p:cNvPr id="76" name="직사각형 75"/>
            <p:cNvSpPr/>
            <p:nvPr/>
          </p:nvSpPr>
          <p:spPr>
            <a:xfrm>
              <a:off x="1471159" y="3791868"/>
              <a:ext cx="605291" cy="154132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학력사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항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076449" y="3791868"/>
              <a:ext cx="1175503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학교명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75833" y="3791868"/>
              <a:ext cx="958649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재학기간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35791" y="3791868"/>
              <a:ext cx="817941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학과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전공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552423" y="3791868"/>
              <a:ext cx="793352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학위</a:t>
              </a: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45345" y="3791868"/>
              <a:ext cx="655969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성적</a:t>
              </a: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076448" y="4232985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신림중학교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76448" y="4453805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신림고등학교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076448" y="4671497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</a:t>
              </a: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076448" y="4890378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 대학원</a:t>
              </a: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2076448" y="5110944"/>
              <a:ext cx="11747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동국대학교 대학원</a:t>
              </a: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775823" y="4232985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1991.03~1994.02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775823" y="4453805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1994.03~1997.02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775823" y="4671497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1997.03~2002.02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775823" y="4890378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2004.03~2006.02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775823" y="5110944"/>
              <a:ext cx="959967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2006.03~2009.02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735792" y="4232985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4735792" y="4453805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735792" y="4671497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멀티미디어공학과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4735792" y="4890378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</a:t>
              </a: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735792" y="5110944"/>
              <a:ext cx="81663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멀티미디어공학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5551331" y="4232985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졸업</a:t>
              </a: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551331" y="4453805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졸업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551331" y="4671497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학사</a:t>
              </a: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551331" y="4890378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석사 졸업</a:t>
              </a: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551331" y="5110944"/>
              <a:ext cx="793352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박사 졸업</a:t>
              </a: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343606" y="4232985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343606" y="4453805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6343606" y="4671497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4.0/4.5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343606" y="4890378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4.0/4.0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343606" y="5110944"/>
              <a:ext cx="657708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3.9/4.0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3247049" y="3791868"/>
              <a:ext cx="534124" cy="446088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분교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주간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/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야간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247047" y="4232985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47047" y="4453805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3247047" y="4671497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247047" y="4890378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3247047" y="5110944"/>
              <a:ext cx="533783" cy="222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42673" y="5051109"/>
            <a:ext cx="5530156" cy="886475"/>
            <a:chOff x="1471159" y="5623115"/>
            <a:chExt cx="5530156" cy="886475"/>
          </a:xfrm>
        </p:grpSpPr>
        <p:sp>
          <p:nvSpPr>
            <p:cNvPr id="122" name="직사각형 121"/>
            <p:cNvSpPr/>
            <p:nvPr/>
          </p:nvSpPr>
          <p:spPr>
            <a:xfrm>
              <a:off x="1471159" y="5623115"/>
              <a:ext cx="605291" cy="883221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경력사항</a:t>
              </a: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2076450" y="5623115"/>
              <a:ext cx="117059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직장명</a:t>
              </a: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783231" y="5623115"/>
              <a:ext cx="468603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직위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4251835" y="5623115"/>
              <a:ext cx="792492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담당업무</a:t>
              </a: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5042418" y="5623115"/>
              <a:ext cx="104486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재직기간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087287" y="5623115"/>
              <a:ext cx="91402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사유</a:t>
              </a: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246299" y="5623115"/>
              <a:ext cx="536931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소재지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2076450" y="584536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청년테크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783231" y="584536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사원</a:t>
              </a: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4251835" y="584536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5042418" y="584536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2010.01~2015.12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6087287" y="584536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업무 변경</a:t>
              </a: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246299" y="584536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</a:t>
              </a: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076450" y="6065318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희망스쿨</a:t>
              </a: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783231" y="6065318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사원</a:t>
              </a: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4251835" y="6065318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5042418" y="6065318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2016.01~2017.06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6087287" y="6065318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업무 변경</a:t>
              </a: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246299" y="6065318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2076450" y="628705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나눔기획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783231" y="628705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042418" y="628705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2017.07~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6087287" y="628705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업무 변경</a:t>
              </a: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246299" y="628705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3283701" y="6088180"/>
              <a:ext cx="468603" cy="180620"/>
              <a:chOff x="3283701" y="5136002"/>
              <a:chExt cx="468603" cy="18062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197" name="그림 196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198" name="그룹 197"/>
            <p:cNvGrpSpPr/>
            <p:nvPr/>
          </p:nvGrpSpPr>
          <p:grpSpPr>
            <a:xfrm>
              <a:off x="3283701" y="6312676"/>
              <a:ext cx="468603" cy="180620"/>
              <a:chOff x="3283701" y="5136002"/>
              <a:chExt cx="468603" cy="180620"/>
            </a:xfrm>
          </p:grpSpPr>
          <p:sp>
            <p:nvSpPr>
              <p:cNvPr id="199" name="모서리가 둥근 직사각형 198"/>
              <p:cNvSpPr/>
              <p:nvPr/>
            </p:nvSpPr>
            <p:spPr>
              <a:xfrm>
                <a:off x="3283701" y="5136002"/>
                <a:ext cx="468603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서울</a:t>
                </a:r>
              </a:p>
            </p:txBody>
          </p:sp>
          <p:pic>
            <p:nvPicPr>
              <p:cNvPr id="200" name="그림 19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grpSp>
          <p:nvGrpSpPr>
            <p:cNvPr id="207" name="그룹 206"/>
            <p:cNvGrpSpPr/>
            <p:nvPr/>
          </p:nvGrpSpPr>
          <p:grpSpPr>
            <a:xfrm>
              <a:off x="3819883" y="6312676"/>
              <a:ext cx="395085" cy="180620"/>
              <a:chOff x="3357219" y="5136002"/>
              <a:chExt cx="395085" cy="180620"/>
            </a:xfrm>
          </p:grpSpPr>
          <p:sp>
            <p:nvSpPr>
              <p:cNvPr id="208" name="모서리가 둥근 직사각형 207"/>
              <p:cNvSpPr/>
              <p:nvPr/>
            </p:nvSpPr>
            <p:spPr>
              <a:xfrm>
                <a:off x="3357219" y="5136002"/>
                <a:ext cx="395085" cy="180620"/>
              </a:xfrm>
              <a:prstGeom prst="roundRect">
                <a:avLst>
                  <a:gd name="adj" fmla="val 6120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과장</a:t>
                </a:r>
              </a:p>
            </p:txBody>
          </p:sp>
          <p:pic>
            <p:nvPicPr>
              <p:cNvPr id="209" name="그림 20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1661" y="5175149"/>
                <a:ext cx="100429" cy="100429"/>
              </a:xfrm>
              <a:prstGeom prst="rect">
                <a:avLst/>
              </a:prstGeom>
            </p:spPr>
          </p:pic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764" y="6351823"/>
              <a:ext cx="100429" cy="100429"/>
            </a:xfrm>
            <a:prstGeom prst="rect">
              <a:avLst/>
            </a:prstGeom>
          </p:spPr>
        </p:pic>
      </p:grpSp>
      <p:grpSp>
        <p:nvGrpSpPr>
          <p:cNvPr id="228" name="그룹 227"/>
          <p:cNvGrpSpPr/>
          <p:nvPr/>
        </p:nvGrpSpPr>
        <p:grpSpPr>
          <a:xfrm>
            <a:off x="52513" y="5376706"/>
            <a:ext cx="7646054" cy="676688"/>
            <a:chOff x="2206774" y="3717032"/>
            <a:chExt cx="3168352" cy="950014"/>
          </a:xfrm>
        </p:grpSpPr>
        <p:sp>
          <p:nvSpPr>
            <p:cNvPr id="229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0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2606908" y="4125334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606908" y="4568120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982288" y="2364456"/>
            <a:ext cx="1794572" cy="180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내용을 다 채워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cxnSp>
        <p:nvCxnSpPr>
          <p:cNvPr id="239" name="꺾인 연결선 238"/>
          <p:cNvCxnSpPr>
            <a:endCxn id="238" idx="1"/>
          </p:cNvCxnSpPr>
          <p:nvPr/>
        </p:nvCxnSpPr>
        <p:spPr>
          <a:xfrm rot="5400000" flipH="1" flipV="1">
            <a:off x="7778920" y="2524349"/>
            <a:ext cx="273048" cy="133688"/>
          </a:xfrm>
          <a:prstGeom prst="bentConnector2">
            <a:avLst/>
          </a:prstGeom>
          <a:ln w="3175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F31CEC44-BCA7-4085-A5C2-8C5C331DE59B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xmlns="" id="{92260BBB-3184-4466-8B1C-AD392637D2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C197790A-BAE9-4CBB-87FC-299B29695DCD}"/>
              </a:ext>
            </a:extLst>
          </p:cNvPr>
          <p:cNvSpPr txBox="1"/>
          <p:nvPr/>
        </p:nvSpPr>
        <p:spPr>
          <a:xfrm>
            <a:off x="237660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xmlns="" id="{74A064ED-CDAD-4F90-BAB6-E72FE651230A}"/>
              </a:ext>
            </a:extLst>
          </p:cNvPr>
          <p:cNvSpPr/>
          <p:nvPr/>
        </p:nvSpPr>
        <p:spPr>
          <a:xfrm>
            <a:off x="3117061" y="832195"/>
            <a:ext cx="7793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Applicant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0" name="제목 1">
            <a:extLst>
              <a:ext uri="{FF2B5EF4-FFF2-40B4-BE49-F238E27FC236}">
                <a16:creationId xmlns:a16="http://schemas.microsoft.com/office/drawing/2014/main" xmlns="" id="{FA2428EB-2499-43FE-8FCE-69E212BF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14313"/>
            <a:ext cx="9482137" cy="276225"/>
          </a:xfrm>
        </p:spPr>
        <p:txBody>
          <a:bodyPr/>
          <a:lstStyle/>
          <a:p>
            <a:r>
              <a:rPr lang="en-US" altLang="ko-KR" dirty="0"/>
              <a:t>Applicant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9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142673" y="1192360"/>
            <a:ext cx="605291" cy="641161"/>
          </a:xfrm>
          <a:prstGeom prst="rect">
            <a:avLst/>
          </a:prstGeom>
          <a:solidFill>
            <a:srgbClr val="FECC9A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47962" y="1281896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747962" y="1390706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 대학원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747962" y="1611272"/>
            <a:ext cx="11747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동국대학교 대학원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447337" y="1281896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1997.03~2002.02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47337" y="1390706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2004.03~2006.02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447337" y="1611272"/>
            <a:ext cx="959967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2006.03~2009.02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407306" y="1281896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407306" y="1390706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407306" y="1611272"/>
            <a:ext cx="81663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멀티미디어공학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222845" y="1281896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222845" y="1390706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석사 졸업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5222845" y="1611272"/>
            <a:ext cx="793352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박사 졸업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6015120" y="1281896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4.0/4.5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015120" y="1390706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4.0/4.0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015120" y="1611272"/>
            <a:ext cx="657708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3.9/4.0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2918561" y="1281896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918561" y="1390706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 주간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2918561" y="1611272"/>
            <a:ext cx="533783" cy="2222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 주간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955215" y="1192361"/>
            <a:ext cx="468603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본교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주간</a:t>
            </a:r>
          </a:p>
        </p:txBody>
      </p:sp>
      <p:grpSp>
        <p:nvGrpSpPr>
          <p:cNvPr id="231" name="그룹 230"/>
          <p:cNvGrpSpPr/>
          <p:nvPr/>
        </p:nvGrpSpPr>
        <p:grpSpPr>
          <a:xfrm flipH="1" flipV="1">
            <a:off x="296333" y="1188993"/>
            <a:ext cx="7205134" cy="676688"/>
            <a:chOff x="2206774" y="3717032"/>
            <a:chExt cx="3168352" cy="950014"/>
          </a:xfrm>
        </p:grpSpPr>
        <p:sp>
          <p:nvSpPr>
            <p:cNvPr id="232" name="직사각형 4"/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33" name="직사각형 4"/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142673" y="2893838"/>
            <a:ext cx="5530155" cy="881858"/>
            <a:chOff x="1471159" y="3092689"/>
            <a:chExt cx="5530155" cy="881858"/>
          </a:xfrm>
        </p:grpSpPr>
        <p:sp>
          <p:nvSpPr>
            <p:cNvPr id="235" name="직사각형 234"/>
            <p:cNvSpPr/>
            <p:nvPr/>
          </p:nvSpPr>
          <p:spPr>
            <a:xfrm>
              <a:off x="1471159" y="3092689"/>
              <a:ext cx="605291" cy="881857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어학능력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2076450" y="3092689"/>
              <a:ext cx="4924864" cy="881858"/>
              <a:chOff x="2076450" y="3511997"/>
              <a:chExt cx="4924864" cy="886760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2076450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외국어명</a:t>
                </a: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2076450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영어</a:t>
                </a: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2076450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2076450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330727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Test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종류</a:t>
                </a: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>
                <a:off x="330727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TOEFL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330727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3307272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0" name="직사각형 289"/>
              <p:cNvSpPr/>
              <p:nvPr/>
            </p:nvSpPr>
            <p:spPr>
              <a:xfrm>
                <a:off x="453888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취득시기</a:t>
                </a:r>
              </a:p>
            </p:txBody>
          </p:sp>
          <p:sp>
            <p:nvSpPr>
              <p:cNvPr id="291" name="직사각형 290"/>
              <p:cNvSpPr/>
              <p:nvPr/>
            </p:nvSpPr>
            <p:spPr>
              <a:xfrm>
                <a:off x="453888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1994.02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453888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4538882" y="4176223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5" name="직사각형 294"/>
              <p:cNvSpPr/>
              <p:nvPr/>
            </p:nvSpPr>
            <p:spPr>
              <a:xfrm>
                <a:off x="5769704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취득점수</a:t>
                </a: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>
                <a:off x="5769704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900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>
                <a:off x="5769704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>
                <a:off x="5769704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300" name="그룹 299"/>
          <p:cNvGrpSpPr/>
          <p:nvPr/>
        </p:nvGrpSpPr>
        <p:grpSpPr>
          <a:xfrm>
            <a:off x="1142673" y="1920184"/>
            <a:ext cx="5530156" cy="886475"/>
            <a:chOff x="1471159" y="5623115"/>
            <a:chExt cx="5530156" cy="886475"/>
          </a:xfrm>
        </p:grpSpPr>
        <p:sp>
          <p:nvSpPr>
            <p:cNvPr id="301" name="직사각형 300"/>
            <p:cNvSpPr/>
            <p:nvPr/>
          </p:nvSpPr>
          <p:spPr>
            <a:xfrm>
              <a:off x="1471159" y="5623115"/>
              <a:ext cx="605291" cy="883221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경력사항</a:t>
              </a:r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2076450" y="5623115"/>
              <a:ext cx="117059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직장명</a:t>
              </a: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3783231" y="5623115"/>
              <a:ext cx="468603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직위</a:t>
              </a: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251835" y="5623115"/>
              <a:ext cx="792492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담당업무</a:t>
              </a:r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5042418" y="5623115"/>
              <a:ext cx="104486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재직기간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년월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6087287" y="5623115"/>
              <a:ext cx="914028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이직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)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사유</a:t>
              </a:r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246299" y="5623115"/>
              <a:ext cx="536931" cy="230239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소재지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2076450" y="584536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청년테크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783231" y="584536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사원</a:t>
              </a:r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4251835" y="584536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5042418" y="584536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2010.01~2015.12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6087287" y="584536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업무 변경</a:t>
              </a:r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246299" y="584536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</a:t>
              </a:r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076450" y="6065318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희망스쿨</a:t>
              </a:r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3783231" y="6065318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과장</a:t>
              </a:r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51835" y="6065318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042418" y="6065318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2016.01~2017.06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6087287" y="6065318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업무 변경</a:t>
              </a:r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3246299" y="6065318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</a:t>
              </a:r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2076450" y="6287056"/>
              <a:ext cx="117059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나눔기획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783231" y="6287056"/>
              <a:ext cx="468603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과장</a:t>
              </a: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51835" y="6287056"/>
              <a:ext cx="792492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본교 주간</a:t>
              </a: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42418" y="6287056"/>
              <a:ext cx="104486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2017.07~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6087287" y="6287056"/>
              <a:ext cx="914028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246299" y="6287056"/>
              <a:ext cx="536931" cy="2225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서울</a:t>
              </a:r>
            </a:p>
          </p:txBody>
        </p:sp>
      </p:grpSp>
      <p:grpSp>
        <p:nvGrpSpPr>
          <p:cNvPr id="362" name="그룹 361"/>
          <p:cNvGrpSpPr/>
          <p:nvPr/>
        </p:nvGrpSpPr>
        <p:grpSpPr>
          <a:xfrm>
            <a:off x="1142673" y="3853506"/>
            <a:ext cx="5530155" cy="881858"/>
            <a:chOff x="1471159" y="3092689"/>
            <a:chExt cx="5530155" cy="881858"/>
          </a:xfrm>
        </p:grpSpPr>
        <p:sp>
          <p:nvSpPr>
            <p:cNvPr id="363" name="직사각형 362"/>
            <p:cNvSpPr/>
            <p:nvPr/>
          </p:nvSpPr>
          <p:spPr>
            <a:xfrm>
              <a:off x="1471159" y="3092689"/>
              <a:ext cx="605291" cy="881857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자격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면허</a:t>
              </a:r>
            </a:p>
          </p:txBody>
        </p:sp>
        <p:grpSp>
          <p:nvGrpSpPr>
            <p:cNvPr id="364" name="그룹 363"/>
            <p:cNvGrpSpPr/>
            <p:nvPr/>
          </p:nvGrpSpPr>
          <p:grpSpPr>
            <a:xfrm>
              <a:off x="2076450" y="3092689"/>
              <a:ext cx="4924864" cy="881858"/>
              <a:chOff x="2076450" y="3511997"/>
              <a:chExt cx="4924864" cy="886760"/>
            </a:xfrm>
          </p:grpSpPr>
          <p:sp>
            <p:nvSpPr>
              <p:cNvPr id="365" name="직사각형 364"/>
              <p:cNvSpPr/>
              <p:nvPr/>
            </p:nvSpPr>
            <p:spPr>
              <a:xfrm>
                <a:off x="2076450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자격증명</a:t>
                </a: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>
                <a:off x="2076450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전자기사</a:t>
                </a: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2076450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2076450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330727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등급</a:t>
                </a:r>
              </a:p>
            </p:txBody>
          </p:sp>
          <p:sp>
            <p:nvSpPr>
              <p:cNvPr id="370" name="직사각형 369"/>
              <p:cNvSpPr/>
              <p:nvPr/>
            </p:nvSpPr>
            <p:spPr>
              <a:xfrm>
                <a:off x="330727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1" name="직사각형 370"/>
              <p:cNvSpPr/>
              <p:nvPr/>
            </p:nvSpPr>
            <p:spPr>
              <a:xfrm>
                <a:off x="330727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2" name="직사각형 371"/>
              <p:cNvSpPr/>
              <p:nvPr/>
            </p:nvSpPr>
            <p:spPr>
              <a:xfrm>
                <a:off x="3307272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4538882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취득시기</a:t>
                </a: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4538882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2017.12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4538882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4538882" y="4176223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5769704" y="3511997"/>
                <a:ext cx="1231610" cy="230523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발행기관</a:t>
                </a: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5769704" y="373453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한국전자학회</a:t>
                </a:r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5769704" y="3954484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80" name="직사각형 379"/>
              <p:cNvSpPr/>
              <p:nvPr/>
            </p:nvSpPr>
            <p:spPr>
              <a:xfrm>
                <a:off x="5769704" y="4176222"/>
                <a:ext cx="1231610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1142673" y="4820786"/>
            <a:ext cx="5530155" cy="660554"/>
            <a:chOff x="1471159" y="5240483"/>
            <a:chExt cx="5530155" cy="660554"/>
          </a:xfrm>
        </p:grpSpPr>
        <p:sp>
          <p:nvSpPr>
            <p:cNvPr id="382" name="직사각형 381"/>
            <p:cNvSpPr/>
            <p:nvPr/>
          </p:nvSpPr>
          <p:spPr>
            <a:xfrm>
              <a:off x="1471159" y="5240484"/>
              <a:ext cx="605291" cy="660553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병역사항</a:t>
              </a:r>
            </a:p>
          </p:txBody>
        </p:sp>
        <p:grpSp>
          <p:nvGrpSpPr>
            <p:cNvPr id="383" name="그룹 382"/>
            <p:cNvGrpSpPr/>
            <p:nvPr/>
          </p:nvGrpSpPr>
          <p:grpSpPr>
            <a:xfrm>
              <a:off x="2076450" y="5240483"/>
              <a:ext cx="4924864" cy="660554"/>
              <a:chOff x="2076450" y="3734531"/>
              <a:chExt cx="4924864" cy="664226"/>
            </a:xfrm>
          </p:grpSpPr>
          <p:sp>
            <p:nvSpPr>
              <p:cNvPr id="385" name="직사각형 384"/>
              <p:cNvSpPr/>
              <p:nvPr/>
            </p:nvSpPr>
            <p:spPr>
              <a:xfrm>
                <a:off x="2076450" y="3734531"/>
                <a:ext cx="675217" cy="44168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 필</a:t>
                </a: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2076450" y="4176222"/>
                <a:ext cx="675217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■ 미필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면제</a:t>
                </a: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2750879" y="3734532"/>
                <a:ext cx="915188" cy="222534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군별</a:t>
                </a: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2750879" y="3954484"/>
                <a:ext cx="915188" cy="222534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복무기간</a:t>
                </a: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2750879" y="4176222"/>
                <a:ext cx="915188" cy="222534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미필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/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면제 사유</a:t>
                </a: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3666067" y="3734532"/>
                <a:ext cx="2218266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 육군  □ 공군  □해군  □특례  □기타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                )    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3666067" y="3954484"/>
                <a:ext cx="3335247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24000" algn="ctr"/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(           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개월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3666067" y="4176223"/>
                <a:ext cx="3335247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■ 여자  □ 질병 및 수술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(                             ) 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□기타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 (                             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6343606" y="3734532"/>
                <a:ext cx="657708" cy="22253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5884333" y="3734532"/>
                <a:ext cx="459273" cy="222534"/>
              </a:xfrm>
              <a:prstGeom prst="rect">
                <a:avLst/>
              </a:prstGeom>
              <a:solidFill>
                <a:srgbClr val="FECC9A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뫼비우스 Regular" panose="02000700060000000000" pitchFamily="2" charset="-127"/>
                    <a:ea typeface="뫼비우스 Regular" panose="02000700060000000000" pitchFamily="2" charset="-127"/>
                  </a:rPr>
                  <a:t>계급</a:t>
                </a:r>
              </a:p>
            </p:txBody>
          </p:sp>
        </p:grpSp>
        <p:sp>
          <p:nvSpPr>
            <p:cNvPr id="406" name="모서리가 둥근 직사각형 405"/>
            <p:cNvSpPr/>
            <p:nvPr/>
          </p:nvSpPr>
          <p:spPr>
            <a:xfrm>
              <a:off x="3703245" y="5480465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07" name="그림 4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39" y="5499439"/>
              <a:ext cx="129138" cy="114536"/>
            </a:xfrm>
            <a:prstGeom prst="rect">
              <a:avLst/>
            </a:prstGeom>
          </p:spPr>
        </p:pic>
        <p:sp>
          <p:nvSpPr>
            <p:cNvPr id="408" name="직사각형 407"/>
            <p:cNvSpPr/>
            <p:nvPr/>
          </p:nvSpPr>
          <p:spPr>
            <a:xfrm>
              <a:off x="4633957" y="5486520"/>
              <a:ext cx="117587" cy="1650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6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~</a:t>
              </a:r>
              <a:endParaRPr lang="ko-KR" altLang="en-US" sz="6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09" name="모서리가 둥근 직사각형 408"/>
            <p:cNvSpPr/>
            <p:nvPr/>
          </p:nvSpPr>
          <p:spPr>
            <a:xfrm>
              <a:off x="4759238" y="5475482"/>
              <a:ext cx="923018" cy="180620"/>
            </a:xfrm>
            <a:prstGeom prst="roundRect">
              <a:avLst>
                <a:gd name="adj" fmla="val 6120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pic>
          <p:nvPicPr>
            <p:cNvPr id="410" name="그림 4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040" y="5505420"/>
              <a:ext cx="129138" cy="114536"/>
            </a:xfrm>
            <a:prstGeom prst="rect">
              <a:avLst/>
            </a:prstGeom>
          </p:spPr>
        </p:pic>
      </p:grpSp>
      <p:grpSp>
        <p:nvGrpSpPr>
          <p:cNvPr id="452" name="그룹 451"/>
          <p:cNvGrpSpPr/>
          <p:nvPr/>
        </p:nvGrpSpPr>
        <p:grpSpPr>
          <a:xfrm>
            <a:off x="1142673" y="5563019"/>
            <a:ext cx="5530154" cy="439702"/>
            <a:chOff x="1471159" y="3092689"/>
            <a:chExt cx="5530154" cy="439702"/>
          </a:xfrm>
        </p:grpSpPr>
        <p:sp>
          <p:nvSpPr>
            <p:cNvPr id="453" name="직사각형 452"/>
            <p:cNvSpPr/>
            <p:nvPr/>
          </p:nvSpPr>
          <p:spPr>
            <a:xfrm>
              <a:off x="1471159" y="3092689"/>
              <a:ext cx="605291" cy="22130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2076450" y="3095600"/>
              <a:ext cx="674429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■ 비대상</a:t>
              </a: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1471159" y="3311084"/>
              <a:ext cx="605291" cy="221306"/>
            </a:xfrm>
            <a:prstGeom prst="rect">
              <a:avLst/>
            </a:prstGeom>
            <a:solidFill>
              <a:srgbClr val="FECC9A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</a:t>
              </a:r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2076450" y="3313995"/>
              <a:ext cx="674429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■ 비대상</a:t>
              </a:r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2750878" y="3095600"/>
              <a:ext cx="4250435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□ 대상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보훈관계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보훈번호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496" name="직사각형 495"/>
            <p:cNvSpPr/>
            <p:nvPr/>
          </p:nvSpPr>
          <p:spPr>
            <a:xfrm>
              <a:off x="2750878" y="3313995"/>
              <a:ext cx="4250435" cy="21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□ 대상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장애내용 및 급수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장애등록번호 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:                                        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509" name="TextBox 508"/>
          <p:cNvSpPr txBox="1"/>
          <p:nvPr/>
        </p:nvSpPr>
        <p:spPr>
          <a:xfrm>
            <a:off x="2606908" y="2188706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2606908" y="2411290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2606908" y="3160628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sp>
        <p:nvSpPr>
          <p:cNvPr id="512" name="TextBox 511"/>
          <p:cNvSpPr txBox="1"/>
          <p:nvPr/>
        </p:nvSpPr>
        <p:spPr>
          <a:xfrm>
            <a:off x="2606908" y="4112336"/>
            <a:ext cx="2693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PASS</a:t>
            </a:r>
            <a:endParaRPr lang="ko-KR" altLang="en-US" sz="900" dirty="0">
              <a:solidFill>
                <a:srgbClr val="FF0000"/>
              </a:solidFill>
              <a:latin typeface="뫼비우스 Bold" panose="02000500000000000000" pitchFamily="2" charset="-127"/>
              <a:ea typeface="뫼비우스 Bold" panose="02000500000000000000" pitchFamily="2" charset="-127"/>
            </a:endParaRPr>
          </a:p>
        </p:txBody>
      </p: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xmlns="" id="{027F49DF-E365-409B-8760-969088AA4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89" name="모서리가 둥근 직사각형 99">
            <a:extLst>
              <a:ext uri="{FF2B5EF4-FFF2-40B4-BE49-F238E27FC236}">
                <a16:creationId xmlns:a16="http://schemas.microsoft.com/office/drawing/2014/main" xmlns="" id="{0A3BB207-54BE-4E0E-9A1A-D017C6B22010}"/>
              </a:ext>
            </a:extLst>
          </p:cNvPr>
          <p:cNvSpPr/>
          <p:nvPr/>
        </p:nvSpPr>
        <p:spPr>
          <a:xfrm>
            <a:off x="4051105" y="6099666"/>
            <a:ext cx="1293091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지원자에게 문자 보내기</a:t>
            </a:r>
          </a:p>
        </p:txBody>
      </p:sp>
      <p:sp>
        <p:nvSpPr>
          <p:cNvPr id="192" name="모서리가 둥근 직사각형 102">
            <a:extLst>
              <a:ext uri="{FF2B5EF4-FFF2-40B4-BE49-F238E27FC236}">
                <a16:creationId xmlns:a16="http://schemas.microsoft.com/office/drawing/2014/main" xmlns="" id="{98206539-E0A8-4CD7-9EF3-756BC31A0665}"/>
              </a:ext>
            </a:extLst>
          </p:cNvPr>
          <p:cNvSpPr/>
          <p:nvPr/>
        </p:nvSpPr>
        <p:spPr>
          <a:xfrm>
            <a:off x="5441755" y="6100618"/>
            <a:ext cx="1293091" cy="188555"/>
          </a:xfrm>
          <a:prstGeom prst="roundRect">
            <a:avLst>
              <a:gd name="adj" fmla="val 612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지원자에게 메일 보내기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xmlns="" id="{4CD62168-518B-44A0-848A-1C2250B1C4CD}"/>
              </a:ext>
            </a:extLst>
          </p:cNvPr>
          <p:cNvSpPr/>
          <p:nvPr/>
        </p:nvSpPr>
        <p:spPr>
          <a:xfrm>
            <a:off x="1148538" y="6095729"/>
            <a:ext cx="705037" cy="2514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심사상태</a:t>
            </a:r>
          </a:p>
        </p:txBody>
      </p:sp>
      <p:sp>
        <p:nvSpPr>
          <p:cNvPr id="195" name="제목 1">
            <a:extLst>
              <a:ext uri="{FF2B5EF4-FFF2-40B4-BE49-F238E27FC236}">
                <a16:creationId xmlns:a16="http://schemas.microsoft.com/office/drawing/2014/main" xmlns="" id="{5974A82F-C1AC-492F-A714-53EEE0E6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14313"/>
            <a:ext cx="9482137" cy="276225"/>
          </a:xfrm>
        </p:spPr>
        <p:txBody>
          <a:bodyPr/>
          <a:lstStyle/>
          <a:p>
            <a:r>
              <a:rPr lang="en-US" altLang="ko-KR" dirty="0"/>
              <a:t>Applicant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B02BC13-FCE1-4341-BFF4-C5BA95070131}"/>
              </a:ext>
            </a:extLst>
          </p:cNvPr>
          <p:cNvGrpSpPr/>
          <p:nvPr/>
        </p:nvGrpSpPr>
        <p:grpSpPr>
          <a:xfrm>
            <a:off x="1747962" y="6121486"/>
            <a:ext cx="863730" cy="225703"/>
            <a:chOff x="1530024" y="6315257"/>
            <a:chExt cx="863730" cy="225703"/>
          </a:xfrm>
        </p:grpSpPr>
        <p:sp>
          <p:nvSpPr>
            <p:cNvPr id="196" name="Text Box">
              <a:extLst>
                <a:ext uri="{FF2B5EF4-FFF2-40B4-BE49-F238E27FC236}">
                  <a16:creationId xmlns:a16="http://schemas.microsoft.com/office/drawing/2014/main" xmlns="" id="{9543E973-EEB4-4E37-8784-B73C8CCA581F}"/>
                </a:ext>
              </a:extLst>
            </p:cNvPr>
            <p:cNvSpPr/>
            <p:nvPr/>
          </p:nvSpPr>
          <p:spPr>
            <a:xfrm>
              <a:off x="1530024" y="6315257"/>
              <a:ext cx="863730" cy="225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tx1"/>
                  </a:solidFill>
                  <a:latin typeface="Segoe UI" panose="020B0502040204020203" pitchFamily="34" charset="0"/>
                  <a:ea typeface="뫼비우스 Regular"/>
                  <a:cs typeface="Segoe UI" panose="020B0502040204020203" pitchFamily="34" charset="0"/>
                </a:rPr>
                <a:t>채용 대기</a:t>
              </a:r>
              <a:endParaRPr lang="en-US" sz="800" dirty="0">
                <a:solidFill>
                  <a:schemeClr val="tx1"/>
                </a:solidFill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  <p:sp>
          <p:nvSpPr>
            <p:cNvPr id="197" name="Arrow Down">
              <a:extLst>
                <a:ext uri="{FF2B5EF4-FFF2-40B4-BE49-F238E27FC236}">
                  <a16:creationId xmlns:a16="http://schemas.microsoft.com/office/drawing/2014/main" xmlns="" id="{FF72031C-37F5-4AB6-928E-769B7573FB68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2286333" y="6418283"/>
              <a:ext cx="45719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ea typeface="뫼비우스 Regular"/>
                <a:cs typeface="Segoe UI" panose="020B0502040204020203" pitchFamily="34" charset="0"/>
              </a:endParaRPr>
            </a:p>
          </p:txBody>
        </p:sp>
      </p:grpSp>
      <p:sp>
        <p:nvSpPr>
          <p:cNvPr id="199" name="모서리가 둥근 직사각형 99">
            <a:extLst>
              <a:ext uri="{FF2B5EF4-FFF2-40B4-BE49-F238E27FC236}">
                <a16:creationId xmlns:a16="http://schemas.microsoft.com/office/drawing/2014/main" xmlns="" id="{DD695AA4-CB83-4AE3-9FE7-D727AF9E506F}"/>
              </a:ext>
            </a:extLst>
          </p:cNvPr>
          <p:cNvSpPr/>
          <p:nvPr/>
        </p:nvSpPr>
        <p:spPr>
          <a:xfrm>
            <a:off x="3087596" y="6492973"/>
            <a:ext cx="574326" cy="250627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저 장</a:t>
            </a:r>
          </a:p>
        </p:txBody>
      </p:sp>
      <p:sp>
        <p:nvSpPr>
          <p:cNvPr id="200" name="모서리가 둥근 직사각형 99">
            <a:extLst>
              <a:ext uri="{FF2B5EF4-FFF2-40B4-BE49-F238E27FC236}">
                <a16:creationId xmlns:a16="http://schemas.microsoft.com/office/drawing/2014/main" xmlns="" id="{56DA814E-A5FA-4CAC-BC48-14CC05AFD998}"/>
              </a:ext>
            </a:extLst>
          </p:cNvPr>
          <p:cNvSpPr/>
          <p:nvPr/>
        </p:nvSpPr>
        <p:spPr>
          <a:xfrm>
            <a:off x="3844217" y="6492973"/>
            <a:ext cx="574326" cy="250627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  소</a:t>
            </a:r>
          </a:p>
        </p:txBody>
      </p:sp>
    </p:spTree>
    <p:extLst>
      <p:ext uri="{BB962C8B-B14F-4D97-AF65-F5344CB8AC3E}">
        <p14:creationId xmlns:p14="http://schemas.microsoft.com/office/powerpoint/2010/main" val="122121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00"/>
          <p:cNvSpPr txBox="1">
            <a:spLocks/>
          </p:cNvSpPr>
          <p:nvPr/>
        </p:nvSpPr>
        <p:spPr>
          <a:xfrm>
            <a:off x="930759" y="3290500"/>
            <a:ext cx="9482666" cy="27699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관리자 </a:t>
            </a:r>
            <a:r>
              <a:rPr lang="en-US" altLang="ko-KR" sz="18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Front-End</a:t>
            </a:r>
            <a:endParaRPr lang="ko-KR" altLang="en-US" sz="18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" name="대각선 방향의 모서리가 둥근 사각형 6">
            <a:extLst>
              <a:ext uri="{FF2B5EF4-FFF2-40B4-BE49-F238E27FC236}">
                <a16:creationId xmlns:a16="http://schemas.microsoft.com/office/drawing/2014/main" xmlns="" id="{698616A7-9C06-4C7C-BD0F-E9328BC1A9C4}"/>
              </a:ext>
            </a:extLst>
          </p:cNvPr>
          <p:cNvSpPr/>
          <p:nvPr/>
        </p:nvSpPr>
        <p:spPr>
          <a:xfrm rot="16200000">
            <a:off x="314656" y="3271923"/>
            <a:ext cx="864096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A0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4" name="대각선 방향의 모서리가 둥근 사각형 7">
            <a:extLst>
              <a:ext uri="{FF2B5EF4-FFF2-40B4-BE49-F238E27FC236}">
                <a16:creationId xmlns:a16="http://schemas.microsoft.com/office/drawing/2014/main" xmlns="" id="{528ADC1B-1D51-444C-B558-030951470214}"/>
              </a:ext>
            </a:extLst>
          </p:cNvPr>
          <p:cNvSpPr/>
          <p:nvPr/>
        </p:nvSpPr>
        <p:spPr>
          <a:xfrm rot="16200000">
            <a:off x="566684" y="3703971"/>
            <a:ext cx="360040" cy="1795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056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Sitemap </a:t>
            </a:r>
            <a:endParaRPr lang="ko-KR" altLang="en-US" dirty="0"/>
          </a:p>
        </p:txBody>
      </p: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4287707" y="3228517"/>
            <a:ext cx="1648372" cy="253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파트너 관리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506711" y="3228517"/>
            <a:ext cx="1646363" cy="253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인증 관리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10452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학력 인증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" name="TextBox 50"/>
          <p:cNvSpPr txBox="1">
            <a:spLocks noChangeArrowheads="1"/>
          </p:cNvSpPr>
          <p:nvPr/>
        </p:nvSpPr>
        <p:spPr bwMode="auto">
          <a:xfrm>
            <a:off x="6222118" y="3228515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사용자 관리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10452" y="3749136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외국어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/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자격증 인증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223127" y="3528819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사용자 리스트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22118" y="3747915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사용자 권한 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288705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파트너 활동 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288705" y="3747824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파트너 신규 등록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F1CE3E2-06C9-428A-86EB-0194451AE17D}"/>
              </a:ext>
            </a:extLst>
          </p:cNvPr>
          <p:cNvSpPr/>
          <p:nvPr/>
        </p:nvSpPr>
        <p:spPr>
          <a:xfrm>
            <a:off x="347503" y="738069"/>
            <a:ext cx="9217025" cy="577469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aseline="0" dirty="0">
              <a:solidFill>
                <a:schemeClr val="bg2"/>
              </a:solidFill>
              <a:latin typeface="뫼비우스 Regular" panose="02000700060000000000" pitchFamily="2" charset="-127"/>
              <a:ea typeface="가는각진제목체" pitchFamily="18" charset="-127"/>
            </a:endParaRP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3673674" y="2068571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홈페이지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897891" y="2108705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로그인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/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로그아웃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7815192" y="2106505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비밀번호 찾기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cxnSp>
        <p:nvCxnSpPr>
          <p:cNvPr id="91" name="꺾인 연결선 90"/>
          <p:cNvCxnSpPr>
            <a:stCxn id="72" idx="2"/>
            <a:endCxn id="7" idx="0"/>
          </p:cNvCxnSpPr>
          <p:nvPr/>
        </p:nvCxnSpPr>
        <p:spPr>
          <a:xfrm rot="16200000" flipH="1">
            <a:off x="5318133" y="1501052"/>
            <a:ext cx="906481" cy="2548444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2" idx="2"/>
            <a:endCxn id="5" idx="0"/>
          </p:cNvCxnSpPr>
          <p:nvPr/>
        </p:nvCxnSpPr>
        <p:spPr>
          <a:xfrm rot="5400000">
            <a:off x="2460281" y="1191646"/>
            <a:ext cx="906483" cy="3167258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2" idx="2"/>
            <a:endCxn id="4" idx="0"/>
          </p:cNvCxnSpPr>
          <p:nvPr/>
        </p:nvCxnSpPr>
        <p:spPr>
          <a:xfrm rot="16200000" flipH="1">
            <a:off x="4351281" y="2467904"/>
            <a:ext cx="906483" cy="614742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40640" y="848140"/>
            <a:ext cx="3073028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관리자 </a:t>
            </a:r>
            <a:r>
              <a:rPr lang="en-US" altLang="ko-KR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Sitemap</a:t>
            </a:r>
            <a:endParaRPr lang="ko-KR" altLang="en-US" sz="14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392036" y="3217975"/>
            <a:ext cx="1646363" cy="253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사이트 관리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395777" y="3518278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메뉴 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8" name="TextBox 50"/>
          <p:cNvSpPr txBox="1">
            <a:spLocks noChangeArrowheads="1"/>
          </p:cNvSpPr>
          <p:nvPr/>
        </p:nvSpPr>
        <p:spPr bwMode="auto">
          <a:xfrm>
            <a:off x="8101720" y="3228516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통계 관리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2395777" y="3738594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공지사항 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102729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활동 통계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2395771" y="3967023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FAQ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2395771" y="4187339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배너 관리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10446" y="3969272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경력 인증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cxnSp>
        <p:nvCxnSpPr>
          <p:cNvPr id="8" name="꺾인 연결선 7"/>
          <p:cNvCxnSpPr>
            <a:stCxn id="72" idx="3"/>
            <a:endCxn id="73" idx="1"/>
          </p:cNvCxnSpPr>
          <p:nvPr/>
        </p:nvCxnSpPr>
        <p:spPr>
          <a:xfrm>
            <a:off x="5320627" y="2195303"/>
            <a:ext cx="577264" cy="273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72" idx="2"/>
            <a:endCxn id="36" idx="0"/>
          </p:cNvCxnSpPr>
          <p:nvPr/>
        </p:nvCxnSpPr>
        <p:spPr>
          <a:xfrm rot="5400000">
            <a:off x="3408215" y="2129038"/>
            <a:ext cx="895941" cy="1281933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72" idx="2"/>
            <a:endCxn id="38" idx="0"/>
          </p:cNvCxnSpPr>
          <p:nvPr/>
        </p:nvCxnSpPr>
        <p:spPr>
          <a:xfrm rot="16200000" flipH="1">
            <a:off x="6257933" y="561252"/>
            <a:ext cx="906482" cy="4428046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7279547" y="519760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err="1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이메일</a:t>
            </a:r>
            <a:r>
              <a:rPr kumimoji="0" lang="ko-KR" altLang="en-US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전체발송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78538" y="543687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 err="1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이메일</a:t>
            </a:r>
            <a:r>
              <a:rPr kumimoji="0" lang="ko-KR" altLang="en-US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폼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465987" y="520446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SMS</a:t>
            </a:r>
            <a:r>
              <a:rPr kumimoji="0" lang="ko-KR" altLang="en-US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전체발송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464978" y="544373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SMS</a:t>
            </a:r>
            <a:r>
              <a:rPr kumimoji="0" lang="ko-KR" altLang="en-US" sz="726" dirty="0" smtClean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 폼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9856" y="1281833"/>
            <a:ext cx="9201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현황 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79856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2511962" y="5929579"/>
            <a:ext cx="267081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defTabSz="81756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◀ ◀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1  |  2  |  3  |  4  |  5  |   6  |   7  |   8  |  9  |  10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rPr>
              <a:t>▶  ▶</a:t>
            </a: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79822" y="1836248"/>
            <a:ext cx="203234" cy="20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</a:t>
            </a:r>
            <a:endParaRPr lang="ko-KR" altLang="en-US" sz="9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5BD6CF-FF60-4FC6-B7D3-ACB657C27E9F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423BCE1-AAFD-428D-BE54-F795138280D6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6707BFC-050C-4059-9705-29EC08FF865E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30AA6F5-51CD-4521-BEF3-D2269DEF14D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0B503F1-C22D-4A4C-822E-D5B4B81AF788}"/>
              </a:ext>
            </a:extLst>
          </p:cNvPr>
          <p:cNvSpPr/>
          <p:nvPr/>
        </p:nvSpPr>
        <p:spPr>
          <a:xfrm>
            <a:off x="1209506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학력인증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D41629C-E0D8-4291-AD55-CE7B04609B68}"/>
              </a:ext>
            </a:extLst>
          </p:cNvPr>
          <p:cNvSpPr/>
          <p:nvPr/>
        </p:nvSpPr>
        <p:spPr>
          <a:xfrm>
            <a:off x="399287" y="2081534"/>
            <a:ext cx="812644" cy="2769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89D0C56-7EA2-4CFC-8C41-23A3BC452B8E}"/>
              </a:ext>
            </a:extLst>
          </p:cNvPr>
          <p:cNvSpPr/>
          <p:nvPr/>
        </p:nvSpPr>
        <p:spPr>
          <a:xfrm>
            <a:off x="364642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경력인증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7568231-FB2A-44E3-B0D2-8D24CAB6AD45}"/>
              </a:ext>
            </a:extLst>
          </p:cNvPr>
          <p:cNvSpPr/>
          <p:nvPr/>
        </p:nvSpPr>
        <p:spPr>
          <a:xfrm>
            <a:off x="283870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자극증인증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FD3CC869-882B-4588-87A1-3C56A0B3FF43}"/>
              </a:ext>
            </a:extLst>
          </p:cNvPr>
          <p:cNvSpPr/>
          <p:nvPr/>
        </p:nvSpPr>
        <p:spPr>
          <a:xfrm>
            <a:off x="202082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외국어인증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73A853B-965B-4879-9781-CF5D908269DF}"/>
              </a:ext>
            </a:extLst>
          </p:cNvPr>
          <p:cNvSpPr/>
          <p:nvPr/>
        </p:nvSpPr>
        <p:spPr>
          <a:xfrm>
            <a:off x="1320956" y="2617653"/>
            <a:ext cx="55051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나이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2DB0142-2234-4B87-AB82-3B121F7D1B6C}"/>
              </a:ext>
            </a:extLst>
          </p:cNvPr>
          <p:cNvSpPr/>
          <p:nvPr/>
        </p:nvSpPr>
        <p:spPr>
          <a:xfrm>
            <a:off x="403703" y="2617653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No.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2AD3F81-61AD-4701-9C97-5D02420F1E0F}"/>
              </a:ext>
            </a:extLst>
          </p:cNvPr>
          <p:cNvSpPr/>
          <p:nvPr/>
        </p:nvSpPr>
        <p:spPr>
          <a:xfrm>
            <a:off x="4314092" y="261765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경력인증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965C8B0-FE05-4746-897A-30535CE17CFA}"/>
              </a:ext>
            </a:extLst>
          </p:cNvPr>
          <p:cNvSpPr/>
          <p:nvPr/>
        </p:nvSpPr>
        <p:spPr>
          <a:xfrm>
            <a:off x="686972" y="2617653"/>
            <a:ext cx="63649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7229424-90D3-47E9-9DD7-D70BCB7F9143}"/>
              </a:ext>
            </a:extLst>
          </p:cNvPr>
          <p:cNvSpPr/>
          <p:nvPr/>
        </p:nvSpPr>
        <p:spPr>
          <a:xfrm>
            <a:off x="3500276" y="261765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자격증인증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AB5AA352-0C49-4F6A-9BAF-47F6A31ACF5E}"/>
              </a:ext>
            </a:extLst>
          </p:cNvPr>
          <p:cNvSpPr/>
          <p:nvPr/>
        </p:nvSpPr>
        <p:spPr>
          <a:xfrm>
            <a:off x="5127908" y="261765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가입일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6384B7D-C067-41C2-B53B-2F19E3D361D6}"/>
              </a:ext>
            </a:extLst>
          </p:cNvPr>
          <p:cNvSpPr/>
          <p:nvPr/>
        </p:nvSpPr>
        <p:spPr>
          <a:xfrm>
            <a:off x="2686460" y="261765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외국어인증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A835B67E-03BC-40C5-AB65-F5D73A121AB2}"/>
              </a:ext>
            </a:extLst>
          </p:cNvPr>
          <p:cNvSpPr/>
          <p:nvPr/>
        </p:nvSpPr>
        <p:spPr>
          <a:xfrm>
            <a:off x="1872644" y="261765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학력인증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BAB99D6-1A10-42D8-AF2F-6005D3D21047}"/>
              </a:ext>
            </a:extLst>
          </p:cNvPr>
          <p:cNvSpPr/>
          <p:nvPr/>
        </p:nvSpPr>
        <p:spPr>
          <a:xfrm>
            <a:off x="1320956" y="426865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7100AD2-EDE5-448D-8C9B-6E0340591B71}"/>
              </a:ext>
            </a:extLst>
          </p:cNvPr>
          <p:cNvSpPr/>
          <p:nvPr/>
        </p:nvSpPr>
        <p:spPr>
          <a:xfrm>
            <a:off x="403703" y="426865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495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E0DC588-38C3-47A6-BACE-EFB6B7149271}"/>
              </a:ext>
            </a:extLst>
          </p:cNvPr>
          <p:cNvSpPr/>
          <p:nvPr/>
        </p:nvSpPr>
        <p:spPr>
          <a:xfrm>
            <a:off x="4314092" y="42686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6E06707-342A-475B-BAD9-4D60FC86E1C7}"/>
              </a:ext>
            </a:extLst>
          </p:cNvPr>
          <p:cNvSpPr/>
          <p:nvPr/>
        </p:nvSpPr>
        <p:spPr>
          <a:xfrm>
            <a:off x="686972" y="426865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53F80F9-AFAD-41DF-AF12-2B5C3ED1ABC6}"/>
              </a:ext>
            </a:extLst>
          </p:cNvPr>
          <p:cNvSpPr/>
          <p:nvPr/>
        </p:nvSpPr>
        <p:spPr>
          <a:xfrm>
            <a:off x="3500276" y="42686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20D56C6-64D0-4557-BE4D-C50334A0E57E}"/>
              </a:ext>
            </a:extLst>
          </p:cNvPr>
          <p:cNvSpPr/>
          <p:nvPr/>
        </p:nvSpPr>
        <p:spPr>
          <a:xfrm>
            <a:off x="5127908" y="42686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42011653-CB40-4AC3-8F0C-F99BB769E506}"/>
              </a:ext>
            </a:extLst>
          </p:cNvPr>
          <p:cNvSpPr/>
          <p:nvPr/>
        </p:nvSpPr>
        <p:spPr>
          <a:xfrm>
            <a:off x="2686460" y="42686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9FE1A5F-D5F3-4E74-8685-3A3F218126D2}"/>
              </a:ext>
            </a:extLst>
          </p:cNvPr>
          <p:cNvSpPr/>
          <p:nvPr/>
        </p:nvSpPr>
        <p:spPr>
          <a:xfrm>
            <a:off x="1872644" y="42686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609AA6AB-974C-4565-BDD4-E88DF74C5931}"/>
              </a:ext>
            </a:extLst>
          </p:cNvPr>
          <p:cNvSpPr/>
          <p:nvPr/>
        </p:nvSpPr>
        <p:spPr>
          <a:xfrm>
            <a:off x="1320956" y="39943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9FF1EC4C-50E2-48B5-8EA7-63AF0CDF11B1}"/>
              </a:ext>
            </a:extLst>
          </p:cNvPr>
          <p:cNvSpPr/>
          <p:nvPr/>
        </p:nvSpPr>
        <p:spPr>
          <a:xfrm>
            <a:off x="403703" y="39943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4F0BCE1D-9A69-4633-A355-03B8FDAF861B}"/>
              </a:ext>
            </a:extLst>
          </p:cNvPr>
          <p:cNvSpPr/>
          <p:nvPr/>
        </p:nvSpPr>
        <p:spPr>
          <a:xfrm>
            <a:off x="4314092" y="39943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4652847-C1CE-4D73-9DDD-E31EF9742A22}"/>
              </a:ext>
            </a:extLst>
          </p:cNvPr>
          <p:cNvSpPr/>
          <p:nvPr/>
        </p:nvSpPr>
        <p:spPr>
          <a:xfrm>
            <a:off x="686972" y="39943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40B89BDD-8A34-43AF-AA66-457A7170CCE8}"/>
              </a:ext>
            </a:extLst>
          </p:cNvPr>
          <p:cNvSpPr/>
          <p:nvPr/>
        </p:nvSpPr>
        <p:spPr>
          <a:xfrm>
            <a:off x="3500276" y="39943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6A1264B5-7495-48D1-B7B6-A8E8DB8A1593}"/>
              </a:ext>
            </a:extLst>
          </p:cNvPr>
          <p:cNvSpPr/>
          <p:nvPr/>
        </p:nvSpPr>
        <p:spPr>
          <a:xfrm>
            <a:off x="5127908" y="39943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6AB122BE-899D-44F1-8F18-ADAFEAF1F49F}"/>
              </a:ext>
            </a:extLst>
          </p:cNvPr>
          <p:cNvSpPr/>
          <p:nvPr/>
        </p:nvSpPr>
        <p:spPr>
          <a:xfrm>
            <a:off x="2686460" y="39943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131BE9F-CDAB-4E91-9660-0D2565DFDEE1}"/>
              </a:ext>
            </a:extLst>
          </p:cNvPr>
          <p:cNvSpPr/>
          <p:nvPr/>
        </p:nvSpPr>
        <p:spPr>
          <a:xfrm>
            <a:off x="1872644" y="39943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36E14FE3-15CF-4732-B4A9-C0F62E87381A}"/>
              </a:ext>
            </a:extLst>
          </p:cNvPr>
          <p:cNvSpPr/>
          <p:nvPr/>
        </p:nvSpPr>
        <p:spPr>
          <a:xfrm>
            <a:off x="1320956" y="37200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16F8230E-18D7-443E-BBB8-A2F74B42D9E3}"/>
              </a:ext>
            </a:extLst>
          </p:cNvPr>
          <p:cNvSpPr/>
          <p:nvPr/>
        </p:nvSpPr>
        <p:spPr>
          <a:xfrm>
            <a:off x="403703" y="37200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E3E2A60A-3196-4249-8885-22B06729E7D4}"/>
              </a:ext>
            </a:extLst>
          </p:cNvPr>
          <p:cNvSpPr/>
          <p:nvPr/>
        </p:nvSpPr>
        <p:spPr>
          <a:xfrm>
            <a:off x="4314092" y="37200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21D1638B-4ACB-46DA-A8C2-263ED18CB0D0}"/>
              </a:ext>
            </a:extLst>
          </p:cNvPr>
          <p:cNvSpPr/>
          <p:nvPr/>
        </p:nvSpPr>
        <p:spPr>
          <a:xfrm>
            <a:off x="686972" y="37200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C0B6F3A2-8896-4DB1-A7C8-DA299BD3BDF8}"/>
              </a:ext>
            </a:extLst>
          </p:cNvPr>
          <p:cNvSpPr/>
          <p:nvPr/>
        </p:nvSpPr>
        <p:spPr>
          <a:xfrm>
            <a:off x="3500276" y="37200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3522379C-3644-4E33-B37D-F9267008DA77}"/>
              </a:ext>
            </a:extLst>
          </p:cNvPr>
          <p:cNvSpPr/>
          <p:nvPr/>
        </p:nvSpPr>
        <p:spPr>
          <a:xfrm>
            <a:off x="5127908" y="37200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B11BEC5-51BD-406D-8F11-36F45E9FFC21}"/>
              </a:ext>
            </a:extLst>
          </p:cNvPr>
          <p:cNvSpPr/>
          <p:nvPr/>
        </p:nvSpPr>
        <p:spPr>
          <a:xfrm>
            <a:off x="2686460" y="37200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F4CB59FE-D425-4220-9592-901535EEE4B4}"/>
              </a:ext>
            </a:extLst>
          </p:cNvPr>
          <p:cNvSpPr/>
          <p:nvPr/>
        </p:nvSpPr>
        <p:spPr>
          <a:xfrm>
            <a:off x="1872644" y="37200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9DD050E3-1CE1-48AE-BB89-9BB26E2B24AF}"/>
              </a:ext>
            </a:extLst>
          </p:cNvPr>
          <p:cNvSpPr/>
          <p:nvPr/>
        </p:nvSpPr>
        <p:spPr>
          <a:xfrm>
            <a:off x="1320956" y="34456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A6C13EE3-EE56-478B-A27E-ABA3C4A8D831}"/>
              </a:ext>
            </a:extLst>
          </p:cNvPr>
          <p:cNvSpPr/>
          <p:nvPr/>
        </p:nvSpPr>
        <p:spPr>
          <a:xfrm>
            <a:off x="403703" y="34456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8933BDA-4A0B-4946-8807-33B156E6093D}"/>
              </a:ext>
            </a:extLst>
          </p:cNvPr>
          <p:cNvSpPr/>
          <p:nvPr/>
        </p:nvSpPr>
        <p:spPr>
          <a:xfrm>
            <a:off x="4314092" y="34456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A6A9C50B-11B1-40A0-BD22-1CBBFF2AE9F8}"/>
              </a:ext>
            </a:extLst>
          </p:cNvPr>
          <p:cNvSpPr/>
          <p:nvPr/>
        </p:nvSpPr>
        <p:spPr>
          <a:xfrm>
            <a:off x="686972" y="34456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90648F0-3058-4EE2-B711-7EBDF85E8B16}"/>
              </a:ext>
            </a:extLst>
          </p:cNvPr>
          <p:cNvSpPr/>
          <p:nvPr/>
        </p:nvSpPr>
        <p:spPr>
          <a:xfrm>
            <a:off x="3500276" y="34456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C08802BA-D58B-43D2-9327-0FB4E1D44354}"/>
              </a:ext>
            </a:extLst>
          </p:cNvPr>
          <p:cNvSpPr/>
          <p:nvPr/>
        </p:nvSpPr>
        <p:spPr>
          <a:xfrm>
            <a:off x="5127908" y="34456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F70C7151-37AB-4ACE-9F7F-4756D6A428B8}"/>
              </a:ext>
            </a:extLst>
          </p:cNvPr>
          <p:cNvSpPr/>
          <p:nvPr/>
        </p:nvSpPr>
        <p:spPr>
          <a:xfrm>
            <a:off x="2686460" y="34456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063C0CAB-E1F5-47B4-B9C3-5AA41FC5CA73}"/>
              </a:ext>
            </a:extLst>
          </p:cNvPr>
          <p:cNvSpPr/>
          <p:nvPr/>
        </p:nvSpPr>
        <p:spPr>
          <a:xfrm>
            <a:off x="1872644" y="34456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190ACAC-06B7-412F-A7AD-12C7258D5ABB}"/>
              </a:ext>
            </a:extLst>
          </p:cNvPr>
          <p:cNvSpPr/>
          <p:nvPr/>
        </p:nvSpPr>
        <p:spPr>
          <a:xfrm>
            <a:off x="1320956" y="31713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89BB6FB1-2E8F-4BA2-97EB-F569C4EEBC17}"/>
              </a:ext>
            </a:extLst>
          </p:cNvPr>
          <p:cNvSpPr/>
          <p:nvPr/>
        </p:nvSpPr>
        <p:spPr>
          <a:xfrm>
            <a:off x="403703" y="31713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489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30B46698-9BD8-4AF3-82B6-EE8F81CC0AA8}"/>
              </a:ext>
            </a:extLst>
          </p:cNvPr>
          <p:cNvSpPr/>
          <p:nvPr/>
        </p:nvSpPr>
        <p:spPr>
          <a:xfrm>
            <a:off x="4314092" y="31713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0B121E1D-5097-4AA0-82EA-AADBC7F6634D}"/>
              </a:ext>
            </a:extLst>
          </p:cNvPr>
          <p:cNvSpPr/>
          <p:nvPr/>
        </p:nvSpPr>
        <p:spPr>
          <a:xfrm>
            <a:off x="686972" y="31713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A8347D0-7853-4AF2-8B6E-4DF4B28E37D7}"/>
              </a:ext>
            </a:extLst>
          </p:cNvPr>
          <p:cNvSpPr/>
          <p:nvPr/>
        </p:nvSpPr>
        <p:spPr>
          <a:xfrm>
            <a:off x="3500276" y="31713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4E6F98C-1BB5-408B-8E32-C18B2FC59DFB}"/>
              </a:ext>
            </a:extLst>
          </p:cNvPr>
          <p:cNvSpPr/>
          <p:nvPr/>
        </p:nvSpPr>
        <p:spPr>
          <a:xfrm>
            <a:off x="5127908" y="31713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CD4FD554-893C-4B7E-9F81-742C66429E60}"/>
              </a:ext>
            </a:extLst>
          </p:cNvPr>
          <p:cNvSpPr/>
          <p:nvPr/>
        </p:nvSpPr>
        <p:spPr>
          <a:xfrm>
            <a:off x="2686460" y="31713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9DCCA9AA-AAC3-46E7-9EE1-F6A78FB9D10F}"/>
              </a:ext>
            </a:extLst>
          </p:cNvPr>
          <p:cNvSpPr/>
          <p:nvPr/>
        </p:nvSpPr>
        <p:spPr>
          <a:xfrm>
            <a:off x="1872644" y="31713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7E313CDF-5C46-4DF2-A29B-161BA94E789F}"/>
              </a:ext>
            </a:extLst>
          </p:cNvPr>
          <p:cNvSpPr/>
          <p:nvPr/>
        </p:nvSpPr>
        <p:spPr>
          <a:xfrm>
            <a:off x="1320956" y="289705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BF725619-6EA1-4DEA-8C3E-8C1A076D8EC2}"/>
              </a:ext>
            </a:extLst>
          </p:cNvPr>
          <p:cNvSpPr/>
          <p:nvPr/>
        </p:nvSpPr>
        <p:spPr>
          <a:xfrm>
            <a:off x="403703" y="289705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AB8F7AB1-574D-4274-B41C-A1D513E4E75D}"/>
              </a:ext>
            </a:extLst>
          </p:cNvPr>
          <p:cNvSpPr/>
          <p:nvPr/>
        </p:nvSpPr>
        <p:spPr>
          <a:xfrm>
            <a:off x="4314092" y="28970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2A04EF88-8F4E-4CDA-9D1A-0B3467FA00C7}"/>
              </a:ext>
            </a:extLst>
          </p:cNvPr>
          <p:cNvSpPr/>
          <p:nvPr/>
        </p:nvSpPr>
        <p:spPr>
          <a:xfrm>
            <a:off x="686972" y="289705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FBD60997-93B9-406E-9AAB-6A3107B56B82}"/>
              </a:ext>
            </a:extLst>
          </p:cNvPr>
          <p:cNvSpPr/>
          <p:nvPr/>
        </p:nvSpPr>
        <p:spPr>
          <a:xfrm>
            <a:off x="3500276" y="28970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9D878AB-8808-4935-B18F-D3A8DE93906C}"/>
              </a:ext>
            </a:extLst>
          </p:cNvPr>
          <p:cNvSpPr/>
          <p:nvPr/>
        </p:nvSpPr>
        <p:spPr>
          <a:xfrm>
            <a:off x="5127908" y="28970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C4287270-2542-42F4-AD1F-FBA906F446EE}"/>
              </a:ext>
            </a:extLst>
          </p:cNvPr>
          <p:cNvSpPr/>
          <p:nvPr/>
        </p:nvSpPr>
        <p:spPr>
          <a:xfrm>
            <a:off x="2686460" y="28970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83913ECF-95A5-41EC-BE70-8B23D45BB051}"/>
              </a:ext>
            </a:extLst>
          </p:cNvPr>
          <p:cNvSpPr/>
          <p:nvPr/>
        </p:nvSpPr>
        <p:spPr>
          <a:xfrm>
            <a:off x="1872644" y="289705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438CB453-0ECA-487A-86C6-3A8A8DC9AAB0}"/>
              </a:ext>
            </a:extLst>
          </p:cNvPr>
          <p:cNvSpPr/>
          <p:nvPr/>
        </p:nvSpPr>
        <p:spPr>
          <a:xfrm>
            <a:off x="1320956" y="53659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6532FA93-E5EE-4AE6-A662-F48FFF918F0B}"/>
              </a:ext>
            </a:extLst>
          </p:cNvPr>
          <p:cNvSpPr/>
          <p:nvPr/>
        </p:nvSpPr>
        <p:spPr>
          <a:xfrm>
            <a:off x="403703" y="53659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82600D75-2C57-4A99-A0D3-602E14379ACB}"/>
              </a:ext>
            </a:extLst>
          </p:cNvPr>
          <p:cNvSpPr/>
          <p:nvPr/>
        </p:nvSpPr>
        <p:spPr>
          <a:xfrm>
            <a:off x="4314092" y="5365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681D7D94-D6E2-4CEA-9050-9E7628CFEEA6}"/>
              </a:ext>
            </a:extLst>
          </p:cNvPr>
          <p:cNvSpPr/>
          <p:nvPr/>
        </p:nvSpPr>
        <p:spPr>
          <a:xfrm>
            <a:off x="686972" y="53659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C7C0C7F4-9189-4927-BEAB-7F2C35FDC194}"/>
              </a:ext>
            </a:extLst>
          </p:cNvPr>
          <p:cNvSpPr/>
          <p:nvPr/>
        </p:nvSpPr>
        <p:spPr>
          <a:xfrm>
            <a:off x="3500276" y="5365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7D1A8B24-E59A-4D03-A80D-77957A76B56C}"/>
              </a:ext>
            </a:extLst>
          </p:cNvPr>
          <p:cNvSpPr/>
          <p:nvPr/>
        </p:nvSpPr>
        <p:spPr>
          <a:xfrm>
            <a:off x="5127908" y="5365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D403814B-1654-4251-AB85-3CEED98B9FAF}"/>
              </a:ext>
            </a:extLst>
          </p:cNvPr>
          <p:cNvSpPr/>
          <p:nvPr/>
        </p:nvSpPr>
        <p:spPr>
          <a:xfrm>
            <a:off x="2686460" y="5365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7C12C318-0E8A-4698-8B0C-1B21B358984C}"/>
              </a:ext>
            </a:extLst>
          </p:cNvPr>
          <p:cNvSpPr/>
          <p:nvPr/>
        </p:nvSpPr>
        <p:spPr>
          <a:xfrm>
            <a:off x="1872644" y="5365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0E1875EA-C5B9-40E1-B486-D66FC64B2A93}"/>
              </a:ext>
            </a:extLst>
          </p:cNvPr>
          <p:cNvSpPr/>
          <p:nvPr/>
        </p:nvSpPr>
        <p:spPr>
          <a:xfrm>
            <a:off x="1320956" y="50916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98FCE189-FF15-4721-8A9E-059A62EB533C}"/>
              </a:ext>
            </a:extLst>
          </p:cNvPr>
          <p:cNvSpPr/>
          <p:nvPr/>
        </p:nvSpPr>
        <p:spPr>
          <a:xfrm>
            <a:off x="403703" y="50916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803F5A74-47A2-482D-8015-B1B43C149CDF}"/>
              </a:ext>
            </a:extLst>
          </p:cNvPr>
          <p:cNvSpPr/>
          <p:nvPr/>
        </p:nvSpPr>
        <p:spPr>
          <a:xfrm>
            <a:off x="4314092" y="5091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EE79EE7F-B8C6-4AA2-88AC-D8A21BE6EDD0}"/>
              </a:ext>
            </a:extLst>
          </p:cNvPr>
          <p:cNvSpPr/>
          <p:nvPr/>
        </p:nvSpPr>
        <p:spPr>
          <a:xfrm>
            <a:off x="686972" y="50916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C1CF4913-E141-4B84-B95F-F3C1F8AAAFFB}"/>
              </a:ext>
            </a:extLst>
          </p:cNvPr>
          <p:cNvSpPr/>
          <p:nvPr/>
        </p:nvSpPr>
        <p:spPr>
          <a:xfrm>
            <a:off x="3500276" y="5091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844E538E-4490-422B-8600-AC8679C77E92}"/>
              </a:ext>
            </a:extLst>
          </p:cNvPr>
          <p:cNvSpPr/>
          <p:nvPr/>
        </p:nvSpPr>
        <p:spPr>
          <a:xfrm>
            <a:off x="5127908" y="5091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10BA1CE3-AC0B-4505-A30B-AD0836223C41}"/>
              </a:ext>
            </a:extLst>
          </p:cNvPr>
          <p:cNvSpPr/>
          <p:nvPr/>
        </p:nvSpPr>
        <p:spPr>
          <a:xfrm>
            <a:off x="2686460" y="5091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A87ED906-6C1A-4416-ABD2-8BF38FE8290D}"/>
              </a:ext>
            </a:extLst>
          </p:cNvPr>
          <p:cNvSpPr/>
          <p:nvPr/>
        </p:nvSpPr>
        <p:spPr>
          <a:xfrm>
            <a:off x="1872644" y="5091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80FF7053-D5D6-4456-AA66-C91BB415C29A}"/>
              </a:ext>
            </a:extLst>
          </p:cNvPr>
          <p:cNvSpPr/>
          <p:nvPr/>
        </p:nvSpPr>
        <p:spPr>
          <a:xfrm>
            <a:off x="1320956" y="48172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2C3D4BBE-A48B-422D-A68A-F281A7462113}"/>
              </a:ext>
            </a:extLst>
          </p:cNvPr>
          <p:cNvSpPr/>
          <p:nvPr/>
        </p:nvSpPr>
        <p:spPr>
          <a:xfrm>
            <a:off x="403703" y="48172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32CB4142-A603-4873-A44A-26C32B6D8786}"/>
              </a:ext>
            </a:extLst>
          </p:cNvPr>
          <p:cNvSpPr/>
          <p:nvPr/>
        </p:nvSpPr>
        <p:spPr>
          <a:xfrm>
            <a:off x="4314092" y="4817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C0557A0-9BF8-4EBE-8B72-493BCE90B7F1}"/>
              </a:ext>
            </a:extLst>
          </p:cNvPr>
          <p:cNvSpPr/>
          <p:nvPr/>
        </p:nvSpPr>
        <p:spPr>
          <a:xfrm>
            <a:off x="686972" y="48172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D8CC7551-D815-4A21-B2AA-E021ED8E019A}"/>
              </a:ext>
            </a:extLst>
          </p:cNvPr>
          <p:cNvSpPr/>
          <p:nvPr/>
        </p:nvSpPr>
        <p:spPr>
          <a:xfrm>
            <a:off x="3500276" y="4817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5D261DE2-2767-4795-8BCA-45DF283C69FB}"/>
              </a:ext>
            </a:extLst>
          </p:cNvPr>
          <p:cNvSpPr/>
          <p:nvPr/>
        </p:nvSpPr>
        <p:spPr>
          <a:xfrm>
            <a:off x="5127908" y="4817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06FA7025-B7E4-4C6A-8175-46658C1BFBFD}"/>
              </a:ext>
            </a:extLst>
          </p:cNvPr>
          <p:cNvSpPr/>
          <p:nvPr/>
        </p:nvSpPr>
        <p:spPr>
          <a:xfrm>
            <a:off x="2686460" y="4817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ADFF062F-98AE-494A-9F64-33721B836957}"/>
              </a:ext>
            </a:extLst>
          </p:cNvPr>
          <p:cNvSpPr/>
          <p:nvPr/>
        </p:nvSpPr>
        <p:spPr>
          <a:xfrm>
            <a:off x="1872644" y="4817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7A592F5F-A0AB-4B84-9B57-028413116353}"/>
              </a:ext>
            </a:extLst>
          </p:cNvPr>
          <p:cNvSpPr/>
          <p:nvPr/>
        </p:nvSpPr>
        <p:spPr>
          <a:xfrm>
            <a:off x="1320956" y="45429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974EDAC9-C5BF-4C36-98D6-6AB1DD8C7E88}"/>
              </a:ext>
            </a:extLst>
          </p:cNvPr>
          <p:cNvSpPr/>
          <p:nvPr/>
        </p:nvSpPr>
        <p:spPr>
          <a:xfrm>
            <a:off x="403703" y="45429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5F47BD9A-BADF-4B0E-8E48-582A9A991DF2}"/>
              </a:ext>
            </a:extLst>
          </p:cNvPr>
          <p:cNvSpPr/>
          <p:nvPr/>
        </p:nvSpPr>
        <p:spPr>
          <a:xfrm>
            <a:off x="4314092" y="4542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47D0CF2D-1A1C-43AD-9AFD-EA19D3E20312}"/>
              </a:ext>
            </a:extLst>
          </p:cNvPr>
          <p:cNvSpPr/>
          <p:nvPr/>
        </p:nvSpPr>
        <p:spPr>
          <a:xfrm>
            <a:off x="686972" y="45429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D416D8BA-913A-4CF8-A497-1E92575F8800}"/>
              </a:ext>
            </a:extLst>
          </p:cNvPr>
          <p:cNvSpPr/>
          <p:nvPr/>
        </p:nvSpPr>
        <p:spPr>
          <a:xfrm>
            <a:off x="3500276" y="4542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xmlns="" id="{FE72F32B-2F56-44BC-A14B-38A6BA33F5DE}"/>
              </a:ext>
            </a:extLst>
          </p:cNvPr>
          <p:cNvSpPr/>
          <p:nvPr/>
        </p:nvSpPr>
        <p:spPr>
          <a:xfrm>
            <a:off x="5127908" y="4542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2018.12.07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xmlns="" id="{B9823D5A-663A-4F7D-B9A7-DDEB6DBDA956}"/>
              </a:ext>
            </a:extLst>
          </p:cNvPr>
          <p:cNvSpPr/>
          <p:nvPr/>
        </p:nvSpPr>
        <p:spPr>
          <a:xfrm>
            <a:off x="2686460" y="4542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xmlns="" id="{14BE55B8-712D-4317-97AD-770E82C77860}"/>
              </a:ext>
            </a:extLst>
          </p:cNvPr>
          <p:cNvSpPr/>
          <p:nvPr/>
        </p:nvSpPr>
        <p:spPr>
          <a:xfrm>
            <a:off x="1872644" y="4542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3B3FD8C8-C183-40FB-A1C1-C29DE7323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9201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현황 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288734" y="1541908"/>
            <a:ext cx="7197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4910537" y="2403818"/>
            <a:ext cx="929014" cy="180620"/>
          </a:xfrm>
          <a:prstGeom prst="roundRect">
            <a:avLst>
              <a:gd name="adj" fmla="val 612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인증대기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943564" y="2415660"/>
            <a:ext cx="445044" cy="177153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36000" rIns="18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검색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07" y="2475832"/>
            <a:ext cx="100187" cy="5680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1439" y="2509665"/>
            <a:ext cx="89945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대기</a:t>
            </a:r>
          </a:p>
        </p:txBody>
      </p:sp>
      <p:sp>
        <p:nvSpPr>
          <p:cNvPr id="86" name="타원 85"/>
          <p:cNvSpPr/>
          <p:nvPr/>
        </p:nvSpPr>
        <p:spPr>
          <a:xfrm>
            <a:off x="-74118" y="2914951"/>
            <a:ext cx="203234" cy="20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  <a:endParaRPr lang="ko-KR" altLang="en-US" sz="9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-144300" y="3364379"/>
            <a:ext cx="203234" cy="20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  <a:endParaRPr lang="ko-KR" altLang="en-US" sz="9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676330" y="2389579"/>
            <a:ext cx="203234" cy="20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</a:t>
            </a:r>
            <a:endParaRPr lang="ko-KR" altLang="en-US" sz="9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397F061-8031-45B9-83A5-AE87A4323744}"/>
              </a:ext>
            </a:extLst>
          </p:cNvPr>
          <p:cNvSpPr txBox="1"/>
          <p:nvPr/>
        </p:nvSpPr>
        <p:spPr>
          <a:xfrm>
            <a:off x="4661433" y="881493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E9701EB-4EC8-4039-88EB-F0E36D235F7D}"/>
              </a:ext>
            </a:extLst>
          </p:cNvPr>
          <p:cNvSpPr txBox="1"/>
          <p:nvPr/>
        </p:nvSpPr>
        <p:spPr>
          <a:xfrm>
            <a:off x="2529689" y="881493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B6F8773C-05C8-4DC3-9DCB-F3447D6666E8}"/>
              </a:ext>
            </a:extLst>
          </p:cNvPr>
          <p:cNvSpPr txBox="1"/>
          <p:nvPr/>
        </p:nvSpPr>
        <p:spPr>
          <a:xfrm>
            <a:off x="3485755" y="881493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15A3797F-975A-49E6-B8A1-4740C5F88214}"/>
              </a:ext>
            </a:extLst>
          </p:cNvPr>
          <p:cNvSpPr/>
          <p:nvPr/>
        </p:nvSpPr>
        <p:spPr>
          <a:xfrm>
            <a:off x="279822" y="1836248"/>
            <a:ext cx="203234" cy="20323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</a:t>
            </a:r>
            <a:endParaRPr lang="ko-KR" altLang="en-US" sz="9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77BD2217-BD74-4F4D-BBE7-677A0CB5E487}"/>
              </a:ext>
            </a:extLst>
          </p:cNvPr>
          <p:cNvSpPr/>
          <p:nvPr/>
        </p:nvSpPr>
        <p:spPr>
          <a:xfrm>
            <a:off x="1209506" y="2081534"/>
            <a:ext cx="812644" cy="27699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학력인증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0407A94-10B7-4738-818A-41F97C5A9EBF}"/>
              </a:ext>
            </a:extLst>
          </p:cNvPr>
          <p:cNvSpPr/>
          <p:nvPr/>
        </p:nvSpPr>
        <p:spPr>
          <a:xfrm>
            <a:off x="399287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2B37E525-76AF-4970-8442-F616829EB5A2}"/>
              </a:ext>
            </a:extLst>
          </p:cNvPr>
          <p:cNvSpPr/>
          <p:nvPr/>
        </p:nvSpPr>
        <p:spPr>
          <a:xfrm>
            <a:off x="364642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경력인증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ED70BC1A-2EC5-4081-8A91-CDEB2CC5D634}"/>
              </a:ext>
            </a:extLst>
          </p:cNvPr>
          <p:cNvSpPr/>
          <p:nvPr/>
        </p:nvSpPr>
        <p:spPr>
          <a:xfrm>
            <a:off x="283870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자극증인증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BB9057A-EE45-40CF-922E-89B7BFD65BA8}"/>
              </a:ext>
            </a:extLst>
          </p:cNvPr>
          <p:cNvSpPr/>
          <p:nvPr/>
        </p:nvSpPr>
        <p:spPr>
          <a:xfrm>
            <a:off x="2020823" y="2081534"/>
            <a:ext cx="812644" cy="27699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외국어인증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6DF3353D-1F41-4C98-B46C-612034F5FAE5}"/>
              </a:ext>
            </a:extLst>
          </p:cNvPr>
          <p:cNvSpPr/>
          <p:nvPr/>
        </p:nvSpPr>
        <p:spPr>
          <a:xfrm>
            <a:off x="1320956" y="2739573"/>
            <a:ext cx="55051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나이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7EA82CD3-C561-4D2E-9C5C-0279163A1433}"/>
              </a:ext>
            </a:extLst>
          </p:cNvPr>
          <p:cNvSpPr/>
          <p:nvPr/>
        </p:nvSpPr>
        <p:spPr>
          <a:xfrm>
            <a:off x="403703" y="2739573"/>
            <a:ext cx="285146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No.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86FE9AF8-C77F-489E-961C-ABD78E084A7E}"/>
              </a:ext>
            </a:extLst>
          </p:cNvPr>
          <p:cNvSpPr/>
          <p:nvPr/>
        </p:nvSpPr>
        <p:spPr>
          <a:xfrm>
            <a:off x="686972" y="2739573"/>
            <a:ext cx="636497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이름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708682D5-1248-497E-8654-84AFE6EAC740}"/>
              </a:ext>
            </a:extLst>
          </p:cNvPr>
          <p:cNvSpPr/>
          <p:nvPr/>
        </p:nvSpPr>
        <p:spPr>
          <a:xfrm>
            <a:off x="5594252" y="2739573"/>
            <a:ext cx="812644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5177A031-E52C-49E7-8B3B-352EAFD1AA53}"/>
              </a:ext>
            </a:extLst>
          </p:cNvPr>
          <p:cNvSpPr/>
          <p:nvPr/>
        </p:nvSpPr>
        <p:spPr>
          <a:xfrm>
            <a:off x="1872643" y="2739573"/>
            <a:ext cx="3725445" cy="2769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상태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6D35ED3-DBC7-4C7A-AB8D-D324A0496998}"/>
              </a:ext>
            </a:extLst>
          </p:cNvPr>
          <p:cNvSpPr/>
          <p:nvPr/>
        </p:nvSpPr>
        <p:spPr>
          <a:xfrm>
            <a:off x="1320956" y="4431213"/>
            <a:ext cx="550516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66AC4D99-3F14-454E-A3AC-13DE8FF76023}"/>
              </a:ext>
            </a:extLst>
          </p:cNvPr>
          <p:cNvSpPr/>
          <p:nvPr/>
        </p:nvSpPr>
        <p:spPr>
          <a:xfrm>
            <a:off x="403703" y="4431213"/>
            <a:ext cx="285146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495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1AFC39CE-CE1C-4A72-A5A7-E787413F91D0}"/>
              </a:ext>
            </a:extLst>
          </p:cNvPr>
          <p:cNvSpPr/>
          <p:nvPr/>
        </p:nvSpPr>
        <p:spPr>
          <a:xfrm>
            <a:off x="686972" y="4431213"/>
            <a:ext cx="636497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8A5B071-92B6-45A3-8B2E-E53962C63BD8}"/>
              </a:ext>
            </a:extLst>
          </p:cNvPr>
          <p:cNvSpPr/>
          <p:nvPr/>
        </p:nvSpPr>
        <p:spPr>
          <a:xfrm>
            <a:off x="5594252" y="4431213"/>
            <a:ext cx="812644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77267485-6B56-446F-8BDF-D55692581405}"/>
              </a:ext>
            </a:extLst>
          </p:cNvPr>
          <p:cNvSpPr/>
          <p:nvPr/>
        </p:nvSpPr>
        <p:spPr>
          <a:xfrm>
            <a:off x="1872643" y="4431213"/>
            <a:ext cx="3725445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ㄴㄴ대학원│교육학과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2009.03~2012.02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JJ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4.3/4.5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KK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2D7306D6-74B4-4F8E-96E1-E0A70565FE20}"/>
              </a:ext>
            </a:extLst>
          </p:cNvPr>
          <p:cNvSpPr/>
          <p:nvPr/>
        </p:nvSpPr>
        <p:spPr>
          <a:xfrm>
            <a:off x="1320956" y="4116253"/>
            <a:ext cx="550516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D4093429-4173-494E-A503-9894D8C160C3}"/>
              </a:ext>
            </a:extLst>
          </p:cNvPr>
          <p:cNvSpPr/>
          <p:nvPr/>
        </p:nvSpPr>
        <p:spPr>
          <a:xfrm>
            <a:off x="403703" y="4116253"/>
            <a:ext cx="285146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486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BE231ED5-2588-474A-93C7-7EA3DAC03824}"/>
              </a:ext>
            </a:extLst>
          </p:cNvPr>
          <p:cNvSpPr/>
          <p:nvPr/>
        </p:nvSpPr>
        <p:spPr>
          <a:xfrm>
            <a:off x="686972" y="4116253"/>
            <a:ext cx="636497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8CF584F6-36C1-43DF-BF70-903DFA97312E}"/>
              </a:ext>
            </a:extLst>
          </p:cNvPr>
          <p:cNvSpPr/>
          <p:nvPr/>
        </p:nvSpPr>
        <p:spPr>
          <a:xfrm>
            <a:off x="5594252" y="4116253"/>
            <a:ext cx="812644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B238492D-A0E1-4146-A037-9CACBEEBC2AC}"/>
              </a:ext>
            </a:extLst>
          </p:cNvPr>
          <p:cNvSpPr/>
          <p:nvPr/>
        </p:nvSpPr>
        <p:spPr>
          <a:xfrm>
            <a:off x="1872643" y="4116253"/>
            <a:ext cx="3725445" cy="31284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ㄱㄱ대학원│행정학과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2009.03~2012.02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HH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4.1/4.5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II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FED852BC-6863-487F-91EB-2903F2A04797}"/>
              </a:ext>
            </a:extLst>
          </p:cNvPr>
          <p:cNvSpPr/>
          <p:nvPr/>
        </p:nvSpPr>
        <p:spPr>
          <a:xfrm>
            <a:off x="1320956" y="38419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E26AD11F-B70C-47EC-A357-B88B064B9478}"/>
              </a:ext>
            </a:extLst>
          </p:cNvPr>
          <p:cNvSpPr/>
          <p:nvPr/>
        </p:nvSpPr>
        <p:spPr>
          <a:xfrm>
            <a:off x="403703" y="38419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487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7F1015D9-391D-4291-B4D7-6B9B2F056F98}"/>
              </a:ext>
            </a:extLst>
          </p:cNvPr>
          <p:cNvSpPr/>
          <p:nvPr/>
        </p:nvSpPr>
        <p:spPr>
          <a:xfrm>
            <a:off x="686972" y="38419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2F778C13-0E0C-4BC5-8093-5E8365E41D6C}"/>
              </a:ext>
            </a:extLst>
          </p:cNvPr>
          <p:cNvSpPr/>
          <p:nvPr/>
        </p:nvSpPr>
        <p:spPr>
          <a:xfrm>
            <a:off x="5594252" y="38419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4CA37DF3-22D3-433D-AB45-E0B2CDE8BA33}"/>
              </a:ext>
            </a:extLst>
          </p:cNvPr>
          <p:cNvSpPr/>
          <p:nvPr/>
        </p:nvSpPr>
        <p:spPr>
          <a:xfrm>
            <a:off x="1872643" y="384193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GG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마이스터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고등학교 실업계열 전기공학과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4E2A4D78-5B75-4662-83F4-596AADD7C47C}"/>
              </a:ext>
            </a:extLst>
          </p:cNvPr>
          <p:cNvSpPr/>
          <p:nvPr/>
        </p:nvSpPr>
        <p:spPr>
          <a:xfrm>
            <a:off x="1320956" y="35676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A94FB43F-D75D-4925-B0C3-AB31A2BFC435}"/>
              </a:ext>
            </a:extLst>
          </p:cNvPr>
          <p:cNvSpPr/>
          <p:nvPr/>
        </p:nvSpPr>
        <p:spPr>
          <a:xfrm>
            <a:off x="403703" y="35676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488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5D54F66A-850F-482B-A610-6FE5B6879D66}"/>
              </a:ext>
            </a:extLst>
          </p:cNvPr>
          <p:cNvSpPr/>
          <p:nvPr/>
        </p:nvSpPr>
        <p:spPr>
          <a:xfrm>
            <a:off x="686972" y="35676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F783772A-5E89-4BDB-A3AF-A4E172493164}"/>
              </a:ext>
            </a:extLst>
          </p:cNvPr>
          <p:cNvSpPr/>
          <p:nvPr/>
        </p:nvSpPr>
        <p:spPr>
          <a:xfrm>
            <a:off x="5594252" y="35676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9B5568E3-EB21-4F87-945B-5BFDF6C963B0}"/>
              </a:ext>
            </a:extLst>
          </p:cNvPr>
          <p:cNvSpPr/>
          <p:nvPr/>
        </p:nvSpPr>
        <p:spPr>
          <a:xfrm>
            <a:off x="1872643" y="356761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EE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3.6/4.5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FF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00199B56-E507-4485-87C9-978D00D1C20F}"/>
              </a:ext>
            </a:extLst>
          </p:cNvPr>
          <p:cNvSpPr/>
          <p:nvPr/>
        </p:nvSpPr>
        <p:spPr>
          <a:xfrm>
            <a:off x="1320956" y="32932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D965A1F1-7CB9-4276-94F2-353EE45CE4FC}"/>
              </a:ext>
            </a:extLst>
          </p:cNvPr>
          <p:cNvSpPr/>
          <p:nvPr/>
        </p:nvSpPr>
        <p:spPr>
          <a:xfrm>
            <a:off x="403703" y="32932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489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AEEF72B1-57C6-4B3D-8284-E4BE76015044}"/>
              </a:ext>
            </a:extLst>
          </p:cNvPr>
          <p:cNvSpPr/>
          <p:nvPr/>
        </p:nvSpPr>
        <p:spPr>
          <a:xfrm>
            <a:off x="686972" y="32932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C7904034-298C-402A-A7B4-23A2056255D0}"/>
              </a:ext>
            </a:extLst>
          </p:cNvPr>
          <p:cNvSpPr/>
          <p:nvPr/>
        </p:nvSpPr>
        <p:spPr>
          <a:xfrm>
            <a:off x="5594252" y="32932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04E9CA49-1BA1-4E3B-B29F-89C02BF02113}"/>
              </a:ext>
            </a:extLst>
          </p:cNvPr>
          <p:cNvSpPr/>
          <p:nvPr/>
        </p:nvSpPr>
        <p:spPr>
          <a:xfrm>
            <a:off x="1872643" y="329329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CC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대학교│국문학과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3.9/4.5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DD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ED4EFC42-97D4-41E7-B817-3B01C13B6486}"/>
              </a:ext>
            </a:extLst>
          </p:cNvPr>
          <p:cNvSpPr/>
          <p:nvPr/>
        </p:nvSpPr>
        <p:spPr>
          <a:xfrm>
            <a:off x="1320956" y="30189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7CC7AE2E-13E2-4078-BA0B-58E7D45F9616}"/>
              </a:ext>
            </a:extLst>
          </p:cNvPr>
          <p:cNvSpPr/>
          <p:nvPr/>
        </p:nvSpPr>
        <p:spPr>
          <a:xfrm>
            <a:off x="403703" y="30189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490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F1164A31-FDB2-4940-8B74-19AE9ADA6B19}"/>
              </a:ext>
            </a:extLst>
          </p:cNvPr>
          <p:cNvSpPr/>
          <p:nvPr/>
        </p:nvSpPr>
        <p:spPr>
          <a:xfrm>
            <a:off x="686972" y="30189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BF60DBD6-08CC-45D5-9741-281CF2522849}"/>
              </a:ext>
            </a:extLst>
          </p:cNvPr>
          <p:cNvSpPr/>
          <p:nvPr/>
        </p:nvSpPr>
        <p:spPr>
          <a:xfrm>
            <a:off x="5594252" y="30189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8F883C2E-A7E5-4CB8-ABDB-5C46A8578CC6}"/>
              </a:ext>
            </a:extLst>
          </p:cNvPr>
          <p:cNvSpPr/>
          <p:nvPr/>
        </p:nvSpPr>
        <p:spPr>
          <a:xfrm>
            <a:off x="1872643" y="301897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AA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4.1/4.5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BB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27E8F993-1106-4FF4-BECA-C9209B26B7A3}"/>
              </a:ext>
            </a:extLst>
          </p:cNvPr>
          <p:cNvSpPr/>
          <p:nvPr/>
        </p:nvSpPr>
        <p:spPr>
          <a:xfrm>
            <a:off x="1320956" y="556913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xmlns="" id="{54AC93A3-0A91-4541-989E-61AF6305AF3D}"/>
              </a:ext>
            </a:extLst>
          </p:cNvPr>
          <p:cNvSpPr/>
          <p:nvPr/>
        </p:nvSpPr>
        <p:spPr>
          <a:xfrm>
            <a:off x="403703" y="556913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481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xmlns="" id="{DB1954C3-E3AE-4696-A0CC-3266440CEAFB}"/>
              </a:ext>
            </a:extLst>
          </p:cNvPr>
          <p:cNvSpPr/>
          <p:nvPr/>
        </p:nvSpPr>
        <p:spPr>
          <a:xfrm>
            <a:off x="686972" y="556913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EB5547B4-4605-4F9A-BF5C-B2932699420C}"/>
              </a:ext>
            </a:extLst>
          </p:cNvPr>
          <p:cNvSpPr/>
          <p:nvPr/>
        </p:nvSpPr>
        <p:spPr>
          <a:xfrm>
            <a:off x="5594252" y="556913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DE75C996-64B8-42D0-BC75-5D7115286313}"/>
              </a:ext>
            </a:extLst>
          </p:cNvPr>
          <p:cNvSpPr/>
          <p:nvPr/>
        </p:nvSpPr>
        <p:spPr>
          <a:xfrm>
            <a:off x="1872643" y="556913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RR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4.1/4.5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SS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xmlns="" id="{0A27BADF-4365-4F89-B0A6-48AA6BE8FA86}"/>
              </a:ext>
            </a:extLst>
          </p:cNvPr>
          <p:cNvSpPr/>
          <p:nvPr/>
        </p:nvSpPr>
        <p:spPr>
          <a:xfrm>
            <a:off x="1320956" y="529481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xmlns="" id="{9A79D2E2-1815-4380-BEEB-5DDAF75E550D}"/>
              </a:ext>
            </a:extLst>
          </p:cNvPr>
          <p:cNvSpPr/>
          <p:nvPr/>
        </p:nvSpPr>
        <p:spPr>
          <a:xfrm>
            <a:off x="403703" y="529481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482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4AC4DA15-70EC-45D0-99BB-FAFF345259E7}"/>
              </a:ext>
            </a:extLst>
          </p:cNvPr>
          <p:cNvSpPr/>
          <p:nvPr/>
        </p:nvSpPr>
        <p:spPr>
          <a:xfrm>
            <a:off x="686972" y="529481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9FE06217-060C-4906-90F9-C0FA759188A9}"/>
              </a:ext>
            </a:extLst>
          </p:cNvPr>
          <p:cNvSpPr/>
          <p:nvPr/>
        </p:nvSpPr>
        <p:spPr>
          <a:xfrm>
            <a:off x="5594252" y="529481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EB2FCA5C-A56B-4E1A-BA06-E5249DF56B82}"/>
              </a:ext>
            </a:extLst>
          </p:cNvPr>
          <p:cNvSpPr/>
          <p:nvPr/>
        </p:nvSpPr>
        <p:spPr>
          <a:xfrm>
            <a:off x="1872643" y="529481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PP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4.0/4.5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QQ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A676BA61-ED92-43F6-A747-0C9125896A9D}"/>
              </a:ext>
            </a:extLst>
          </p:cNvPr>
          <p:cNvSpPr/>
          <p:nvPr/>
        </p:nvSpPr>
        <p:spPr>
          <a:xfrm>
            <a:off x="1320956" y="502049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AC6A4A39-8309-46E7-8128-9743CE9ED651}"/>
              </a:ext>
            </a:extLst>
          </p:cNvPr>
          <p:cNvSpPr/>
          <p:nvPr/>
        </p:nvSpPr>
        <p:spPr>
          <a:xfrm>
            <a:off x="403703" y="502049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xmlns="" id="{38B18103-49B4-4B18-824F-55099A52889E}"/>
              </a:ext>
            </a:extLst>
          </p:cNvPr>
          <p:cNvSpPr/>
          <p:nvPr/>
        </p:nvSpPr>
        <p:spPr>
          <a:xfrm>
            <a:off x="686972" y="502049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6734329F-2339-4AD3-A332-63854EE5B00D}"/>
              </a:ext>
            </a:extLst>
          </p:cNvPr>
          <p:cNvSpPr/>
          <p:nvPr/>
        </p:nvSpPr>
        <p:spPr>
          <a:xfrm>
            <a:off x="5594252" y="502049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xmlns="" id="{876FCB34-2541-4756-A88E-DBCFBFD9B8CA}"/>
              </a:ext>
            </a:extLst>
          </p:cNvPr>
          <p:cNvSpPr/>
          <p:nvPr/>
        </p:nvSpPr>
        <p:spPr>
          <a:xfrm>
            <a:off x="1872643" y="502049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NN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3.9/4.5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OO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xmlns="" id="{2FF94636-CAD8-4A8A-A87B-9A8EC803747C}"/>
              </a:ext>
            </a:extLst>
          </p:cNvPr>
          <p:cNvSpPr/>
          <p:nvPr/>
        </p:nvSpPr>
        <p:spPr>
          <a:xfrm>
            <a:off x="1320956" y="4746173"/>
            <a:ext cx="55051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33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xmlns="" id="{335D872F-B758-4F7C-B78E-FD6DFA4E3113}"/>
              </a:ext>
            </a:extLst>
          </p:cNvPr>
          <p:cNvSpPr/>
          <p:nvPr/>
        </p:nvSpPr>
        <p:spPr>
          <a:xfrm>
            <a:off x="403703" y="4746173"/>
            <a:ext cx="285146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484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xmlns="" id="{B2CCABE6-5F49-48DB-9C43-EDED610174DD}"/>
              </a:ext>
            </a:extLst>
          </p:cNvPr>
          <p:cNvSpPr/>
          <p:nvPr/>
        </p:nvSpPr>
        <p:spPr>
          <a:xfrm>
            <a:off x="686972" y="4746173"/>
            <a:ext cx="636497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김이력</a:t>
            </a:r>
            <a:endParaRPr lang="ko-KR" altLang="en-US" sz="600" b="1" u="sng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xmlns="" id="{6260ED5B-A9B5-46BD-94B1-74C6CE8341D0}"/>
              </a:ext>
            </a:extLst>
          </p:cNvPr>
          <p:cNvSpPr/>
          <p:nvPr/>
        </p:nvSpPr>
        <p:spPr>
          <a:xfrm>
            <a:off x="5594252" y="4746173"/>
            <a:ext cx="812644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  <a:endParaRPr lang="en-US" altLang="ko-KR" sz="600" dirty="0">
              <a:solidFill>
                <a:srgbClr val="0070C0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  <a:p>
            <a:pPr algn="ctr" eaLnBrk="0"/>
            <a:r>
              <a:rPr lang="ko-KR" altLang="en-US" sz="600" dirty="0">
                <a:solidFill>
                  <a:srgbClr val="0070C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인증하기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BAA51231-2F06-4D3F-B176-A44D545074AB}"/>
              </a:ext>
            </a:extLst>
          </p:cNvPr>
          <p:cNvSpPr/>
          <p:nvPr/>
        </p:nvSpPr>
        <p:spPr>
          <a:xfrm>
            <a:off x="1872643" y="4746173"/>
            <a:ext cx="3725445" cy="27699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LL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대학교│경영학과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│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2005.03~2009.02 </a:t>
            </a: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졸업│학점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4.2/4.5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MM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고등학교 문과계열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6B9C6241-D39E-4688-B6A0-5C8FCE5883ED}"/>
              </a:ext>
            </a:extLst>
          </p:cNvPr>
          <p:cNvGrpSpPr/>
          <p:nvPr/>
        </p:nvGrpSpPr>
        <p:grpSpPr>
          <a:xfrm>
            <a:off x="2257101" y="6110799"/>
            <a:ext cx="3168352" cy="175940"/>
            <a:chOff x="2504728" y="5988234"/>
            <a:chExt cx="3168352" cy="175940"/>
          </a:xfrm>
        </p:grpSpPr>
        <p:sp>
          <p:nvSpPr>
            <p:cNvPr id="84" name="Back Button">
              <a:extLst>
                <a:ext uri="{FF2B5EF4-FFF2-40B4-BE49-F238E27FC236}">
                  <a16:creationId xmlns:a16="http://schemas.microsoft.com/office/drawing/2014/main" xmlns="" id="{221C9A93-D311-4B09-B18E-50C574412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85" name="Page 1">
              <a:extLst>
                <a:ext uri="{FF2B5EF4-FFF2-40B4-BE49-F238E27FC236}">
                  <a16:creationId xmlns:a16="http://schemas.microsoft.com/office/drawing/2014/main" xmlns="" id="{354B8B5E-C773-43BA-B754-010B6DEE6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latin typeface="Calibri"/>
                </a:rPr>
                <a:t>1</a:t>
              </a:r>
            </a:p>
          </p:txBody>
        </p:sp>
        <p:sp>
          <p:nvSpPr>
            <p:cNvPr id="142" name="Page 2">
              <a:extLst>
                <a:ext uri="{FF2B5EF4-FFF2-40B4-BE49-F238E27FC236}">
                  <a16:creationId xmlns:a16="http://schemas.microsoft.com/office/drawing/2014/main" xmlns="" id="{D221269A-DFA9-4570-AC02-B5274217B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2</a:t>
              </a:r>
            </a:p>
          </p:txBody>
        </p:sp>
        <p:sp>
          <p:nvSpPr>
            <p:cNvPr id="143" name="Page 3">
              <a:extLst>
                <a:ext uri="{FF2B5EF4-FFF2-40B4-BE49-F238E27FC236}">
                  <a16:creationId xmlns:a16="http://schemas.microsoft.com/office/drawing/2014/main" xmlns="" id="{36459573-A7C2-414F-B384-BD93800D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3</a:t>
              </a:r>
            </a:p>
          </p:txBody>
        </p:sp>
        <p:sp>
          <p:nvSpPr>
            <p:cNvPr id="144" name="Page 4">
              <a:extLst>
                <a:ext uri="{FF2B5EF4-FFF2-40B4-BE49-F238E27FC236}">
                  <a16:creationId xmlns:a16="http://schemas.microsoft.com/office/drawing/2014/main" xmlns="" id="{6E1B5A60-5F69-4489-9F9D-F21DB8629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4</a:t>
              </a:r>
            </a:p>
          </p:txBody>
        </p:sp>
        <p:sp>
          <p:nvSpPr>
            <p:cNvPr id="145" name="Page 9">
              <a:extLst>
                <a:ext uri="{FF2B5EF4-FFF2-40B4-BE49-F238E27FC236}">
                  <a16:creationId xmlns:a16="http://schemas.microsoft.com/office/drawing/2014/main" xmlns="" id="{9D27A3D0-54EA-4EF0-9F81-0664E6829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9</a:t>
              </a:r>
            </a:p>
          </p:txBody>
        </p:sp>
        <p:sp>
          <p:nvSpPr>
            <p:cNvPr id="146" name="Page 10">
              <a:extLst>
                <a:ext uri="{FF2B5EF4-FFF2-40B4-BE49-F238E27FC236}">
                  <a16:creationId xmlns:a16="http://schemas.microsoft.com/office/drawing/2014/main" xmlns="" id="{14205D78-FE48-4003-963B-D71320A50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latin typeface="Calibri"/>
                </a:rPr>
                <a:t>10</a:t>
              </a:r>
            </a:p>
          </p:txBody>
        </p:sp>
        <p:sp>
          <p:nvSpPr>
            <p:cNvPr id="147" name="Next Button">
              <a:extLst>
                <a:ext uri="{FF2B5EF4-FFF2-40B4-BE49-F238E27FC236}">
                  <a16:creationId xmlns:a16="http://schemas.microsoft.com/office/drawing/2014/main" xmlns="" id="{CC4C1373-44EF-42E3-AD80-598695150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</a:p>
          </p:txBody>
        </p:sp>
        <p:sp>
          <p:nvSpPr>
            <p:cNvPr id="148" name="Next Button">
              <a:extLst>
                <a:ext uri="{FF2B5EF4-FFF2-40B4-BE49-F238E27FC236}">
                  <a16:creationId xmlns:a16="http://schemas.microsoft.com/office/drawing/2014/main" xmlns="" id="{B1DA057C-07A7-4354-9ADC-E83992750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latin typeface="Wingdings 3"/>
              </a:endParaRPr>
            </a:p>
          </p:txBody>
        </p:sp>
        <p:sp>
          <p:nvSpPr>
            <p:cNvPr id="149" name="Back Button">
              <a:extLst>
                <a:ext uri="{FF2B5EF4-FFF2-40B4-BE49-F238E27FC236}">
                  <a16:creationId xmlns:a16="http://schemas.microsoft.com/office/drawing/2014/main" xmlns="" id="{B8C7F9B3-23AA-453C-AE7F-DF35D9DA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</a:p>
          </p:txBody>
        </p:sp>
        <p:sp>
          <p:nvSpPr>
            <p:cNvPr id="150" name="Page 2">
              <a:extLst>
                <a:ext uri="{FF2B5EF4-FFF2-40B4-BE49-F238E27FC236}">
                  <a16:creationId xmlns:a16="http://schemas.microsoft.com/office/drawing/2014/main" xmlns="" id="{14C0EB81-9E11-4159-9510-35A37964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5</a:t>
              </a:r>
            </a:p>
          </p:txBody>
        </p:sp>
        <p:sp>
          <p:nvSpPr>
            <p:cNvPr id="151" name="Page 3">
              <a:extLst>
                <a:ext uri="{FF2B5EF4-FFF2-40B4-BE49-F238E27FC236}">
                  <a16:creationId xmlns:a16="http://schemas.microsoft.com/office/drawing/2014/main" xmlns="" id="{A188424C-80DD-4AFA-A275-9CF45B566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6</a:t>
              </a:r>
            </a:p>
          </p:txBody>
        </p:sp>
        <p:sp>
          <p:nvSpPr>
            <p:cNvPr id="152" name="Page 4">
              <a:extLst>
                <a:ext uri="{FF2B5EF4-FFF2-40B4-BE49-F238E27FC236}">
                  <a16:creationId xmlns:a16="http://schemas.microsoft.com/office/drawing/2014/main" xmlns="" id="{ED0229CA-6E74-4BF7-8478-3C61D2A8C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</a:p>
          </p:txBody>
        </p:sp>
        <p:sp>
          <p:nvSpPr>
            <p:cNvPr id="153" name="Page 4">
              <a:extLst>
                <a:ext uri="{FF2B5EF4-FFF2-40B4-BE49-F238E27FC236}">
                  <a16:creationId xmlns:a16="http://schemas.microsoft.com/office/drawing/2014/main" xmlns="" id="{04207DFD-F050-47B6-8F56-CA5A39C5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</a:p>
          </p:txBody>
        </p:sp>
      </p:grp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xmlns="" id="{8CF7D30F-640F-4791-88AF-5B4B0081B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8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7934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메뉴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537C3FE-11D4-4ADC-B176-251E9B3F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B2BDA25-AC81-449C-8D3F-D360C2645ADB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4919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116217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공지사항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D58005C-8BDF-4E70-815D-F8CC937F4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E79E5B9-9865-4D2E-92A3-2E6D552284D5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322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8145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FAQ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1059B682-711D-4062-B84D-BACA6F9D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6BB3B385-93CB-4926-B0DA-C1AF84A53D8C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0770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Sitemap </a:t>
            </a:r>
            <a:endParaRPr lang="ko-KR" altLang="en-US" dirty="0"/>
          </a:p>
        </p:txBody>
      </p: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5134407" y="3228517"/>
            <a:ext cx="1648372" cy="2536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</a:t>
            </a: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1353411" y="3228517"/>
            <a:ext cx="1646363" cy="253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 Path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357152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 Path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등록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" name="TextBox 50"/>
          <p:cNvSpPr txBox="1">
            <a:spLocks noChangeArrowheads="1"/>
          </p:cNvSpPr>
          <p:nvPr/>
        </p:nvSpPr>
        <p:spPr bwMode="auto">
          <a:xfrm>
            <a:off x="3241887" y="3228516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Resume Builder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57152" y="3749136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 Path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인증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42896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Resume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등록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241887" y="3747916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Career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개별 인증 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/ Resume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통합 인증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135405" y="352882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리스트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35405" y="3747824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상세 보기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134396" y="3966828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채용공고 등록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280930" y="532703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이용약관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3279921" y="5546474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개인정보 처리방침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5167992" y="5327030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공지사항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5167992" y="5546473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FAQ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8F1CE3E2-06C9-428A-86EB-0194451AE17D}"/>
              </a:ext>
            </a:extLst>
          </p:cNvPr>
          <p:cNvSpPr/>
          <p:nvPr/>
        </p:nvSpPr>
        <p:spPr>
          <a:xfrm>
            <a:off x="347503" y="738069"/>
            <a:ext cx="9217025" cy="577469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aseline="0" dirty="0">
              <a:solidFill>
                <a:schemeClr val="bg2"/>
              </a:solidFill>
              <a:latin typeface="뫼비우스 Regular" panose="02000700060000000000" pitchFamily="2" charset="-127"/>
              <a:ea typeface="가는각진제목체" pitchFamily="18" charset="-127"/>
            </a:endParaRPr>
          </a:p>
        </p:txBody>
      </p:sp>
      <p:sp>
        <p:nvSpPr>
          <p:cNvPr id="72" name="TextBox 50"/>
          <p:cNvSpPr txBox="1">
            <a:spLocks noChangeArrowheads="1"/>
          </p:cNvSpPr>
          <p:nvPr/>
        </p:nvSpPr>
        <p:spPr bwMode="auto">
          <a:xfrm>
            <a:off x="3241857" y="2068571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ko-KR" altLang="en-US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홈페이지</a:t>
            </a:r>
            <a:endParaRPr kumimoji="0" lang="en-US" altLang="ko-KR" sz="816" dirty="0">
              <a:solidFill>
                <a:srgbClr val="FFFFFF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5466074" y="1888563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로그인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/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로그아웃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5465065" y="2108006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마이 페이지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cxnSp>
        <p:nvCxnSpPr>
          <p:cNvPr id="84" name="꺾인 연결선 83"/>
          <p:cNvCxnSpPr>
            <a:stCxn id="72" idx="3"/>
            <a:endCxn id="74" idx="1"/>
          </p:cNvCxnSpPr>
          <p:nvPr/>
        </p:nvCxnSpPr>
        <p:spPr>
          <a:xfrm flipV="1">
            <a:off x="4888810" y="2194877"/>
            <a:ext cx="576255" cy="426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7469735" y="1893290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비밀번호 찾기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5467082" y="2330301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검색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87" name="TextBox 50"/>
          <p:cNvSpPr txBox="1">
            <a:spLocks noChangeArrowheads="1"/>
          </p:cNvSpPr>
          <p:nvPr/>
        </p:nvSpPr>
        <p:spPr bwMode="auto">
          <a:xfrm>
            <a:off x="1375679" y="5319758"/>
            <a:ext cx="1646953" cy="253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16" dirty="0">
                <a:solidFill>
                  <a:srgbClr val="FFFFFF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Footer</a:t>
            </a:r>
          </a:p>
        </p:txBody>
      </p:sp>
      <p:cxnSp>
        <p:nvCxnSpPr>
          <p:cNvPr id="91" name="꺾인 연결선 90"/>
          <p:cNvCxnSpPr>
            <a:stCxn id="72" idx="2"/>
            <a:endCxn id="7" idx="0"/>
          </p:cNvCxnSpPr>
          <p:nvPr/>
        </p:nvCxnSpPr>
        <p:spPr>
          <a:xfrm rot="16200000" flipH="1">
            <a:off x="3612108" y="2775260"/>
            <a:ext cx="906482" cy="30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2" idx="2"/>
            <a:endCxn id="5" idx="0"/>
          </p:cNvCxnSpPr>
          <p:nvPr/>
        </p:nvCxnSpPr>
        <p:spPr>
          <a:xfrm rot="5400000">
            <a:off x="2667723" y="1830905"/>
            <a:ext cx="906483" cy="1888741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72" idx="2"/>
            <a:endCxn id="4" idx="0"/>
          </p:cNvCxnSpPr>
          <p:nvPr/>
        </p:nvCxnSpPr>
        <p:spPr>
          <a:xfrm rot="16200000" flipH="1">
            <a:off x="4558722" y="1828645"/>
            <a:ext cx="906483" cy="1893259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 bwMode="auto">
          <a:xfrm>
            <a:off x="5467082" y="1667741"/>
            <a:ext cx="1648380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회원가입 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(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개인회원 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/ </a:t>
            </a:r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기업회원</a:t>
            </a:r>
            <a:r>
              <a: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)</a:t>
            </a:r>
          </a:p>
        </p:txBody>
      </p:sp>
      <p:cxnSp>
        <p:nvCxnSpPr>
          <p:cNvPr id="109" name="꺾인 연결선 108"/>
          <p:cNvCxnSpPr>
            <a:stCxn id="72" idx="1"/>
            <a:endCxn id="87" idx="1"/>
          </p:cNvCxnSpPr>
          <p:nvPr/>
        </p:nvCxnSpPr>
        <p:spPr>
          <a:xfrm rot="10800000" flipV="1">
            <a:off x="1375679" y="2195302"/>
            <a:ext cx="1866178" cy="3251187"/>
          </a:xfrm>
          <a:prstGeom prst="bentConnector3">
            <a:avLst>
              <a:gd name="adj1" fmla="val 112250"/>
            </a:avLst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 bwMode="auto">
          <a:xfrm>
            <a:off x="7232663" y="3531748"/>
            <a:ext cx="1646363" cy="173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현대산스 Text" charset="0"/>
                <a:ea typeface="현대산스 Text" charset="0"/>
                <a:cs typeface="현대산스 Text" charset="0"/>
              </a:defRPr>
            </a:lvl1pPr>
            <a:lvl2pPr marL="74295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5pPr>
            <a:lvl6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6pPr>
            <a:lvl7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7pPr>
            <a:lvl8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8pPr>
            <a:lvl9pPr eaLnBrk="0" hangingPunct="0">
              <a:defRPr kumimoji="1">
                <a:solidFill>
                  <a:schemeClr val="tx1"/>
                </a:solidFill>
                <a:latin typeface="Arial" charset="0"/>
                <a:ea typeface="맑은 고딕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rPr>
              <a:t>지원하기</a:t>
            </a:r>
            <a:endParaRPr kumimoji="0" lang="en-US" altLang="ko-KR" sz="726" dirty="0">
              <a:solidFill>
                <a:srgbClr val="000000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Modern H Medium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0640" y="848140"/>
            <a:ext cx="3073028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  구직자 </a:t>
            </a:r>
            <a:r>
              <a:rPr lang="en-US" altLang="ko-KR" sz="14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Sitemap</a:t>
            </a:r>
            <a:endParaRPr lang="ko-KR" altLang="en-US" sz="14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469735" y="2148293"/>
            <a:ext cx="1648380" cy="615479"/>
            <a:chOff x="7469735" y="2148293"/>
            <a:chExt cx="1648380" cy="615479"/>
          </a:xfrm>
        </p:grpSpPr>
        <p:sp>
          <p:nvSpPr>
            <p:cNvPr id="36" name="TextBox 35"/>
            <p:cNvSpPr txBox="1"/>
            <p:nvPr/>
          </p:nvSpPr>
          <p:spPr bwMode="auto">
            <a:xfrm>
              <a:off x="7470744" y="2148293"/>
              <a:ext cx="1646363" cy="173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현대산스 Text" charset="0"/>
                  <a:ea typeface="현대산스 Text" charset="0"/>
                  <a:cs typeface="현대산스 Text" charset="0"/>
                </a:defRPr>
              </a:lvl1pPr>
              <a:lvl2pPr marL="74295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4pPr>
              <a:lvl5pPr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5pPr>
              <a:lvl6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6pPr>
              <a:lvl7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7pPr>
              <a:lvl8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8pPr>
              <a:lvl9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ko-KR" altLang="en-US" sz="726" dirty="0">
                  <a:solidFill>
                    <a:srgbClr val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Modern H Medium" charset="0"/>
                </a:rPr>
                <a:t>입사지원 현황</a:t>
              </a:r>
              <a:endPara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7469735" y="2367736"/>
              <a:ext cx="1648380" cy="173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현대산스 Text" charset="0"/>
                  <a:ea typeface="현대산스 Text" charset="0"/>
                  <a:cs typeface="현대산스 Text" charset="0"/>
                </a:defRPr>
              </a:lvl1pPr>
              <a:lvl2pPr marL="74295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4pPr>
              <a:lvl5pPr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5pPr>
              <a:lvl6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6pPr>
              <a:lvl7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7pPr>
              <a:lvl8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8pPr>
              <a:lvl9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ko-KR" altLang="en-US" sz="726" dirty="0">
                  <a:solidFill>
                    <a:srgbClr val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Modern H Medium" charset="0"/>
                </a:rPr>
                <a:t>이력서 열람</a:t>
              </a:r>
              <a:endPara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7471752" y="2590031"/>
              <a:ext cx="1646363" cy="1737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현대산스 Text" charset="0"/>
                  <a:ea typeface="현대산스 Text" charset="0"/>
                  <a:cs typeface="현대산스 Text" charset="0"/>
                </a:defRPr>
              </a:lvl1pPr>
              <a:lvl2pPr marL="74295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4pPr>
              <a:lvl5pPr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5pPr>
              <a:lvl6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6pPr>
              <a:lvl7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7pPr>
              <a:lvl8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8pPr>
              <a:lvl9pPr eaLnBrk="0" hangingPunct="0">
                <a:defRPr kumimoji="1">
                  <a:solidFill>
                    <a:schemeClr val="tx1"/>
                  </a:solidFill>
                  <a:latin typeface="Arial" charset="0"/>
                  <a:ea typeface="맑은 고딕" charset="0"/>
                  <a:cs typeface="굴림" charset="0"/>
                </a:defRPr>
              </a:lvl9pPr>
            </a:lstStyle>
            <a:p>
              <a:pPr eaLnBrk="1" hangingPunct="1"/>
              <a:r>
                <a:rPr kumimoji="0" lang="ko-KR" altLang="en-US" sz="726" dirty="0">
                  <a:solidFill>
                    <a:srgbClr val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Modern H Medium" charset="0"/>
                </a:rPr>
                <a:t>최근 본 공고</a:t>
              </a:r>
              <a:endParaRPr kumimoji="0" lang="en-US" altLang="ko-KR" sz="726" dirty="0">
                <a:solidFill>
                  <a:srgbClr val="000000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Modern H Medium" charset="0"/>
              </a:endParaRPr>
            </a:p>
          </p:txBody>
        </p:sp>
      </p:grpSp>
      <p:cxnSp>
        <p:nvCxnSpPr>
          <p:cNvPr id="11" name="직선 연결선 10"/>
          <p:cNvCxnSpPr>
            <a:stCxn id="73" idx="3"/>
            <a:endCxn id="85" idx="1"/>
          </p:cNvCxnSpPr>
          <p:nvPr/>
        </p:nvCxnSpPr>
        <p:spPr>
          <a:xfrm>
            <a:off x="7112437" y="1975434"/>
            <a:ext cx="357298" cy="472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74" idx="3"/>
            <a:endCxn id="37" idx="1"/>
          </p:cNvCxnSpPr>
          <p:nvPr/>
        </p:nvCxnSpPr>
        <p:spPr>
          <a:xfrm>
            <a:off x="7113445" y="2194877"/>
            <a:ext cx="356290" cy="259730"/>
          </a:xfrm>
          <a:prstGeom prst="bentConnector3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7934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45F5AACE-E212-458E-8D75-E7D49282B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A5DC2C2-38DC-4562-8CAB-D3F01187F892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4187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14026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파트너 활동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6205642-A9D4-425A-B97E-42D0CB11B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E516D114-4093-4BE6-82F7-51C05413C77B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6312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14026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파트너 신규 등록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338676B3-75BA-4B45-80B6-B7C02FA3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80139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DF8BACB-1937-48F8-B578-972B839981B9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3540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06B81B-E08D-4C2E-A69D-CF7B963133BC}"/>
              </a:ext>
            </a:extLst>
          </p:cNvPr>
          <p:cNvSpPr txBox="1"/>
          <p:nvPr/>
        </p:nvSpPr>
        <p:spPr>
          <a:xfrm>
            <a:off x="370483" y="1206984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메뉴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55496862-43AF-4721-B569-E5B50DAF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15924"/>
              </p:ext>
            </p:extLst>
          </p:nvPr>
        </p:nvGraphicFramePr>
        <p:xfrm>
          <a:off x="7653719" y="682255"/>
          <a:ext cx="2127531" cy="494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관리자 관리 목록 페이지</a:t>
                      </a:r>
                      <a:endParaRPr lang="en-US" altLang="ko-KR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2-1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2-2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수정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해당 관리자 수정 페이지로</a:t>
                      </a:r>
                      <a:endParaRPr lang="en-US" altLang="ko-KR" sz="800" baseline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1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선택 삭제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삭제할 관리자 항목 체크 후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아래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Alert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확인 후 삭제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항목 체크하지 않고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아래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Alert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출력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신규 등록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관리자 신규 등록 페이지로 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이동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Button">
            <a:extLst>
              <a:ext uri="{FF2B5EF4-FFF2-40B4-BE49-F238E27FC236}">
                <a16:creationId xmlns:a16="http://schemas.microsoft.com/office/drawing/2014/main" xmlns="" id="{315130ED-A1DA-41AE-BBF1-53B4F5A0C4B5}"/>
              </a:ext>
            </a:extLst>
          </p:cNvPr>
          <p:cNvSpPr>
            <a:spLocks/>
          </p:cNvSpPr>
          <p:nvPr/>
        </p:nvSpPr>
        <p:spPr bwMode="auto">
          <a:xfrm>
            <a:off x="5667285" y="4558798"/>
            <a:ext cx="864096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신규 등록</a:t>
            </a:r>
            <a:endParaRPr lang="en-US" sz="9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B6258B29-E265-408B-99B1-D78CBF865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34425"/>
              </p:ext>
            </p:extLst>
          </p:nvPr>
        </p:nvGraphicFramePr>
        <p:xfrm>
          <a:off x="725341" y="1704664"/>
          <a:ext cx="5056978" cy="2772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1505">
                  <a:extLst>
                    <a:ext uri="{9D8B030D-6E8A-4147-A177-3AD203B41FA5}">
                      <a16:colId xmlns:a16="http://schemas.microsoft.com/office/drawing/2014/main" xmlns="" val="4073702214"/>
                    </a:ext>
                  </a:extLst>
                </a:gridCol>
                <a:gridCol w="979904">
                  <a:extLst>
                    <a:ext uri="{9D8B030D-6E8A-4147-A177-3AD203B41FA5}">
                      <a16:colId xmlns:a16="http://schemas.microsoft.com/office/drawing/2014/main" xmlns="" val="4046424695"/>
                    </a:ext>
                  </a:extLst>
                </a:gridCol>
                <a:gridCol w="749062">
                  <a:extLst>
                    <a:ext uri="{9D8B030D-6E8A-4147-A177-3AD203B41FA5}">
                      <a16:colId xmlns:a16="http://schemas.microsoft.com/office/drawing/2014/main" xmlns="" val="2985216724"/>
                    </a:ext>
                  </a:extLst>
                </a:gridCol>
                <a:gridCol w="749062">
                  <a:extLst>
                    <a:ext uri="{9D8B030D-6E8A-4147-A177-3AD203B41FA5}">
                      <a16:colId xmlns:a16="http://schemas.microsoft.com/office/drawing/2014/main" xmlns="" val="932939727"/>
                    </a:ext>
                  </a:extLst>
                </a:gridCol>
                <a:gridCol w="1151447">
                  <a:extLst>
                    <a:ext uri="{9D8B030D-6E8A-4147-A177-3AD203B41FA5}">
                      <a16:colId xmlns:a16="http://schemas.microsoft.com/office/drawing/2014/main" xmlns="" val="3451751"/>
                    </a:ext>
                  </a:extLst>
                </a:gridCol>
                <a:gridCol w="1125998">
                  <a:extLst>
                    <a:ext uri="{9D8B030D-6E8A-4147-A177-3AD203B41FA5}">
                      <a16:colId xmlns:a16="http://schemas.microsoft.com/office/drawing/2014/main" xmlns="" val="353723250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구분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권한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회사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9313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슈퍼 관리자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83543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슈퍼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446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중간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36172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중간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606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중간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7100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중간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1096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중간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68893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일반 관리자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781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일반 관리자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69816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75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홍길동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>
                          <a:solidFill>
                            <a:srgbClr val="262626"/>
                          </a:solidFill>
                          <a:effectLst/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일반 관리자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6018988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129DBB7-AA1A-4BD0-8736-6A517382BE94}"/>
              </a:ext>
            </a:extLst>
          </p:cNvPr>
          <p:cNvGrpSpPr/>
          <p:nvPr/>
        </p:nvGrpSpPr>
        <p:grpSpPr>
          <a:xfrm>
            <a:off x="775671" y="1755762"/>
            <a:ext cx="165100" cy="2659750"/>
            <a:chOff x="760506" y="2634118"/>
            <a:chExt cx="165100" cy="2659750"/>
          </a:xfrm>
        </p:grpSpPr>
        <p:pic>
          <p:nvPicPr>
            <p:cNvPr id="30" name="Picture 144">
              <a:extLst>
                <a:ext uri="{FF2B5EF4-FFF2-40B4-BE49-F238E27FC236}">
                  <a16:creationId xmlns:a16="http://schemas.microsoft.com/office/drawing/2014/main" xmlns="" id="{603B842F-6F4C-4235-8AEC-17C7C3FD5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2634118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44">
              <a:extLst>
                <a:ext uri="{FF2B5EF4-FFF2-40B4-BE49-F238E27FC236}">
                  <a16:creationId xmlns:a16="http://schemas.microsoft.com/office/drawing/2014/main" xmlns="" id="{0351D6DD-BEB4-4197-BD00-FE951BDBB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2885936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44">
              <a:extLst>
                <a:ext uri="{FF2B5EF4-FFF2-40B4-BE49-F238E27FC236}">
                  <a16:creationId xmlns:a16="http://schemas.microsoft.com/office/drawing/2014/main" xmlns="" id="{3473B142-7800-4A85-89FA-8E64900F8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3134571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44">
              <a:extLst>
                <a:ext uri="{FF2B5EF4-FFF2-40B4-BE49-F238E27FC236}">
                  <a16:creationId xmlns:a16="http://schemas.microsoft.com/office/drawing/2014/main" xmlns="" id="{5426EBDC-FC69-4A1B-BA53-CB5C2568D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3394978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144">
              <a:extLst>
                <a:ext uri="{FF2B5EF4-FFF2-40B4-BE49-F238E27FC236}">
                  <a16:creationId xmlns:a16="http://schemas.microsoft.com/office/drawing/2014/main" xmlns="" id="{6ED07303-4000-430A-BF66-20570F8DB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3643613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44">
              <a:extLst>
                <a:ext uri="{FF2B5EF4-FFF2-40B4-BE49-F238E27FC236}">
                  <a16:creationId xmlns:a16="http://schemas.microsoft.com/office/drawing/2014/main" xmlns="" id="{97556062-C668-4C6C-B278-25F8FB112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3893272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44">
              <a:extLst>
                <a:ext uri="{FF2B5EF4-FFF2-40B4-BE49-F238E27FC236}">
                  <a16:creationId xmlns:a16="http://schemas.microsoft.com/office/drawing/2014/main" xmlns="" id="{BFBBB4A1-DB06-48EF-9425-2C2485E22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4141907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144">
              <a:extLst>
                <a:ext uri="{FF2B5EF4-FFF2-40B4-BE49-F238E27FC236}">
                  <a16:creationId xmlns:a16="http://schemas.microsoft.com/office/drawing/2014/main" xmlns="" id="{50B3A922-4332-4A7B-A9B2-ED9EA3F24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4401069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144">
              <a:extLst>
                <a:ext uri="{FF2B5EF4-FFF2-40B4-BE49-F238E27FC236}">
                  <a16:creationId xmlns:a16="http://schemas.microsoft.com/office/drawing/2014/main" xmlns="" id="{D134E511-0E84-4A16-B323-26D37AD96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4624146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4">
              <a:extLst>
                <a:ext uri="{FF2B5EF4-FFF2-40B4-BE49-F238E27FC236}">
                  <a16:creationId xmlns:a16="http://schemas.microsoft.com/office/drawing/2014/main" xmlns="" id="{4E523FB6-156F-4150-8E53-324E20BA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4872781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44">
              <a:extLst>
                <a:ext uri="{FF2B5EF4-FFF2-40B4-BE49-F238E27FC236}">
                  <a16:creationId xmlns:a16="http://schemas.microsoft.com/office/drawing/2014/main" xmlns="" id="{70C45016-578C-4B05-AACA-BF4FACD15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6" y="5131943"/>
              <a:ext cx="165100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FB8F309A-16F5-4149-87CC-C599ED100A4E}"/>
              </a:ext>
            </a:extLst>
          </p:cNvPr>
          <p:cNvGrpSpPr/>
          <p:nvPr/>
        </p:nvGrpSpPr>
        <p:grpSpPr>
          <a:xfrm>
            <a:off x="2134943" y="4935934"/>
            <a:ext cx="3168352" cy="175940"/>
            <a:chOff x="2504728" y="5988234"/>
            <a:chExt cx="3168352" cy="175940"/>
          </a:xfrm>
        </p:grpSpPr>
        <p:sp>
          <p:nvSpPr>
            <p:cNvPr id="42" name="Back Button">
              <a:extLst>
                <a:ext uri="{FF2B5EF4-FFF2-40B4-BE49-F238E27FC236}">
                  <a16:creationId xmlns:a16="http://schemas.microsoft.com/office/drawing/2014/main" xmlns="" id="{AEC73064-5C4E-42EE-ACF5-37087A295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56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>
                  <a:solidFill>
                    <a:srgbClr val="A6A6A6"/>
                  </a:solidFill>
                  <a:effectLst/>
                  <a:latin typeface="Wingdings 3"/>
                </a:rPr>
                <a:t>t</a:t>
              </a:r>
            </a:p>
          </p:txBody>
        </p:sp>
        <p:sp>
          <p:nvSpPr>
            <p:cNvPr id="43" name="Page 1">
              <a:extLst>
                <a:ext uri="{FF2B5EF4-FFF2-40B4-BE49-F238E27FC236}">
                  <a16:creationId xmlns:a16="http://schemas.microsoft.com/office/drawing/2014/main" xmlns="" id="{98998793-FDC2-42EF-AF3E-4C75D8364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40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rgbClr val="595959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FFFFFF"/>
                  </a:solidFill>
                  <a:effectLst/>
                  <a:latin typeface="Calibri"/>
                </a:rPr>
                <a:t>1</a:t>
              </a:r>
            </a:p>
          </p:txBody>
        </p:sp>
        <p:sp>
          <p:nvSpPr>
            <p:cNvPr id="44" name="Page 2">
              <a:extLst>
                <a:ext uri="{FF2B5EF4-FFF2-40B4-BE49-F238E27FC236}">
                  <a16:creationId xmlns:a16="http://schemas.microsoft.com/office/drawing/2014/main" xmlns="" id="{2167598A-3C11-45DD-B45B-5F0E3640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245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effectLst/>
                  <a:latin typeface="Calibri"/>
                </a:rPr>
                <a:t>2</a:t>
              </a:r>
            </a:p>
          </p:txBody>
        </p:sp>
        <p:sp>
          <p:nvSpPr>
            <p:cNvPr id="45" name="Page 3">
              <a:extLst>
                <a:ext uri="{FF2B5EF4-FFF2-40B4-BE49-F238E27FC236}">
                  <a16:creationId xmlns:a16="http://schemas.microsoft.com/office/drawing/2014/main" xmlns="" id="{EF56A411-D0F8-499D-B6FF-687B6F1E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084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effectLst/>
                  <a:latin typeface="Calibri"/>
                </a:rPr>
                <a:t>3</a:t>
              </a:r>
            </a:p>
          </p:txBody>
        </p:sp>
        <p:sp>
          <p:nvSpPr>
            <p:cNvPr id="46" name="Page 4">
              <a:extLst>
                <a:ext uri="{FF2B5EF4-FFF2-40B4-BE49-F238E27FC236}">
                  <a16:creationId xmlns:a16="http://schemas.microsoft.com/office/drawing/2014/main" xmlns="" id="{01BA0673-4001-4DB4-9C0F-7ACD680F5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923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effectLst/>
                  <a:latin typeface="Calibri"/>
                </a:rPr>
                <a:t>4</a:t>
              </a:r>
            </a:p>
          </p:txBody>
        </p:sp>
        <p:sp>
          <p:nvSpPr>
            <p:cNvPr id="47" name="Page 9">
              <a:extLst>
                <a:ext uri="{FF2B5EF4-FFF2-40B4-BE49-F238E27FC236}">
                  <a16:creationId xmlns:a16="http://schemas.microsoft.com/office/drawing/2014/main" xmlns="" id="{8D13C224-A42A-43B8-A22A-593BD465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11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effectLst/>
                  <a:latin typeface="Calibri"/>
                </a:rPr>
                <a:t>9</a:t>
              </a:r>
            </a:p>
          </p:txBody>
        </p:sp>
        <p:sp>
          <p:nvSpPr>
            <p:cNvPr id="48" name="Page 10">
              <a:extLst>
                <a:ext uri="{FF2B5EF4-FFF2-40B4-BE49-F238E27FC236}">
                  <a16:creationId xmlns:a16="http://schemas.microsoft.com/office/drawing/2014/main" xmlns="" id="{BC9C50D6-8051-4073-97A7-44F422BD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295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>
                  <a:solidFill>
                    <a:srgbClr val="262626"/>
                  </a:solidFill>
                  <a:effectLst/>
                  <a:latin typeface="Calibri"/>
                </a:rPr>
                <a:t>10</a:t>
              </a:r>
            </a:p>
          </p:txBody>
        </p:sp>
        <p:sp>
          <p:nvSpPr>
            <p:cNvPr id="49" name="Next Button">
              <a:extLst>
                <a:ext uri="{FF2B5EF4-FFF2-40B4-BE49-F238E27FC236}">
                  <a16:creationId xmlns:a16="http://schemas.microsoft.com/office/drawing/2014/main" xmlns="" id="{45C8D4BF-632A-4F09-8B70-593C7127C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796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effectLst/>
                  <a:latin typeface="Wingdings 3"/>
                </a:rPr>
                <a:t>u</a:t>
              </a:r>
            </a:p>
          </p:txBody>
        </p:sp>
        <p:sp>
          <p:nvSpPr>
            <p:cNvPr id="50" name="Next Button">
              <a:extLst>
                <a:ext uri="{FF2B5EF4-FFF2-40B4-BE49-F238E27FC236}">
                  <a16:creationId xmlns:a16="http://schemas.microsoft.com/office/drawing/2014/main" xmlns="" id="{60DC2E5F-22B5-4BCB-90C6-A2D1EF20D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637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rgbClr val="262626"/>
                  </a:solidFill>
                  <a:effectLst/>
                  <a:latin typeface="Wingdings 3"/>
                </a:rPr>
                <a:t>u</a:t>
              </a:r>
              <a:r>
                <a:rPr lang="en-US" altLang="ko-KR" sz="7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|</a:t>
              </a:r>
              <a:endParaRPr lang="en-US" sz="600" dirty="0">
                <a:solidFill>
                  <a:srgbClr val="262626"/>
                </a:solidFill>
                <a:effectLst/>
                <a:latin typeface="Wingdings 3"/>
              </a:endParaRPr>
            </a:p>
          </p:txBody>
        </p:sp>
        <p:sp>
          <p:nvSpPr>
            <p:cNvPr id="51" name="Back Button">
              <a:extLst>
                <a:ext uri="{FF2B5EF4-FFF2-40B4-BE49-F238E27FC236}">
                  <a16:creationId xmlns:a16="http://schemas.microsoft.com/office/drawing/2014/main" xmlns="" id="{84F025F5-D0A3-43A4-8A9C-9DCAEA35C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728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 kern="0" dirty="0">
                  <a:solidFill>
                    <a:sysClr val="windowText" lastClr="000000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| </a:t>
              </a:r>
              <a:r>
                <a:rPr lang="en-US" sz="600" dirty="0">
                  <a:solidFill>
                    <a:srgbClr val="A6A6A6"/>
                  </a:solidFill>
                  <a:latin typeface="Wingdings 3"/>
                </a:rPr>
                <a:t>t</a:t>
              </a:r>
              <a:endParaRPr lang="en-US" sz="600" dirty="0">
                <a:solidFill>
                  <a:srgbClr val="A6A6A6"/>
                </a:solidFill>
                <a:effectLst/>
                <a:latin typeface="Wingdings 3"/>
              </a:endParaRPr>
            </a:p>
          </p:txBody>
        </p:sp>
        <p:sp>
          <p:nvSpPr>
            <p:cNvPr id="53" name="Page 2">
              <a:extLst>
                <a:ext uri="{FF2B5EF4-FFF2-40B4-BE49-F238E27FC236}">
                  <a16:creationId xmlns:a16="http://schemas.microsoft.com/office/drawing/2014/main" xmlns="" id="{413BE611-4850-4B1D-844C-12462B53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762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effectLst/>
                  <a:latin typeface="Calibri"/>
                </a:rPr>
                <a:t>5</a:t>
              </a:r>
            </a:p>
          </p:txBody>
        </p:sp>
        <p:sp>
          <p:nvSpPr>
            <p:cNvPr id="54" name="Page 3">
              <a:extLst>
                <a:ext uri="{FF2B5EF4-FFF2-40B4-BE49-F238E27FC236}">
                  <a16:creationId xmlns:a16="http://schemas.microsoft.com/office/drawing/2014/main" xmlns="" id="{E6923D06-405D-419D-912D-D3BF4971F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601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effectLst/>
                  <a:latin typeface="Calibri"/>
                </a:rPr>
                <a:t>6</a:t>
              </a:r>
            </a:p>
          </p:txBody>
        </p:sp>
        <p:sp>
          <p:nvSpPr>
            <p:cNvPr id="55" name="Page 4">
              <a:extLst>
                <a:ext uri="{FF2B5EF4-FFF2-40B4-BE49-F238E27FC236}">
                  <a16:creationId xmlns:a16="http://schemas.microsoft.com/office/drawing/2014/main" xmlns="" id="{0F2C56C3-4DAC-459B-BE92-BC374DB5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3440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7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  <p:sp>
          <p:nvSpPr>
            <p:cNvPr id="56" name="Page 4">
              <a:extLst>
                <a:ext uri="{FF2B5EF4-FFF2-40B4-BE49-F238E27FC236}">
                  <a16:creationId xmlns:a16="http://schemas.microsoft.com/office/drawing/2014/main" xmlns="" id="{6B9295F0-3111-4FE8-809C-D37E3C97F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279" y="5988234"/>
              <a:ext cx="180443" cy="175940"/>
            </a:xfrm>
            <a:prstGeom prst="roundRect">
              <a:avLst>
                <a:gd name="adj" fmla="val 12258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262626"/>
                  </a:solidFill>
                  <a:latin typeface="Calibri"/>
                </a:rPr>
                <a:t>8</a:t>
              </a:r>
              <a:endParaRPr lang="en-US" sz="900" dirty="0">
                <a:solidFill>
                  <a:srgbClr val="262626"/>
                </a:solidFill>
                <a:effectLst/>
                <a:latin typeface="Calibri"/>
              </a:endParaRPr>
            </a:p>
          </p:txBody>
        </p:sp>
      </p:grp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900B4F19-EE82-400D-8F25-523C69D658D3}"/>
              </a:ext>
            </a:extLst>
          </p:cNvPr>
          <p:cNvSpPr>
            <a:spLocks/>
          </p:cNvSpPr>
          <p:nvPr/>
        </p:nvSpPr>
        <p:spPr bwMode="auto">
          <a:xfrm>
            <a:off x="725341" y="4558798"/>
            <a:ext cx="864096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선택 삭제</a:t>
            </a:r>
            <a:endParaRPr lang="en-US" sz="9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xmlns="" id="{E5B2FA80-7E6F-4535-9A47-C756A2446460}"/>
              </a:ext>
            </a:extLst>
          </p:cNvPr>
          <p:cNvSpPr>
            <a:spLocks/>
          </p:cNvSpPr>
          <p:nvPr/>
        </p:nvSpPr>
        <p:spPr bwMode="auto">
          <a:xfrm>
            <a:off x="4901105" y="1972834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xmlns="" id="{654428E3-C5E3-4C6C-B2EC-D039B086FF38}"/>
              </a:ext>
            </a:extLst>
          </p:cNvPr>
          <p:cNvSpPr>
            <a:spLocks/>
          </p:cNvSpPr>
          <p:nvPr/>
        </p:nvSpPr>
        <p:spPr bwMode="auto">
          <a:xfrm>
            <a:off x="4901105" y="2229538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xmlns="" id="{DCAD974F-C5EB-4551-8282-1B9D09803BB0}"/>
              </a:ext>
            </a:extLst>
          </p:cNvPr>
          <p:cNvSpPr>
            <a:spLocks/>
          </p:cNvSpPr>
          <p:nvPr/>
        </p:nvSpPr>
        <p:spPr bwMode="auto">
          <a:xfrm>
            <a:off x="4901105" y="2483005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xmlns="" id="{520AC49E-B228-43E3-8D30-F83555885816}"/>
              </a:ext>
            </a:extLst>
          </p:cNvPr>
          <p:cNvSpPr>
            <a:spLocks/>
          </p:cNvSpPr>
          <p:nvPr/>
        </p:nvSpPr>
        <p:spPr bwMode="auto">
          <a:xfrm>
            <a:off x="4901105" y="2739709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xmlns="" id="{B0386814-AE7B-4E4D-A2A5-4D773FF2A92D}"/>
              </a:ext>
            </a:extLst>
          </p:cNvPr>
          <p:cNvSpPr>
            <a:spLocks/>
          </p:cNvSpPr>
          <p:nvPr/>
        </p:nvSpPr>
        <p:spPr bwMode="auto">
          <a:xfrm>
            <a:off x="4901105" y="2980682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9" name="Button">
            <a:extLst>
              <a:ext uri="{FF2B5EF4-FFF2-40B4-BE49-F238E27FC236}">
                <a16:creationId xmlns:a16="http://schemas.microsoft.com/office/drawing/2014/main" xmlns="" id="{20FB6591-F324-4D6C-9F05-4F6BC23F4318}"/>
              </a:ext>
            </a:extLst>
          </p:cNvPr>
          <p:cNvSpPr>
            <a:spLocks/>
          </p:cNvSpPr>
          <p:nvPr/>
        </p:nvSpPr>
        <p:spPr bwMode="auto">
          <a:xfrm>
            <a:off x="4901105" y="3234149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xmlns="" id="{CD3FC2FE-F940-4EF9-9E63-6E828E581E6C}"/>
              </a:ext>
            </a:extLst>
          </p:cNvPr>
          <p:cNvSpPr>
            <a:spLocks/>
          </p:cNvSpPr>
          <p:nvPr/>
        </p:nvSpPr>
        <p:spPr bwMode="auto">
          <a:xfrm>
            <a:off x="4901105" y="3490853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xmlns="" id="{2150BB04-1E1B-4B41-A025-867AB96788C1}"/>
              </a:ext>
            </a:extLst>
          </p:cNvPr>
          <p:cNvSpPr>
            <a:spLocks/>
          </p:cNvSpPr>
          <p:nvPr/>
        </p:nvSpPr>
        <p:spPr bwMode="auto">
          <a:xfrm>
            <a:off x="4901105" y="3745621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xmlns="" id="{A45E82C4-45B1-45CE-AA4B-D4A00C3C6329}"/>
              </a:ext>
            </a:extLst>
          </p:cNvPr>
          <p:cNvSpPr>
            <a:spLocks/>
          </p:cNvSpPr>
          <p:nvPr/>
        </p:nvSpPr>
        <p:spPr bwMode="auto">
          <a:xfrm>
            <a:off x="4901105" y="3992384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xmlns="" id="{6349DDC1-89FE-48DF-A443-2B1C8ABFDB1B}"/>
              </a:ext>
            </a:extLst>
          </p:cNvPr>
          <p:cNvSpPr>
            <a:spLocks/>
          </p:cNvSpPr>
          <p:nvPr/>
        </p:nvSpPr>
        <p:spPr bwMode="auto">
          <a:xfrm>
            <a:off x="4901105" y="4238526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수정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BCCCC652-C35F-47DE-BAF4-186C0425A359}"/>
              </a:ext>
            </a:extLst>
          </p:cNvPr>
          <p:cNvGrpSpPr/>
          <p:nvPr/>
        </p:nvGrpSpPr>
        <p:grpSpPr>
          <a:xfrm>
            <a:off x="8044576" y="4193526"/>
            <a:ext cx="1684642" cy="660700"/>
            <a:chOff x="7176149" y="2026265"/>
            <a:chExt cx="1684642" cy="6607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F30DE69F-1AAE-470B-A796-F4BD9A0914EC}"/>
                </a:ext>
              </a:extLst>
            </p:cNvPr>
            <p:cNvSpPr/>
            <p:nvPr/>
          </p:nvSpPr>
          <p:spPr>
            <a:xfrm>
              <a:off x="7176149" y="2043436"/>
              <a:ext cx="1632156" cy="6435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선택하신 관리자를 </a:t>
              </a:r>
              <a:endPara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삭제 처리 하시겠습니까</a:t>
              </a:r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?</a:t>
              </a: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취소</a:t>
              </a:r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]  [</a:t>
              </a:r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확인</a:t>
              </a:r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]</a:t>
              </a:r>
              <a:endParaRPr lang="ko-KR" altLang="en-US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B45FB542-D4ED-4CE8-AFCF-8F01289A595D}"/>
                </a:ext>
              </a:extLst>
            </p:cNvPr>
            <p:cNvSpPr txBox="1"/>
            <p:nvPr/>
          </p:nvSpPr>
          <p:spPr>
            <a:xfrm>
              <a:off x="8608799" y="20262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X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DEF9A97D-9AF1-4B07-8776-DF94BCA5795C}"/>
              </a:ext>
            </a:extLst>
          </p:cNvPr>
          <p:cNvGrpSpPr/>
          <p:nvPr/>
        </p:nvGrpSpPr>
        <p:grpSpPr>
          <a:xfrm>
            <a:off x="8044576" y="5185026"/>
            <a:ext cx="1684642" cy="660700"/>
            <a:chOff x="7176149" y="2026265"/>
            <a:chExt cx="1684642" cy="660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1D4E6EA9-B7C6-48E9-B3AF-99EEC2954A7F}"/>
                </a:ext>
              </a:extLst>
            </p:cNvPr>
            <p:cNvSpPr/>
            <p:nvPr/>
          </p:nvSpPr>
          <p:spPr>
            <a:xfrm>
              <a:off x="7176149" y="2043436"/>
              <a:ext cx="1632156" cy="6435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삭제할 항목을 선택해주세요</a:t>
              </a:r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확인</a:t>
              </a:r>
              <a:r>
                <a:rPr lang="en-US" altLang="ko-KR" sz="8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]</a:t>
              </a:r>
              <a:endParaRPr lang="ko-KR" altLang="en-US" sz="800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0AC11460-8CF0-4B34-B234-CC84A7206A39}"/>
                </a:ext>
              </a:extLst>
            </p:cNvPr>
            <p:cNvSpPr txBox="1"/>
            <p:nvPr/>
          </p:nvSpPr>
          <p:spPr>
            <a:xfrm>
              <a:off x="8608799" y="2026265"/>
              <a:ext cx="2519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X</a:t>
              </a:r>
              <a:endPara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xmlns="" id="{34161581-EA3A-4651-BD6D-032093502DC5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3110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xmlns="" id="{FFB3FB2D-C9C3-4C4C-9BD3-E775E3AD2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42921"/>
              </p:ext>
            </p:extLst>
          </p:nvPr>
        </p:nvGraphicFramePr>
        <p:xfrm>
          <a:off x="7655345" y="674502"/>
          <a:ext cx="2127531" cy="6317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관리자 신규 등록 페이지</a:t>
                      </a:r>
                      <a:endParaRPr lang="en-US" altLang="ko-KR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관리자 이름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텍스트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/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 등록할 관리자의 이름 입력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한글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영문만 입력 가능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숫자 입력 불가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권한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셀렉트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박스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관리자 계정의 권한 설정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/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 </a:t>
                      </a:r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구분값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</a:t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슈퍼 관리자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모든 메뉴 접근 가능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/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중간 관리자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?</a:t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일반 관리자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?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구분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셀렉트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박스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구분값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공무원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복지사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회원 가족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기타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아이디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텍스트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관리자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ID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입력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영문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숫자만 입력 가능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4-1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중복 확인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아이디 입력 후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중복 검사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비밀번호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텍스트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영문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숫자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특수문자 입력 가능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비밀번호 확인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텍스트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영문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숫자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특수문자 입력 가능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상위 비밀번호 항목에 입력한 값과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비교하여 일치 여부를 하단에 문구로 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표시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/>
                      </a:r>
                      <a:b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일치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“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비밀번호가 일치합니다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.”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불일치 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“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비밀번호가 일치하지 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/>
                      </a:r>
                      <a:b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</a:b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않습니다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.”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29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취소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아래 </a:t>
                      </a:r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Alert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확인 후 </a:t>
                      </a:r>
                      <a:r>
                        <a:rPr lang="ko-KR" altLang="en-US" sz="800" baseline="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목록으</a:t>
                      </a:r>
                      <a:endParaRPr lang="en-US" altLang="ko-KR" sz="800" baseline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baseline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등록 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: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버튼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ko-KR" altLang="en-US" sz="800" dirty="0" err="1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ㄴ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클릭 시</a:t>
                      </a:r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입력한 내용 저장하고 목록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  </a:t>
                      </a:r>
                      <a:r>
                        <a:rPr lang="ko-KR" altLang="en-US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으로 이동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620C458-A251-4BEF-ACB9-BAB1C2809643}"/>
              </a:ext>
            </a:extLst>
          </p:cNvPr>
          <p:cNvSpPr/>
          <p:nvPr/>
        </p:nvSpPr>
        <p:spPr>
          <a:xfrm>
            <a:off x="468314" y="2055929"/>
            <a:ext cx="6054254" cy="28083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뫼비우스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525D72E-D5F4-46C7-8538-D6FDB95BEC29}"/>
              </a:ext>
            </a:extLst>
          </p:cNvPr>
          <p:cNvSpPr txBox="1"/>
          <p:nvPr/>
        </p:nvSpPr>
        <p:spPr>
          <a:xfrm>
            <a:off x="793757" y="2307279"/>
            <a:ext cx="761747" cy="2758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관리자 이름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7DAA33D-13FD-4845-B705-7A58C41E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54" y="2342601"/>
            <a:ext cx="3560768" cy="212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ko-KR" altLang="en-US" b="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8884B50-7EBA-4F95-92D1-6BF505F3B401}"/>
              </a:ext>
            </a:extLst>
          </p:cNvPr>
          <p:cNvSpPr txBox="1"/>
          <p:nvPr/>
        </p:nvSpPr>
        <p:spPr>
          <a:xfrm>
            <a:off x="793757" y="2583983"/>
            <a:ext cx="393056" cy="2777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권한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143F10-56E0-4D4F-B084-5BD441F18E81}"/>
              </a:ext>
            </a:extLst>
          </p:cNvPr>
          <p:cNvSpPr txBox="1"/>
          <p:nvPr/>
        </p:nvSpPr>
        <p:spPr>
          <a:xfrm>
            <a:off x="793757" y="2858206"/>
            <a:ext cx="393056" cy="2777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구분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0" name="Drop-Down Box">
            <a:extLst>
              <a:ext uri="{FF2B5EF4-FFF2-40B4-BE49-F238E27FC236}">
                <a16:creationId xmlns:a16="http://schemas.microsoft.com/office/drawing/2014/main" xmlns="" id="{1D9F1668-BAAF-45EC-84F1-82071F8BC61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24429" y="2609865"/>
            <a:ext cx="982479" cy="205200"/>
            <a:chOff x="3059833" y="1428996"/>
            <a:chExt cx="1368148" cy="205200"/>
          </a:xfrm>
        </p:grpSpPr>
        <p:sp>
          <p:nvSpPr>
            <p:cNvPr id="21" name="Text Box">
              <a:extLst>
                <a:ext uri="{FF2B5EF4-FFF2-40B4-BE49-F238E27FC236}">
                  <a16:creationId xmlns:a16="http://schemas.microsoft.com/office/drawing/2014/main" xmlns="" id="{07D8D038-397E-4D45-8DDD-E3A6F54B466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059833" y="1428996"/>
              <a:ext cx="1137622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22" name="Drop-Down Arrow Box">
              <a:extLst>
                <a:ext uri="{FF2B5EF4-FFF2-40B4-BE49-F238E27FC236}">
                  <a16:creationId xmlns:a16="http://schemas.microsoft.com/office/drawing/2014/main" xmlns="" id="{6D6F5439-90C2-4E06-9F8D-46D78C513DD0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197452" y="1428996"/>
              <a:ext cx="23052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23" name="Drop-Down Arrow">
              <a:extLst>
                <a:ext uri="{FF2B5EF4-FFF2-40B4-BE49-F238E27FC236}">
                  <a16:creationId xmlns:a16="http://schemas.microsoft.com/office/drawing/2014/main" xmlns="" id="{A15974AF-C540-4EAA-92E6-C5B60F2F224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0800000">
              <a:off x="4261031" y="1499600"/>
              <a:ext cx="103370" cy="6399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3DA71CE-431A-4E28-9E40-7476DFFD44C3}"/>
              </a:ext>
            </a:extLst>
          </p:cNvPr>
          <p:cNvSpPr txBox="1"/>
          <p:nvPr/>
        </p:nvSpPr>
        <p:spPr>
          <a:xfrm>
            <a:off x="468314" y="1686277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&gt; </a:t>
            </a:r>
            <a:r>
              <a:rPr lang="ko-KR" altLang="en-US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신규 등록</a:t>
            </a:r>
          </a:p>
        </p:txBody>
      </p:sp>
      <p:sp>
        <p:nvSpPr>
          <p:cNvPr id="25" name="Oval 723">
            <a:extLst>
              <a:ext uri="{FF2B5EF4-FFF2-40B4-BE49-F238E27FC236}">
                <a16:creationId xmlns:a16="http://schemas.microsoft.com/office/drawing/2014/main" xmlns="" id="{2908C668-1945-49B7-98E2-E7E463CD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2377047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D025F14-2754-4309-95C0-BCC622D2D0C1}"/>
              </a:ext>
            </a:extLst>
          </p:cNvPr>
          <p:cNvSpPr txBox="1"/>
          <p:nvPr/>
        </p:nvSpPr>
        <p:spPr>
          <a:xfrm>
            <a:off x="793757" y="3137813"/>
            <a:ext cx="497252" cy="2777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아이디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72AE9600-DAD9-4E4B-A22F-25A8CE3F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54" y="3168144"/>
            <a:ext cx="2869933" cy="212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ko-KR" altLang="en-US" b="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xmlns="" id="{35B14616-AD47-4802-9C4C-5F6715A8671D}"/>
              </a:ext>
            </a:extLst>
          </p:cNvPr>
          <p:cNvSpPr>
            <a:spLocks/>
          </p:cNvSpPr>
          <p:nvPr/>
        </p:nvSpPr>
        <p:spPr bwMode="auto">
          <a:xfrm>
            <a:off x="4968417" y="3167103"/>
            <a:ext cx="604153" cy="205200"/>
          </a:xfrm>
          <a:prstGeom prst="roundRect">
            <a:avLst>
              <a:gd name="adj" fmla="val 8776"/>
            </a:avLst>
          </a:prstGeom>
          <a:solidFill>
            <a:srgbClr val="F2F2F2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중복 확인</a:t>
            </a:r>
            <a:endParaRPr lang="en-US" sz="800" dirty="0">
              <a:solidFill>
                <a:srgbClr val="262626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4F26491-21DA-47D2-BAC3-724EAA3F2276}"/>
              </a:ext>
            </a:extLst>
          </p:cNvPr>
          <p:cNvSpPr txBox="1"/>
          <p:nvPr/>
        </p:nvSpPr>
        <p:spPr>
          <a:xfrm>
            <a:off x="793757" y="3686853"/>
            <a:ext cx="601447" cy="2777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37A3500-7F5B-4DD3-A0BB-436E2E145981}"/>
              </a:ext>
            </a:extLst>
          </p:cNvPr>
          <p:cNvSpPr txBox="1"/>
          <p:nvPr/>
        </p:nvSpPr>
        <p:spPr>
          <a:xfrm>
            <a:off x="793757" y="4254115"/>
            <a:ext cx="840295" cy="27776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비밀번호 확인</a:t>
            </a:r>
            <a:endParaRPr lang="en-US" altLang="ko-KR" sz="90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82945AB-A817-4F05-91FE-7183D61C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54" y="3711360"/>
            <a:ext cx="3543516" cy="212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ko-KR" altLang="en-US" b="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375D369-E772-415F-9E4E-3E296367E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54" y="4288602"/>
            <a:ext cx="3543516" cy="2129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ko-KR" altLang="en-US" b="0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D5C9AA9-21FF-47DF-854D-2E530D7A70E2}"/>
              </a:ext>
            </a:extLst>
          </p:cNvPr>
          <p:cNvSpPr txBox="1"/>
          <p:nvPr/>
        </p:nvSpPr>
        <p:spPr>
          <a:xfrm>
            <a:off x="1998883" y="3906286"/>
            <a:ext cx="3057247" cy="25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영문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특수문자 를 조합하여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자리 이상으로 입력해주세요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xmlns="" id="{B9497144-6950-4659-8517-A03C50C77ECD}"/>
              </a:ext>
            </a:extLst>
          </p:cNvPr>
          <p:cNvSpPr>
            <a:spLocks/>
          </p:cNvSpPr>
          <p:nvPr/>
        </p:nvSpPr>
        <p:spPr bwMode="auto">
          <a:xfrm>
            <a:off x="468314" y="4993663"/>
            <a:ext cx="864096" cy="2052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취소</a:t>
            </a:r>
            <a:endParaRPr lang="en-US" sz="9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xmlns="" id="{6D51C253-FE6F-4C71-98DD-F9B42DB4A451}"/>
              </a:ext>
            </a:extLst>
          </p:cNvPr>
          <p:cNvSpPr>
            <a:spLocks/>
          </p:cNvSpPr>
          <p:nvPr/>
        </p:nvSpPr>
        <p:spPr bwMode="auto">
          <a:xfrm>
            <a:off x="5658472" y="4993663"/>
            <a:ext cx="864096" cy="2052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등록</a:t>
            </a:r>
            <a:endParaRPr lang="en-US" sz="900" b="1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Drop-Down Box">
            <a:extLst>
              <a:ext uri="{FF2B5EF4-FFF2-40B4-BE49-F238E27FC236}">
                <a16:creationId xmlns:a16="http://schemas.microsoft.com/office/drawing/2014/main" xmlns="" id="{B986F3F5-F310-4D27-88E6-0C3AB317F3E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024429" y="2895759"/>
            <a:ext cx="982479" cy="205200"/>
            <a:chOff x="3059833" y="1428996"/>
            <a:chExt cx="1368148" cy="205200"/>
          </a:xfrm>
        </p:grpSpPr>
        <p:sp>
          <p:nvSpPr>
            <p:cNvPr id="37" name="Text Box">
              <a:extLst>
                <a:ext uri="{FF2B5EF4-FFF2-40B4-BE49-F238E27FC236}">
                  <a16:creationId xmlns:a16="http://schemas.microsoft.com/office/drawing/2014/main" xmlns="" id="{1AD869CC-D214-444A-9018-92D20D22691F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059833" y="1428996"/>
              <a:ext cx="1137622" cy="205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262626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  <a:cs typeface="Calibri" pitchFamily="34" charset="0"/>
                </a:rPr>
                <a:t>선택</a:t>
              </a:r>
              <a:endParaRPr lang="en-US" sz="8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38" name="Drop-Down Arrow Box">
              <a:extLst>
                <a:ext uri="{FF2B5EF4-FFF2-40B4-BE49-F238E27FC236}">
                  <a16:creationId xmlns:a16="http://schemas.microsoft.com/office/drawing/2014/main" xmlns="" id="{E15EACD7-0077-42C6-AAD3-FD74E5847C9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4197452" y="1428996"/>
              <a:ext cx="230529" cy="205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2400" rIns="16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  <p:sp>
          <p:nvSpPr>
            <p:cNvPr id="39" name="Drop-Down Arrow">
              <a:extLst>
                <a:ext uri="{FF2B5EF4-FFF2-40B4-BE49-F238E27FC236}">
                  <a16:creationId xmlns:a16="http://schemas.microsoft.com/office/drawing/2014/main" xmlns="" id="{F87916A0-4BD8-4959-8270-2BBE3D1B675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0800000">
              <a:off x="4261031" y="1499600"/>
              <a:ext cx="103370" cy="63991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262626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352D41A-6D28-407F-9531-65AA6C713FC7}"/>
              </a:ext>
            </a:extLst>
          </p:cNvPr>
          <p:cNvSpPr txBox="1"/>
          <p:nvPr/>
        </p:nvSpPr>
        <p:spPr>
          <a:xfrm>
            <a:off x="1998883" y="3353689"/>
            <a:ext cx="1778051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영문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숫자 조합으로 입력해주세요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</a:p>
        </p:txBody>
      </p:sp>
      <p:sp>
        <p:nvSpPr>
          <p:cNvPr id="41" name="Oval 723">
            <a:extLst>
              <a:ext uri="{FF2B5EF4-FFF2-40B4-BE49-F238E27FC236}">
                <a16:creationId xmlns:a16="http://schemas.microsoft.com/office/drawing/2014/main" xmlns="" id="{82194230-74EC-4DDA-94B1-40336ACF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2655340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2</a:t>
            </a:r>
          </a:p>
        </p:txBody>
      </p:sp>
      <p:sp>
        <p:nvSpPr>
          <p:cNvPr id="42" name="Oval 723">
            <a:extLst>
              <a:ext uri="{FF2B5EF4-FFF2-40B4-BE49-F238E27FC236}">
                <a16:creationId xmlns:a16="http://schemas.microsoft.com/office/drawing/2014/main" xmlns="" id="{57757907-F52B-460A-87AF-A1364097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2922462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3</a:t>
            </a:r>
          </a:p>
        </p:txBody>
      </p:sp>
      <p:sp>
        <p:nvSpPr>
          <p:cNvPr id="43" name="Oval 723">
            <a:extLst>
              <a:ext uri="{FF2B5EF4-FFF2-40B4-BE49-F238E27FC236}">
                <a16:creationId xmlns:a16="http://schemas.microsoft.com/office/drawing/2014/main" xmlns="" id="{9575008F-D027-4999-98B1-97FA7AAF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3214703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</a:t>
            </a:r>
          </a:p>
        </p:txBody>
      </p:sp>
      <p:sp>
        <p:nvSpPr>
          <p:cNvPr id="44" name="Oval 723">
            <a:extLst>
              <a:ext uri="{FF2B5EF4-FFF2-40B4-BE49-F238E27FC236}">
                <a16:creationId xmlns:a16="http://schemas.microsoft.com/office/drawing/2014/main" xmlns="" id="{FF1EB800-EA3A-45CB-959C-923C7B0E9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3757284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5</a:t>
            </a:r>
          </a:p>
        </p:txBody>
      </p:sp>
      <p:sp>
        <p:nvSpPr>
          <p:cNvPr id="45" name="Oval 723">
            <a:extLst>
              <a:ext uri="{FF2B5EF4-FFF2-40B4-BE49-F238E27FC236}">
                <a16:creationId xmlns:a16="http://schemas.microsoft.com/office/drawing/2014/main" xmlns="" id="{1808961E-2F8B-470B-9E50-80131CEF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00" y="4320556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6</a:t>
            </a:r>
          </a:p>
        </p:txBody>
      </p:sp>
      <p:sp>
        <p:nvSpPr>
          <p:cNvPr id="46" name="Oval 723">
            <a:extLst>
              <a:ext uri="{FF2B5EF4-FFF2-40B4-BE49-F238E27FC236}">
                <a16:creationId xmlns:a16="http://schemas.microsoft.com/office/drawing/2014/main" xmlns="" id="{D18149E2-6176-4550-A42A-08CD3BF4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3941" y="3214703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4-1</a:t>
            </a:r>
          </a:p>
        </p:txBody>
      </p:sp>
      <p:sp>
        <p:nvSpPr>
          <p:cNvPr id="47" name="Oval 723">
            <a:extLst>
              <a:ext uri="{FF2B5EF4-FFF2-40B4-BE49-F238E27FC236}">
                <a16:creationId xmlns:a16="http://schemas.microsoft.com/office/drawing/2014/main" xmlns="" id="{44FFCDC2-68E4-477E-981A-A5446F3A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72" y="5024031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7</a:t>
            </a:r>
          </a:p>
        </p:txBody>
      </p:sp>
      <p:sp>
        <p:nvSpPr>
          <p:cNvPr id="48" name="Oval 723">
            <a:extLst>
              <a:ext uri="{FF2B5EF4-FFF2-40B4-BE49-F238E27FC236}">
                <a16:creationId xmlns:a16="http://schemas.microsoft.com/office/drawing/2014/main" xmlns="" id="{C0F89F34-F759-4FD7-8612-9C521520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822" y="5024031"/>
            <a:ext cx="144057" cy="14446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0915B3-DF9E-4A78-A14A-70CB6A9A336B}"/>
              </a:ext>
            </a:extLst>
          </p:cNvPr>
          <p:cNvSpPr txBox="1"/>
          <p:nvPr/>
        </p:nvSpPr>
        <p:spPr>
          <a:xfrm>
            <a:off x="370483" y="1206984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메뉴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xmlns="" id="{F340F8F9-CC6E-4A69-BC4E-64B847CD1B1C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23376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14026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관리자 권한 관리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57A1C25C-17B6-4B1C-BB6D-21DD9B8E1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08151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26E5B1B-3769-4C57-85A3-B2B65FADEEBF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</p:spTree>
    <p:extLst>
      <p:ext uri="{BB962C8B-B14F-4D97-AF65-F5344CB8AC3E}">
        <p14:creationId xmlns:p14="http://schemas.microsoft.com/office/powerpoint/2010/main" val="4431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 현황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8734" y="1281833"/>
            <a:ext cx="7934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활동 통계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6487B9F-5614-463E-A63D-1A8C0F8C89B4}"/>
              </a:ext>
            </a:extLst>
          </p:cNvPr>
          <p:cNvSpPr txBox="1"/>
          <p:nvPr/>
        </p:nvSpPr>
        <p:spPr>
          <a:xfrm>
            <a:off x="6747641" y="744401"/>
            <a:ext cx="67646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600" b="1" dirty="0">
                <a:solidFill>
                  <a:srgbClr val="FF8515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강유미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님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| 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로그아웃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B69511D2-83A2-49D7-A900-AF86DE379F24}"/>
              </a:ext>
            </a:extLst>
          </p:cNvPr>
          <p:cNvGrpSpPr/>
          <p:nvPr/>
        </p:nvGrpSpPr>
        <p:grpSpPr>
          <a:xfrm>
            <a:off x="2222028" y="4043127"/>
            <a:ext cx="2008162" cy="203432"/>
            <a:chOff x="1224970" y="2349746"/>
            <a:chExt cx="2008162" cy="203432"/>
          </a:xfrm>
        </p:grpSpPr>
        <p:sp>
          <p:nvSpPr>
            <p:cNvPr id="62" name="도형 156">
              <a:extLst>
                <a:ext uri="{FF2B5EF4-FFF2-40B4-BE49-F238E27FC236}">
                  <a16:creationId xmlns:a16="http://schemas.microsoft.com/office/drawing/2014/main" xmlns="" id="{CD04EAD4-5537-452D-978D-FA78B55C0FBE}"/>
                </a:ext>
              </a:extLst>
            </p:cNvPr>
            <p:cNvSpPr>
              <a:spLocks/>
            </p:cNvSpPr>
            <p:nvPr/>
          </p:nvSpPr>
          <p:spPr>
            <a:xfrm>
              <a:off x="1287835" y="2386469"/>
              <a:ext cx="542925" cy="12636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 defTabSz="508000" eaLnBrk="0"/>
              <a:endParaRPr lang="ko-KR" altLang="en-US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3" name="도형 157">
              <a:extLst>
                <a:ext uri="{FF2B5EF4-FFF2-40B4-BE49-F238E27FC236}">
                  <a16:creationId xmlns:a16="http://schemas.microsoft.com/office/drawing/2014/main" xmlns="" id="{F6E31431-8D6B-4E45-98D2-EF34AC453B89}"/>
                </a:ext>
              </a:extLst>
            </p:cNvPr>
            <p:cNvSpPr>
              <a:spLocks/>
            </p:cNvSpPr>
            <p:nvPr/>
          </p:nvSpPr>
          <p:spPr>
            <a:xfrm>
              <a:off x="1978715" y="2386469"/>
              <a:ext cx="542925" cy="12636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 defTabSz="508000" eaLnBrk="0"/>
              <a:endParaRPr lang="ko-KR" altLang="en-US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4" name="도형 158">
              <a:extLst>
                <a:ext uri="{FF2B5EF4-FFF2-40B4-BE49-F238E27FC236}">
                  <a16:creationId xmlns:a16="http://schemas.microsoft.com/office/drawing/2014/main" xmlns="" id="{A14E802F-D38C-42E0-A703-D8BE06E0D72A}"/>
                </a:ext>
              </a:extLst>
            </p:cNvPr>
            <p:cNvSpPr>
              <a:spLocks/>
            </p:cNvSpPr>
            <p:nvPr/>
          </p:nvSpPr>
          <p:spPr>
            <a:xfrm>
              <a:off x="2882379" y="2351578"/>
              <a:ext cx="350753" cy="201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anchor="ctr">
              <a:noAutofit/>
            </a:bodyPr>
            <a:lstStyle/>
            <a:p>
              <a:pPr algn="ctr" defTabSz="508000" eaLnBrk="0"/>
              <a:r>
                <a:rPr lang="ko-KR" altLang="en-US" sz="900" dirty="0">
                  <a:solidFill>
                    <a:schemeClr val="tx1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검색</a:t>
              </a:r>
            </a:p>
          </p:txBody>
        </p:sp>
        <p:sp>
          <p:nvSpPr>
            <p:cNvPr id="65" name="텍스트 상자 159">
              <a:extLst>
                <a:ext uri="{FF2B5EF4-FFF2-40B4-BE49-F238E27FC236}">
                  <a16:creationId xmlns:a16="http://schemas.microsoft.com/office/drawing/2014/main" xmlns="" id="{B49458C4-135E-414F-847E-3B5F22026FED}"/>
                </a:ext>
              </a:extLst>
            </p:cNvPr>
            <p:cNvSpPr txBox="1">
              <a:spLocks/>
            </p:cNvSpPr>
            <p:nvPr/>
          </p:nvSpPr>
          <p:spPr>
            <a:xfrm>
              <a:off x="1224970" y="2350381"/>
              <a:ext cx="692785" cy="202565"/>
            </a:xfrm>
            <a:prstGeom prst="rect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prstDash/>
            </a:ln>
          </p:spPr>
          <p:txBody>
            <a:bodyPr vert="horz" wrap="none" lIns="89535" tIns="46355" rIns="89535" bIns="46355" numCol="1" anchor="t">
              <a:noAutofit/>
            </a:bodyPr>
            <a:lstStyle/>
            <a:p>
              <a:pPr defTabSz="508000" eaLnBrk="0"/>
              <a:r>
                <a:rPr lang="en-US" altLang="ko-KR" sz="8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2018.12.01</a:t>
              </a:r>
              <a:endPara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6" name="텍스트 상자 160">
              <a:extLst>
                <a:ext uri="{FF2B5EF4-FFF2-40B4-BE49-F238E27FC236}">
                  <a16:creationId xmlns:a16="http://schemas.microsoft.com/office/drawing/2014/main" xmlns="" id="{1ABC928E-3F04-469D-AE70-03E2E9278411}"/>
                </a:ext>
              </a:extLst>
            </p:cNvPr>
            <p:cNvSpPr txBox="1">
              <a:spLocks/>
            </p:cNvSpPr>
            <p:nvPr/>
          </p:nvSpPr>
          <p:spPr>
            <a:xfrm>
              <a:off x="2115102" y="2349746"/>
              <a:ext cx="692785" cy="202565"/>
            </a:xfrm>
            <a:prstGeom prst="rect">
              <a:avLst/>
            </a:prstGeom>
            <a:noFill/>
            <a:ln w="0">
              <a:solidFill>
                <a:schemeClr val="tx1">
                  <a:lumMod val="50000"/>
                  <a:lumOff val="50000"/>
                </a:schemeClr>
              </a:solidFill>
              <a:prstDash/>
            </a:ln>
          </p:spPr>
          <p:txBody>
            <a:bodyPr vert="horz" wrap="none" lIns="89535" tIns="46355" rIns="89535" bIns="46355" numCol="1" anchor="t">
              <a:noAutofit/>
            </a:bodyPr>
            <a:lstStyle/>
            <a:p>
              <a:pPr defTabSz="508000" eaLnBrk="0"/>
              <a:r>
                <a:rPr lang="en-US" altLang="ko-KR" sz="8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2019.05.30 </a:t>
              </a:r>
              <a:endParaRPr lang="ko-KR" altLang="en-US" sz="8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67" name="텍스트 상자 161">
              <a:extLst>
                <a:ext uri="{FF2B5EF4-FFF2-40B4-BE49-F238E27FC236}">
                  <a16:creationId xmlns:a16="http://schemas.microsoft.com/office/drawing/2014/main" xmlns="" id="{BE3BC540-EC29-42EE-934C-1A7BAC99A6DA}"/>
                </a:ext>
              </a:extLst>
            </p:cNvPr>
            <p:cNvSpPr txBox="1">
              <a:spLocks/>
            </p:cNvSpPr>
            <p:nvPr/>
          </p:nvSpPr>
          <p:spPr>
            <a:xfrm>
              <a:off x="1899078" y="2350381"/>
              <a:ext cx="238760" cy="20193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none" lIns="89535" tIns="46355" rIns="89535" bIns="46355" anchor="t">
              <a:noAutofit/>
            </a:bodyPr>
            <a:lstStyle/>
            <a:p>
              <a:pPr defTabSz="508000" eaLnBrk="0"/>
              <a:r>
                <a:rPr lang="en-US" altLang="ko-KR" sz="700" dirty="0"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~</a:t>
              </a:r>
              <a:endParaRPr lang="ko-KR" altLang="en-US" sz="700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4BB6BC8B-98CA-44FC-966D-DA1B12394E52}"/>
              </a:ext>
            </a:extLst>
          </p:cNvPr>
          <p:cNvSpPr/>
          <p:nvPr/>
        </p:nvSpPr>
        <p:spPr>
          <a:xfrm>
            <a:off x="589356" y="4298315"/>
            <a:ext cx="5489137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월별 인증 현황</a:t>
            </a:r>
            <a:endParaRPr lang="ko-KR" altLang="en-US" sz="11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69" name="차트 68">
            <a:extLst>
              <a:ext uri="{FF2B5EF4-FFF2-40B4-BE49-F238E27FC236}">
                <a16:creationId xmlns:a16="http://schemas.microsoft.com/office/drawing/2014/main" xmlns="" id="{D91D6904-6809-404E-B817-EBDB1D719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342693"/>
              </p:ext>
            </p:extLst>
          </p:nvPr>
        </p:nvGraphicFramePr>
        <p:xfrm>
          <a:off x="1262921" y="4537509"/>
          <a:ext cx="4064080" cy="127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xmlns="" id="{EFD381E8-2BEC-483A-BF0C-6A8236AD4408}"/>
              </a:ext>
            </a:extLst>
          </p:cNvPr>
          <p:cNvSpPr/>
          <p:nvPr/>
        </p:nvSpPr>
        <p:spPr>
          <a:xfrm>
            <a:off x="585908" y="2010413"/>
            <a:ext cx="2682302" cy="1740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전체 회원 현황 </a:t>
            </a:r>
            <a:r>
              <a:rPr lang="en-US" altLang="ko-KR" sz="1100" b="1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– 520</a:t>
            </a:r>
            <a:r>
              <a:rPr lang="ko-KR" altLang="en-US" sz="1100" b="1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명</a:t>
            </a:r>
            <a:endParaRPr lang="ko-KR" altLang="en-US" sz="1100" dirty="0">
              <a:solidFill>
                <a:schemeClr val="tx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71" name="차트 70">
            <a:extLst>
              <a:ext uri="{FF2B5EF4-FFF2-40B4-BE49-F238E27FC236}">
                <a16:creationId xmlns:a16="http://schemas.microsoft.com/office/drawing/2014/main" xmlns="" id="{D75DFCFB-9FA8-44EA-AF39-61B53AE5F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530736"/>
              </p:ext>
            </p:extLst>
          </p:nvPr>
        </p:nvGraphicFramePr>
        <p:xfrm>
          <a:off x="623287" y="2439262"/>
          <a:ext cx="2644922" cy="127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2" name="텍스트 상자 155">
            <a:extLst>
              <a:ext uri="{FF2B5EF4-FFF2-40B4-BE49-F238E27FC236}">
                <a16:creationId xmlns:a16="http://schemas.microsoft.com/office/drawing/2014/main" xmlns="" id="{7355AE24-8D3A-4FC1-AFBD-ADE5E19F3942}"/>
              </a:ext>
            </a:extLst>
          </p:cNvPr>
          <p:cNvSpPr txBox="1">
            <a:spLocks/>
          </p:cNvSpPr>
          <p:nvPr/>
        </p:nvSpPr>
        <p:spPr>
          <a:xfrm>
            <a:off x="561117" y="1709027"/>
            <a:ext cx="674370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 eaLnBrk="0"/>
            <a:r>
              <a:rPr lang="en-US" altLang="ko-KR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</a:t>
            </a:r>
            <a:r>
              <a:rPr lang="ko-KR" altLang="en-US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일반 현황</a:t>
            </a:r>
            <a:r>
              <a:rPr lang="en-US" altLang="ko-KR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</a:t>
            </a:r>
            <a:endParaRPr lang="ko-KR" altLang="en-US" sz="11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3" name="텍스트 상자 155">
            <a:extLst>
              <a:ext uri="{FF2B5EF4-FFF2-40B4-BE49-F238E27FC236}">
                <a16:creationId xmlns:a16="http://schemas.microsoft.com/office/drawing/2014/main" xmlns="" id="{80EB3F44-7B71-4726-ABF9-0DB29605D50C}"/>
              </a:ext>
            </a:extLst>
          </p:cNvPr>
          <p:cNvSpPr txBox="1">
            <a:spLocks/>
          </p:cNvSpPr>
          <p:nvPr/>
        </p:nvSpPr>
        <p:spPr>
          <a:xfrm>
            <a:off x="561117" y="3991275"/>
            <a:ext cx="674370" cy="2324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defTabSz="508000" eaLnBrk="0"/>
            <a:r>
              <a:rPr lang="en-US" altLang="ko-KR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[</a:t>
            </a:r>
            <a:r>
              <a:rPr lang="ko-KR" altLang="en-US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기간별 인증 통계</a:t>
            </a:r>
            <a:r>
              <a:rPr lang="en-US" altLang="ko-KR" sz="1100" b="1" dirty="0"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]</a:t>
            </a:r>
            <a:endParaRPr lang="ko-KR" altLang="en-US" sz="1100" b="1" dirty="0"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E33891FB-4545-4BAD-92E4-DA104EC2F652}"/>
              </a:ext>
            </a:extLst>
          </p:cNvPr>
          <p:cNvSpPr/>
          <p:nvPr/>
        </p:nvSpPr>
        <p:spPr>
          <a:xfrm>
            <a:off x="3392045" y="2010413"/>
            <a:ext cx="2689736" cy="17407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r>
              <a:rPr lang="ko-KR" altLang="en-US" sz="1100" b="1" dirty="0">
                <a:solidFill>
                  <a:schemeClr val="tx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 종류별 현황 </a:t>
            </a:r>
          </a:p>
        </p:txBody>
      </p:sp>
      <p:graphicFrame>
        <p:nvGraphicFramePr>
          <p:cNvPr id="75" name="차트 74">
            <a:extLst>
              <a:ext uri="{FF2B5EF4-FFF2-40B4-BE49-F238E27FC236}">
                <a16:creationId xmlns:a16="http://schemas.microsoft.com/office/drawing/2014/main" xmlns="" id="{CB9412E6-A30B-4A24-A8EF-2AC91D4D1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229439"/>
              </p:ext>
            </p:extLst>
          </p:nvPr>
        </p:nvGraphicFramePr>
        <p:xfrm>
          <a:off x="3378829" y="2381441"/>
          <a:ext cx="2644922" cy="1276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xmlns="" id="{59D3B11C-DE98-427A-B337-9321F0D68D37}"/>
              </a:ext>
            </a:extLst>
          </p:cNvPr>
          <p:cNvSpPr/>
          <p:nvPr/>
        </p:nvSpPr>
        <p:spPr>
          <a:xfrm>
            <a:off x="6537742" y="1113838"/>
            <a:ext cx="3140980" cy="14415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작업중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350E80F1-AB05-4A43-AA98-2E22A8A94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08151"/>
              </p:ext>
            </p:extLst>
          </p:nvPr>
        </p:nvGraphicFramePr>
        <p:xfrm>
          <a:off x="7646000" y="684842"/>
          <a:ext cx="2127531" cy="3685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7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37426" y="1476667"/>
            <a:ext cx="2377597" cy="2396756"/>
          </a:xfrm>
          <a:prstGeom prst="rect">
            <a:avLst/>
          </a:prstGeom>
          <a:solidFill>
            <a:srgbClr val="FECC9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0E994A3-3852-4B6D-A82C-757D35C6DFC9}"/>
              </a:ext>
            </a:extLst>
          </p:cNvPr>
          <p:cNvSpPr/>
          <p:nvPr/>
        </p:nvSpPr>
        <p:spPr>
          <a:xfrm>
            <a:off x="279888" y="1205009"/>
            <a:ext cx="4543342" cy="3758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2457" y="872614"/>
            <a:ext cx="3767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6171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83676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0145" y="735522"/>
            <a:ext cx="25006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EB99D60-CDAC-4AAB-B628-1A83B539B12A}"/>
              </a:ext>
            </a:extLst>
          </p:cNvPr>
          <p:cNvSpPr/>
          <p:nvPr/>
        </p:nvSpPr>
        <p:spPr>
          <a:xfrm>
            <a:off x="4876800" y="1204384"/>
            <a:ext cx="2596211" cy="14168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71A9BBA8-4AD8-4E5E-AAF1-7D53E10A442D}"/>
              </a:ext>
            </a:extLst>
          </p:cNvPr>
          <p:cNvGrpSpPr/>
          <p:nvPr/>
        </p:nvGrpSpPr>
        <p:grpSpPr>
          <a:xfrm>
            <a:off x="5044440" y="1609348"/>
            <a:ext cx="1623060" cy="429466"/>
            <a:chOff x="4991100" y="1716028"/>
            <a:chExt cx="1688884" cy="561054"/>
          </a:xfrm>
          <a:solidFill>
            <a:schemeClr val="bg1"/>
          </a:solidFill>
        </p:grpSpPr>
        <p:sp>
          <p:nvSpPr>
            <p:cNvPr id="18" name="모서리가 둥근 직사각형 263">
              <a:extLst>
                <a:ext uri="{FF2B5EF4-FFF2-40B4-BE49-F238E27FC236}">
                  <a16:creationId xmlns:a16="http://schemas.microsoft.com/office/drawing/2014/main" xmlns="" id="{54482E79-C403-4C4F-9130-2DF7B98FF933}"/>
                </a:ext>
              </a:extLst>
            </p:cNvPr>
            <p:cNvSpPr/>
            <p:nvPr/>
          </p:nvSpPr>
          <p:spPr>
            <a:xfrm>
              <a:off x="4991100" y="1716028"/>
              <a:ext cx="1688884" cy="249333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/>
                </a:rPr>
                <a:t>아이디</a:t>
              </a:r>
            </a:p>
          </p:txBody>
        </p:sp>
        <p:sp>
          <p:nvSpPr>
            <p:cNvPr id="19" name="모서리가 둥근 직사각형 264">
              <a:extLst>
                <a:ext uri="{FF2B5EF4-FFF2-40B4-BE49-F238E27FC236}">
                  <a16:creationId xmlns:a16="http://schemas.microsoft.com/office/drawing/2014/main" xmlns="" id="{CDBB31A7-2E93-45F8-ABAA-2FCFB222B927}"/>
                </a:ext>
              </a:extLst>
            </p:cNvPr>
            <p:cNvSpPr/>
            <p:nvPr/>
          </p:nvSpPr>
          <p:spPr>
            <a:xfrm>
              <a:off x="4991106" y="2027749"/>
              <a:ext cx="1688878" cy="249333"/>
            </a:xfrm>
            <a:prstGeom prst="roundRect">
              <a:avLst>
                <a:gd name="adj" fmla="val 6120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뫼비우스 Regular" panose="02000700060000000000" pitchFamily="2" charset="-127"/>
                  <a:ea typeface="뫼비우스 Regular"/>
                </a:rPr>
                <a:t>비밀번호</a:t>
              </a:r>
            </a:p>
          </p:txBody>
        </p:sp>
      </p:grpSp>
      <p:sp>
        <p:nvSpPr>
          <p:cNvPr id="20" name="모서리가 둥근 직사각형 265">
            <a:extLst>
              <a:ext uri="{FF2B5EF4-FFF2-40B4-BE49-F238E27FC236}">
                <a16:creationId xmlns:a16="http://schemas.microsoft.com/office/drawing/2014/main" xmlns="" id="{E6748A8B-02AA-431D-A490-AE45AEB622FA}"/>
              </a:ext>
            </a:extLst>
          </p:cNvPr>
          <p:cNvSpPr/>
          <p:nvPr/>
        </p:nvSpPr>
        <p:spPr>
          <a:xfrm>
            <a:off x="6736308" y="1620176"/>
            <a:ext cx="695619" cy="365298"/>
          </a:xfrm>
          <a:prstGeom prst="roundRect">
            <a:avLst>
              <a:gd name="adj" fmla="val 612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6E49D58-A0BD-4ED3-AA04-E5766BCA7175}"/>
              </a:ext>
            </a:extLst>
          </p:cNvPr>
          <p:cNvSpPr/>
          <p:nvPr/>
        </p:nvSpPr>
        <p:spPr>
          <a:xfrm>
            <a:off x="5044440" y="1333500"/>
            <a:ext cx="403860" cy="19085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개인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A5A5718-847E-47DE-8869-8BDADD491446}"/>
              </a:ext>
            </a:extLst>
          </p:cNvPr>
          <p:cNvSpPr/>
          <p:nvPr/>
        </p:nvSpPr>
        <p:spPr>
          <a:xfrm>
            <a:off x="5448300" y="1333500"/>
            <a:ext cx="403860" cy="1908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기업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8E34F64-0DD4-4AC9-B075-EAC62FC0B91B}"/>
              </a:ext>
            </a:extLst>
          </p:cNvPr>
          <p:cNvSpPr/>
          <p:nvPr/>
        </p:nvSpPr>
        <p:spPr>
          <a:xfrm>
            <a:off x="5044440" y="2118360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FD96B39-C7A1-4351-AB34-0D1BB3FD7524}"/>
              </a:ext>
            </a:extLst>
          </p:cNvPr>
          <p:cNvSpPr txBox="1"/>
          <p:nvPr/>
        </p:nvSpPr>
        <p:spPr>
          <a:xfrm>
            <a:off x="5200534" y="2125980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로그인 유지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1408222-2806-455A-A9AE-B780155E607A}"/>
              </a:ext>
            </a:extLst>
          </p:cNvPr>
          <p:cNvSpPr/>
          <p:nvPr/>
        </p:nvSpPr>
        <p:spPr>
          <a:xfrm>
            <a:off x="5844540" y="2125980"/>
            <a:ext cx="11430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5993014" y="2125980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 저장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7A15C27-A09C-47D0-BAB3-FECB9F8292F0}"/>
              </a:ext>
            </a:extLst>
          </p:cNvPr>
          <p:cNvSpPr txBox="1"/>
          <p:nvPr/>
        </p:nvSpPr>
        <p:spPr>
          <a:xfrm>
            <a:off x="5257568" y="2397712"/>
            <a:ext cx="8649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회원가입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D9CC0B6-DCE1-4272-A11A-0036310149CC}"/>
              </a:ext>
            </a:extLst>
          </p:cNvPr>
          <p:cNvSpPr txBox="1"/>
          <p:nvPr/>
        </p:nvSpPr>
        <p:spPr>
          <a:xfrm>
            <a:off x="6000862" y="2405332"/>
            <a:ext cx="11924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아이디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비밀번호 찾기 </a:t>
            </a: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E2DD5B8D-D2EE-4D26-BBB4-A1DC662F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81001" y="1319891"/>
            <a:ext cx="2952286" cy="103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FEE5D30-DAAF-4C2A-8305-91B2237A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" y="1459038"/>
            <a:ext cx="682886" cy="639045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A365C4-6D24-4C46-870A-21E36D3E9179}"/>
              </a:ext>
            </a:extLst>
          </p:cNvPr>
          <p:cNvSpPr txBox="1"/>
          <p:nvPr/>
        </p:nvSpPr>
        <p:spPr>
          <a:xfrm>
            <a:off x="2373285" y="2251328"/>
            <a:ext cx="24318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뫼비우스 Regular"/>
              </a:rPr>
              <a:t>인증받은</a:t>
            </a:r>
            <a:r>
              <a:rPr lang="ko-KR" altLang="en-US" sz="1200" b="1" dirty="0">
                <a:latin typeface="+mj-ea"/>
                <a:ea typeface="뫼비우스 Regular"/>
              </a:rPr>
              <a:t> 커리어로 시작하자</a:t>
            </a:r>
            <a:r>
              <a:rPr lang="en-US" altLang="ko-KR" sz="1200" b="1" dirty="0">
                <a:latin typeface="+mj-ea"/>
                <a:ea typeface="뫼비우스 Regular"/>
              </a:rPr>
              <a:t>!</a:t>
            </a:r>
          </a:p>
          <a:p>
            <a:endParaRPr lang="en-US" altLang="ko-KR" sz="1200" b="1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새로운 사업을 시작한 창업자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이직을 준비하고 있는 직장인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 smtClean="0">
                <a:latin typeface="+mj-ea"/>
                <a:ea typeface="뫼비우스 Regular"/>
              </a:rPr>
              <a:t>색다른 경험을 꿈꾸는 대학생</a:t>
            </a:r>
            <a:endParaRPr lang="en-US" altLang="ko-KR" sz="900" dirty="0" smtClean="0">
              <a:latin typeface="+mj-ea"/>
              <a:ea typeface="뫼비우스 Regular"/>
            </a:endParaRPr>
          </a:p>
          <a:p>
            <a:endParaRPr lang="en-US" altLang="ko-KR" sz="900" dirty="0" smtClean="0">
              <a:latin typeface="+mj-ea"/>
              <a:ea typeface="뫼비우스 Regular"/>
            </a:endParaRPr>
          </a:p>
          <a:p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☞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내 커리어 인증 받기</a:t>
            </a:r>
            <a:endParaRPr lang="en-US" altLang="ko-KR" sz="800" dirty="0">
              <a:latin typeface="+mj-ea"/>
              <a:ea typeface="뫼비우스 Regular"/>
            </a:endParaRPr>
          </a:p>
          <a:p>
            <a:endParaRPr lang="ko-KR" altLang="en-US" sz="1000" dirty="0">
              <a:latin typeface="+mj-ea"/>
              <a:ea typeface="뫼비우스 Regular"/>
            </a:endParaRPr>
          </a:p>
          <a:p>
            <a:endParaRPr lang="en-US" altLang="ko-KR" sz="900" dirty="0" smtClean="0">
              <a:latin typeface="+mj-ea"/>
              <a:ea typeface="뫼비우스 Regular"/>
            </a:endParaRPr>
          </a:p>
          <a:p>
            <a:endParaRPr lang="en-US" altLang="ko-KR" sz="900" dirty="0">
              <a:latin typeface="+mj-ea"/>
              <a:ea typeface="뫼비우스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2AACE40-C3D4-4E64-B2E7-BAB2110FAECD}"/>
              </a:ext>
            </a:extLst>
          </p:cNvPr>
          <p:cNvSpPr/>
          <p:nvPr/>
        </p:nvSpPr>
        <p:spPr>
          <a:xfrm>
            <a:off x="4884420" y="2675045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xmlns="" id="{AF6EB69A-F35D-4CBB-9F4F-1FCA0C2064A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94795" y="2960251"/>
            <a:ext cx="1602276" cy="2028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/>
                <a:cs typeface="Calibri" pitchFamily="34" charset="0"/>
              </a:rPr>
              <a:t>검색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/>
              <a:cs typeface="Calibri" pitchFamily="34" charset="0"/>
            </a:endParaRPr>
          </a:p>
        </p:txBody>
      </p:sp>
      <p:pic>
        <p:nvPicPr>
          <p:cNvPr id="54" name="그래픽 53" descr="돋보기">
            <a:extLst>
              <a:ext uri="{FF2B5EF4-FFF2-40B4-BE49-F238E27FC236}">
                <a16:creationId xmlns:a16="http://schemas.microsoft.com/office/drawing/2014/main" xmlns="" id="{0EA47361-7334-4AFE-A5AF-0D58847A99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406648" y="2989021"/>
            <a:ext cx="144018" cy="1440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ADE45B7-91B4-43F5-9957-2100E82ACA94}"/>
              </a:ext>
            </a:extLst>
          </p:cNvPr>
          <p:cNvSpPr txBox="1"/>
          <p:nvPr/>
        </p:nvSpPr>
        <p:spPr>
          <a:xfrm>
            <a:off x="4976714" y="2749733"/>
            <a:ext cx="15231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어떤 채용 정보를 찾고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싶으세요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84434" y="2952875"/>
            <a:ext cx="746634" cy="2028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/>
                <a:cs typeface="Calibri" pitchFamily="34" charset="0"/>
              </a:rPr>
              <a:t> 파트너사 보기</a:t>
            </a:r>
            <a:endParaRPr lang="en-US" sz="8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/>
              <a:cs typeface="Calibr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A9F8AD6-D325-47B2-9E8A-6A3E4194ACBA}"/>
              </a:ext>
            </a:extLst>
          </p:cNvPr>
          <p:cNvSpPr txBox="1"/>
          <p:nvPr/>
        </p:nvSpPr>
        <p:spPr>
          <a:xfrm>
            <a:off x="2472205" y="3566541"/>
            <a:ext cx="229362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현재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인증완료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532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, </a:t>
            </a: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인증대기 중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22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7DCDB54-F4F5-41B3-8FBC-BF17318C0021}"/>
              </a:ext>
            </a:extLst>
          </p:cNvPr>
          <p:cNvSpPr/>
          <p:nvPr/>
        </p:nvSpPr>
        <p:spPr>
          <a:xfrm>
            <a:off x="4876800" y="3330364"/>
            <a:ext cx="2596211" cy="99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53854" y="3414184"/>
            <a:ext cx="14231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공지사항 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|  FAQ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736741C-21B5-47C0-84AF-2622A7A41139}"/>
              </a:ext>
            </a:extLst>
          </p:cNvPr>
          <p:cNvSpPr/>
          <p:nvPr/>
        </p:nvSpPr>
        <p:spPr>
          <a:xfrm>
            <a:off x="4878491" y="4376403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/>
              </a:rPr>
              <a:t>배너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8" y="5025721"/>
            <a:ext cx="7200743" cy="697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6A4FD7E-53E7-4FBF-93CF-1AB9054FB9D4}"/>
              </a:ext>
            </a:extLst>
          </p:cNvPr>
          <p:cNvGrpSpPr/>
          <p:nvPr/>
        </p:nvGrpSpPr>
        <p:grpSpPr>
          <a:xfrm>
            <a:off x="7149753" y="5172202"/>
            <a:ext cx="336606" cy="336606"/>
            <a:chOff x="8399053" y="3393291"/>
            <a:chExt cx="360000" cy="360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173C1E24-76F2-45D8-AB60-21B2A08050F1}"/>
                </a:ext>
              </a:extLst>
            </p:cNvPr>
            <p:cNvSpPr/>
            <p:nvPr/>
          </p:nvSpPr>
          <p:spPr>
            <a:xfrm>
              <a:off x="8399053" y="3393291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1BBA4D5-4079-4D70-9549-4B899924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327" y="3429677"/>
              <a:ext cx="151780" cy="285177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21474901-D3BB-4F02-8233-872B79521B18}"/>
              </a:ext>
            </a:extLst>
          </p:cNvPr>
          <p:cNvGrpSpPr/>
          <p:nvPr/>
        </p:nvGrpSpPr>
        <p:grpSpPr>
          <a:xfrm>
            <a:off x="279888" y="5172202"/>
            <a:ext cx="336606" cy="336606"/>
            <a:chOff x="9340085" y="4217403"/>
            <a:chExt cx="360000" cy="360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BD06C65-978F-4634-8189-BB5696BA5072}"/>
                </a:ext>
              </a:extLst>
            </p:cNvPr>
            <p:cNvSpPr/>
            <p:nvPr/>
          </p:nvSpPr>
          <p:spPr>
            <a:xfrm>
              <a:off x="9340085" y="4217403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C7710E62-57CF-4759-A669-60CD4CC7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364" y="4253791"/>
              <a:ext cx="151778" cy="285177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40E5F5FE-BD4A-47F0-9051-570AC1E134C8}"/>
              </a:ext>
            </a:extLst>
          </p:cNvPr>
          <p:cNvGrpSpPr/>
          <p:nvPr/>
        </p:nvGrpSpPr>
        <p:grpSpPr>
          <a:xfrm>
            <a:off x="859808" y="5125341"/>
            <a:ext cx="6097252" cy="508216"/>
            <a:chOff x="7240618" y="3016671"/>
            <a:chExt cx="3468054" cy="4887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4E28C25-7C91-4AA0-9AB0-7F58EAFEB0B7}"/>
                </a:ext>
              </a:extLst>
            </p:cNvPr>
            <p:cNvSpPr/>
            <p:nvPr/>
          </p:nvSpPr>
          <p:spPr>
            <a:xfrm>
              <a:off x="724061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7D64EB8-93FC-4486-907F-B7B4ADA565FC}"/>
                </a:ext>
              </a:extLst>
            </p:cNvPr>
            <p:cNvSpPr/>
            <p:nvPr/>
          </p:nvSpPr>
          <p:spPr>
            <a:xfrm>
              <a:off x="7831691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4394C6E8-4E3F-4477-829F-0CDFAC75ADF7}"/>
                </a:ext>
              </a:extLst>
            </p:cNvPr>
            <p:cNvSpPr/>
            <p:nvPr/>
          </p:nvSpPr>
          <p:spPr>
            <a:xfrm>
              <a:off x="8422764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BEFAC06-E8E5-4F55-9EE3-809E462FB4E8}"/>
                </a:ext>
              </a:extLst>
            </p:cNvPr>
            <p:cNvSpPr/>
            <p:nvPr/>
          </p:nvSpPr>
          <p:spPr>
            <a:xfrm>
              <a:off x="9011220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96A3384-D564-47A6-8C30-58660BD7C87E}"/>
                </a:ext>
              </a:extLst>
            </p:cNvPr>
            <p:cNvSpPr/>
            <p:nvPr/>
          </p:nvSpPr>
          <p:spPr>
            <a:xfrm>
              <a:off x="9599676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9B1DA2B-2A18-4F6B-894F-99AF7E0E0680}"/>
                </a:ext>
              </a:extLst>
            </p:cNvPr>
            <p:cNvSpPr/>
            <p:nvPr/>
          </p:nvSpPr>
          <p:spPr>
            <a:xfrm>
              <a:off x="1019007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866042" y="5102952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1898985" y="5134389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2940421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3972737" y="5128267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5015170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6044429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37732" y="3482626"/>
            <a:ext cx="2548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  <a:endParaRPr lang="ko-KR" altLang="en-US" sz="80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4118" y="3610992"/>
            <a:ext cx="308085" cy="13849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New</a:t>
            </a:r>
            <a:endParaRPr lang="ko-KR" altLang="en-US" sz="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5796213"/>
            <a:ext cx="7200743" cy="5283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16532" y="5903384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599" y="6144797"/>
            <a:ext cx="1676164" cy="202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58187" y="6144797"/>
            <a:ext cx="1676164" cy="150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16775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75362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C934C180-02EC-45E4-9E60-E45EE8519F38}"/>
              </a:ext>
            </a:extLst>
          </p:cNvPr>
          <p:cNvGrpSpPr/>
          <p:nvPr/>
        </p:nvGrpSpPr>
        <p:grpSpPr>
          <a:xfrm>
            <a:off x="209632" y="6219552"/>
            <a:ext cx="7384968" cy="323696"/>
            <a:chOff x="2206774" y="3717032"/>
            <a:chExt cx="3168352" cy="950014"/>
          </a:xfrm>
        </p:grpSpPr>
        <p:sp>
          <p:nvSpPr>
            <p:cNvPr id="103" name="직사각형 4">
              <a:extLst>
                <a:ext uri="{FF2B5EF4-FFF2-40B4-BE49-F238E27FC236}">
                  <a16:creationId xmlns:a16="http://schemas.microsoft.com/office/drawing/2014/main" xmlns="" id="{F65082FB-65BD-470A-B32C-F36C43BCF43F}"/>
                </a:ext>
              </a:extLst>
            </p:cNvPr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/>
              </a:endParaRPr>
            </a:p>
          </p:txBody>
        </p:sp>
        <p:sp>
          <p:nvSpPr>
            <p:cNvPr id="104" name="직사각형 4">
              <a:extLst>
                <a:ext uri="{FF2B5EF4-FFF2-40B4-BE49-F238E27FC236}">
                  <a16:creationId xmlns:a16="http://schemas.microsoft.com/office/drawing/2014/main" xmlns="" id="{9A458FD3-A790-45D9-94CE-A09734350E28}"/>
                </a:ext>
              </a:extLst>
            </p:cNvPr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9BE3A68-93F2-4516-9977-D7AEE1529EB9}"/>
              </a:ext>
            </a:extLst>
          </p:cNvPr>
          <p:cNvSpPr txBox="1"/>
          <p:nvPr/>
        </p:nvSpPr>
        <p:spPr>
          <a:xfrm>
            <a:off x="7084107" y="3414184"/>
            <a:ext cx="3473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더보기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F86907ED-D8FF-4D94-9CE5-5B804A38C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21783"/>
              </p:ext>
            </p:extLst>
          </p:nvPr>
        </p:nvGraphicFramePr>
        <p:xfrm>
          <a:off x="7646000" y="684842"/>
          <a:ext cx="2127531" cy="372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로그인 전 메인 화면</a:t>
                      </a:r>
                      <a:endParaRPr lang="en-US" altLang="ko-KR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일반적인 샘플 예시 제시</a:t>
                      </a:r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현재 인증완료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인증대기 건수 노출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중요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)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개인회원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/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기업회원 분리 로그인 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채용중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페이지로 이동 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34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개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파트너사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CI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노출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해당 회사의 홈페이지를 새 창으로  띄움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기간 설정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커리어가 많을 경우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스크롤바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생성시킬 것인지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다른 표현 방식에 대한 고민 필요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5" name="Oval 723">
            <a:extLst>
              <a:ext uri="{FF2B5EF4-FFF2-40B4-BE49-F238E27FC236}">
                <a16:creationId xmlns:a16="http://schemas.microsoft.com/office/drawing/2014/main" xmlns="" id="{D6728EDF-0F81-46B3-9E13-C7326E09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26" y="3494309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2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6" name="Oval 723">
            <a:extLst>
              <a:ext uri="{FF2B5EF4-FFF2-40B4-BE49-F238E27FC236}">
                <a16:creationId xmlns:a16="http://schemas.microsoft.com/office/drawing/2014/main" xmlns="" id="{2D51035A-7CFF-406B-8879-6AD888A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854" y="1261268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3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7" name="Oval 723">
            <a:extLst>
              <a:ext uri="{FF2B5EF4-FFF2-40B4-BE49-F238E27FC236}">
                <a16:creationId xmlns:a16="http://schemas.microsoft.com/office/drawing/2014/main" xmlns="" id="{663A1D1D-9C3B-4BED-B785-1E88B676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434" y="2844558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4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89" name="Oval 723">
            <a:extLst>
              <a:ext uri="{FF2B5EF4-FFF2-40B4-BE49-F238E27FC236}">
                <a16:creationId xmlns:a16="http://schemas.microsoft.com/office/drawing/2014/main" xmlns="" id="{687D2B01-1254-4CE0-B915-5CB0EEEA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94" y="5063159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5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09ACC213-8E2A-41FF-97D4-E972579BF765}"/>
              </a:ext>
            </a:extLst>
          </p:cNvPr>
          <p:cNvSpPr txBox="1"/>
          <p:nvPr/>
        </p:nvSpPr>
        <p:spPr>
          <a:xfrm>
            <a:off x="509888" y="2717141"/>
            <a:ext cx="4764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2018.12</a:t>
            </a:r>
            <a:br>
              <a:rPr lang="en-US" altLang="ko-KR" sz="700" dirty="0">
                <a:ea typeface="뫼비우스 Regular"/>
              </a:rPr>
            </a:br>
            <a:r>
              <a:rPr lang="en-US" altLang="ko-KR" sz="700" dirty="0">
                <a:ea typeface="뫼비우스 Regular"/>
              </a:rPr>
              <a:t>2018.11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2018.10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2018.09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2018.08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2018.07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2018.06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2018.05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2018.04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2018.03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endParaRPr lang="en-US" altLang="ko-KR" sz="700" dirty="0">
              <a:ea typeface="뫼비우스 Regular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9DDA1B4A-1349-46B8-BA43-1EE073C83384}"/>
              </a:ext>
            </a:extLst>
          </p:cNvPr>
          <p:cNvSpPr txBox="1"/>
          <p:nvPr/>
        </p:nvSpPr>
        <p:spPr>
          <a:xfrm>
            <a:off x="1374992" y="329976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2"/>
                </a:solidFill>
                <a:ea typeface="뫼비우스 Regular"/>
              </a:rPr>
              <a:t>두성엔지니어링</a:t>
            </a:r>
            <a:r>
              <a:rPr lang="en-US" altLang="ko-KR" sz="700" dirty="0">
                <a:solidFill>
                  <a:schemeClr val="tx2"/>
                </a:solidFill>
                <a:ea typeface="뫼비우스 Regular"/>
              </a:rPr>
              <a:t/>
            </a:r>
            <a:br>
              <a:rPr lang="en-US" altLang="ko-KR" sz="700" dirty="0">
                <a:solidFill>
                  <a:schemeClr val="tx2"/>
                </a:solidFill>
                <a:ea typeface="뫼비우스 Regular"/>
              </a:rPr>
            </a:br>
            <a:r>
              <a:rPr lang="ko-KR" altLang="en-US" sz="700" dirty="0" smtClean="0">
                <a:solidFill>
                  <a:schemeClr val="tx2"/>
                </a:solidFill>
                <a:ea typeface="뫼비우스 Regular"/>
              </a:rPr>
              <a:t>인턴 </a:t>
            </a:r>
            <a:r>
              <a:rPr lang="ko-KR" altLang="en-US" sz="700" dirty="0">
                <a:solidFill>
                  <a:schemeClr val="tx2"/>
                </a:solidFill>
                <a:ea typeface="뫼비우스 Regular"/>
              </a:rPr>
              <a:t>종료</a:t>
            </a:r>
            <a:endParaRPr lang="en-US" altLang="ko-KR" sz="700" dirty="0">
              <a:solidFill>
                <a:schemeClr val="tx2"/>
              </a:solidFill>
              <a:ea typeface="뫼비우스 Regular"/>
            </a:endParaRPr>
          </a:p>
        </p:txBody>
      </p:sp>
      <p:sp>
        <p:nvSpPr>
          <p:cNvPr id="141" name="Oval 723">
            <a:extLst>
              <a:ext uri="{FF2B5EF4-FFF2-40B4-BE49-F238E27FC236}">
                <a16:creationId xmlns:a16="http://schemas.microsoft.com/office/drawing/2014/main" xmlns="" id="{37229519-C062-4593-BCF8-F12F414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44198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1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42" name="Oval 723">
            <a:extLst>
              <a:ext uri="{FF2B5EF4-FFF2-40B4-BE49-F238E27FC236}">
                <a16:creationId xmlns:a16="http://schemas.microsoft.com/office/drawing/2014/main" xmlns="" id="{19C9FA82-CEAF-438E-9C9E-B1346E08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653562"/>
            <a:ext cx="144057" cy="1444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a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43" name="위쪽 화살표 142"/>
          <p:cNvSpPr/>
          <p:nvPr/>
        </p:nvSpPr>
        <p:spPr>
          <a:xfrm>
            <a:off x="900786" y="2386455"/>
            <a:ext cx="643467" cy="2511127"/>
          </a:xfrm>
          <a:prstGeom prst="up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049866" y="4570676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049866" y="3984965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58334" y="3349453"/>
            <a:ext cx="331858" cy="303982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0345DDF8-22A2-42F3-A8EF-B543CF041CFF}"/>
              </a:ext>
            </a:extLst>
          </p:cNvPr>
          <p:cNvSpPr txBox="1"/>
          <p:nvPr/>
        </p:nvSpPr>
        <p:spPr>
          <a:xfrm>
            <a:off x="1356538" y="3922982"/>
            <a:ext cx="8338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청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년</a:t>
            </a:r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대학교 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졸업</a:t>
            </a:r>
            <a:endParaRPr lang="en-US" altLang="ko-KR" sz="700" dirty="0">
              <a:solidFill>
                <a:schemeClr val="accent6">
                  <a:lumMod val="75000"/>
                </a:schemeClr>
              </a:solidFill>
              <a:ea typeface="뫼비우스 Regular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55540" y="4520630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토플 </a:t>
            </a:r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120</a:t>
            </a:r>
            <a:r>
              <a:rPr lang="ko-KR" altLang="en-US" sz="700" dirty="0">
                <a:solidFill>
                  <a:srgbClr val="7030A0"/>
                </a:solidFill>
                <a:ea typeface="뫼비우스 Regular"/>
              </a:rPr>
              <a:t> 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점 달성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049872" y="4785419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62473" y="4721519"/>
            <a:ext cx="1082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2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종 운전면허증 취득 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765094" y="3892253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학력인증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095979" y="3109371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경력인증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1810435" y="4327195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어</a:t>
            </a:r>
            <a:r>
              <a:rPr lang="ko-KR" altLang="en-US" sz="800" b="1" i="1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학</a:t>
            </a:r>
            <a:r>
              <a:rPr lang="ko-KR" altLang="en-US" sz="800" b="1" i="1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2269828" y="4673371"/>
            <a:ext cx="661770" cy="2307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자격인증</a:t>
            </a:r>
            <a:r>
              <a:rPr lang="en-US" altLang="ko-KR" sz="800" b="1" i="1" dirty="0" smtClean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! </a:t>
            </a:r>
            <a:endParaRPr lang="ko-KR" altLang="en-US" sz="800" b="1" i="1" dirty="0" smtClean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9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0145" y="735522"/>
            <a:ext cx="22762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로그인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1198631"/>
            <a:ext cx="7200743" cy="21880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15699" y="5945524"/>
            <a:ext cx="7329108" cy="71581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6616" y="6346959"/>
            <a:ext cx="39225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04782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서울시 성동구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연무장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5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가길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25 </a:t>
            </a:r>
            <a:r>
              <a:rPr lang="ko-KR" altLang="en-US" sz="700" dirty="0" err="1">
                <a:solidFill>
                  <a:schemeClr val="bg1"/>
                </a:solidFill>
                <a:ea typeface="뫼비우스 Regular"/>
              </a:rPr>
              <a:t>성수역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SKV1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타워 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1610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호 </a:t>
            </a:r>
            <a:endParaRPr lang="en-US" altLang="ko-KR" sz="700" dirty="0">
              <a:solidFill>
                <a:schemeClr val="bg1"/>
              </a:solidFill>
              <a:ea typeface="뫼비우스 Regular"/>
            </a:endParaRPr>
          </a:p>
          <a:p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Copyright ⓒ</a:t>
            </a:r>
            <a:r>
              <a:rPr lang="en-US" altLang="ko-KR" sz="700" b="1" dirty="0" err="1">
                <a:solidFill>
                  <a:schemeClr val="bg1"/>
                </a:solidFill>
                <a:ea typeface="뫼비우스 Regular"/>
              </a:rPr>
              <a:t>SKhynix</a:t>
            </a:r>
            <a:r>
              <a:rPr lang="en-US" altLang="ko-KR" sz="700" dirty="0">
                <a:solidFill>
                  <a:schemeClr val="bg1"/>
                </a:solidFill>
                <a:ea typeface="뫼비우스 Regular"/>
              </a:rPr>
              <a:t> Corp. All Right Reserved.</a:t>
            </a:r>
            <a:endParaRPr lang="ko-KR" altLang="en-US" sz="700" dirty="0">
              <a:solidFill>
                <a:schemeClr val="bg1"/>
              </a:solidFill>
              <a:ea typeface="뫼비우스 Regular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3379" y="6092239"/>
            <a:ext cx="530714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이용약관             개인정보 취급방침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ko-KR" altLang="en-US" sz="800" dirty="0" err="1">
                <a:solidFill>
                  <a:schemeClr val="bg1"/>
                </a:solidFill>
                <a:ea typeface="뫼비우스 Regular"/>
              </a:rPr>
              <a:t>이메일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무단수집거부              </a:t>
            </a:r>
            <a:r>
              <a:rPr lang="ko-KR" altLang="en-US" sz="700" dirty="0">
                <a:solidFill>
                  <a:schemeClr val="bg1"/>
                </a:solidFill>
                <a:ea typeface="뫼비우스 Regular"/>
              </a:rPr>
              <a:t>고객센터</a:t>
            </a:r>
            <a:r>
              <a:rPr lang="ko-KR" altLang="en-US" sz="800" dirty="0">
                <a:solidFill>
                  <a:schemeClr val="bg1"/>
                </a:solidFill>
                <a:ea typeface="뫼비우스 Regular"/>
              </a:rPr>
              <a:t>             </a:t>
            </a:r>
            <a:r>
              <a:rPr lang="en-US" altLang="ko-KR" sz="800" dirty="0">
                <a:solidFill>
                  <a:schemeClr val="bg1"/>
                </a:solidFill>
                <a:ea typeface="뫼비우스 Regular"/>
              </a:rPr>
              <a:t>FAQ</a:t>
            </a:r>
            <a:endParaRPr lang="ko-KR" altLang="en-US" sz="800" dirty="0">
              <a:solidFill>
                <a:schemeClr val="bg1"/>
              </a:solidFill>
              <a:ea typeface="뫼비우스 Regular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5805E4BE-1AA5-4685-8390-8AE9A68333B3}"/>
              </a:ext>
            </a:extLst>
          </p:cNvPr>
          <p:cNvGrpSpPr/>
          <p:nvPr/>
        </p:nvGrpSpPr>
        <p:grpSpPr>
          <a:xfrm>
            <a:off x="631228" y="6300682"/>
            <a:ext cx="1370337" cy="227111"/>
            <a:chOff x="1238096" y="1098479"/>
            <a:chExt cx="1370337" cy="227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FCA6512A-7410-4E74-8EA6-85923B661B81}"/>
                </a:ext>
              </a:extLst>
            </p:cNvPr>
            <p:cNvSpPr txBox="1"/>
            <p:nvPr/>
          </p:nvSpPr>
          <p:spPr>
            <a:xfrm>
              <a:off x="2114708" y="1217525"/>
              <a:ext cx="49372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뫼비우스 Bold" panose="02000500000000000000" pitchFamily="2" charset="-127"/>
                  <a:ea typeface="뫼비우스 Bold" panose="02000500000000000000" pitchFamily="2" charset="-127"/>
                </a:rPr>
                <a:t>Career Certification</a:t>
              </a:r>
              <a:endParaRPr lang="ko-KR" altLang="en-US" sz="600" dirty="0">
                <a:solidFill>
                  <a:schemeClr val="bg1"/>
                </a:solidFill>
                <a:latin typeface="뫼비우스 Bold" panose="02000500000000000000" pitchFamily="2" charset="-127"/>
                <a:ea typeface="뫼비우스 Bold" panose="02000500000000000000" pitchFamily="2" charset="-127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xmlns="" id="{50D79E43-512A-40B2-9D72-9A8109AF57BC}"/>
                </a:ext>
              </a:extLst>
            </p:cNvPr>
            <p:cNvGrpSpPr/>
            <p:nvPr/>
          </p:nvGrpSpPr>
          <p:grpSpPr>
            <a:xfrm>
              <a:off x="1238096" y="1098479"/>
              <a:ext cx="834277" cy="227111"/>
              <a:chOff x="1270002" y="1093717"/>
              <a:chExt cx="834277" cy="227111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xmlns="" id="{C3327DB8-AC28-49F6-AC76-85027E95B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002" y="1169113"/>
                <a:ext cx="812800" cy="151715"/>
              </a:xfrm>
              <a:prstGeom prst="rect">
                <a:avLst/>
              </a:prstGeom>
            </p:spPr>
          </p:pic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xmlns="" id="{197AAC1E-5716-43CA-A258-26854C3D8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8704" y="1093717"/>
                <a:ext cx="325575" cy="129903"/>
              </a:xfrm>
              <a:prstGeom prst="rect">
                <a:avLst/>
              </a:prstGeom>
            </p:spPr>
          </p:pic>
        </p:grpSp>
      </p:grpSp>
      <p:cxnSp>
        <p:nvCxnSpPr>
          <p:cNvPr id="4" name="직선 연결선 3"/>
          <p:cNvCxnSpPr/>
          <p:nvPr/>
        </p:nvCxnSpPr>
        <p:spPr>
          <a:xfrm flipV="1">
            <a:off x="342704" y="6283748"/>
            <a:ext cx="7014446" cy="275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40566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64254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50400" y="1289050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1731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175900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12022" y="1235188"/>
            <a:ext cx="645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aseline="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   2   3</a:t>
            </a:r>
            <a:endParaRPr lang="ko-KR" altLang="en-US" sz="9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6724850" y="1269104"/>
            <a:ext cx="189581" cy="144016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aseline="0" dirty="0">
                <a:solidFill>
                  <a:schemeClr val="bg2"/>
                </a:solidFill>
                <a:latin typeface="맑은 고딕" panose="020B0503020000020004" pitchFamily="50" charset="-127"/>
                <a:ea typeface="뫼비우스 Regular"/>
              </a:rPr>
              <a:t>1</a:t>
            </a:r>
            <a:endParaRPr lang="ko-KR" altLang="en-US" sz="900" baseline="0" dirty="0">
              <a:solidFill>
                <a:schemeClr val="bg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474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735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587967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40071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62332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606436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70468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92729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36833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D-1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40065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262326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606430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D-7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922398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80986" y="14966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934044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692632" y="2360205"/>
            <a:ext cx="1676164" cy="7809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7206" y="1587157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009467" y="1938864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104699" y="2114372"/>
            <a:ext cx="66196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오늘 마감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056803" y="1587151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79064" y="1938858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23168" y="2114366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D-4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287200" y="2459252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009461" y="2810959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353565" y="2986467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D-9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56797" y="2459246"/>
            <a:ext cx="8174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파트너사</a:t>
            </a:r>
            <a:r>
              <a:rPr lang="ko-KR" altLang="en-US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</a:t>
            </a:r>
            <a:r>
              <a:rPr lang="en-US" altLang="ko-KR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CI</a:t>
            </a:r>
            <a:endParaRPr lang="ko-KR" alt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779058" y="2810953"/>
            <a:ext cx="7340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회사명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채용부문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123162" y="2986461"/>
            <a:ext cx="41309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D-3</a:t>
            </a:r>
            <a:endParaRPr lang="ko-KR" altLang="en-US" sz="800" dirty="0">
              <a:solidFill>
                <a:srgbClr val="C00000"/>
              </a:solidFill>
              <a:ea typeface="뫼비우스 Regular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1C3FF6B0-B4D5-4D87-B118-860B18689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76246"/>
              </p:ext>
            </p:extLst>
          </p:nvPr>
        </p:nvGraphicFramePr>
        <p:xfrm>
          <a:off x="7646000" y="684842"/>
          <a:ext cx="2127531" cy="2749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 정보를 올린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파트너사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Ci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노출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회사명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채용부문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마감일 정보 제공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해당 회사 홈페이지를 새 창으로 띄움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페이지 롤링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54" name="Oval 723">
            <a:extLst>
              <a:ext uri="{FF2B5EF4-FFF2-40B4-BE49-F238E27FC236}">
                <a16:creationId xmlns:a16="http://schemas.microsoft.com/office/drawing/2014/main" xmlns="" id="{B3483310-A650-4973-A3BE-6A7B310C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" y="1479814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723">
            <a:extLst>
              <a:ext uri="{FF2B5EF4-FFF2-40B4-BE49-F238E27FC236}">
                <a16:creationId xmlns:a16="http://schemas.microsoft.com/office/drawing/2014/main" xmlns="" id="{E35B27C4-6BA9-49B1-BF61-1004B279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307" y="1110495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8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337426" y="1476667"/>
            <a:ext cx="2377597" cy="2396756"/>
          </a:xfrm>
          <a:prstGeom prst="rect">
            <a:avLst/>
          </a:prstGeom>
          <a:solidFill>
            <a:srgbClr val="FECC9A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C0E994A3-3852-4B6D-A82C-757D35C6DFC9}"/>
              </a:ext>
            </a:extLst>
          </p:cNvPr>
          <p:cNvSpPr/>
          <p:nvPr/>
        </p:nvSpPr>
        <p:spPr>
          <a:xfrm>
            <a:off x="279888" y="1211936"/>
            <a:ext cx="4543342" cy="37584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32457" y="872614"/>
            <a:ext cx="4680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Careers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00713" y="872614"/>
            <a:ext cx="73257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Career Path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56779" y="872614"/>
            <a:ext cx="96340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Resume Builder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xmlns="" id="{E5BEAE12-907B-4D5D-A174-3A17D6B3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48" y="214048"/>
            <a:ext cx="9482666" cy="276999"/>
          </a:xfrm>
        </p:spPr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  <a:r>
              <a:rPr lang="en-US" altLang="ko-KR" dirty="0"/>
              <a:t>- </a:t>
            </a:r>
            <a:r>
              <a:rPr lang="ko-KR" altLang="en-US" dirty="0"/>
              <a:t>로그인 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EB99D60-CDAC-4AAB-B628-1A83B539B12A}"/>
              </a:ext>
            </a:extLst>
          </p:cNvPr>
          <p:cNvSpPr/>
          <p:nvPr/>
        </p:nvSpPr>
        <p:spPr>
          <a:xfrm>
            <a:off x="4876800" y="1204384"/>
            <a:ext cx="2596211" cy="14168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5" name="Picture 3">
            <a:extLst>
              <a:ext uri="{FF2B5EF4-FFF2-40B4-BE49-F238E27FC236}">
                <a16:creationId xmlns:a16="http://schemas.microsoft.com/office/drawing/2014/main" xmlns="" id="{E2DD5B8D-D2EE-4D26-BBB4-A1DC662FA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/>
        </p:blipFill>
        <p:spPr bwMode="auto">
          <a:xfrm>
            <a:off x="381001" y="1319891"/>
            <a:ext cx="2952286" cy="103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xmlns="" id="{1FEE5D30-DAAF-4C2A-8305-91B2237A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" y="1459038"/>
            <a:ext cx="682886" cy="639045"/>
          </a:xfrm>
          <a:prstGeom prst="ellipse">
            <a:avLst/>
          </a:prstGeom>
          <a:ln w="9525">
            <a:noFill/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5A365C4-6D24-4C46-870A-21E36D3E9179}"/>
              </a:ext>
            </a:extLst>
          </p:cNvPr>
          <p:cNvSpPr txBox="1"/>
          <p:nvPr/>
        </p:nvSpPr>
        <p:spPr>
          <a:xfrm>
            <a:off x="2373285" y="2376014"/>
            <a:ext cx="2431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j-ea"/>
                <a:ea typeface="뫼비우스 Regular"/>
              </a:rPr>
              <a:t>인증받은</a:t>
            </a:r>
            <a:r>
              <a:rPr lang="ko-KR" altLang="en-US" sz="1200" b="1" dirty="0">
                <a:latin typeface="+mj-ea"/>
                <a:ea typeface="뫼비우스 Regular"/>
              </a:rPr>
              <a:t> 커리어로 시작하자</a:t>
            </a:r>
            <a:r>
              <a:rPr lang="en-US" altLang="ko-KR" sz="1200" b="1" dirty="0">
                <a:latin typeface="+mj-ea"/>
                <a:ea typeface="뫼비우스 Regular"/>
              </a:rPr>
              <a:t>!</a:t>
            </a:r>
          </a:p>
          <a:p>
            <a:endParaRPr lang="en-US" altLang="ko-KR" sz="1200" b="1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새로운 사업을 시작한 창업자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이직을 준비하고 있는 직장인</a:t>
            </a:r>
            <a:endParaRPr lang="en-US" altLang="ko-KR" sz="900" dirty="0">
              <a:latin typeface="+mj-ea"/>
              <a:ea typeface="뫼비우스 Regular"/>
            </a:endParaRPr>
          </a:p>
          <a:p>
            <a:r>
              <a:rPr lang="ko-KR" altLang="en-US" sz="900" dirty="0">
                <a:latin typeface="+mj-ea"/>
                <a:ea typeface="뫼비우스 Regular"/>
              </a:rPr>
              <a:t>색다른 경험을 꿈꾸는 </a:t>
            </a:r>
            <a:r>
              <a:rPr lang="ko-KR" altLang="en-US" sz="900" dirty="0" smtClean="0">
                <a:latin typeface="+mj-ea"/>
                <a:ea typeface="뫼비우스 Regular"/>
              </a:rPr>
              <a:t>대학생</a:t>
            </a:r>
            <a:endParaRPr lang="en-US" altLang="ko-KR" sz="900" dirty="0" smtClean="0">
              <a:latin typeface="+mj-ea"/>
              <a:ea typeface="뫼비우스 Regular"/>
            </a:endParaRPr>
          </a:p>
          <a:p>
            <a:endParaRPr lang="en-US" altLang="ko-KR" sz="900" dirty="0" smtClean="0">
              <a:latin typeface="+mj-ea"/>
              <a:ea typeface="뫼비우스 Regular"/>
            </a:endParaRPr>
          </a:p>
          <a:p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☞ 정유미님의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커리어를 업데이트 해주세요</a:t>
            </a:r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.</a:t>
            </a:r>
            <a:endParaRPr lang="en-US" altLang="ko-KR" sz="900" dirty="0">
              <a:latin typeface="+mj-ea"/>
              <a:ea typeface="뫼비우스 Regular"/>
            </a:endParaRPr>
          </a:p>
          <a:p>
            <a:endParaRPr lang="ko-KR" altLang="en-US" sz="900" dirty="0">
              <a:latin typeface="+mj-ea"/>
              <a:ea typeface="뫼비우스 Regular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9ACC213-8E2A-41FF-97D4-E972579BF765}"/>
              </a:ext>
            </a:extLst>
          </p:cNvPr>
          <p:cNvSpPr txBox="1"/>
          <p:nvPr/>
        </p:nvSpPr>
        <p:spPr>
          <a:xfrm>
            <a:off x="509888" y="2717141"/>
            <a:ext cx="4764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2018.12</a:t>
            </a:r>
            <a:br>
              <a:rPr lang="en-US" altLang="ko-KR" sz="700" dirty="0">
                <a:ea typeface="뫼비우스 Regular"/>
              </a:rPr>
            </a:br>
            <a:r>
              <a:rPr lang="en-US" altLang="ko-KR" sz="700" dirty="0">
                <a:ea typeface="뫼비우스 Regular"/>
              </a:rPr>
              <a:t>2018.11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2018.10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2018.09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2018.08</a:t>
            </a:r>
          </a:p>
          <a:p>
            <a:pPr>
              <a:lnSpc>
                <a:spcPct val="200000"/>
              </a:lnSpc>
            </a:pPr>
            <a:r>
              <a:rPr lang="en-US" altLang="ko-KR" sz="700" dirty="0">
                <a:ea typeface="뫼비우스 Regular"/>
              </a:rPr>
              <a:t>2018.07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2018.06</a:t>
            </a: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2018.05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2018.04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r>
              <a:rPr lang="en-US" altLang="ko-KR" sz="700" dirty="0" smtClean="0">
                <a:ea typeface="뫼비우스 Regular"/>
              </a:rPr>
              <a:t>2018.03</a:t>
            </a:r>
            <a:endParaRPr lang="en-US" altLang="ko-KR" sz="700" dirty="0">
              <a:ea typeface="뫼비우스 Regular"/>
            </a:endParaRPr>
          </a:p>
          <a:p>
            <a:pPr>
              <a:lnSpc>
                <a:spcPct val="200000"/>
              </a:lnSpc>
            </a:pPr>
            <a:endParaRPr lang="en-US" altLang="ko-KR" sz="700" dirty="0">
              <a:ea typeface="뫼비우스 Regula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345DDF8-22A2-42F3-A8EF-B543CF041CFF}"/>
              </a:ext>
            </a:extLst>
          </p:cNvPr>
          <p:cNvSpPr txBox="1"/>
          <p:nvPr/>
        </p:nvSpPr>
        <p:spPr>
          <a:xfrm>
            <a:off x="-1394759" y="5890902"/>
            <a:ext cx="77533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AA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대학교 졸업</a:t>
            </a:r>
            <a:endParaRPr lang="en-US" altLang="ko-KR" sz="700" dirty="0">
              <a:solidFill>
                <a:schemeClr val="accent6">
                  <a:lumMod val="75000"/>
                </a:schemeClr>
              </a:solidFill>
              <a:ea typeface="뫼비우스 Regula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DDA1B4A-1349-46B8-BA43-1EE073C83384}"/>
              </a:ext>
            </a:extLst>
          </p:cNvPr>
          <p:cNvSpPr txBox="1"/>
          <p:nvPr/>
        </p:nvSpPr>
        <p:spPr>
          <a:xfrm>
            <a:off x="1374992" y="329976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2"/>
                </a:solidFill>
                <a:ea typeface="뫼비우스 Regular"/>
              </a:rPr>
              <a:t>두성엔지니어링</a:t>
            </a:r>
            <a:r>
              <a:rPr lang="en-US" altLang="ko-KR" sz="700" dirty="0">
                <a:solidFill>
                  <a:schemeClr val="tx2"/>
                </a:solidFill>
                <a:ea typeface="뫼비우스 Regular"/>
              </a:rPr>
              <a:t/>
            </a:r>
            <a:br>
              <a:rPr lang="en-US" altLang="ko-KR" sz="700" dirty="0">
                <a:solidFill>
                  <a:schemeClr val="tx2"/>
                </a:solidFill>
                <a:ea typeface="뫼비우스 Regular"/>
              </a:rPr>
            </a:br>
            <a:r>
              <a:rPr lang="ko-KR" altLang="en-US" sz="700" dirty="0" smtClean="0">
                <a:solidFill>
                  <a:schemeClr val="tx2"/>
                </a:solidFill>
                <a:ea typeface="뫼비우스 Regular"/>
              </a:rPr>
              <a:t>인턴 </a:t>
            </a:r>
            <a:r>
              <a:rPr lang="ko-KR" altLang="en-US" sz="700" dirty="0">
                <a:solidFill>
                  <a:schemeClr val="tx2"/>
                </a:solidFill>
                <a:ea typeface="뫼비우스 Regular"/>
              </a:rPr>
              <a:t>종료</a:t>
            </a:r>
            <a:endParaRPr lang="en-US" altLang="ko-KR" sz="700" dirty="0">
              <a:solidFill>
                <a:schemeClr val="tx2"/>
              </a:solidFill>
              <a:ea typeface="뫼비우스 Regular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2AACE40-C3D4-4E64-B2E7-BAB2110FAECD}"/>
              </a:ext>
            </a:extLst>
          </p:cNvPr>
          <p:cNvSpPr/>
          <p:nvPr/>
        </p:nvSpPr>
        <p:spPr>
          <a:xfrm>
            <a:off x="4884420" y="2675045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xmlns="" id="{AF6EB69A-F35D-4CBB-9F4F-1FCA0C2064A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994795" y="2960251"/>
            <a:ext cx="1602276" cy="202816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검색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pic>
        <p:nvPicPr>
          <p:cNvPr id="54" name="그래픽 53" descr="돋보기">
            <a:extLst>
              <a:ext uri="{FF2B5EF4-FFF2-40B4-BE49-F238E27FC236}">
                <a16:creationId xmlns:a16="http://schemas.microsoft.com/office/drawing/2014/main" xmlns="" id="{0EA47361-7334-4AFE-A5AF-0D58847A99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06648" y="2989021"/>
            <a:ext cx="144018" cy="14401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ADE45B7-91B4-43F5-9957-2100E82ACA94}"/>
              </a:ext>
            </a:extLst>
          </p:cNvPr>
          <p:cNvSpPr txBox="1"/>
          <p:nvPr/>
        </p:nvSpPr>
        <p:spPr>
          <a:xfrm>
            <a:off x="4976714" y="2749733"/>
            <a:ext cx="152314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어떤 채용 정보를 찾고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싶으세요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?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56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84434" y="2952875"/>
            <a:ext cx="746634" cy="20281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 파트너사 보기</a:t>
            </a:r>
            <a:endParaRPr lang="en-US" sz="8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A9F8AD6-D325-47B2-9E8A-6A3E4194ACBA}"/>
              </a:ext>
            </a:extLst>
          </p:cNvPr>
          <p:cNvSpPr txBox="1"/>
          <p:nvPr/>
        </p:nvSpPr>
        <p:spPr>
          <a:xfrm>
            <a:off x="2472205" y="3781293"/>
            <a:ext cx="229362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현재 </a:t>
            </a:r>
            <a:endParaRPr lang="en-US" altLang="ko-KR" sz="900" b="1" dirty="0">
              <a:solidFill>
                <a:schemeClr val="accent1">
                  <a:lumMod val="75000"/>
                </a:schemeClr>
              </a:solidFill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인증완료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532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, 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인증대기중 </a:t>
            </a:r>
            <a:r>
              <a:rPr lang="en-US" altLang="ko-KR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22</a:t>
            </a:r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건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07DCDB54-F4F5-41B3-8FBC-BF17318C0021}"/>
              </a:ext>
            </a:extLst>
          </p:cNvPr>
          <p:cNvSpPr/>
          <p:nvPr/>
        </p:nvSpPr>
        <p:spPr>
          <a:xfrm>
            <a:off x="4876800" y="3330364"/>
            <a:ext cx="2596211" cy="99063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736741C-21B5-47C0-84AF-2622A7A41139}"/>
              </a:ext>
            </a:extLst>
          </p:cNvPr>
          <p:cNvSpPr/>
          <p:nvPr/>
        </p:nvSpPr>
        <p:spPr>
          <a:xfrm>
            <a:off x="4878491" y="4376403"/>
            <a:ext cx="2596211" cy="5939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배너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8" y="5025721"/>
            <a:ext cx="7200743" cy="6971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46A4FD7E-53E7-4FBF-93CF-1AB9054FB9D4}"/>
              </a:ext>
            </a:extLst>
          </p:cNvPr>
          <p:cNvGrpSpPr/>
          <p:nvPr/>
        </p:nvGrpSpPr>
        <p:grpSpPr>
          <a:xfrm>
            <a:off x="7149753" y="5172202"/>
            <a:ext cx="336606" cy="336606"/>
            <a:chOff x="8399053" y="3393291"/>
            <a:chExt cx="360000" cy="360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173C1E24-76F2-45D8-AB60-21B2A08050F1}"/>
                </a:ext>
              </a:extLst>
            </p:cNvPr>
            <p:cNvSpPr/>
            <p:nvPr/>
          </p:nvSpPr>
          <p:spPr>
            <a:xfrm>
              <a:off x="8399053" y="3393291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xmlns="" id="{61BBA4D5-4079-4D70-9549-4B899924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327" y="3429677"/>
              <a:ext cx="151780" cy="285177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21474901-D3BB-4F02-8233-872B79521B18}"/>
              </a:ext>
            </a:extLst>
          </p:cNvPr>
          <p:cNvGrpSpPr/>
          <p:nvPr/>
        </p:nvGrpSpPr>
        <p:grpSpPr>
          <a:xfrm>
            <a:off x="279888" y="5172202"/>
            <a:ext cx="336606" cy="336606"/>
            <a:chOff x="9340085" y="4217403"/>
            <a:chExt cx="360000" cy="3600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xmlns="" id="{2BD06C65-978F-4634-8189-BB5696BA5072}"/>
                </a:ext>
              </a:extLst>
            </p:cNvPr>
            <p:cNvSpPr/>
            <p:nvPr/>
          </p:nvSpPr>
          <p:spPr>
            <a:xfrm>
              <a:off x="9340085" y="4217403"/>
              <a:ext cx="360000" cy="360000"/>
            </a:xfrm>
            <a:prstGeom prst="rect">
              <a:avLst/>
            </a:prstGeom>
            <a:solidFill>
              <a:srgbClr val="7F7F7F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6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C7710E62-57CF-4759-A669-60CD4CC7E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364" y="4253791"/>
              <a:ext cx="151778" cy="285177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40E5F5FE-BD4A-47F0-9051-570AC1E134C8}"/>
              </a:ext>
            </a:extLst>
          </p:cNvPr>
          <p:cNvGrpSpPr/>
          <p:nvPr/>
        </p:nvGrpSpPr>
        <p:grpSpPr>
          <a:xfrm>
            <a:off x="859808" y="5125341"/>
            <a:ext cx="6097252" cy="508216"/>
            <a:chOff x="7240618" y="3016671"/>
            <a:chExt cx="3468054" cy="48872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4E28C25-7C91-4AA0-9AB0-7F58EAFEB0B7}"/>
                </a:ext>
              </a:extLst>
            </p:cNvPr>
            <p:cNvSpPr/>
            <p:nvPr/>
          </p:nvSpPr>
          <p:spPr>
            <a:xfrm>
              <a:off x="724061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7D64EB8-93FC-4486-907F-B7B4ADA565FC}"/>
                </a:ext>
              </a:extLst>
            </p:cNvPr>
            <p:cNvSpPr/>
            <p:nvPr/>
          </p:nvSpPr>
          <p:spPr>
            <a:xfrm>
              <a:off x="7831691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4394C6E8-4E3F-4477-829F-0CDFAC75ADF7}"/>
                </a:ext>
              </a:extLst>
            </p:cNvPr>
            <p:cNvSpPr/>
            <p:nvPr/>
          </p:nvSpPr>
          <p:spPr>
            <a:xfrm>
              <a:off x="8422764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FBEFAC06-E8E5-4F55-9EE3-809E462FB4E8}"/>
                </a:ext>
              </a:extLst>
            </p:cNvPr>
            <p:cNvSpPr/>
            <p:nvPr/>
          </p:nvSpPr>
          <p:spPr>
            <a:xfrm>
              <a:off x="9011220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D96A3384-D564-47A6-8C30-58660BD7C87E}"/>
                </a:ext>
              </a:extLst>
            </p:cNvPr>
            <p:cNvSpPr/>
            <p:nvPr/>
          </p:nvSpPr>
          <p:spPr>
            <a:xfrm>
              <a:off x="9599676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79B1DA2B-2A18-4F6B-894F-99AF7E0E0680}"/>
                </a:ext>
              </a:extLst>
            </p:cNvPr>
            <p:cNvSpPr/>
            <p:nvPr/>
          </p:nvSpPr>
          <p:spPr>
            <a:xfrm>
              <a:off x="10190078" y="3016671"/>
              <a:ext cx="518594" cy="48872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19" rIns="91440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136" dirty="0">
                <a:latin typeface="Calibri Light" panose="020F0302020204030204" pitchFamily="34" charset="0"/>
                <a:ea typeface="뫼비우스 Regular"/>
                <a:cs typeface="Calibri Light" panose="020F030202020403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866042" y="5102952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1898985" y="5134389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2940421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3972737" y="5128267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5015170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13886405-D6CF-4245-B0DD-7072F39343E3}"/>
              </a:ext>
            </a:extLst>
          </p:cNvPr>
          <p:cNvSpPr txBox="1"/>
          <p:nvPr/>
        </p:nvSpPr>
        <p:spPr>
          <a:xfrm>
            <a:off x="6044429" y="5118341"/>
            <a:ext cx="665247" cy="107722"/>
          </a:xfrm>
          <a:prstGeom prst="rect">
            <a:avLst/>
          </a:prstGeom>
          <a:solidFill>
            <a:srgbClr val="0070C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  </a:t>
            </a:r>
            <a:r>
              <a:rPr lang="ko-KR" altLang="en-US" sz="700" dirty="0" err="1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파트너사</a:t>
            </a:r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  <a:ea typeface="뫼비우스 Regular"/>
                <a:cs typeface="Calibri Light" panose="020F0302020204030204" pitchFamily="34" charset="0"/>
              </a:rPr>
              <a:t>CI  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37732" y="3482626"/>
            <a:ext cx="2548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baseline="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중소기업 대상 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2018 </a:t>
            </a:r>
            <a:r>
              <a:rPr lang="ko-KR" altLang="en-US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이노베이션</a:t>
            </a:r>
            <a:r>
              <a:rPr lang="en-US" altLang="ko-KR" sz="800" dirty="0">
                <a:solidFill>
                  <a:schemeClr val="tx2"/>
                </a:solidFill>
                <a:latin typeface="맑은 고딕" panose="020B0503020000020004" pitchFamily="50" charset="-127"/>
                <a:ea typeface="뫼비우스 Regular"/>
              </a:rPr>
              <a:t>…        2018.12.04</a:t>
            </a:r>
            <a:endParaRPr lang="ko-KR" altLang="en-US" sz="800" dirty="0">
              <a:solidFill>
                <a:schemeClr val="tx2"/>
              </a:solidFill>
              <a:latin typeface="맑은 고딕" panose="020B0503020000020004" pitchFamily="50" charset="-127"/>
              <a:ea typeface="뫼비우스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4244" y="3804173"/>
            <a:ext cx="308085" cy="138499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뫼비우스 Regular"/>
              </a:rPr>
              <a:t> New</a:t>
            </a:r>
            <a:endParaRPr lang="ko-KR" altLang="en-US" sz="9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뫼비우스 Regular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10350664-8AC2-485F-9B98-43D3911AB8EA}"/>
              </a:ext>
            </a:extLst>
          </p:cNvPr>
          <p:cNvSpPr/>
          <p:nvPr/>
        </p:nvSpPr>
        <p:spPr>
          <a:xfrm>
            <a:off x="279882" y="5796213"/>
            <a:ext cx="7200743" cy="5283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16532" y="5903384"/>
            <a:ext cx="98212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채용 정보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99599" y="6144797"/>
            <a:ext cx="1676164" cy="2021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158187" y="6144797"/>
            <a:ext cx="1676164" cy="15078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16775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75362" y="6144797"/>
            <a:ext cx="1676164" cy="301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C934C180-02EC-45E4-9E60-E45EE8519F38}"/>
              </a:ext>
            </a:extLst>
          </p:cNvPr>
          <p:cNvGrpSpPr/>
          <p:nvPr/>
        </p:nvGrpSpPr>
        <p:grpSpPr>
          <a:xfrm>
            <a:off x="209632" y="6219552"/>
            <a:ext cx="7384968" cy="323696"/>
            <a:chOff x="2206774" y="3717032"/>
            <a:chExt cx="3168352" cy="950014"/>
          </a:xfrm>
        </p:grpSpPr>
        <p:sp>
          <p:nvSpPr>
            <p:cNvPr id="103" name="직사각형 4">
              <a:extLst>
                <a:ext uri="{FF2B5EF4-FFF2-40B4-BE49-F238E27FC236}">
                  <a16:creationId xmlns:a16="http://schemas.microsoft.com/office/drawing/2014/main" xmlns="" id="{F65082FB-65BD-470A-B32C-F36C43BCF43F}"/>
                </a:ext>
              </a:extLst>
            </p:cNvPr>
            <p:cNvSpPr/>
            <p:nvPr/>
          </p:nvSpPr>
          <p:spPr>
            <a:xfrm>
              <a:off x="2206774" y="3717032"/>
              <a:ext cx="3168352" cy="950014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8352" h="950014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  <a:lnTo>
                    <a:pt x="3168352" y="950014"/>
                  </a:lnTo>
                  <a:lnTo>
                    <a:pt x="0" y="950014"/>
                  </a:lnTo>
                  <a:lnTo>
                    <a:pt x="0" y="373950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4" name="직사각형 4">
              <a:extLst>
                <a:ext uri="{FF2B5EF4-FFF2-40B4-BE49-F238E27FC236}">
                  <a16:creationId xmlns:a16="http://schemas.microsoft.com/office/drawing/2014/main" xmlns="" id="{9A458FD3-A790-45D9-94CE-A09734350E28}"/>
                </a:ext>
              </a:extLst>
            </p:cNvPr>
            <p:cNvSpPr/>
            <p:nvPr/>
          </p:nvSpPr>
          <p:spPr>
            <a:xfrm>
              <a:off x="2206774" y="3717032"/>
              <a:ext cx="3168352" cy="747899"/>
            </a:xfrm>
            <a:custGeom>
              <a:avLst/>
              <a:gdLst>
                <a:gd name="connsiteX0" fmla="*/ 0 w 3168352"/>
                <a:gd name="connsiteY0" fmla="*/ 0 h 576064"/>
                <a:gd name="connsiteX1" fmla="*/ 3168352 w 3168352"/>
                <a:gd name="connsiteY1" fmla="*/ 0 h 576064"/>
                <a:gd name="connsiteX2" fmla="*/ 3168352 w 3168352"/>
                <a:gd name="connsiteY2" fmla="*/ 576064 h 576064"/>
                <a:gd name="connsiteX3" fmla="*/ 0 w 3168352"/>
                <a:gd name="connsiteY3" fmla="*/ 576064 h 576064"/>
                <a:gd name="connsiteX4" fmla="*/ 0 w 3168352"/>
                <a:gd name="connsiteY4" fmla="*/ 0 h 576064"/>
                <a:gd name="connsiteX0" fmla="*/ 0 w 3168352"/>
                <a:gd name="connsiteY0" fmla="*/ 575733 h 1151797"/>
                <a:gd name="connsiteX1" fmla="*/ 3168352 w 3168352"/>
                <a:gd name="connsiteY1" fmla="*/ 575733 h 1151797"/>
                <a:gd name="connsiteX2" fmla="*/ 3168352 w 3168352"/>
                <a:gd name="connsiteY2" fmla="*/ 1151797 h 1151797"/>
                <a:gd name="connsiteX3" fmla="*/ 0 w 3168352"/>
                <a:gd name="connsiteY3" fmla="*/ 1151797 h 1151797"/>
                <a:gd name="connsiteX4" fmla="*/ 0 w 3168352"/>
                <a:gd name="connsiteY4" fmla="*/ 575733 h 1151797"/>
                <a:gd name="connsiteX0" fmla="*/ 0 w 3168352"/>
                <a:gd name="connsiteY0" fmla="*/ 469946 h 1046010"/>
                <a:gd name="connsiteX1" fmla="*/ 3168352 w 3168352"/>
                <a:gd name="connsiteY1" fmla="*/ 469946 h 1046010"/>
                <a:gd name="connsiteX2" fmla="*/ 3168352 w 3168352"/>
                <a:gd name="connsiteY2" fmla="*/ 1046010 h 1046010"/>
                <a:gd name="connsiteX3" fmla="*/ 0 w 3168352"/>
                <a:gd name="connsiteY3" fmla="*/ 1046010 h 1046010"/>
                <a:gd name="connsiteX4" fmla="*/ 0 w 3168352"/>
                <a:gd name="connsiteY4" fmla="*/ 469946 h 1046010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373950 h 950014"/>
                <a:gd name="connsiteX1" fmla="*/ 3168352 w 3168352"/>
                <a:gd name="connsiteY1" fmla="*/ 373950 h 950014"/>
                <a:gd name="connsiteX2" fmla="*/ 3168352 w 3168352"/>
                <a:gd name="connsiteY2" fmla="*/ 950014 h 950014"/>
                <a:gd name="connsiteX3" fmla="*/ 0 w 3168352"/>
                <a:gd name="connsiteY3" fmla="*/ 950014 h 950014"/>
                <a:gd name="connsiteX4" fmla="*/ 0 w 3168352"/>
                <a:gd name="connsiteY4" fmla="*/ 373950 h 950014"/>
                <a:gd name="connsiteX0" fmla="*/ 0 w 3168352"/>
                <a:gd name="connsiteY0" fmla="*/ 950014 h 1041454"/>
                <a:gd name="connsiteX1" fmla="*/ 0 w 3168352"/>
                <a:gd name="connsiteY1" fmla="*/ 373950 h 1041454"/>
                <a:gd name="connsiteX2" fmla="*/ 3168352 w 3168352"/>
                <a:gd name="connsiteY2" fmla="*/ 373950 h 1041454"/>
                <a:gd name="connsiteX3" fmla="*/ 3168352 w 3168352"/>
                <a:gd name="connsiteY3" fmla="*/ 950014 h 1041454"/>
                <a:gd name="connsiteX4" fmla="*/ 91440 w 3168352"/>
                <a:gd name="connsiteY4" fmla="*/ 1041454 h 104145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3" fmla="*/ 3168352 w 3168352"/>
                <a:gd name="connsiteY3" fmla="*/ 950014 h 950014"/>
                <a:gd name="connsiteX0" fmla="*/ 0 w 3168352"/>
                <a:gd name="connsiteY0" fmla="*/ 950014 h 950014"/>
                <a:gd name="connsiteX1" fmla="*/ 0 w 3168352"/>
                <a:gd name="connsiteY1" fmla="*/ 373950 h 950014"/>
                <a:gd name="connsiteX2" fmla="*/ 3168352 w 3168352"/>
                <a:gd name="connsiteY2" fmla="*/ 373950 h 950014"/>
                <a:gd name="connsiteX0" fmla="*/ 0 w 3168352"/>
                <a:gd name="connsiteY0" fmla="*/ 373950 h 747899"/>
                <a:gd name="connsiteX1" fmla="*/ 3168352 w 3168352"/>
                <a:gd name="connsiteY1" fmla="*/ 373950 h 7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8352" h="747899">
                  <a:moveTo>
                    <a:pt x="0" y="373950"/>
                  </a:moveTo>
                  <a:cubicBezTo>
                    <a:pt x="1576817" y="-921450"/>
                    <a:pt x="1578835" y="1669350"/>
                    <a:pt x="3168352" y="373950"/>
                  </a:cubicBezTo>
                </a:path>
              </a:pathLst>
            </a:cu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79272" y="1301443"/>
            <a:ext cx="6221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정유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미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님</a:t>
            </a:r>
          </a:p>
        </p:txBody>
      </p:sp>
      <p:sp>
        <p:nvSpPr>
          <p:cNvPr id="83" name="Text Box">
            <a:extLst>
              <a:ext uri="{FF2B5EF4-FFF2-40B4-BE49-F238E27FC236}">
                <a16:creationId xmlns:a16="http://schemas.microsoft.com/office/drawing/2014/main" xmlns="" id="{A1FD08FB-35B8-4818-A3F6-11E100AC595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48592" y="1294490"/>
            <a:ext cx="474009" cy="156776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  <a:cs typeface="Calibri" pitchFamily="34" charset="0"/>
              </a:rPr>
              <a:t> 로그아웃</a:t>
            </a:r>
            <a:endParaRPr lang="en-US" sz="700" dirty="0"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9256" y="1540933"/>
            <a:ext cx="223174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최근 지원한 채용정보를 확인해 보세요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64368" y="1778560"/>
            <a:ext cx="2415898" cy="7529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5170" y="1802763"/>
            <a:ext cx="231145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Career Path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인증율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    </a:t>
            </a:r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[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수정</a:t>
            </a:r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]                              </a:t>
            </a:r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 85</a:t>
            </a:r>
            <a:r>
              <a:rPr lang="en-US" altLang="ko-KR" sz="800" dirty="0">
                <a:ea typeface="뫼비우스 Regular"/>
              </a:rPr>
              <a:t>%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  <a:ea typeface="뫼비우스 Regular"/>
              </a:rPr>
              <a:t> </a:t>
            </a:r>
            <a:endParaRPr lang="en-US" altLang="ko-KR" sz="800" dirty="0">
              <a:solidFill>
                <a:schemeClr val="accent1">
                  <a:lumMod val="75000"/>
                </a:schemeClr>
              </a:solidFill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Resume Builder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열람현황                                     </a:t>
            </a:r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건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입사지원 현황                                                        </a:t>
            </a:r>
            <a:r>
              <a:rPr lang="ko-KR" altLang="en-US" sz="800" dirty="0">
                <a:solidFill>
                  <a:srgbClr val="C00000"/>
                </a:solidFill>
                <a:ea typeface="뫼비우스 Regular"/>
              </a:rPr>
              <a:t> </a:t>
            </a:r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2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건</a:t>
            </a:r>
            <a:endParaRPr lang="en-US" altLang="ko-KR" sz="800" dirty="0" smtClean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a typeface="뫼비우스 Regular"/>
              </a:rPr>
              <a:t>최근 본 공고                                                             </a:t>
            </a:r>
            <a:r>
              <a:rPr lang="en-US" altLang="ko-KR" sz="800" dirty="0">
                <a:solidFill>
                  <a:srgbClr val="C00000"/>
                </a:solidFill>
                <a:ea typeface="뫼비우스 Regular"/>
              </a:rPr>
              <a:t>0 </a:t>
            </a:r>
            <a:r>
              <a:rPr lang="ko-KR" altLang="en-US" sz="800" dirty="0">
                <a:ea typeface="뫼비우스 Regular"/>
              </a:rPr>
              <a:t>건</a:t>
            </a:r>
            <a:endParaRPr lang="en-US" altLang="ko-KR" sz="800" dirty="0">
              <a:ea typeface="뫼비우스 Regular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C00000"/>
              </a:solidFill>
              <a:ea typeface="뫼비우스 Regular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964B7CAD-B022-40F7-B972-244CAE517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64058"/>
              </p:ext>
            </p:extLst>
          </p:nvPr>
        </p:nvGraphicFramePr>
        <p:xfrm>
          <a:off x="7646000" y="684842"/>
          <a:ext cx="2127531" cy="5422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0</a:t>
                      </a:r>
                      <a:endParaRPr lang="ko-KR" altLang="en-US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로그인 후 </a:t>
                      </a:r>
                      <a:r>
                        <a:rPr lang="ko-KR" altLang="en-US" sz="800" b="1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메인화면</a:t>
                      </a:r>
                      <a:endParaRPr lang="en-US" altLang="ko-KR" sz="800" b="1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69287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endParaRPr lang="ko-KR" altLang="en-US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개인이 입력한 </a:t>
                      </a:r>
                      <a:r>
                        <a:rPr lang="en-US" altLang="ko-KR" sz="800" b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 Path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정보를 가지고 와서 노출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</a:p>
                    <a:p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최초 입력한 월에서 최근 입력된 월까지를 전체 기간으로 나누어서 노출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(ex. 10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년이면 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년 단위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10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개월이면 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년 단위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…) </a:t>
                      </a:r>
                    </a:p>
                    <a:p>
                      <a:endParaRPr lang="en-US" altLang="ko-KR" sz="800" b="0" baseline="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정보가 없을 경우 샘플 예를 보여주고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</a:t>
                      </a:r>
                    </a:p>
                    <a:p>
                      <a:r>
                        <a:rPr lang="ko-KR" altLang="en-US" sz="80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☞ 정유미님의 커리어를 보여주세요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</a:t>
                      </a:r>
                    </a:p>
                    <a:p>
                      <a:r>
                        <a:rPr lang="ko-KR" altLang="en-US" sz="800" b="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 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 Path 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페이지로 이동 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endParaRPr lang="en-US" altLang="ko-KR" sz="800" b="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2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현재 인증완료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인증대기 건수 노출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중요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)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이름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마이페이지로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이동</a:t>
                      </a:r>
                      <a:endParaRPr lang="en-US" altLang="ko-KR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4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5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 Path </a:t>
                      </a:r>
                      <a:r>
                        <a:rPr lang="ko-KR" altLang="en-US" sz="800" b="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6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마이페이지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이력서 열람 페이지로 이동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7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마이페이지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입사지원 현황 페이지로 이동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8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마이페이지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-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최근 본 공고 페이지로 이동</a:t>
                      </a: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9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Careers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채용중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페이지로 이동 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10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34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개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파트너사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CI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노출</a:t>
                      </a:r>
                      <a:r>
                        <a:rPr lang="en-US" altLang="ko-KR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sz="800" baseline="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클릭시</a:t>
                      </a:r>
                      <a:r>
                        <a:rPr lang="ko-KR" altLang="en-US" sz="800" baseline="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해당 회사의 홈페이지를 새 창으로  띄움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70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Issue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a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기간 설정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.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커리어가 많을 경우 </a:t>
                      </a:r>
                      <a:r>
                        <a:rPr lang="ko-KR" altLang="en-US" sz="800" dirty="0" err="1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스크롤바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생성시킬 것인지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다른 표현 방식에 대한 고민 필요</a:t>
                      </a:r>
                      <a:r>
                        <a:rPr lang="en-US" altLang="ko-KR" sz="800" dirty="0" smtClean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 </a:t>
                      </a:r>
                      <a:endParaRPr lang="ko-KR" altLang="en-US" sz="800" dirty="0" smtClean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7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</a:rPr>
                        <a:t>b</a:t>
                      </a:r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0" marR="0" marT="45732" marB="4573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뫼비우스 Regular" panose="02000700060000000000" pitchFamily="2" charset="-127"/>
                        <a:ea typeface="뫼비우스 Regular" panose="02000700060000000000" pitchFamily="2" charset="-127"/>
                      </a:endParaRPr>
                    </a:p>
                  </a:txBody>
                  <a:tcPr marL="91397" marR="91397" marT="45732" marB="4573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86" name="Oval 723">
            <a:extLst>
              <a:ext uri="{FF2B5EF4-FFF2-40B4-BE49-F238E27FC236}">
                <a16:creationId xmlns:a16="http://schemas.microsoft.com/office/drawing/2014/main" xmlns="" id="{D6728EDF-0F81-46B3-9E13-C7326E09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256" y="375351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Oval 723">
            <a:extLst>
              <a:ext uri="{FF2B5EF4-FFF2-40B4-BE49-F238E27FC236}">
                <a16:creationId xmlns:a16="http://schemas.microsoft.com/office/drawing/2014/main" xmlns="" id="{2D51035A-7CFF-406B-8879-6AD888A3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198" y="1278796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Oval 723">
            <a:extLst>
              <a:ext uri="{FF2B5EF4-FFF2-40B4-BE49-F238E27FC236}">
                <a16:creationId xmlns:a16="http://schemas.microsoft.com/office/drawing/2014/main" xmlns="" id="{663A1D1D-9C3B-4BED-B785-1E88B676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990" y="1516985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723">
            <a:extLst>
              <a:ext uri="{FF2B5EF4-FFF2-40B4-BE49-F238E27FC236}">
                <a16:creationId xmlns:a16="http://schemas.microsoft.com/office/drawing/2014/main" xmlns="" id="{687D2B01-1254-4CE0-B915-5CB0EEEA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417" y="1755174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1" name="Oval 723">
            <a:extLst>
              <a:ext uri="{FF2B5EF4-FFF2-40B4-BE49-F238E27FC236}">
                <a16:creationId xmlns:a16="http://schemas.microsoft.com/office/drawing/2014/main" xmlns="" id="{B3483310-A650-4973-A3BE-6A7B310C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122" y="199336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3" name="Oval 723">
            <a:extLst>
              <a:ext uri="{FF2B5EF4-FFF2-40B4-BE49-F238E27FC236}">
                <a16:creationId xmlns:a16="http://schemas.microsoft.com/office/drawing/2014/main" xmlns="" id="{E35B27C4-6BA9-49B1-BF61-1004B279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66" y="223155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4" name="Oval 723">
            <a:extLst>
              <a:ext uri="{FF2B5EF4-FFF2-40B4-BE49-F238E27FC236}">
                <a16:creationId xmlns:a16="http://schemas.microsoft.com/office/drawing/2014/main" xmlns="" id="{5B44522E-4E7C-45F1-B70E-280E768EA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416" y="2459301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7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Oval 723">
            <a:extLst>
              <a:ext uri="{FF2B5EF4-FFF2-40B4-BE49-F238E27FC236}">
                <a16:creationId xmlns:a16="http://schemas.microsoft.com/office/drawing/2014/main" xmlns="" id="{4C97736D-99EF-4184-BF07-6121960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434" y="2800612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Oval 723">
            <a:extLst>
              <a:ext uri="{FF2B5EF4-FFF2-40B4-BE49-F238E27FC236}">
                <a16:creationId xmlns:a16="http://schemas.microsoft.com/office/drawing/2014/main" xmlns="" id="{37229519-C062-4593-BCF8-F12F41415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441983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1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06" name="Oval 723">
            <a:extLst>
              <a:ext uri="{FF2B5EF4-FFF2-40B4-BE49-F238E27FC236}">
                <a16:creationId xmlns:a16="http://schemas.microsoft.com/office/drawing/2014/main" xmlns="" id="{19C9FA82-CEAF-438E-9C9E-B1346E08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32" y="2653562"/>
            <a:ext cx="144057" cy="144463"/>
          </a:xfrm>
          <a:prstGeom prst="ellipse">
            <a:avLst/>
          </a:prstGeom>
          <a:solidFill>
            <a:srgbClr val="0070C0"/>
          </a:solidFill>
          <a:ln>
            <a:noFill/>
          </a:ln>
          <a:extLst/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뫼비우스 Regular"/>
              </a:rPr>
              <a:t>a</a:t>
            </a:r>
            <a:endParaRPr lang="en-US" altLang="ko-KR" sz="700" b="1" dirty="0">
              <a:latin typeface="나눔고딕" panose="020D0604000000000000" pitchFamily="50" charset="-127"/>
              <a:ea typeface="뫼비우스 Regular"/>
            </a:endParaRPr>
          </a:p>
        </p:txBody>
      </p:sp>
      <p:sp>
        <p:nvSpPr>
          <p:cNvPr id="107" name="Oval 723">
            <a:extLst>
              <a:ext uri="{FF2B5EF4-FFF2-40B4-BE49-F238E27FC236}">
                <a16:creationId xmlns:a16="http://schemas.microsoft.com/office/drawing/2014/main" xmlns="" id="{F08AAF6B-AC83-4440-9862-B71426EB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37" y="5081600"/>
            <a:ext cx="144057" cy="1444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en-US" altLang="ko-KR" sz="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-1423465" y="6426207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토플 </a:t>
            </a:r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120</a:t>
            </a:r>
            <a:r>
              <a:rPr lang="ko-KR" altLang="en-US" sz="700" dirty="0">
                <a:solidFill>
                  <a:srgbClr val="7030A0"/>
                </a:solidFill>
                <a:ea typeface="뫼비우스 Regular"/>
              </a:rPr>
              <a:t> 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점 달성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BC726A9-C29F-4DFB-9CAA-902B258363EF}"/>
              </a:ext>
            </a:extLst>
          </p:cNvPr>
          <p:cNvSpPr txBox="1"/>
          <p:nvPr/>
        </p:nvSpPr>
        <p:spPr>
          <a:xfrm>
            <a:off x="4953854" y="3414184"/>
            <a:ext cx="14231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공지사항 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뫼비우스 Regular"/>
              </a:rPr>
              <a:t>|  FAQ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뫼비우스 Regular"/>
            </a:endParaRPr>
          </a:p>
        </p:txBody>
      </p:sp>
      <p:sp>
        <p:nvSpPr>
          <p:cNvPr id="6" name="위쪽 화살표 5"/>
          <p:cNvSpPr/>
          <p:nvPr/>
        </p:nvSpPr>
        <p:spPr>
          <a:xfrm>
            <a:off x="900786" y="2386455"/>
            <a:ext cx="643467" cy="2511127"/>
          </a:xfrm>
          <a:prstGeom prst="upArrow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9866" y="4570676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049866" y="3984965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58334" y="3349453"/>
            <a:ext cx="331858" cy="303982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0345DDF8-22A2-42F3-A8EF-B543CF041CFF}"/>
              </a:ext>
            </a:extLst>
          </p:cNvPr>
          <p:cNvSpPr txBox="1"/>
          <p:nvPr/>
        </p:nvSpPr>
        <p:spPr>
          <a:xfrm>
            <a:off x="1356538" y="3922982"/>
            <a:ext cx="8338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청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년</a:t>
            </a:r>
            <a:r>
              <a:rPr lang="ko-KR" altLang="en-US" sz="700" dirty="0" smtClean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대학교 </a:t>
            </a:r>
            <a:r>
              <a:rPr lang="ko-KR" altLang="en-US" sz="700" dirty="0">
                <a:solidFill>
                  <a:schemeClr val="accent6">
                    <a:lumMod val="75000"/>
                  </a:schemeClr>
                </a:solidFill>
                <a:ea typeface="뫼비우스 Regular"/>
              </a:rPr>
              <a:t>졸업</a:t>
            </a:r>
            <a:endParaRPr lang="en-US" altLang="ko-KR" sz="700" dirty="0">
              <a:solidFill>
                <a:schemeClr val="accent6">
                  <a:lumMod val="75000"/>
                </a:schemeClr>
              </a:solidFill>
              <a:ea typeface="뫼비우스 Regular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55540" y="4520630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토플 </a:t>
            </a:r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120</a:t>
            </a:r>
            <a:r>
              <a:rPr lang="ko-KR" altLang="en-US" sz="700" dirty="0">
                <a:solidFill>
                  <a:srgbClr val="7030A0"/>
                </a:solidFill>
                <a:ea typeface="뫼비우스 Regular"/>
              </a:rPr>
              <a:t> 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점 달성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049872" y="4785419"/>
            <a:ext cx="340325" cy="73137"/>
          </a:xfrm>
          <a:prstGeom prst="rect">
            <a:avLst/>
          </a:prstGeom>
          <a:solidFill>
            <a:srgbClr val="CC009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 smtClean="0">
              <a:solidFill>
                <a:schemeClr val="tx1">
                  <a:lumMod val="75000"/>
                  <a:lumOff val="25000"/>
                </a:schemeClr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668467E-CAFE-4224-A871-29ADBD4C3492}"/>
              </a:ext>
            </a:extLst>
          </p:cNvPr>
          <p:cNvSpPr txBox="1"/>
          <p:nvPr/>
        </p:nvSpPr>
        <p:spPr>
          <a:xfrm>
            <a:off x="1362473" y="4721519"/>
            <a:ext cx="10828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7030A0"/>
                </a:solidFill>
                <a:ea typeface="뫼비우스 Regular"/>
              </a:rPr>
              <a:t>2</a:t>
            </a:r>
            <a:r>
              <a:rPr lang="ko-KR" altLang="en-US" sz="700" dirty="0" smtClean="0">
                <a:solidFill>
                  <a:srgbClr val="7030A0"/>
                </a:solidFill>
                <a:ea typeface="뫼비우스 Regular"/>
              </a:rPr>
              <a:t>종 운전면허증 취득 </a:t>
            </a:r>
            <a:endParaRPr lang="en-US" altLang="ko-KR" sz="700" dirty="0">
              <a:solidFill>
                <a:srgbClr val="7030A0"/>
              </a:solidFill>
              <a:ea typeface="뫼비우스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360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6"/>
  <p:tag name="MINHEIGHT" val="3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Non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Non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None"/>
  <p:tag name="ANCHORBOTTOM" val="Non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BLESMARTRESIZE" val="True"/>
  <p:tag name="MINWIDTH" val="30"/>
  <p:tag name="MINHEIGHT" val="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뫼비우스 Regular" panose="02000700060000000000" pitchFamily="2" charset="-127"/>
            <a:ea typeface="뫼비우스 Regular" panose="02000700060000000000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9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7782</Words>
  <Application>Microsoft Office PowerPoint</Application>
  <PresentationFormat>A4 용지(210x297mm)</PresentationFormat>
  <Paragraphs>3651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Sitemap </vt:lpstr>
      <vt:lpstr>메인 화면- 로그인 전</vt:lpstr>
      <vt:lpstr>메인 화면- 로그인 전</vt:lpstr>
      <vt:lpstr>메인 화면- 로그인 후</vt:lpstr>
      <vt:lpstr>메인 화면- 로그인 후</vt:lpstr>
      <vt:lpstr>회원 가입</vt:lpstr>
      <vt:lpstr>회원 가입</vt:lpstr>
      <vt:lpstr>회원 가입</vt:lpstr>
      <vt:lpstr>회원 가입</vt:lpstr>
      <vt:lpstr>회원 가입</vt:lpstr>
      <vt:lpstr>로그인</vt:lpstr>
      <vt:lpstr>로그아웃</vt:lpstr>
      <vt:lpstr>마이페이지</vt:lpstr>
      <vt:lpstr>마이페이지</vt:lpstr>
      <vt:lpstr>마이페이지</vt:lpstr>
      <vt:lpstr>마이페이지</vt:lpstr>
      <vt:lpstr>Career Path</vt:lpstr>
      <vt:lpstr>Career Path</vt:lpstr>
      <vt:lpstr>2. Career Path - Popup</vt:lpstr>
      <vt:lpstr>Resume builder</vt:lpstr>
      <vt:lpstr>Resume builder</vt:lpstr>
      <vt:lpstr>Careers</vt:lpstr>
      <vt:lpstr>Careers  상세보기</vt:lpstr>
      <vt:lpstr>공지사항</vt:lpstr>
      <vt:lpstr>공지사항</vt:lpstr>
      <vt:lpstr>공지사항</vt:lpstr>
      <vt:lpstr>FAQ</vt:lpstr>
      <vt:lpstr>PowerPoint 프레젠테이션</vt:lpstr>
      <vt:lpstr>Sitemap </vt:lpstr>
      <vt:lpstr>메인 화면- 로그인 전</vt:lpstr>
      <vt:lpstr>메인 화면- 로그인 전</vt:lpstr>
      <vt:lpstr>메인 화면- 로그인 후</vt:lpstr>
      <vt:lpstr>메인 화면- 로그인 후</vt:lpstr>
      <vt:lpstr>회원 가입</vt:lpstr>
      <vt:lpstr>회원 가입</vt:lpstr>
      <vt:lpstr>회원 가입</vt:lpstr>
      <vt:lpstr>회원 가입</vt:lpstr>
      <vt:lpstr>회원 가입</vt:lpstr>
      <vt:lpstr>로그인</vt:lpstr>
      <vt:lpstr>로그아웃</vt:lpstr>
      <vt:lpstr>Careers</vt:lpstr>
      <vt:lpstr>Careers</vt:lpstr>
      <vt:lpstr>Careers</vt:lpstr>
      <vt:lpstr>Careers</vt:lpstr>
      <vt:lpstr>Applicant</vt:lpstr>
      <vt:lpstr>Applicant</vt:lpstr>
      <vt:lpstr>Applicant</vt:lpstr>
      <vt:lpstr>PowerPoint 프레젠테이션</vt:lpstr>
      <vt:lpstr>Sitemap 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  <vt:lpstr>인증 현황</vt:lpstr>
    </vt:vector>
  </TitlesOfParts>
  <Company>Cidow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경일</dc:creator>
  <cp:lastModifiedBy>Windows 사용자</cp:lastModifiedBy>
  <cp:revision>216</cp:revision>
  <cp:lastPrinted>2019-01-07T02:13:22Z</cp:lastPrinted>
  <dcterms:created xsi:type="dcterms:W3CDTF">2018-12-26T01:00:43Z</dcterms:created>
  <dcterms:modified xsi:type="dcterms:W3CDTF">2019-01-08T06:50:01Z</dcterms:modified>
</cp:coreProperties>
</file>