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3588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gV9PP4kuZiQAH/nkU2z0WbpyP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AB9027-E28B-4D30-8C04-2707F9453D25}">
  <a:tblStyle styleId="{A9AB9027-E28B-4D30-8C04-2707F9453D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0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1000" cy="4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0" strike="noStrike">
                <a:latin typeface="Arial"/>
                <a:ea typeface="Arial"/>
                <a:cs typeface="Arial"/>
                <a:sym typeface="Arial"/>
              </a:rPr>
              <a:t>Bajas →marca con ### la cubeta, si se elimina una clave de una cubeta llena y la siguiente cubeta tiene datos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5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5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6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7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8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9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3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2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3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4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5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6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3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3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3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2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3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4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5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6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3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3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2575080"/>
            <a:ext cx="72720" cy="597960"/>
          </a:xfrm>
          <a:custGeom>
            <a:avLst/>
            <a:gdLst/>
            <a:ahLst/>
            <a:cxnLst/>
            <a:rect l="l" t="t" r="r" b="b"/>
            <a:pathLst>
              <a:path w="22" h="136" extrusionOk="0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/>
          <p:nvPr/>
        </p:nvSpPr>
        <p:spPr>
          <a:xfrm>
            <a:off x="128520" y="3156120"/>
            <a:ext cx="618840" cy="2295000"/>
          </a:xfrm>
          <a:custGeom>
            <a:avLst/>
            <a:gdLst/>
            <a:ahLst/>
            <a:cxnLst/>
            <a:rect l="l" t="t" r="r" b="b"/>
            <a:pathLst>
              <a:path w="140" h="504" extrusionOk="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3"/>
          <p:cNvSpPr/>
          <p:nvPr/>
        </p:nvSpPr>
        <p:spPr>
          <a:xfrm>
            <a:off x="806400" y="5446800"/>
            <a:ext cx="582120" cy="1391760"/>
          </a:xfrm>
          <a:custGeom>
            <a:avLst/>
            <a:gdLst/>
            <a:ahLst/>
            <a:cxnLst/>
            <a:rect l="l" t="t" r="r" b="b"/>
            <a:pathLst>
              <a:path w="132" h="308" extrusionOk="0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3"/>
          <p:cNvSpPr/>
          <p:nvPr/>
        </p:nvSpPr>
        <p:spPr>
          <a:xfrm>
            <a:off x="960480" y="6504120"/>
            <a:ext cx="144000" cy="336240"/>
          </a:xfrm>
          <a:custGeom>
            <a:avLst/>
            <a:gdLst/>
            <a:ahLst/>
            <a:cxnLst/>
            <a:rect l="l" t="t" r="r" b="b"/>
            <a:pathLst>
              <a:path w="37" h="79" extrusionOk="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3"/>
          <p:cNvSpPr/>
          <p:nvPr/>
        </p:nvSpPr>
        <p:spPr>
          <a:xfrm>
            <a:off x="100080" y="3200400"/>
            <a:ext cx="793440" cy="3301560"/>
          </a:xfrm>
          <a:custGeom>
            <a:avLst/>
            <a:gdLst/>
            <a:ahLst/>
            <a:cxnLst/>
            <a:rect l="l" t="t" r="r" b="b"/>
            <a:pathLst>
              <a:path w="178" h="722" extrusionOk="0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/>
          <p:nvPr/>
        </p:nvSpPr>
        <p:spPr>
          <a:xfrm>
            <a:off x="22320" y="228600"/>
            <a:ext cx="78840" cy="2900160"/>
          </a:xfrm>
          <a:custGeom>
            <a:avLst/>
            <a:gdLst/>
            <a:ahLst/>
            <a:cxnLst/>
            <a:rect l="l" t="t" r="r" b="b"/>
            <a:pathLst>
              <a:path w="23" h="635" extrusionOk="0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77760" y="2944800"/>
            <a:ext cx="50400" cy="46620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3"/>
          <p:cNvSpPr/>
          <p:nvPr/>
        </p:nvSpPr>
        <p:spPr>
          <a:xfrm>
            <a:off x="770040" y="5478480"/>
            <a:ext cx="163080" cy="996480"/>
          </a:xfrm>
          <a:custGeom>
            <a:avLst/>
            <a:gdLst/>
            <a:ahLst/>
            <a:cxnLst/>
            <a:rect l="l" t="t" r="r" b="b"/>
            <a:pathLst>
              <a:path w="41" h="222" extrusionOk="0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3"/>
          <p:cNvSpPr/>
          <p:nvPr/>
        </p:nvSpPr>
        <p:spPr>
          <a:xfrm>
            <a:off x="774720" y="1398600"/>
            <a:ext cx="2049120" cy="4020840"/>
          </a:xfrm>
          <a:custGeom>
            <a:avLst/>
            <a:gdLst/>
            <a:ahLst/>
            <a:cxnLst/>
            <a:rect l="l" t="t" r="r" b="b"/>
            <a:pathLst>
              <a:path w="450" h="878" extrusionOk="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922320" y="6529320"/>
            <a:ext cx="134640" cy="309240"/>
          </a:xfrm>
          <a:custGeom>
            <a:avLst/>
            <a:gdLst/>
            <a:ahLst/>
            <a:cxnLst/>
            <a:rect l="l" t="t" r="r" b="b"/>
            <a:pathLst>
              <a:path w="35" h="73" extrusionOk="0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770040" y="5359320"/>
            <a:ext cx="9000" cy="19332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849240" y="6245280"/>
            <a:ext cx="210600" cy="595080"/>
          </a:xfrm>
          <a:custGeom>
            <a:avLst/>
            <a:gdLst/>
            <a:ahLst/>
            <a:cxnLst/>
            <a:rect l="l" t="t" r="r" b="b"/>
            <a:pathLst>
              <a:path w="52" h="135" extrusionOk="0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27000" y="0"/>
            <a:ext cx="466200" cy="4373280"/>
          </a:xfrm>
          <a:custGeom>
            <a:avLst/>
            <a:gdLst/>
            <a:ahLst/>
            <a:cxnLst/>
            <a:rect l="l" t="t" r="r" b="b"/>
            <a:pathLst>
              <a:path w="103" h="920" extrusionOk="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550800" y="4316400"/>
            <a:ext cx="394920" cy="1553760"/>
          </a:xfrm>
          <a:custGeom>
            <a:avLst/>
            <a:gdLst/>
            <a:ahLst/>
            <a:cxnLst/>
            <a:rect l="l" t="t" r="r" b="b"/>
            <a:pathLst>
              <a:path w="88" h="330" extrusionOk="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1006560" y="5862600"/>
            <a:ext cx="402840" cy="963360"/>
          </a:xfrm>
          <a:custGeom>
            <a:avLst/>
            <a:gdLst/>
            <a:ahLst/>
            <a:cxnLst/>
            <a:rect l="l" t="t" r="r" b="b"/>
            <a:pathLst>
              <a:path w="90" h="207" extrusionOk="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3"/>
          <p:cNvSpPr/>
          <p:nvPr/>
        </p:nvSpPr>
        <p:spPr>
          <a:xfrm>
            <a:off x="522360" y="4363920"/>
            <a:ext cx="523440" cy="2207880"/>
          </a:xfrm>
          <a:custGeom>
            <a:avLst/>
            <a:gdLst/>
            <a:ahLst/>
            <a:cxnLst/>
            <a:rect l="l" t="t" r="r" b="b"/>
            <a:pathLst>
              <a:path w="115" h="467" extrusionOk="0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3"/>
          <p:cNvSpPr/>
          <p:nvPr/>
        </p:nvSpPr>
        <p:spPr>
          <a:xfrm>
            <a:off x="468360" y="1289160"/>
            <a:ext cx="147240" cy="2999880"/>
          </a:xfrm>
          <a:custGeom>
            <a:avLst/>
            <a:gdLst/>
            <a:ahLst/>
            <a:cxnLst/>
            <a:rect l="l" t="t" r="r" b="b"/>
            <a:pathLst>
              <a:path w="36" h="633" extrusionOk="0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3"/>
          <p:cNvSpPr/>
          <p:nvPr/>
        </p:nvSpPr>
        <p:spPr>
          <a:xfrm>
            <a:off x="1111320" y="6570720"/>
            <a:ext cx="105840" cy="253800"/>
          </a:xfrm>
          <a:custGeom>
            <a:avLst/>
            <a:gdLst/>
            <a:ahLst/>
            <a:cxnLst/>
            <a:rect l="l" t="t" r="r" b="b"/>
            <a:pathLst>
              <a:path w="28" h="59" extrusionOk="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3"/>
          <p:cNvSpPr/>
          <p:nvPr/>
        </p:nvSpPr>
        <p:spPr>
          <a:xfrm>
            <a:off x="503280" y="4106880"/>
            <a:ext cx="55080" cy="48384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3"/>
          <p:cNvSpPr/>
          <p:nvPr/>
        </p:nvSpPr>
        <p:spPr>
          <a:xfrm>
            <a:off x="973080" y="3146400"/>
            <a:ext cx="1382400" cy="2688840"/>
          </a:xfrm>
          <a:custGeom>
            <a:avLst/>
            <a:gdLst/>
            <a:ahLst/>
            <a:cxnLst/>
            <a:rect l="l" t="t" r="r" b="b"/>
            <a:pathLst>
              <a:path w="294" h="568" extrusionOk="0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1073160" y="6600960"/>
            <a:ext cx="93240" cy="225000"/>
          </a:xfrm>
          <a:custGeom>
            <a:avLst/>
            <a:gdLst/>
            <a:ahLst/>
            <a:cxnLst/>
            <a:rect l="l" t="t" r="r" b="b"/>
            <a:pathLst>
              <a:path w="25" h="53" extrusionOk="0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3"/>
          <p:cNvSpPr/>
          <p:nvPr/>
        </p:nvSpPr>
        <p:spPr>
          <a:xfrm>
            <a:off x="973080" y="5897520"/>
            <a:ext cx="110880" cy="647280"/>
          </a:xfrm>
          <a:custGeom>
            <a:avLst/>
            <a:gdLst/>
            <a:ahLst/>
            <a:cxnLst/>
            <a:rect l="l" t="t" r="r" b="b"/>
            <a:pathLst>
              <a:path w="29" h="141" extrusionOk="0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3"/>
          <p:cNvSpPr/>
          <p:nvPr/>
        </p:nvSpPr>
        <p:spPr>
          <a:xfrm>
            <a:off x="973080" y="5772240"/>
            <a:ext cx="10800" cy="19980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3"/>
          <p:cNvSpPr/>
          <p:nvPr/>
        </p:nvSpPr>
        <p:spPr>
          <a:xfrm>
            <a:off x="1006560" y="6323040"/>
            <a:ext cx="182160" cy="502920"/>
          </a:xfrm>
          <a:custGeom>
            <a:avLst/>
            <a:gdLst/>
            <a:ahLst/>
            <a:cxnLst/>
            <a:rect l="l" t="t" r="r" b="b"/>
            <a:pathLst>
              <a:path w="44" h="111" extrusionOk="0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3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3"/>
          <p:cNvSpPr/>
          <p:nvPr/>
        </p:nvSpPr>
        <p:spPr>
          <a:xfrm>
            <a:off x="0" y="4324320"/>
            <a:ext cx="1744200" cy="777600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531720" y="452916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2575080"/>
            <a:ext cx="72720" cy="597960"/>
          </a:xfrm>
          <a:custGeom>
            <a:avLst/>
            <a:gdLst/>
            <a:ahLst/>
            <a:cxnLst/>
            <a:rect l="l" t="t" r="r" b="b"/>
            <a:pathLst>
              <a:path w="22" h="136" extrusionOk="0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28520" y="3156120"/>
            <a:ext cx="618840" cy="2295000"/>
          </a:xfrm>
          <a:custGeom>
            <a:avLst/>
            <a:gdLst/>
            <a:ahLst/>
            <a:cxnLst/>
            <a:rect l="l" t="t" r="r" b="b"/>
            <a:pathLst>
              <a:path w="140" h="504" extrusionOk="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806400" y="5446800"/>
            <a:ext cx="582120" cy="1391760"/>
          </a:xfrm>
          <a:custGeom>
            <a:avLst/>
            <a:gdLst/>
            <a:ahLst/>
            <a:cxnLst/>
            <a:rect l="l" t="t" r="r" b="b"/>
            <a:pathLst>
              <a:path w="132" h="308" extrusionOk="0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960480" y="6504120"/>
            <a:ext cx="144000" cy="336240"/>
          </a:xfrm>
          <a:custGeom>
            <a:avLst/>
            <a:gdLst/>
            <a:ahLst/>
            <a:cxnLst/>
            <a:rect l="l" t="t" r="r" b="b"/>
            <a:pathLst>
              <a:path w="37" h="79" extrusionOk="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00080" y="3200400"/>
            <a:ext cx="793440" cy="3301560"/>
          </a:xfrm>
          <a:custGeom>
            <a:avLst/>
            <a:gdLst/>
            <a:ahLst/>
            <a:cxnLst/>
            <a:rect l="l" t="t" r="r" b="b"/>
            <a:pathLst>
              <a:path w="178" h="722" extrusionOk="0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2320" y="228600"/>
            <a:ext cx="78840" cy="2900160"/>
          </a:xfrm>
          <a:custGeom>
            <a:avLst/>
            <a:gdLst/>
            <a:ahLst/>
            <a:cxnLst/>
            <a:rect l="l" t="t" r="r" b="b"/>
            <a:pathLst>
              <a:path w="23" h="635" extrusionOk="0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77760" y="2944800"/>
            <a:ext cx="50400" cy="46620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70040" y="5478480"/>
            <a:ext cx="163080" cy="996480"/>
          </a:xfrm>
          <a:custGeom>
            <a:avLst/>
            <a:gdLst/>
            <a:ahLst/>
            <a:cxnLst/>
            <a:rect l="l" t="t" r="r" b="b"/>
            <a:pathLst>
              <a:path w="41" h="222" extrusionOk="0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774720" y="1398600"/>
            <a:ext cx="2049120" cy="4020840"/>
          </a:xfrm>
          <a:custGeom>
            <a:avLst/>
            <a:gdLst/>
            <a:ahLst/>
            <a:cxnLst/>
            <a:rect l="l" t="t" r="r" b="b"/>
            <a:pathLst>
              <a:path w="450" h="878" extrusionOk="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22320" y="6529320"/>
            <a:ext cx="134640" cy="309240"/>
          </a:xfrm>
          <a:custGeom>
            <a:avLst/>
            <a:gdLst/>
            <a:ahLst/>
            <a:cxnLst/>
            <a:rect l="l" t="t" r="r" b="b"/>
            <a:pathLst>
              <a:path w="35" h="73" extrusionOk="0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70040" y="5359320"/>
            <a:ext cx="9000" cy="19332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849240" y="6245280"/>
            <a:ext cx="210600" cy="595080"/>
          </a:xfrm>
          <a:custGeom>
            <a:avLst/>
            <a:gdLst/>
            <a:ahLst/>
            <a:cxnLst/>
            <a:rect l="l" t="t" r="r" b="b"/>
            <a:pathLst>
              <a:path w="52" h="135" extrusionOk="0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7000" y="0"/>
            <a:ext cx="466200" cy="4373280"/>
          </a:xfrm>
          <a:custGeom>
            <a:avLst/>
            <a:gdLst/>
            <a:ahLst/>
            <a:cxnLst/>
            <a:rect l="l" t="t" r="r" b="b"/>
            <a:pathLst>
              <a:path w="103" h="920" extrusionOk="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50800" y="4316400"/>
            <a:ext cx="394920" cy="1553760"/>
          </a:xfrm>
          <a:custGeom>
            <a:avLst/>
            <a:gdLst/>
            <a:ahLst/>
            <a:cxnLst/>
            <a:rect l="l" t="t" r="r" b="b"/>
            <a:pathLst>
              <a:path w="88" h="330" extrusionOk="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006560" y="5862600"/>
            <a:ext cx="402840" cy="963360"/>
          </a:xfrm>
          <a:custGeom>
            <a:avLst/>
            <a:gdLst/>
            <a:ahLst/>
            <a:cxnLst/>
            <a:rect l="l" t="t" r="r" b="b"/>
            <a:pathLst>
              <a:path w="90" h="207" extrusionOk="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22360" y="4363920"/>
            <a:ext cx="523440" cy="2207880"/>
          </a:xfrm>
          <a:custGeom>
            <a:avLst/>
            <a:gdLst/>
            <a:ahLst/>
            <a:cxnLst/>
            <a:rect l="l" t="t" r="r" b="b"/>
            <a:pathLst>
              <a:path w="115" h="467" extrusionOk="0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68360" y="1289160"/>
            <a:ext cx="147240" cy="2999880"/>
          </a:xfrm>
          <a:custGeom>
            <a:avLst/>
            <a:gdLst/>
            <a:ahLst/>
            <a:cxnLst/>
            <a:rect l="l" t="t" r="r" b="b"/>
            <a:pathLst>
              <a:path w="36" h="633" extrusionOk="0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111320" y="6570720"/>
            <a:ext cx="105840" cy="253800"/>
          </a:xfrm>
          <a:custGeom>
            <a:avLst/>
            <a:gdLst/>
            <a:ahLst/>
            <a:cxnLst/>
            <a:rect l="l" t="t" r="r" b="b"/>
            <a:pathLst>
              <a:path w="28" h="59" extrusionOk="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03280" y="4106880"/>
            <a:ext cx="55080" cy="48384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973080" y="3146400"/>
            <a:ext cx="1382400" cy="2688840"/>
          </a:xfrm>
          <a:custGeom>
            <a:avLst/>
            <a:gdLst/>
            <a:ahLst/>
            <a:cxnLst/>
            <a:rect l="l" t="t" r="r" b="b"/>
            <a:pathLst>
              <a:path w="294" h="568" extrusionOk="0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073160" y="6600960"/>
            <a:ext cx="93240" cy="225000"/>
          </a:xfrm>
          <a:custGeom>
            <a:avLst/>
            <a:gdLst/>
            <a:ahLst/>
            <a:cxnLst/>
            <a:rect l="l" t="t" r="r" b="b"/>
            <a:pathLst>
              <a:path w="25" h="53" extrusionOk="0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973080" y="5897520"/>
            <a:ext cx="110880" cy="647280"/>
          </a:xfrm>
          <a:custGeom>
            <a:avLst/>
            <a:gdLst/>
            <a:ahLst/>
            <a:cxnLst/>
            <a:rect l="l" t="t" r="r" b="b"/>
            <a:pathLst>
              <a:path w="29" h="141" extrusionOk="0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973080" y="5772240"/>
            <a:ext cx="10800" cy="19980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006560" y="6323040"/>
            <a:ext cx="182160" cy="502920"/>
          </a:xfrm>
          <a:custGeom>
            <a:avLst/>
            <a:gdLst/>
            <a:ahLst/>
            <a:cxnLst/>
            <a:rect l="l" t="t" r="r" b="b"/>
            <a:pathLst>
              <a:path w="44" h="111" extrusionOk="0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 flipH="1">
            <a:off x="-4680" y="206640"/>
            <a:ext cx="1588680" cy="50616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531720" y="78732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/>
          <p:nvPr/>
        </p:nvSpPr>
        <p:spPr>
          <a:xfrm>
            <a:off x="2453400" y="952560"/>
            <a:ext cx="8915040" cy="226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431640" y="453564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i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Hashing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/>
          <p:nvPr/>
        </p:nvSpPr>
        <p:spPr>
          <a:xfrm>
            <a:off x="11245902" y="652756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1667520" y="1000080"/>
            <a:ext cx="4714560" cy="49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Siguientes claves a dispersar: </a:t>
            </a:r>
            <a:endParaRPr sz="39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	     f(25) = 3</a:t>
            </a:r>
            <a:endParaRPr sz="39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	     f(38) = 5</a:t>
            </a:r>
            <a:endParaRPr sz="39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81	     f(81) = 4</a:t>
            </a:r>
            <a:endParaRPr sz="39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	     f(14) = 3</a:t>
            </a:r>
            <a:endParaRPr sz="3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2937772" y="2464850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2882160" y="3107610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2937835" y="3750470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2882160" y="4393443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6" name="Google Shape;306;p10"/>
          <p:cNvGraphicFramePr/>
          <p:nvPr>
            <p:extLst>
              <p:ext uri="{D42A27DB-BD31-4B8C-83A1-F6EECF244321}">
                <p14:modId xmlns:p14="http://schemas.microsoft.com/office/powerpoint/2010/main" val="1694376628"/>
              </p:ext>
            </p:extLst>
          </p:nvPr>
        </p:nvGraphicFramePr>
        <p:xfrm>
          <a:off x="6954120" y="571320"/>
          <a:ext cx="4928750" cy="5893800"/>
        </p:xfrm>
        <a:graphic>
          <a:graphicData uri="http://schemas.openxmlformats.org/drawingml/2006/table">
            <a:tbl>
              <a:tblPr>
                <a:noFill/>
                <a:tableStyleId>{A9AB9027-E28B-4D30-8C04-2707F9453D25}</a:tableStyleId>
              </a:tblPr>
              <a:tblGrid>
                <a:gridCol w="17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sz="3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7" name="Google Shape;307;p10"/>
          <p:cNvSpPr/>
          <p:nvPr/>
        </p:nvSpPr>
        <p:spPr>
          <a:xfrm>
            <a:off x="10682280" y="4184070"/>
            <a:ext cx="728280" cy="81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10682280" y="324515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81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9154080" y="4186963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9154080" y="324515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23600" y="5214960"/>
            <a:ext cx="6363720" cy="6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rojo las </a:t>
            </a:r>
            <a:r>
              <a:rPr lang="es-AR" sz="3600" b="0" i="1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instrusas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11"/>
          <p:cNvGraphicFramePr/>
          <p:nvPr/>
        </p:nvGraphicFramePr>
        <p:xfrm>
          <a:off x="6954120" y="571320"/>
          <a:ext cx="4928750" cy="5893800"/>
        </p:xfrm>
        <a:graphic>
          <a:graphicData uri="http://schemas.openxmlformats.org/drawingml/2006/table">
            <a:tbl>
              <a:tblPr>
                <a:noFill/>
                <a:tableStyleId>{A9AB9027-E28B-4D30-8C04-2707F9453D25}</a:tableStyleId>
              </a:tblPr>
              <a:tblGrid>
                <a:gridCol w="17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sz="3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81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1" name="Google Shape;321;p11"/>
          <p:cNvSpPr/>
          <p:nvPr/>
        </p:nvSpPr>
        <p:spPr>
          <a:xfrm>
            <a:off x="10889455" y="6489044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1667520" y="1143000"/>
            <a:ext cx="4714560" cy="350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82760" marR="0" lvl="0" indent="-266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	     f(22) = 0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     f(23) = 1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	     f(56) = 1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	    </a:t>
            </a:r>
            <a:r>
              <a:rPr lang="es-AR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f(76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r>
              <a:rPr lang="es-AR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=10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      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s-AR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s-AR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f(21)= 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2882160" y="128592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2882160" y="192888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2882160" y="257184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2882160" y="321480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2882160" y="385776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9147780" y="229158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10683000" y="18189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9097200" y="1370696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1882080" y="5214960"/>
            <a:ext cx="4214520" cy="1285560"/>
          </a:xfrm>
          <a:prstGeom prst="rect">
            <a:avLst/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= 15 = 15 = 68%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11*2 </a:t>
            </a:r>
            <a:r>
              <a:rPr lang="es-AR" sz="3200" b="1" i="0" u="none" strike="noStrike" cap="none" smtClean="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22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11"/>
          <p:cNvCxnSpPr/>
          <p:nvPr/>
        </p:nvCxnSpPr>
        <p:spPr>
          <a:xfrm>
            <a:off x="3024720" y="5822280"/>
            <a:ext cx="857160" cy="1440"/>
          </a:xfrm>
          <a:prstGeom prst="straightConnector1">
            <a:avLst/>
          </a:prstGeom>
          <a:noFill/>
          <a:ln w="190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11"/>
          <p:cNvCxnSpPr/>
          <p:nvPr/>
        </p:nvCxnSpPr>
        <p:spPr>
          <a:xfrm>
            <a:off x="4163760" y="5820120"/>
            <a:ext cx="504000" cy="1440"/>
          </a:xfrm>
          <a:prstGeom prst="straightConnector1">
            <a:avLst/>
          </a:prstGeom>
          <a:noFill/>
          <a:ln w="190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6" name="Google Shape;336;p11"/>
          <p:cNvSpPr/>
          <p:nvPr/>
        </p:nvSpPr>
        <p:spPr>
          <a:xfrm>
            <a:off x="1707840" y="4500720"/>
            <a:ext cx="330084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la DE?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Google Shape;345;p12"/>
          <p:cNvGraphicFramePr/>
          <p:nvPr/>
        </p:nvGraphicFramePr>
        <p:xfrm>
          <a:off x="6954120" y="571320"/>
          <a:ext cx="4928750" cy="5893800"/>
        </p:xfrm>
        <a:graphic>
          <a:graphicData uri="http://schemas.openxmlformats.org/drawingml/2006/table">
            <a:tbl>
              <a:tblPr>
                <a:noFill/>
                <a:tableStyleId>{A9AB9027-E28B-4D30-8C04-2707F9453D25}</a:tableStyleId>
              </a:tblPr>
              <a:tblGrid>
                <a:gridCol w="17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46" name="Google Shape;346;p12"/>
          <p:cNvSpPr/>
          <p:nvPr/>
        </p:nvSpPr>
        <p:spPr>
          <a:xfrm>
            <a:off x="11086075" y="6542491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1667525" y="2047625"/>
            <a:ext cx="4714500" cy="26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82760" marR="0" lvl="0" indent="-266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-22	     f(22) = 0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-58	     f(58) = 3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-81      </a:t>
            </a:r>
            <a:r>
              <a:rPr lang="es-AR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f(81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4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-14	     </a:t>
            </a:r>
            <a:r>
              <a:rPr lang="es-AR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f(14)=  3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9127440" y="2315348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10668960" y="1815308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9127440" y="1380436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9127440" y="278196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8856010" y="2784815"/>
            <a:ext cx="131652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###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10427815" y="3269040"/>
            <a:ext cx="131652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###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10725840" y="32639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81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10663560" y="413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2978610" y="2315345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2"/>
          <p:cNvSpPr/>
          <p:nvPr/>
        </p:nvSpPr>
        <p:spPr>
          <a:xfrm>
            <a:off x="2978610" y="2828345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2"/>
          <p:cNvSpPr/>
          <p:nvPr/>
        </p:nvSpPr>
        <p:spPr>
          <a:xfrm>
            <a:off x="2901985" y="3606470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2"/>
          <p:cNvSpPr/>
          <p:nvPr/>
        </p:nvSpPr>
        <p:spPr>
          <a:xfrm>
            <a:off x="2978610" y="4181020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2"/>
          <p:cNvSpPr txBox="1"/>
          <p:nvPr/>
        </p:nvSpPr>
        <p:spPr>
          <a:xfrm>
            <a:off x="1667525" y="863175"/>
            <a:ext cx="5714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1"/>
              <a:t>Eliminar las siguientes claves</a:t>
            </a:r>
            <a:endParaRPr sz="2600" b="1"/>
          </a:p>
        </p:txBody>
      </p:sp>
      <p:sp>
        <p:nvSpPr>
          <p:cNvPr id="363" name="Google Shape;363;p12"/>
          <p:cNvSpPr txBox="1"/>
          <p:nvPr/>
        </p:nvSpPr>
        <p:spPr>
          <a:xfrm>
            <a:off x="1239425" y="4897600"/>
            <a:ext cx="5714700" cy="1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/>
              <a:t>Se usa una marca (####) cuando se elimina un dato y en la próxima cubeta hay otra marca u otro dato (Ej 58, 81)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11278800" y="651798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388160" y="1428840"/>
            <a:ext cx="10280160" cy="498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0720" marR="0" lvl="0" indent="-450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lang="es-AR" sz="3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para generar una dirección base única para una clave dada. 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0720" marR="0" lvl="0" indent="-450360" algn="just" rtl="0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lang="es-AR" sz="3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Convierte la clave en un número aleatorio, que luego sirve para determinar dónde se almacena la clave.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0720" marR="0" lvl="0" indent="-450360" algn="just" rtl="0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lang="es-AR" sz="3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 una función de dispersión para mapear cada clave con una dirección física de almacenamiento.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0720" marR="0" lvl="0" indent="-450360" algn="just" rtl="0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lang="es-AR" sz="3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Utilizada cuando se requiere acceso rápido por clave.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/>
          <p:nvPr/>
        </p:nvSpPr>
        <p:spPr>
          <a:xfrm>
            <a:off x="11255138" y="6493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1655640" y="1608120"/>
            <a:ext cx="9848520" cy="14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1739160" y="1643040"/>
            <a:ext cx="9786600" cy="46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Direccionamiento estático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espacio disponible para dispersar los registros del archivo está fijado previamente.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Direccionamiento dinámico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espacio disponible para dispersar los registros del archivo aumenta o disminuye en función de las necesidades.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Dispersión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/>
          <p:nvPr/>
        </p:nvSpPr>
        <p:spPr>
          <a:xfrm>
            <a:off x="1596240" y="59832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Parámetros a considerar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11652302" y="6493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1509840" y="1571760"/>
            <a:ext cx="10373040" cy="462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Parámetros que influyen sobre el desempeño del ambiente de dispersión: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25680" marR="0" lvl="0" indent="-53351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lang="es-AR"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de almacenamiento de cada dirección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25680" marR="0" lvl="0" indent="-53351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lang="es-AR"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Densidad de empaquetamiento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25680" marR="0" lvl="0" indent="-53351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lang="es-AR"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hash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25680" marR="0" lvl="0" indent="-53351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lang="es-AR"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 tratamiento de desbordes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0894920" y="6493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1739160" y="1357200"/>
            <a:ext cx="9715320" cy="50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dispersión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Caja negra que a partir de una clave genera la dirección física donde debe almacenarse el registro.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Colisión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en la que un registro es asignado, por función de dispersión, a una dirección que ya posee uno o más registros.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1667520" y="35712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2025000" y="5643720"/>
            <a:ext cx="9429480" cy="713880"/>
          </a:xfrm>
          <a:prstGeom prst="rect">
            <a:avLst/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= número de registros / espacio Total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11347502" y="6493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1678680" y="1500120"/>
            <a:ext cx="10204200" cy="4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en la cual una clave carece de lugar en la dirección asignada por la función de dispersión.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Densidad de empaquetamiento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Relación entre el espacio disponible para el archivo de datos y la cantidad de registros que integran el mismo.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1240" marR="0" lvl="0" indent="-2807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1240" marR="0" lvl="0" indent="-2807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11199960" y="644850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1534320" y="1428840"/>
            <a:ext cx="10062720" cy="52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Aunque la función de dispersión sea eficiente y la densidad de empaquetamiento sea baja, es probable que ocurran </a:t>
            </a:r>
            <a:r>
              <a:rPr lang="es-AR" sz="3200" b="1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desbordes</a:t>
            </a:r>
            <a:r>
              <a:rPr lang="es-AR" sz="32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aplicables para resolver colisiones con desborde en </a:t>
            </a:r>
            <a:r>
              <a:rPr lang="es-AR" sz="3200" b="0" i="1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estática</a:t>
            </a:r>
            <a:r>
              <a:rPr lang="es-AR" sz="32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0720" marR="0" lvl="0" indent="-4503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lang="es-AR" sz="3200" b="1" i="1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0720" marR="0" lvl="0" indent="-4503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lang="es-AR" sz="3200" b="1" i="1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encadenada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0720" marR="0" lvl="0" indent="-4503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lang="es-AR" sz="3200" b="1" i="1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con área de desborde por separado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0720" marR="0" lvl="0" indent="-4503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lang="es-AR" sz="3200" b="1" i="1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doble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1240" marR="0" lvl="0" indent="-2807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1240" marR="0" lvl="0" indent="-2807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/>
          <p:nvPr/>
        </p:nvSpPr>
        <p:spPr>
          <a:xfrm>
            <a:off x="1667520" y="598320"/>
            <a:ext cx="290556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11058840" y="649710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1739160" y="1500120"/>
            <a:ext cx="10143720" cy="485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lang="es-AR" sz="4000" b="1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2 registros por dirección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15 claves en total.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1240" marR="0" lvl="0" indent="-2807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/>
          <p:nvPr/>
        </p:nvSpPr>
        <p:spPr>
          <a:xfrm>
            <a:off x="11018700" y="6493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1667520" y="1500120"/>
            <a:ext cx="4714560" cy="44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	     f(58) = 3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f(78) = 1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      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s-AR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s-AR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f(60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5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      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AR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f(85) = 8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      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s-AR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s-AR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f(91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3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      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AR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f(27) = 5 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2882160" y="228600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2882160" y="292896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2882160" y="357192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2882160" y="421488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"/>
          <p:cNvSpPr/>
          <p:nvPr/>
        </p:nvSpPr>
        <p:spPr>
          <a:xfrm>
            <a:off x="2882160" y="485784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9"/>
          <p:cNvSpPr/>
          <p:nvPr/>
        </p:nvSpPr>
        <p:spPr>
          <a:xfrm>
            <a:off x="2882160" y="550080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84" name="Google Shape;284;p9"/>
          <p:cNvGraphicFramePr/>
          <p:nvPr/>
        </p:nvGraphicFramePr>
        <p:xfrm>
          <a:off x="6954120" y="571320"/>
          <a:ext cx="4928750" cy="5893800"/>
        </p:xfrm>
        <a:graphic>
          <a:graphicData uri="http://schemas.openxmlformats.org/drawingml/2006/table">
            <a:tbl>
              <a:tblPr>
                <a:noFill/>
                <a:tableStyleId>{A9AB9027-E28B-4D30-8C04-2707F9453D25}</a:tableStyleId>
              </a:tblPr>
              <a:tblGrid>
                <a:gridCol w="17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5" name="Google Shape;285;p9"/>
          <p:cNvSpPr/>
          <p:nvPr/>
        </p:nvSpPr>
        <p:spPr>
          <a:xfrm>
            <a:off x="4016880" y="571320"/>
            <a:ext cx="2832840" cy="6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1065456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10654560" y="2760829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9097200" y="512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908280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9054355" y="1904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9082800" y="2764453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577</Words>
  <Application>Microsoft Office PowerPoint</Application>
  <PresentationFormat>Personalizado</PresentationFormat>
  <Paragraphs>244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Century Gothic</vt:lpstr>
      <vt:lpstr>Times New Roman</vt:lpstr>
      <vt:lpstr>Noto Sans Symbols</vt:lpstr>
      <vt:lpstr>Arial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Noelia</dc:creator>
  <cp:lastModifiedBy>viviana</cp:lastModifiedBy>
  <cp:revision>7</cp:revision>
  <dcterms:created xsi:type="dcterms:W3CDTF">1601-01-01T00:00:00Z</dcterms:created>
  <dcterms:modified xsi:type="dcterms:W3CDTF">2021-05-15T11:29:56Z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