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257" r:id="rId2"/>
    <p:sldId id="258" r:id="rId3"/>
    <p:sldId id="291" r:id="rId4"/>
    <p:sldId id="264" r:id="rId5"/>
    <p:sldId id="268" r:id="rId6"/>
    <p:sldId id="269" r:id="rId7"/>
    <p:sldId id="289" r:id="rId8"/>
    <p:sldId id="259" r:id="rId9"/>
    <p:sldId id="260" r:id="rId10"/>
    <p:sldId id="261" r:id="rId11"/>
    <p:sldId id="270" r:id="rId12"/>
    <p:sldId id="271" r:id="rId13"/>
    <p:sldId id="262" r:id="rId14"/>
    <p:sldId id="272" r:id="rId15"/>
    <p:sldId id="278" r:id="rId16"/>
    <p:sldId id="279" r:id="rId17"/>
    <p:sldId id="280" r:id="rId18"/>
    <p:sldId id="281" r:id="rId19"/>
    <p:sldId id="282" r:id="rId20"/>
    <p:sldId id="294" r:id="rId21"/>
    <p:sldId id="273" r:id="rId22"/>
    <p:sldId id="274" r:id="rId23"/>
    <p:sldId id="295" r:id="rId24"/>
    <p:sldId id="296" r:id="rId25"/>
    <p:sldId id="275" r:id="rId26"/>
    <p:sldId id="276" r:id="rId27"/>
    <p:sldId id="277" r:id="rId28"/>
    <p:sldId id="283" r:id="rId29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/>
    <p:restoredTop sz="86439"/>
  </p:normalViewPr>
  <p:slideViewPr>
    <p:cSldViewPr>
      <p:cViewPr varScale="1">
        <p:scale>
          <a:sx n="60" d="100"/>
          <a:sy n="60" d="100"/>
        </p:scale>
        <p:origin x="3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31ED90F-8EAB-7549-9464-90719B0E8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0152BF9-E1CA-FE4D-BCED-04644C7BEE0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6BA7B5D1-7A1C-2B47-B9C1-0F9953FA5D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CF7093E9-3D21-2744-83C6-0EB82282F7B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933013-7D52-6645-A308-D01756E031A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D830D77-6764-B644-ACD2-364766DD1E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3B42486-C3B6-5E4B-AA7C-2BBD086CA19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D3380BB-8927-0243-8520-75EC9187E09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175DA6F-7F6C-5B4E-934B-D61CA56C9B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ADC5F7D-5FE5-BF4C-B38D-27E5D74FAB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447168E-8471-434E-B10D-B1C827A2A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305994C-D216-6A49-AA7A-07BD8349EFA4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B239A98-6F6B-BA42-8AFF-13235AB40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F0DAB-7923-B945-8F4D-2030D1C60AA3}" type="slidenum">
              <a:rPr lang="en-AU" altLang="en-US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A3E354B-B24D-EF40-9E24-D3C9FC10A9E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238AB6F-3799-5D45-9874-19D8D0C1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788782-4381-D34B-AEBE-1708F2911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4AF17D-96C0-A541-8DF4-F50181A59B42}" type="slidenum">
              <a:rPr lang="en-AU" altLang="en-US"/>
              <a:pPr>
                <a:spcBef>
                  <a:spcPct val="0"/>
                </a:spcBef>
              </a:pPr>
              <a:t>6</a:t>
            </a:fld>
            <a:endParaRPr lang="en-AU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0AEE76B-C15F-7044-A940-A0CF90315A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2DE385F-3A04-4446-9F7B-15F50A1566C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228478F-7ECC-9D42-A382-6B487ACE71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D29B11D-C208-534F-A5D5-19BB32053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NZ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3E6996C-D132-634E-87C7-476E6A38C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EC7629F-97FD-8B4B-8A86-E902D9A0687B}" type="slidenum">
              <a:rPr lang="en-AU" altLang="en-US"/>
              <a:pPr/>
              <a:t>24</a:t>
            </a:fld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7BBDC4A-832F-B146-8467-2601E8781C4B}"/>
              </a:ext>
            </a:extLst>
          </p:cNvPr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D5EE4073-146E-344E-B257-BF5C0502D0F6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8DD543D-FFE0-DC45-8E0A-10F749D91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6C5C3BFD-87EF-8B4C-86A2-5BA5257BD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2147483646 w 5760"/>
                <a:gd name="T3" fmla="*/ 0 h 528"/>
                <a:gd name="T4" fmla="*/ 2147483646 w 5760"/>
                <a:gd name="T5" fmla="*/ 2147483646 h 528"/>
                <a:gd name="T6" fmla="*/ 2147483646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FA7AEDF-2DE7-A24B-A6E5-40C1D718C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E09811-446A-DE49-BBBF-67CBDE3839FF}"/>
                </a:ext>
              </a:extLst>
            </p:cNvPr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>
            <a:extLst>
              <a:ext uri="{FF2B5EF4-FFF2-40B4-BE49-F238E27FC236}">
                <a16:creationId xmlns:a16="http://schemas.microsoft.com/office/drawing/2014/main" id="{9B0CFCCA-A867-EB4E-8C33-8A1CB67D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18">
            <a:extLst>
              <a:ext uri="{FF2B5EF4-FFF2-40B4-BE49-F238E27FC236}">
                <a16:creationId xmlns:a16="http://schemas.microsoft.com/office/drawing/2014/main" id="{FE58F0A6-AB7E-E841-B576-ABBB8F22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26">
            <a:extLst>
              <a:ext uri="{FF2B5EF4-FFF2-40B4-BE49-F238E27FC236}">
                <a16:creationId xmlns:a16="http://schemas.microsoft.com/office/drawing/2014/main" id="{E09EAA3D-069E-FA44-AA2A-005750A1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17A68FB-FBA2-E54D-B575-1A618D88CFF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8214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E9D4B6D-E7D5-4744-AE50-390B464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65E187AA-D1E5-1C45-B7C7-0AF08B50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488428D6-4F65-9D46-AA75-6C3CD5D1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86538E-45AC-584D-9617-9705319F044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834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7BBA15BB-1A5E-B245-90CD-EA95369B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2759929E-9BEF-4E4D-980D-00D5C255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30DC86D1-44B2-374C-A82D-EDAE1AB0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B9046-7FAB-7044-9328-CEEE4441D76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701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Date Placeholder 9">
            <a:extLst>
              <a:ext uri="{FF2B5EF4-FFF2-40B4-BE49-F238E27FC236}">
                <a16:creationId xmlns:a16="http://schemas.microsoft.com/office/drawing/2014/main" id="{C4E31EFF-8D75-6843-957D-6A9A45C7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21">
            <a:extLst>
              <a:ext uri="{FF2B5EF4-FFF2-40B4-BE49-F238E27FC236}">
                <a16:creationId xmlns:a16="http://schemas.microsoft.com/office/drawing/2014/main" id="{904AD16C-239C-A147-8140-C4FD11CF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EF5B4E82-E17F-AB49-A806-B9050FD1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7BC47-C20F-164B-9399-CEA788A26F9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5789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9">
            <a:extLst>
              <a:ext uri="{FF2B5EF4-FFF2-40B4-BE49-F238E27FC236}">
                <a16:creationId xmlns:a16="http://schemas.microsoft.com/office/drawing/2014/main" id="{BF4455AC-FE50-A942-89EF-BDBF2421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21">
            <a:extLst>
              <a:ext uri="{FF2B5EF4-FFF2-40B4-BE49-F238E27FC236}">
                <a16:creationId xmlns:a16="http://schemas.microsoft.com/office/drawing/2014/main" id="{AAA7C23A-B5F9-3E47-829A-3C731679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17">
            <a:extLst>
              <a:ext uri="{FF2B5EF4-FFF2-40B4-BE49-F238E27FC236}">
                <a16:creationId xmlns:a16="http://schemas.microsoft.com/office/drawing/2014/main" id="{4CC59DC3-9FDB-6345-905F-273AF344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CC45D-3B49-0945-82C6-5F519E007E1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3866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4526C641-3EB9-6943-A429-CF1692EA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Footer Placeholder 21">
            <a:extLst>
              <a:ext uri="{FF2B5EF4-FFF2-40B4-BE49-F238E27FC236}">
                <a16:creationId xmlns:a16="http://schemas.microsoft.com/office/drawing/2014/main" id="{8A04A315-73D5-5C4A-B826-03A68A39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Slide Number Placeholder 17">
            <a:extLst>
              <a:ext uri="{FF2B5EF4-FFF2-40B4-BE49-F238E27FC236}">
                <a16:creationId xmlns:a16="http://schemas.microsoft.com/office/drawing/2014/main" id="{2542BA78-2C10-0D49-9F3C-3E77160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76EA3D-523B-6A41-B6E4-6192779EFFB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651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>
            <a:extLst>
              <a:ext uri="{FF2B5EF4-FFF2-40B4-BE49-F238E27FC236}">
                <a16:creationId xmlns:a16="http://schemas.microsoft.com/office/drawing/2014/main" id="{E4AE98A6-DCB4-6648-93C3-561BA08C8492}"/>
              </a:ext>
            </a:extLst>
          </p:cNvPr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775C23F0-604C-0440-BF03-CBCCAB082D7C}"/>
              </a:ext>
            </a:extLst>
          </p:cNvPr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920F572-ABE8-7B4D-9A56-ED4DE3BB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5A293C-59BD-934D-92E0-3E2089E5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53A0E5-2F9E-B74E-A8B6-4222C42E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25C00-126A-AA42-A2F6-8945651ED4D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635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C95BD-ACF6-1843-8BEF-D401DA07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1643-189D-2F4B-A440-358EBDD0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F72E0-E6B0-DB48-8E9E-4B140AA1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B9545-B31A-D94E-B5D0-11070F8DA97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49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BBD0-A416-5943-842D-619481F8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EB97-512E-8745-98F1-5AF391F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C17FD-0987-ED4C-9F1D-3EE00634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B6319-F169-2B47-9B11-FBD26774A74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3184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72E4F-F632-2A4E-BB78-9FF63958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F06D7-39CD-2E4B-B8BF-989C61F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0487-BFC2-A946-953B-E83C410DF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EA000-3CBE-CC47-89FB-D7F259A2245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1048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>
            <a:extLst>
              <a:ext uri="{FF2B5EF4-FFF2-40B4-BE49-F238E27FC236}">
                <a16:creationId xmlns:a16="http://schemas.microsoft.com/office/drawing/2014/main" id="{A0A29FDE-1793-984C-AB07-76B6D226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Footer Placeholder 21">
            <a:extLst>
              <a:ext uri="{FF2B5EF4-FFF2-40B4-BE49-F238E27FC236}">
                <a16:creationId xmlns:a16="http://schemas.microsoft.com/office/drawing/2014/main" id="{CA241D7D-8181-4A45-A81E-76AE4909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Slide Number Placeholder 17">
            <a:extLst>
              <a:ext uri="{FF2B5EF4-FFF2-40B4-BE49-F238E27FC236}">
                <a16:creationId xmlns:a16="http://schemas.microsoft.com/office/drawing/2014/main" id="{36346B7C-C9B9-4848-98EC-EB840929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7BDA8A-2C86-BD45-A510-993F95FC48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0931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683D-D1CF-E242-BEA2-255E6777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61E9C-DDCA-0143-A06A-26336F7E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4EBB3-C475-954A-854F-4E2C06E1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EDC35-44A8-244D-A3D0-F89E869DED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062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E185A948-6B2D-B34C-B450-01BBB8260ABC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A09BEEA8-7689-2548-9ED2-D90AA3BDE3EA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C44C5F2-8BD8-7547-B977-2DAF9E375C87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780B8AC-58C0-1F4B-9EA5-BFD2DCDD4FA5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>
            <a:extLst>
              <a:ext uri="{FF2B5EF4-FFF2-40B4-BE49-F238E27FC236}">
                <a16:creationId xmlns:a16="http://schemas.microsoft.com/office/drawing/2014/main" id="{EA0D3B47-4335-EC49-AC3A-C9DAA30AC5F7}"/>
              </a:ext>
            </a:extLst>
          </p:cNvPr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0DB8085-0A8C-424D-8214-9E646E481EA3}"/>
              </a:ext>
            </a:extLst>
          </p:cNvPr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F57695B-335E-C04F-9D0F-36AAF493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FD8CE68-9300-CA47-9C26-2B7E5B59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C9F9E5-1EA5-A942-B334-2C3C1FA1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4ED8-2300-5842-9405-251F4CE3A8A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9069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2974DDA-0337-8246-9B70-F84FD810F08A}"/>
              </a:ext>
            </a:extLst>
          </p:cNvPr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7" name="Freeform 11">
            <a:extLst>
              <a:ext uri="{FF2B5EF4-FFF2-40B4-BE49-F238E27FC236}">
                <a16:creationId xmlns:a16="http://schemas.microsoft.com/office/drawing/2014/main" id="{F9E312A4-8BE3-954A-A3CA-7DB29CE8FCFC}"/>
              </a:ext>
            </a:extLst>
          </p:cNvPr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6 w 5591"/>
              <a:gd name="T3" fmla="*/ 0 h 588"/>
              <a:gd name="T4" fmla="*/ 2147483646 w 5591"/>
              <a:gd name="T5" fmla="*/ 2147483646 h 588"/>
              <a:gd name="T6" fmla="*/ 214748364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AE567F0-7192-F247-B6F1-9ACD8095FEFB}"/>
              </a:ext>
            </a:extLst>
          </p:cNvPr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D6E7C6-457A-9546-8DD0-B4C699F0AF58}"/>
              </a:ext>
            </a:extLst>
          </p:cNvPr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C54A14A6-441E-2644-8409-B03F8AA9D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>
            <a:extLst>
              <a:ext uri="{FF2B5EF4-FFF2-40B4-BE49-F238E27FC236}">
                <a16:creationId xmlns:a16="http://schemas.microsoft.com/office/drawing/2014/main" id="{F67B3812-1522-F04F-B840-D7708A8FE2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8DD459C-D5FB-F34D-B604-05002602D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9F84492-86E6-9A49-8CA1-DD6A419D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extLst/>
          </a:lstStyle>
          <a:p>
            <a:pPr>
              <a:defRPr/>
            </a:pPr>
            <a:endParaRPr lang="en-AU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0BCC9BD-5674-C34E-BE13-9B84C19E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FABBC00-DEC5-BD49-A81E-88B781F0273D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05" r:id="rId2"/>
    <p:sldLayoutId id="2147484112" r:id="rId3"/>
    <p:sldLayoutId id="2147484113" r:id="rId4"/>
    <p:sldLayoutId id="2147484114" r:id="rId5"/>
    <p:sldLayoutId id="2147484115" r:id="rId6"/>
    <p:sldLayoutId id="2147484106" r:id="rId7"/>
    <p:sldLayoutId id="2147484116" r:id="rId8"/>
    <p:sldLayoutId id="2147484117" r:id="rId9"/>
    <p:sldLayoutId id="2147484107" r:id="rId10"/>
    <p:sldLayoutId id="2147484108" r:id="rId11"/>
    <p:sldLayoutId id="2147484109" r:id="rId12"/>
    <p:sldLayoutId id="214748411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a/ac/Logistic-curve.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Comp809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nd.de/netze/applets/BPN/bpn2/ochre.html" TargetMode="External"/><Relationship Id="rId2" Type="http://schemas.openxmlformats.org/officeDocument/2006/relationships/hyperlink" Target="http://myselph.de/neuralNe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watch?v=LD6OgKEj5J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EE8F2F0-38B9-CD47-909C-44F141A81B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1916113"/>
            <a:ext cx="7842250" cy="125412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altLang="en-AU" sz="4000" dirty="0"/>
              <a:t>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A5C38-6819-3A42-90B2-A851DCC66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>
            <a:extLst>
              <a:ext uri="{FF2B5EF4-FFF2-40B4-BE49-F238E27FC236}">
                <a16:creationId xmlns:a16="http://schemas.microsoft.com/office/drawing/2014/main" id="{03C0D808-C078-D74D-83F4-F0BF06E2D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9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Artificial Neural Networks (ANN)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B4D1FF-737A-234A-BE5A-6B670AC5F79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2725" y="1125538"/>
            <a:ext cx="4402138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Model is an assembly of inter-connected nodes and weighted links</a:t>
            </a:r>
          </a:p>
          <a:p>
            <a:pPr eaLnBrk="1" hangingPunct="1"/>
            <a:r>
              <a:rPr lang="en-US" altLang="en-US" sz="2800"/>
              <a:t>Output node sums up each of its input value according to the weights of its links</a:t>
            </a:r>
          </a:p>
          <a:p>
            <a:pPr eaLnBrk="1" hangingPunct="1"/>
            <a:r>
              <a:rPr lang="en-US" altLang="en-US" sz="2800"/>
              <a:t>Compare output node against some threshold t</a:t>
            </a:r>
          </a:p>
        </p:txBody>
      </p:sp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E72FA1DC-7059-EA44-8677-1AAF298782F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267200" y="990600"/>
          <a:ext cx="4799013" cy="304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Visio" r:id="rId3" imgW="6769100" imgH="4292600" progId="Visio.Drawing.6">
                  <p:embed/>
                </p:oleObj>
              </mc:Choice>
              <mc:Fallback>
                <p:oleObj name="Visio" r:id="rId3" imgW="6769100" imgH="429260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990600"/>
                        <a:ext cx="4799013" cy="304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4746B4DC-DC86-1148-9E7F-7DAE9BAD58FF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72113" y="4662488"/>
          <a:ext cx="21701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5" imgW="26327100" imgH="7899400" progId="Equation.3">
                  <p:embed/>
                </p:oleObj>
              </mc:Choice>
              <mc:Fallback>
                <p:oleObj name="Equation" r:id="rId5" imgW="26327100" imgH="78994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662488"/>
                        <a:ext cx="2170112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>
            <a:extLst>
              <a:ext uri="{FF2B5EF4-FFF2-40B4-BE49-F238E27FC236}">
                <a16:creationId xmlns:a16="http://schemas.microsoft.com/office/drawing/2014/main" id="{C11371E7-D7FE-D342-9BEB-3D7B5991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Perceptron Model</a:t>
            </a:r>
          </a:p>
        </p:txBody>
      </p:sp>
      <p:graphicFrame>
        <p:nvGraphicFramePr>
          <p:cNvPr id="23559" name="Object 7">
            <a:extLst>
              <a:ext uri="{FF2B5EF4-FFF2-40B4-BE49-F238E27FC236}">
                <a16:creationId xmlns:a16="http://schemas.microsoft.com/office/drawing/2014/main" id="{E35AE11E-3D33-D041-88D0-CF9D2557A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7013" y="5349875"/>
          <a:ext cx="29019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7" imgW="30721300" imgH="7899400" progId="Equation.3">
                  <p:embed/>
                </p:oleObj>
              </mc:Choice>
              <mc:Fallback>
                <p:oleObj name="Equation" r:id="rId7" imgW="30721300" imgH="789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349875"/>
                        <a:ext cx="29019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>
            <a:extLst>
              <a:ext uri="{FF2B5EF4-FFF2-40B4-BE49-F238E27FC236}">
                <a16:creationId xmlns:a16="http://schemas.microsoft.com/office/drawing/2014/main" id="{6EBDFB57-2816-0047-9AA6-DE68BDA09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24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DBC11364-6D11-BA42-BF4C-44094B7E8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/>
              <a:t>Limitations of Simple Perceptrons</a:t>
            </a:r>
            <a:endParaRPr lang="en-AU" sz="40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DD74991-C3F2-C442-8DFD-F0680432DFB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2800"/>
              <a:t>Simple perceptrons can be used to classify problems which are linearly separable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For such problems a single line can be drawn which separates the two classes with zero (or near zero)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AU" altLang="en-US" sz="2800"/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7278F3A1-FD24-1545-858C-5F6364F982B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00338" y="1844675"/>
          <a:ext cx="8423275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3" imgW="6223000" imgH="2679700" progId="Word.Document.8">
                  <p:embed/>
                </p:oleObj>
              </mc:Choice>
              <mc:Fallback>
                <p:oleObj name="Document" r:id="rId3" imgW="6223000" imgH="26797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44675"/>
                        <a:ext cx="8423275" cy="361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C536B39C-799F-DD46-ACEB-A2A905758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Limitations of Simple </a:t>
            </a:r>
            <a:r>
              <a:rPr lang="en-NZ" sz="4000" dirty="0" err="1"/>
              <a:t>Perceptrons</a:t>
            </a:r>
            <a:endParaRPr lang="en-AU" sz="40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7EE8F6F-DBD3-964C-BE7B-9F2C839A5D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27088" y="1196975"/>
            <a:ext cx="7848600" cy="5300663"/>
          </a:xfrm>
        </p:spPr>
        <p:txBody>
          <a:bodyPr/>
          <a:lstStyle/>
          <a:p>
            <a:pPr eaLnBrk="1" hangingPunct="1"/>
            <a:r>
              <a:rPr lang="en-NZ" altLang="en-US" sz="2800"/>
              <a:t>However simple perceptrons cannot solve non linear classification problems such as the XOR problem																															</a:t>
            </a:r>
          </a:p>
          <a:p>
            <a:pPr eaLnBrk="1" hangingPunct="1"/>
            <a:r>
              <a:rPr lang="en-NZ" altLang="en-US" sz="2800"/>
              <a:t>These types of problems can only be solved by adding another layer (called the hidden layer) of neurons to the network</a:t>
            </a:r>
          </a:p>
          <a:p>
            <a:pPr eaLnBrk="1" hangingPunct="1"/>
            <a:endParaRPr lang="en-AU" altLang="en-US" sz="2800"/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53BAA569-8D05-8341-9BFF-157C12ACE3E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2565400"/>
          <a:ext cx="7127875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3" imgW="6223000" imgH="1447800" progId="Word.Document.8">
                  <p:embed/>
                </p:oleObj>
              </mc:Choice>
              <mc:Fallback>
                <p:oleObj name="Document" r:id="rId3" imgW="6223000" imgH="1447800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65400"/>
                        <a:ext cx="7127875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>
            <a:extLst>
              <a:ext uri="{FF2B5EF4-FFF2-40B4-BE49-F238E27FC236}">
                <a16:creationId xmlns:a16="http://schemas.microsoft.com/office/drawing/2014/main" id="{A3511562-A06A-1848-A9CC-851BA7A9F3A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0" y="1981200"/>
          <a:ext cx="4419600" cy="246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Visio" r:id="rId3" imgW="7975600" imgH="4445000" progId="Visio.Drawing.6">
                  <p:embed/>
                </p:oleObj>
              </mc:Choice>
              <mc:Fallback>
                <p:oleObj name="Visio" r:id="rId3" imgW="7975600" imgH="44450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419600" cy="246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99836CDA-1AED-7E48-904F-733FA6AC24D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143000"/>
          <a:ext cx="39052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Visio" r:id="rId5" imgW="5422900" imgH="6565900" progId="Visio.Drawing.6">
                  <p:embed/>
                </p:oleObj>
              </mc:Choice>
              <mc:Fallback>
                <p:oleObj name="Visio" r:id="rId5" imgW="5422900" imgH="6565900" progId="Visio.Drawing.6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390525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2">
            <a:extLst>
              <a:ext uri="{FF2B5EF4-FFF2-40B4-BE49-F238E27FC236}">
                <a16:creationId xmlns:a16="http://schemas.microsoft.com/office/drawing/2014/main" id="{25FD5B27-F6D7-1542-9597-D06A6193AA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General Structure of ANN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FF4FFC8-9DBB-EE4C-8DFE-6818C09D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Training ANN means learning the weights of the neurons</a:t>
            </a:r>
          </a:p>
        </p:txBody>
      </p:sp>
      <p:sp>
        <p:nvSpPr>
          <p:cNvPr id="26630" name="AutoShape 6">
            <a:extLst>
              <a:ext uri="{FF2B5EF4-FFF2-40B4-BE49-F238E27FC236}">
                <a16:creationId xmlns:a16="http://schemas.microsoft.com/office/drawing/2014/main" id="{E6995D3D-E415-B349-9716-14C2F424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86200"/>
            <a:ext cx="2743200" cy="685800"/>
          </a:xfrm>
          <a:prstGeom prst="curvedUpArrow">
            <a:avLst>
              <a:gd name="adj1" fmla="val 44296"/>
              <a:gd name="adj2" fmla="val 124296"/>
              <a:gd name="adj3" fmla="val 3729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8A7DF4A4-1FA7-5341-8BDE-F0EF21B6D65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07950" y="665163"/>
            <a:ext cx="8748713" cy="5940000"/>
          </a:xfrm>
          <a:blipFill>
            <a:blip r:embed="rId2"/>
            <a:stretch>
              <a:fillRect t="-1026" r="-1672"/>
            </a:stretch>
          </a:blipFill>
        </p:spPr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>
                <a:noFill/>
              </a:rPr>
              <a:t> 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E39A38E2-AA3D-4D4C-8CA2-AEC0B4279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992119" cy="69269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3200" dirty="0"/>
              <a:t>Activation Functions</a:t>
            </a:r>
            <a:endParaRPr lang="en-AU" sz="3200" dirty="0"/>
          </a:p>
        </p:txBody>
      </p:sp>
      <p:pic>
        <p:nvPicPr>
          <p:cNvPr id="27652" name="Picture 4" descr="Image:Logistic-curve.png">
            <a:hlinkClick r:id="rId3"/>
            <a:extLst>
              <a:ext uri="{FF2B5EF4-FFF2-40B4-BE49-F238E27FC236}">
                <a16:creationId xmlns:a16="http://schemas.microsoft.com/office/drawing/2014/main" id="{CA78C5DA-EB3F-C840-93DE-40CA5D90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3357563"/>
            <a:ext cx="4103688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C13F87FF-E0E7-0548-8C0D-09476B2F8F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9288" y="936625"/>
            <a:ext cx="7667625" cy="4802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54300E-FCFE-E54F-8D50-3B68C226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7859216" cy="92211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Solving the Logical AND Problem</a:t>
            </a:r>
            <a:endParaRPr lang="en-US" sz="4000" dirty="0"/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0FAE0281-6F79-0845-9233-21E992FA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738813"/>
            <a:ext cx="7532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NZ" altLang="en-US"/>
              <a:t>In this and the next 4 slides the functions f and the sigmoid are one and </a:t>
            </a:r>
          </a:p>
          <a:p>
            <a:r>
              <a:rPr lang="en-NZ" altLang="en-US"/>
              <a:t>the same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DF7DCBD0-3991-054F-9226-56EBE116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1125538"/>
            <a:ext cx="8893175" cy="5616575"/>
          </a:xfrm>
        </p:spPr>
        <p:txBody>
          <a:bodyPr/>
          <a:lstStyle/>
          <a:p>
            <a:pPr marL="0" indent="0" eaLnBrk="1" hangingPunct="1">
              <a:buFont typeface="Wingdings 3" pitchFamily="2" charset="2"/>
              <a:buNone/>
            </a:pP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2E628-DC4A-D840-B23C-C596B4FC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/>
              <a:t>Solving the Logical OR Problem</a:t>
            </a:r>
            <a:endParaRPr lang="en-US" dirty="0"/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FAE3FDF5-91F6-BB49-859B-0D2FCD82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8153400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23E9DD06-31DB-8A4E-8791-BAD63EE34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63" y="1052513"/>
            <a:ext cx="8631237" cy="5616575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0171A-3650-2340-9819-556203C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6632"/>
            <a:ext cx="7931224" cy="850106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4000" dirty="0"/>
              <a:t>Solving the Logical OR Problem</a:t>
            </a:r>
            <a:endParaRPr lang="en-US" sz="4000" dirty="0"/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D80D1DB6-60B4-ED4F-80A2-830661A89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13752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B8CA8DF5-8A92-3A48-815D-3178FDAD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692150"/>
            <a:ext cx="8712200" cy="5905500"/>
          </a:xfrm>
        </p:spPr>
        <p:txBody>
          <a:bodyPr/>
          <a:lstStyle/>
          <a:p>
            <a:pPr eaLnBrk="1" hangingPunct="1"/>
            <a:r>
              <a:rPr lang="en-NZ" altLang="en-US" sz="2800"/>
              <a:t>The XNOR problem is more difficult than the logical AND problem.</a:t>
            </a:r>
          </a:p>
          <a:p>
            <a:pPr eaLnBrk="1" hangingPunct="1"/>
            <a:r>
              <a:rPr lang="en-NZ" altLang="en-US" sz="2800"/>
              <a:t>It cannot be solved by a single neuron as it is a 2 stage process</a:t>
            </a:r>
          </a:p>
          <a:p>
            <a:pPr eaLnBrk="1" hangingPunct="1"/>
            <a:r>
              <a:rPr lang="en-NZ" altLang="en-US" sz="2800"/>
              <a:t>(X1 XNOR X2) = a1 OR a2 where a1=(X1 AND X2) and a2=(NOT X1 AND NOT X2)</a:t>
            </a:r>
          </a:p>
          <a:p>
            <a:pPr eaLnBrk="1" hangingPunct="1"/>
            <a:r>
              <a:rPr lang="en-NZ" altLang="en-US" sz="2800"/>
              <a:t> This can be seen from the following truth table</a:t>
            </a:r>
          </a:p>
          <a:p>
            <a:pPr eaLnBrk="1" hangingPunct="1"/>
            <a:endParaRPr lang="en-NZ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F34AF-EB71-B44D-B4B9-67B59E01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3616"/>
            <a:ext cx="7920880" cy="76108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NZ" sz="3200" dirty="0"/>
              <a:t>Solving the Logical XNOR Problem</a:t>
            </a: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7A9E26-6455-814A-B999-FE4E7D337EAD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4292600"/>
          <a:ext cx="8064498" cy="1849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7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23">
                <a:tc>
                  <a:txBody>
                    <a:bodyPr/>
                    <a:lstStyle/>
                    <a:p>
                      <a:r>
                        <a:rPr lang="en-NZ" sz="1800" dirty="0"/>
                        <a:t>X1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X2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a1 OR a2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X1</a:t>
                      </a:r>
                      <a:r>
                        <a:rPr lang="en-NZ" sz="1800" baseline="0" dirty="0"/>
                        <a:t> XNOR X2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4"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0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tc>
                  <a:txBody>
                    <a:bodyPr/>
                    <a:lstStyle/>
                    <a:p>
                      <a:r>
                        <a:rPr lang="en-NZ" sz="1800" dirty="0"/>
                        <a:t>1</a:t>
                      </a:r>
                      <a:endParaRPr lang="en-US" sz="1800" dirty="0"/>
                    </a:p>
                  </a:txBody>
                  <a:tcPr marL="91428" marR="91428" marT="45728" marB="457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22ECEFA9-3D6C-CB44-8154-516901EC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71588"/>
            <a:ext cx="8569325" cy="561657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sz="2400" dirty="0"/>
              <a:t>a1 and a2 can be computed in parallel and so 2 neurons can be assigned to do the computation in the hidden (intermediate layer).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endParaRPr lang="en-NZ" altLang="en-US" sz="24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NZ" altLang="en-US" sz="2400" dirty="0"/>
          </a:p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US" alt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C5F28-D940-CD4B-A746-8F822F6E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16632"/>
            <a:ext cx="7992888" cy="8640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Neural Net for Solving  the Logical XNOR Problem</a:t>
            </a:r>
            <a:endParaRPr lang="en-US" sz="40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94A1C35-D931-FE4A-B984-22121578020A}"/>
              </a:ext>
            </a:extLst>
          </p:cNvPr>
          <p:cNvSpPr/>
          <p:nvPr/>
        </p:nvSpPr>
        <p:spPr>
          <a:xfrm>
            <a:off x="2152650" y="4138613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A078A9-2479-4744-B857-9AAA263D4CA4}"/>
              </a:ext>
            </a:extLst>
          </p:cNvPr>
          <p:cNvSpPr/>
          <p:nvPr/>
        </p:nvSpPr>
        <p:spPr>
          <a:xfrm>
            <a:off x="2157413" y="5184775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3A287C1-960B-0F44-980B-EC08F95CFBC7}"/>
              </a:ext>
            </a:extLst>
          </p:cNvPr>
          <p:cNvSpPr/>
          <p:nvPr/>
        </p:nvSpPr>
        <p:spPr>
          <a:xfrm>
            <a:off x="4341813" y="5207000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CE9813-4698-C64C-AAD7-6F39CC85B29E}"/>
              </a:ext>
            </a:extLst>
          </p:cNvPr>
          <p:cNvSpPr/>
          <p:nvPr/>
        </p:nvSpPr>
        <p:spPr>
          <a:xfrm>
            <a:off x="4375150" y="4187825"/>
            <a:ext cx="431800" cy="431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A7E246F-4205-2047-BCE4-00623A9035D8}"/>
              </a:ext>
            </a:extLst>
          </p:cNvPr>
          <p:cNvSpPr/>
          <p:nvPr/>
        </p:nvSpPr>
        <p:spPr>
          <a:xfrm>
            <a:off x="2111375" y="3052763"/>
            <a:ext cx="431800" cy="431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396302-6D58-784A-9E6C-23B3905B3CEC}"/>
              </a:ext>
            </a:extLst>
          </p:cNvPr>
          <p:cNvSpPr/>
          <p:nvPr/>
        </p:nvSpPr>
        <p:spPr>
          <a:xfrm>
            <a:off x="4378325" y="3043238"/>
            <a:ext cx="431800" cy="431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4826" name="Text Box 2">
            <a:extLst>
              <a:ext uri="{FF2B5EF4-FFF2-40B4-BE49-F238E27FC236}">
                <a16:creationId xmlns:a16="http://schemas.microsoft.com/office/drawing/2014/main" id="{166DB460-E1AE-C34C-90C4-DB2049A1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88" y="3071813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7" name="Text Box 2">
            <a:extLst>
              <a:ext uri="{FF2B5EF4-FFF2-40B4-BE49-F238E27FC236}">
                <a16:creationId xmlns:a16="http://schemas.microsoft.com/office/drawing/2014/main" id="{B7E722CC-A216-6940-AA88-C937D54B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3048000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8" name="Text Box 2">
            <a:extLst>
              <a:ext uri="{FF2B5EF4-FFF2-40B4-BE49-F238E27FC236}">
                <a16:creationId xmlns:a16="http://schemas.microsoft.com/office/drawing/2014/main" id="{BB8601BA-FC97-8A4B-BE27-122B92CC9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4216400"/>
            <a:ext cx="4318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29" name="Text Box 2">
            <a:extLst>
              <a:ext uri="{FF2B5EF4-FFF2-40B4-BE49-F238E27FC236}">
                <a16:creationId xmlns:a16="http://schemas.microsoft.com/office/drawing/2014/main" id="{A9D4B93B-609E-9149-9A3D-29DBE81C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5184775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1DD273B-F808-2B44-82C7-9E013C9B1D3D}"/>
              </a:ext>
            </a:extLst>
          </p:cNvPr>
          <p:cNvSpPr/>
          <p:nvPr/>
        </p:nvSpPr>
        <p:spPr>
          <a:xfrm>
            <a:off x="6592888" y="4260850"/>
            <a:ext cx="431800" cy="431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NZ"/>
          </a:p>
        </p:txBody>
      </p:sp>
      <p:sp>
        <p:nvSpPr>
          <p:cNvPr id="34831" name="Text Box 2">
            <a:extLst>
              <a:ext uri="{FF2B5EF4-FFF2-40B4-BE49-F238E27FC236}">
                <a16:creationId xmlns:a16="http://schemas.microsoft.com/office/drawing/2014/main" id="{12B7CA13-BD88-F344-AA32-BAF7FF7B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243388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y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993C2F-E7A2-3C41-B696-F218E734C486}"/>
              </a:ext>
            </a:extLst>
          </p:cNvPr>
          <p:cNvCxnSpPr/>
          <p:nvPr/>
        </p:nvCxnSpPr>
        <p:spPr>
          <a:xfrm>
            <a:off x="2509838" y="3411538"/>
            <a:ext cx="192405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BA3E94-A3B8-7441-A60C-1578306EE256}"/>
              </a:ext>
            </a:extLst>
          </p:cNvPr>
          <p:cNvCxnSpPr/>
          <p:nvPr/>
        </p:nvCxnSpPr>
        <p:spPr>
          <a:xfrm>
            <a:off x="2576513" y="4360863"/>
            <a:ext cx="1836737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861434-5DF3-6542-A959-62B1016C72E3}"/>
              </a:ext>
            </a:extLst>
          </p:cNvPr>
          <p:cNvCxnSpPr/>
          <p:nvPr/>
        </p:nvCxnSpPr>
        <p:spPr>
          <a:xfrm>
            <a:off x="2576513" y="4330700"/>
            <a:ext cx="1800225" cy="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5774EE-F44D-504B-95C4-D60DF055E84F}"/>
              </a:ext>
            </a:extLst>
          </p:cNvPr>
          <p:cNvCxnSpPr/>
          <p:nvPr/>
        </p:nvCxnSpPr>
        <p:spPr>
          <a:xfrm>
            <a:off x="2563813" y="5330825"/>
            <a:ext cx="1798637" cy="3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569794-0B5E-A443-8645-8C867226E55C}"/>
              </a:ext>
            </a:extLst>
          </p:cNvPr>
          <p:cNvCxnSpPr/>
          <p:nvPr/>
        </p:nvCxnSpPr>
        <p:spPr>
          <a:xfrm flipV="1">
            <a:off x="2581275" y="4510088"/>
            <a:ext cx="1852613" cy="77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9E87F8-B388-8742-BFB1-CD41AB011C2F}"/>
              </a:ext>
            </a:extLst>
          </p:cNvPr>
          <p:cNvCxnSpPr/>
          <p:nvPr/>
        </p:nvCxnSpPr>
        <p:spPr>
          <a:xfrm>
            <a:off x="2378075" y="3482975"/>
            <a:ext cx="2133600" cy="174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53BF94-3380-C041-8084-D525442356D9}"/>
              </a:ext>
            </a:extLst>
          </p:cNvPr>
          <p:cNvCxnSpPr/>
          <p:nvPr/>
        </p:nvCxnSpPr>
        <p:spPr>
          <a:xfrm>
            <a:off x="4808538" y="4381500"/>
            <a:ext cx="1817687" cy="5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408259-5E54-274B-A838-B26BDFF9EC36}"/>
              </a:ext>
            </a:extLst>
          </p:cNvPr>
          <p:cNvCxnSpPr/>
          <p:nvPr/>
        </p:nvCxnSpPr>
        <p:spPr>
          <a:xfrm flipV="1">
            <a:off x="4778375" y="4591050"/>
            <a:ext cx="182880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8F469B-4C59-1C40-95D1-250C377CD517}"/>
              </a:ext>
            </a:extLst>
          </p:cNvPr>
          <p:cNvCxnSpPr/>
          <p:nvPr/>
        </p:nvCxnSpPr>
        <p:spPr>
          <a:xfrm>
            <a:off x="4748213" y="3421063"/>
            <a:ext cx="1966912" cy="85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841" name="Text Box 2">
            <a:extLst>
              <a:ext uri="{FF2B5EF4-FFF2-40B4-BE49-F238E27FC236}">
                <a16:creationId xmlns:a16="http://schemas.microsoft.com/office/drawing/2014/main" id="{8D09EE00-FC62-5049-83ED-B7259009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763" y="3679825"/>
            <a:ext cx="3952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2" name="Text Box 2">
            <a:extLst>
              <a:ext uri="{FF2B5EF4-FFF2-40B4-BE49-F238E27FC236}">
                <a16:creationId xmlns:a16="http://schemas.microsoft.com/office/drawing/2014/main" id="{905A4199-959C-8B44-A1B5-93ACA8DE0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3867150"/>
            <a:ext cx="39528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3" name="Text Box 2">
            <a:extLst>
              <a:ext uri="{FF2B5EF4-FFF2-40B4-BE49-F238E27FC236}">
                <a16:creationId xmlns:a16="http://schemas.microsoft.com/office/drawing/2014/main" id="{A3ABE4B8-7053-6049-8565-4491C18D0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413543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4" name="Text Box 2">
            <a:extLst>
              <a:ext uri="{FF2B5EF4-FFF2-40B4-BE49-F238E27FC236}">
                <a16:creationId xmlns:a16="http://schemas.microsoft.com/office/drawing/2014/main" id="{BEC31694-8DE3-A94A-8B9F-7C5B0762F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5265738"/>
            <a:ext cx="3968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5" name="Text Box 2">
            <a:extLst>
              <a:ext uri="{FF2B5EF4-FFF2-40B4-BE49-F238E27FC236}">
                <a16:creationId xmlns:a16="http://schemas.microsoft.com/office/drawing/2014/main" id="{9FC16CDF-3100-444B-9881-D9DC9397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4475163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6" name="Text Box 2">
            <a:extLst>
              <a:ext uri="{FF2B5EF4-FFF2-40B4-BE49-F238E27FC236}">
                <a16:creationId xmlns:a16="http://schemas.microsoft.com/office/drawing/2014/main" id="{70CB9E32-C6AF-5643-8A65-47DEEEC6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84028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7" name="Text Box 2">
            <a:extLst>
              <a:ext uri="{FF2B5EF4-FFF2-40B4-BE49-F238E27FC236}">
                <a16:creationId xmlns:a16="http://schemas.microsoft.com/office/drawing/2014/main" id="{CD0CF187-1C4F-3748-A5B7-9C90463C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4173538"/>
            <a:ext cx="39528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8" name="Text Box 2">
            <a:extLst>
              <a:ext uri="{FF2B5EF4-FFF2-40B4-BE49-F238E27FC236}">
                <a16:creationId xmlns:a16="http://schemas.microsoft.com/office/drawing/2014/main" id="{A4074BCB-96DA-BF48-BE37-F43D5CC6E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970463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849" name="Text Box 2">
            <a:extLst>
              <a:ext uri="{FF2B5EF4-FFF2-40B4-BE49-F238E27FC236}">
                <a16:creationId xmlns:a16="http://schemas.microsoft.com/office/drawing/2014/main" id="{A56F8B23-0A4D-5C4D-AE44-AF3DFF479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36337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-10</a:t>
            </a:r>
            <a:endParaRPr lang="en-NZ" altLang="en-U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7A9903CC-E3E2-7348-8E83-2657EC5FA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 eaLnBrk="1" hangingPunct="1">
              <a:buFont typeface="Wingdings 3" panose="05040102010807070707" pitchFamily="18" charset="2"/>
              <a:buNone/>
              <a:defRPr/>
            </a:pPr>
            <a:endParaRPr lang="en-NZ" altLang="en-US" dirty="0"/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Examine the basic principles of artificial neural networks.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Discuss the operation of the Multi Layer Perceptron through the use of suitable examples.</a:t>
            </a:r>
          </a:p>
          <a:p>
            <a:pPr eaLnBrk="1" hangingPunct="1">
              <a:buFont typeface="Wingdings 3" panose="05040102010807070707" pitchFamily="18" charset="2"/>
              <a:buChar char=""/>
              <a:defRPr/>
            </a:pPr>
            <a:r>
              <a:rPr lang="en-NZ" altLang="en-US" dirty="0"/>
              <a:t>Discuss the derivation of the weight update formula through the use of </a:t>
            </a:r>
            <a:r>
              <a:rPr lang="en-NZ" altLang="en-US" i="1" dirty="0"/>
              <a:t>backpropagation.</a:t>
            </a:r>
          </a:p>
          <a:p>
            <a:pPr eaLnBrk="1" hangingPunct="1">
              <a:buFontTx/>
              <a:buNone/>
              <a:defRPr/>
            </a:pPr>
            <a:endParaRPr lang="en-NZ" altLang="en-US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AEDCCD4-C46D-3049-8C1F-29DFD7BD2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Learning Outcomes</a:t>
            </a:r>
            <a:endParaRPr lang="en-A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F85EB-31FB-3240-B80B-8AA8149D6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 dirty="0"/>
              <a:t>Classification problems involving more than two classes are solved through the </a:t>
            </a:r>
            <a:r>
              <a:rPr lang="en-NZ" dirty="0" err="1"/>
              <a:t>Softmax</a:t>
            </a:r>
            <a:r>
              <a:rPr lang="en-NZ" dirty="0"/>
              <a:t> function which is implemented as an additional layer</a:t>
            </a:r>
          </a:p>
          <a:p>
            <a:pPr marL="109537" indent="0">
              <a:buFont typeface="Wingdings 3" panose="05040102010807070707" pitchFamily="18" charset="2"/>
              <a:buNone/>
              <a:defRPr/>
            </a:pPr>
            <a:endParaRPr lang="en-NZ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D04F23-C5BF-404D-94D3-3105AEB3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NZ" dirty="0"/>
              <a:t>Solving classification problems with </a:t>
            </a:r>
            <a:r>
              <a:rPr lang="en-NZ" dirty="0" err="1"/>
              <a:t>Softmax</a:t>
            </a:r>
            <a:endParaRPr lang="en-NZ" dirty="0"/>
          </a:p>
        </p:txBody>
      </p:sp>
      <p:grpSp>
        <p:nvGrpSpPr>
          <p:cNvPr id="35844" name="Group 3">
            <a:extLst>
              <a:ext uri="{FF2B5EF4-FFF2-40B4-BE49-F238E27FC236}">
                <a16:creationId xmlns:a16="http://schemas.microsoft.com/office/drawing/2014/main" id="{2CD7A906-B6A4-C64E-A82C-72158AE0BCD5}"/>
              </a:ext>
            </a:extLst>
          </p:cNvPr>
          <p:cNvGrpSpPr>
            <a:grpSpLocks/>
          </p:cNvGrpSpPr>
          <p:nvPr/>
        </p:nvGrpSpPr>
        <p:grpSpPr bwMode="auto">
          <a:xfrm>
            <a:off x="3763963" y="3141663"/>
            <a:ext cx="4121150" cy="2733675"/>
            <a:chOff x="0" y="0"/>
            <a:chExt cx="4121317" cy="2734346"/>
          </a:xfrm>
        </p:grpSpPr>
        <p:sp>
          <p:nvSpPr>
            <p:cNvPr id="5" name="Shape 60">
              <a:extLst>
                <a:ext uri="{FF2B5EF4-FFF2-40B4-BE49-F238E27FC236}">
                  <a16:creationId xmlns:a16="http://schemas.microsoft.com/office/drawing/2014/main" id="{3699C2C8-05E7-4443-A8AB-1B2DFF6F81CA}"/>
                </a:ext>
              </a:extLst>
            </p:cNvPr>
            <p:cNvSpPr/>
            <p:nvPr/>
          </p:nvSpPr>
          <p:spPr>
            <a:xfrm>
              <a:off x="2424210" y="443021"/>
              <a:ext cx="434993" cy="1895940"/>
            </a:xfrm>
            <a:custGeom>
              <a:avLst/>
              <a:gdLst/>
              <a:ahLst/>
              <a:cxnLst/>
              <a:rect l="0" t="0" r="0" b="0"/>
              <a:pathLst>
                <a:path w="435887" h="1896406">
                  <a:moveTo>
                    <a:pt x="72648" y="0"/>
                  </a:moveTo>
                  <a:lnTo>
                    <a:pt x="363240" y="0"/>
                  </a:lnTo>
                  <a:cubicBezTo>
                    <a:pt x="382612" y="0"/>
                    <a:pt x="400775" y="7271"/>
                    <a:pt x="414093" y="21812"/>
                  </a:cubicBezTo>
                  <a:cubicBezTo>
                    <a:pt x="427412" y="35141"/>
                    <a:pt x="435887" y="53317"/>
                    <a:pt x="435887" y="72706"/>
                  </a:cubicBezTo>
                  <a:lnTo>
                    <a:pt x="435887" y="1823700"/>
                  </a:lnTo>
                  <a:cubicBezTo>
                    <a:pt x="435887" y="1863688"/>
                    <a:pt x="403196" y="1896406"/>
                    <a:pt x="363240" y="1896406"/>
                  </a:cubicBezTo>
                  <a:lnTo>
                    <a:pt x="72648" y="1896406"/>
                  </a:lnTo>
                  <a:cubicBezTo>
                    <a:pt x="32691" y="1896406"/>
                    <a:pt x="0" y="1863688"/>
                    <a:pt x="0" y="1823700"/>
                  </a:cubicBezTo>
                  <a:lnTo>
                    <a:pt x="0" y="72706"/>
                  </a:lnTo>
                  <a:cubicBezTo>
                    <a:pt x="0" y="32718"/>
                    <a:pt x="32691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4A7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" name="Shape 61">
              <a:extLst>
                <a:ext uri="{FF2B5EF4-FFF2-40B4-BE49-F238E27FC236}">
                  <a16:creationId xmlns:a16="http://schemas.microsoft.com/office/drawing/2014/main" id="{E36724CD-5016-F946-A27F-AA8A0E318979}"/>
                </a:ext>
              </a:extLst>
            </p:cNvPr>
            <p:cNvSpPr/>
            <p:nvPr/>
          </p:nvSpPr>
          <p:spPr>
            <a:xfrm>
              <a:off x="533422" y="196898"/>
              <a:ext cx="434993" cy="2404065"/>
            </a:xfrm>
            <a:custGeom>
              <a:avLst/>
              <a:gdLst/>
              <a:ahLst/>
              <a:cxnLst/>
              <a:rect l="0" t="0" r="0" b="0"/>
              <a:pathLst>
                <a:path w="435888" h="2404134">
                  <a:moveTo>
                    <a:pt x="72648" y="0"/>
                  </a:moveTo>
                  <a:lnTo>
                    <a:pt x="363240" y="0"/>
                  </a:lnTo>
                  <a:cubicBezTo>
                    <a:pt x="382612" y="0"/>
                    <a:pt x="400774" y="7270"/>
                    <a:pt x="414093" y="21812"/>
                  </a:cubicBezTo>
                  <a:cubicBezTo>
                    <a:pt x="427412" y="35141"/>
                    <a:pt x="435888" y="53317"/>
                    <a:pt x="435888" y="72706"/>
                  </a:cubicBezTo>
                  <a:lnTo>
                    <a:pt x="435888" y="2331428"/>
                  </a:lnTo>
                  <a:cubicBezTo>
                    <a:pt x="435888" y="2371416"/>
                    <a:pt x="403196" y="2404134"/>
                    <a:pt x="363240" y="2404134"/>
                  </a:cubicBezTo>
                  <a:lnTo>
                    <a:pt x="72648" y="2404134"/>
                  </a:lnTo>
                  <a:cubicBezTo>
                    <a:pt x="32692" y="2404134"/>
                    <a:pt x="0" y="2371416"/>
                    <a:pt x="0" y="2331428"/>
                  </a:cubicBezTo>
                  <a:lnTo>
                    <a:pt x="0" y="72706"/>
                  </a:lnTo>
                  <a:cubicBezTo>
                    <a:pt x="0" y="32717"/>
                    <a:pt x="32692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5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" name="Shape 62">
              <a:extLst>
                <a:ext uri="{FF2B5EF4-FFF2-40B4-BE49-F238E27FC236}">
                  <a16:creationId xmlns:a16="http://schemas.microsoft.com/office/drawing/2014/main" id="{CFF9A21A-EFB7-FE44-BB7E-5A5D9D3862E6}"/>
                </a:ext>
              </a:extLst>
            </p:cNvPr>
            <p:cNvSpPr/>
            <p:nvPr/>
          </p:nvSpPr>
          <p:spPr>
            <a:xfrm>
              <a:off x="1479610" y="443021"/>
              <a:ext cx="436580" cy="1895940"/>
            </a:xfrm>
            <a:custGeom>
              <a:avLst/>
              <a:gdLst/>
              <a:ahLst/>
              <a:cxnLst/>
              <a:rect l="0" t="0" r="0" b="0"/>
              <a:pathLst>
                <a:path w="435888" h="1896406">
                  <a:moveTo>
                    <a:pt x="72648" y="0"/>
                  </a:moveTo>
                  <a:lnTo>
                    <a:pt x="363240" y="0"/>
                  </a:lnTo>
                  <a:cubicBezTo>
                    <a:pt x="382613" y="0"/>
                    <a:pt x="400775" y="7271"/>
                    <a:pt x="414093" y="21812"/>
                  </a:cubicBezTo>
                  <a:cubicBezTo>
                    <a:pt x="427412" y="35141"/>
                    <a:pt x="435888" y="53317"/>
                    <a:pt x="435888" y="72706"/>
                  </a:cubicBezTo>
                  <a:lnTo>
                    <a:pt x="435888" y="1823700"/>
                  </a:lnTo>
                  <a:cubicBezTo>
                    <a:pt x="435888" y="1863688"/>
                    <a:pt x="403196" y="1896406"/>
                    <a:pt x="363240" y="1896406"/>
                  </a:cubicBezTo>
                  <a:lnTo>
                    <a:pt x="72648" y="1896406"/>
                  </a:lnTo>
                  <a:cubicBezTo>
                    <a:pt x="32692" y="1896406"/>
                    <a:pt x="0" y="1863688"/>
                    <a:pt x="0" y="1823700"/>
                  </a:cubicBezTo>
                  <a:lnTo>
                    <a:pt x="0" y="72706"/>
                  </a:lnTo>
                  <a:cubicBezTo>
                    <a:pt x="0" y="32718"/>
                    <a:pt x="32692" y="0"/>
                    <a:pt x="7264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E59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" name="Shape 63">
              <a:extLst>
                <a:ext uri="{FF2B5EF4-FFF2-40B4-BE49-F238E27FC236}">
                  <a16:creationId xmlns:a16="http://schemas.microsoft.com/office/drawing/2014/main" id="{6EF98EA4-5795-A541-BD33-BDCE539EB7CF}"/>
                </a:ext>
              </a:extLst>
            </p:cNvPr>
            <p:cNvSpPr/>
            <p:nvPr/>
          </p:nvSpPr>
          <p:spPr>
            <a:xfrm>
              <a:off x="1570101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6293"/>
                    <a:pt x="0" y="184188"/>
                    <a:pt x="0" y="118753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" name="Shape 64">
              <a:extLst>
                <a:ext uri="{FF2B5EF4-FFF2-40B4-BE49-F238E27FC236}">
                  <a16:creationId xmlns:a16="http://schemas.microsoft.com/office/drawing/2014/main" id="{351B7E5A-022E-C945-9CFE-DFE296DCACAE}"/>
                </a:ext>
              </a:extLst>
            </p:cNvPr>
            <p:cNvSpPr/>
            <p:nvPr/>
          </p:nvSpPr>
          <p:spPr>
            <a:xfrm>
              <a:off x="1570101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6293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" name="Shape 65">
              <a:extLst>
                <a:ext uri="{FF2B5EF4-FFF2-40B4-BE49-F238E27FC236}">
                  <a16:creationId xmlns:a16="http://schemas.microsoft.com/office/drawing/2014/main" id="{993A8E94-500B-024F-A3ED-9CAB57A0B4EA}"/>
                </a:ext>
              </a:extLst>
            </p:cNvPr>
            <p:cNvSpPr/>
            <p:nvPr/>
          </p:nvSpPr>
          <p:spPr>
            <a:xfrm>
              <a:off x="1568514" y="909860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" name="Shape 66">
              <a:extLst>
                <a:ext uri="{FF2B5EF4-FFF2-40B4-BE49-F238E27FC236}">
                  <a16:creationId xmlns:a16="http://schemas.microsoft.com/office/drawing/2014/main" id="{48E70D04-48AE-D545-BBC0-DE677592F513}"/>
                </a:ext>
              </a:extLst>
            </p:cNvPr>
            <p:cNvSpPr/>
            <p:nvPr/>
          </p:nvSpPr>
          <p:spPr>
            <a:xfrm>
              <a:off x="1568514" y="909860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2" name="Shape 67">
              <a:extLst>
                <a:ext uri="{FF2B5EF4-FFF2-40B4-BE49-F238E27FC236}">
                  <a16:creationId xmlns:a16="http://schemas.microsoft.com/office/drawing/2014/main" id="{D3522553-34AB-B345-826A-D76954308CC4}"/>
                </a:ext>
              </a:extLst>
            </p:cNvPr>
            <p:cNvSpPr/>
            <p:nvPr/>
          </p:nvSpPr>
          <p:spPr>
            <a:xfrm>
              <a:off x="1568514" y="1252844"/>
              <a:ext cx="255597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3" name="Shape 68">
              <a:extLst>
                <a:ext uri="{FF2B5EF4-FFF2-40B4-BE49-F238E27FC236}">
                  <a16:creationId xmlns:a16="http://schemas.microsoft.com/office/drawing/2014/main" id="{8F167846-9EA0-C942-8498-452AC8FCCB42}"/>
                </a:ext>
              </a:extLst>
            </p:cNvPr>
            <p:cNvSpPr/>
            <p:nvPr/>
          </p:nvSpPr>
          <p:spPr>
            <a:xfrm>
              <a:off x="1568514" y="1252844"/>
              <a:ext cx="255597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4" name="Shape 69">
              <a:extLst>
                <a:ext uri="{FF2B5EF4-FFF2-40B4-BE49-F238E27FC236}">
                  <a16:creationId xmlns:a16="http://schemas.microsoft.com/office/drawing/2014/main" id="{A9C3AC32-04F3-7847-9A24-2E1A6AE2385B}"/>
                </a:ext>
              </a:extLst>
            </p:cNvPr>
            <p:cNvSpPr/>
            <p:nvPr/>
          </p:nvSpPr>
          <p:spPr>
            <a:xfrm>
              <a:off x="1568514" y="1594241"/>
              <a:ext cx="255597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5" name="Shape 70">
              <a:extLst>
                <a:ext uri="{FF2B5EF4-FFF2-40B4-BE49-F238E27FC236}">
                  <a16:creationId xmlns:a16="http://schemas.microsoft.com/office/drawing/2014/main" id="{5025209D-F5D5-514A-BFEF-A99435DBB5E6}"/>
                </a:ext>
              </a:extLst>
            </p:cNvPr>
            <p:cNvSpPr/>
            <p:nvPr/>
          </p:nvSpPr>
          <p:spPr>
            <a:xfrm>
              <a:off x="1568514" y="1594241"/>
              <a:ext cx="255597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6" name="Shape 71">
              <a:extLst>
                <a:ext uri="{FF2B5EF4-FFF2-40B4-BE49-F238E27FC236}">
                  <a16:creationId xmlns:a16="http://schemas.microsoft.com/office/drawing/2014/main" id="{EE96CD7A-2A2A-1546-98C5-117AF6117D69}"/>
                </a:ext>
              </a:extLst>
            </p:cNvPr>
            <p:cNvSpPr/>
            <p:nvPr/>
          </p:nvSpPr>
          <p:spPr>
            <a:xfrm>
              <a:off x="1568514" y="1935637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7" name="Shape 72">
              <a:extLst>
                <a:ext uri="{FF2B5EF4-FFF2-40B4-BE49-F238E27FC236}">
                  <a16:creationId xmlns:a16="http://schemas.microsoft.com/office/drawing/2014/main" id="{F94C17E0-A07B-8944-A86B-95F70AB52F62}"/>
                </a:ext>
              </a:extLst>
            </p:cNvPr>
            <p:cNvSpPr/>
            <p:nvPr/>
          </p:nvSpPr>
          <p:spPr>
            <a:xfrm>
              <a:off x="1568514" y="1935637"/>
              <a:ext cx="255597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8" name="Shape 73">
              <a:extLst>
                <a:ext uri="{FF2B5EF4-FFF2-40B4-BE49-F238E27FC236}">
                  <a16:creationId xmlns:a16="http://schemas.microsoft.com/office/drawing/2014/main" id="{DDD6BA35-0653-B848-9C55-016DF29A7F50}"/>
                </a:ext>
              </a:extLst>
            </p:cNvPr>
            <p:cNvSpPr/>
            <p:nvPr/>
          </p:nvSpPr>
          <p:spPr>
            <a:xfrm>
              <a:off x="2516289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6293"/>
                    <a:pt x="0" y="184188"/>
                    <a:pt x="0" y="118753"/>
                  </a:cubicBezTo>
                  <a:cubicBezTo>
                    <a:pt x="0" y="53317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9" name="Shape 74">
              <a:extLst>
                <a:ext uri="{FF2B5EF4-FFF2-40B4-BE49-F238E27FC236}">
                  <a16:creationId xmlns:a16="http://schemas.microsoft.com/office/drawing/2014/main" id="{2536315F-D34A-2C44-803F-77BA209C32DD}"/>
                </a:ext>
              </a:extLst>
            </p:cNvPr>
            <p:cNvSpPr/>
            <p:nvPr/>
          </p:nvSpPr>
          <p:spPr>
            <a:xfrm>
              <a:off x="2516289" y="570052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7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6293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0" name="Shape 75">
              <a:extLst>
                <a:ext uri="{FF2B5EF4-FFF2-40B4-BE49-F238E27FC236}">
                  <a16:creationId xmlns:a16="http://schemas.microsoft.com/office/drawing/2014/main" id="{35106801-E473-0E46-8978-303DB66C7A2B}"/>
                </a:ext>
              </a:extLst>
            </p:cNvPr>
            <p:cNvSpPr/>
            <p:nvPr/>
          </p:nvSpPr>
          <p:spPr>
            <a:xfrm>
              <a:off x="2516289" y="909860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1" name="Shape 76">
              <a:extLst>
                <a:ext uri="{FF2B5EF4-FFF2-40B4-BE49-F238E27FC236}">
                  <a16:creationId xmlns:a16="http://schemas.microsoft.com/office/drawing/2014/main" id="{038140ED-AA7D-5044-B6CA-0D2C2B55C2C7}"/>
                </a:ext>
              </a:extLst>
            </p:cNvPr>
            <p:cNvSpPr/>
            <p:nvPr/>
          </p:nvSpPr>
          <p:spPr>
            <a:xfrm>
              <a:off x="2516289" y="909860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2" name="Shape 77">
              <a:extLst>
                <a:ext uri="{FF2B5EF4-FFF2-40B4-BE49-F238E27FC236}">
                  <a16:creationId xmlns:a16="http://schemas.microsoft.com/office/drawing/2014/main" id="{5076D1BF-C6BD-074E-BF51-03A03622F371}"/>
                </a:ext>
              </a:extLst>
            </p:cNvPr>
            <p:cNvSpPr/>
            <p:nvPr/>
          </p:nvSpPr>
          <p:spPr>
            <a:xfrm>
              <a:off x="2516289" y="1252844"/>
              <a:ext cx="254010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ubicBezTo>
                    <a:pt x="0" y="53317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3" name="Shape 78">
              <a:extLst>
                <a:ext uri="{FF2B5EF4-FFF2-40B4-BE49-F238E27FC236}">
                  <a16:creationId xmlns:a16="http://schemas.microsoft.com/office/drawing/2014/main" id="{AA4D0456-F8A3-D348-8F57-F6BD5ED6E11B}"/>
                </a:ext>
              </a:extLst>
            </p:cNvPr>
            <p:cNvSpPr/>
            <p:nvPr/>
          </p:nvSpPr>
          <p:spPr>
            <a:xfrm>
              <a:off x="2516289" y="1252844"/>
              <a:ext cx="254010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7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4" name="Shape 79">
              <a:extLst>
                <a:ext uri="{FF2B5EF4-FFF2-40B4-BE49-F238E27FC236}">
                  <a16:creationId xmlns:a16="http://schemas.microsoft.com/office/drawing/2014/main" id="{ADD6039C-AB59-AD4E-A68F-E8C5C59201AF}"/>
                </a:ext>
              </a:extLst>
            </p:cNvPr>
            <p:cNvSpPr/>
            <p:nvPr/>
          </p:nvSpPr>
          <p:spPr>
            <a:xfrm>
              <a:off x="2516289" y="1594241"/>
              <a:ext cx="254010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5" name="Shape 80">
              <a:extLst>
                <a:ext uri="{FF2B5EF4-FFF2-40B4-BE49-F238E27FC236}">
                  <a16:creationId xmlns:a16="http://schemas.microsoft.com/office/drawing/2014/main" id="{BBFF7262-81A7-EE4A-AF8F-A94FA832DA83}"/>
                </a:ext>
              </a:extLst>
            </p:cNvPr>
            <p:cNvSpPr/>
            <p:nvPr/>
          </p:nvSpPr>
          <p:spPr>
            <a:xfrm>
              <a:off x="2516289" y="1594241"/>
              <a:ext cx="254010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6" name="Shape 81">
              <a:extLst>
                <a:ext uri="{FF2B5EF4-FFF2-40B4-BE49-F238E27FC236}">
                  <a16:creationId xmlns:a16="http://schemas.microsoft.com/office/drawing/2014/main" id="{C84D9062-F376-D546-BA87-CE64946609D0}"/>
                </a:ext>
              </a:extLst>
            </p:cNvPr>
            <p:cNvSpPr/>
            <p:nvPr/>
          </p:nvSpPr>
          <p:spPr>
            <a:xfrm>
              <a:off x="2516289" y="1935637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ubicBezTo>
                    <a:pt x="0" y="53318"/>
                    <a:pt x="56907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7" name="Shape 82">
              <a:extLst>
                <a:ext uri="{FF2B5EF4-FFF2-40B4-BE49-F238E27FC236}">
                  <a16:creationId xmlns:a16="http://schemas.microsoft.com/office/drawing/2014/main" id="{0A29A0D7-8C99-BD42-899B-431641FE07E8}"/>
                </a:ext>
              </a:extLst>
            </p:cNvPr>
            <p:cNvSpPr/>
            <p:nvPr/>
          </p:nvSpPr>
          <p:spPr>
            <a:xfrm>
              <a:off x="2516289" y="1935637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7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7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8" name="Shape 83">
              <a:extLst>
                <a:ext uri="{FF2B5EF4-FFF2-40B4-BE49-F238E27FC236}">
                  <a16:creationId xmlns:a16="http://schemas.microsoft.com/office/drawing/2014/main" id="{71501E36-046D-CA4F-9121-06E69E803ACB}"/>
                </a:ext>
              </a:extLst>
            </p:cNvPr>
            <p:cNvSpPr/>
            <p:nvPr/>
          </p:nvSpPr>
          <p:spPr>
            <a:xfrm>
              <a:off x="1824111" y="689144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29" name="Shape 84">
              <a:extLst>
                <a:ext uri="{FF2B5EF4-FFF2-40B4-BE49-F238E27FC236}">
                  <a16:creationId xmlns:a16="http://schemas.microsoft.com/office/drawing/2014/main" id="{354F3CCF-26B4-AC4D-994A-2928B99253B8}"/>
                </a:ext>
              </a:extLst>
            </p:cNvPr>
            <p:cNvSpPr/>
            <p:nvPr/>
          </p:nvSpPr>
          <p:spPr>
            <a:xfrm>
              <a:off x="1824111" y="1028953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0" name="Shape 85">
              <a:extLst>
                <a:ext uri="{FF2B5EF4-FFF2-40B4-BE49-F238E27FC236}">
                  <a16:creationId xmlns:a16="http://schemas.microsoft.com/office/drawing/2014/main" id="{2B4DBBD6-B193-9C44-B251-2DB31365D02B}"/>
                </a:ext>
              </a:extLst>
            </p:cNvPr>
            <p:cNvSpPr/>
            <p:nvPr/>
          </p:nvSpPr>
          <p:spPr>
            <a:xfrm>
              <a:off x="1824111" y="1370348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1" name="Shape 86">
              <a:extLst>
                <a:ext uri="{FF2B5EF4-FFF2-40B4-BE49-F238E27FC236}">
                  <a16:creationId xmlns:a16="http://schemas.microsoft.com/office/drawing/2014/main" id="{2AE2D28F-1126-AE4E-9D5C-3B78878D839E}"/>
                </a:ext>
              </a:extLst>
            </p:cNvPr>
            <p:cNvSpPr/>
            <p:nvPr/>
          </p:nvSpPr>
          <p:spPr>
            <a:xfrm>
              <a:off x="1824111" y="1713332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2" name="Shape 87">
              <a:extLst>
                <a:ext uri="{FF2B5EF4-FFF2-40B4-BE49-F238E27FC236}">
                  <a16:creationId xmlns:a16="http://schemas.microsoft.com/office/drawing/2014/main" id="{8A96EF20-E255-944D-BB31-F25A37403D81}"/>
                </a:ext>
              </a:extLst>
            </p:cNvPr>
            <p:cNvSpPr/>
            <p:nvPr/>
          </p:nvSpPr>
          <p:spPr>
            <a:xfrm>
              <a:off x="1824111" y="2054729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1366">
                  <a:moveTo>
                    <a:pt x="0" y="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3" name="Shape 88">
              <a:extLst>
                <a:ext uri="{FF2B5EF4-FFF2-40B4-BE49-F238E27FC236}">
                  <a16:creationId xmlns:a16="http://schemas.microsoft.com/office/drawing/2014/main" id="{5C2EAB7B-AC3B-5740-A3C8-A987F544EEB0}"/>
                </a:ext>
              </a:extLst>
            </p:cNvPr>
            <p:cNvSpPr/>
            <p:nvPr/>
          </p:nvSpPr>
          <p:spPr>
            <a:xfrm>
              <a:off x="1824111" y="689144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1366" h="340505">
                  <a:moveTo>
                    <a:pt x="0" y="0"/>
                  </a:moveTo>
                  <a:lnTo>
                    <a:pt x="691366" y="34050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4" name="Shape 89">
              <a:extLst>
                <a:ext uri="{FF2B5EF4-FFF2-40B4-BE49-F238E27FC236}">
                  <a16:creationId xmlns:a16="http://schemas.microsoft.com/office/drawing/2014/main" id="{B64D71C1-C6BC-704B-B5B9-D0C6E02E5B95}"/>
                </a:ext>
              </a:extLst>
            </p:cNvPr>
            <p:cNvSpPr/>
            <p:nvPr/>
          </p:nvSpPr>
          <p:spPr>
            <a:xfrm>
              <a:off x="1824111" y="1028953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0"/>
                  </a:moveTo>
                  <a:lnTo>
                    <a:pt x="691366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5" name="Shape 90">
              <a:extLst>
                <a:ext uri="{FF2B5EF4-FFF2-40B4-BE49-F238E27FC236}">
                  <a16:creationId xmlns:a16="http://schemas.microsoft.com/office/drawing/2014/main" id="{826FF8C4-07EB-F642-A25B-5BDC1C5B6675}"/>
                </a:ext>
              </a:extLst>
            </p:cNvPr>
            <p:cNvSpPr/>
            <p:nvPr/>
          </p:nvSpPr>
          <p:spPr>
            <a:xfrm>
              <a:off x="1824111" y="1370348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0"/>
                  </a:moveTo>
                  <a:lnTo>
                    <a:pt x="691366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6" name="Shape 91">
              <a:extLst>
                <a:ext uri="{FF2B5EF4-FFF2-40B4-BE49-F238E27FC236}">
                  <a16:creationId xmlns:a16="http://schemas.microsoft.com/office/drawing/2014/main" id="{38C98A95-7671-C54F-9867-A96598B4D069}"/>
                </a:ext>
              </a:extLst>
            </p:cNvPr>
            <p:cNvSpPr/>
            <p:nvPr/>
          </p:nvSpPr>
          <p:spPr>
            <a:xfrm>
              <a:off x="1824111" y="171333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1366" h="341716">
                  <a:moveTo>
                    <a:pt x="0" y="0"/>
                  </a:moveTo>
                  <a:lnTo>
                    <a:pt x="691366" y="34171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7" name="Shape 92">
              <a:extLst>
                <a:ext uri="{FF2B5EF4-FFF2-40B4-BE49-F238E27FC236}">
                  <a16:creationId xmlns:a16="http://schemas.microsoft.com/office/drawing/2014/main" id="{76D73DE4-1312-CA4C-87E3-85DCFE3ADE02}"/>
                </a:ext>
              </a:extLst>
            </p:cNvPr>
            <p:cNvSpPr/>
            <p:nvPr/>
          </p:nvSpPr>
          <p:spPr>
            <a:xfrm>
              <a:off x="1824111" y="171333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1366" h="341716">
                  <a:moveTo>
                    <a:pt x="0" y="341716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8" name="Shape 93">
              <a:extLst>
                <a:ext uri="{FF2B5EF4-FFF2-40B4-BE49-F238E27FC236}">
                  <a16:creationId xmlns:a16="http://schemas.microsoft.com/office/drawing/2014/main" id="{F77E172C-31B4-C740-9DFF-C4CEF491C725}"/>
                </a:ext>
              </a:extLst>
            </p:cNvPr>
            <p:cNvSpPr/>
            <p:nvPr/>
          </p:nvSpPr>
          <p:spPr>
            <a:xfrm>
              <a:off x="1824111" y="1370348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341717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39" name="Shape 94">
              <a:extLst>
                <a:ext uri="{FF2B5EF4-FFF2-40B4-BE49-F238E27FC236}">
                  <a16:creationId xmlns:a16="http://schemas.microsoft.com/office/drawing/2014/main" id="{395CD9F1-CC6B-914C-AD5D-D4205D5A66DA}"/>
                </a:ext>
              </a:extLst>
            </p:cNvPr>
            <p:cNvSpPr/>
            <p:nvPr/>
          </p:nvSpPr>
          <p:spPr>
            <a:xfrm>
              <a:off x="1824111" y="1028953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1366" h="341717">
                  <a:moveTo>
                    <a:pt x="0" y="341717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0" name="Shape 95">
              <a:extLst>
                <a:ext uri="{FF2B5EF4-FFF2-40B4-BE49-F238E27FC236}">
                  <a16:creationId xmlns:a16="http://schemas.microsoft.com/office/drawing/2014/main" id="{F434D114-528A-1741-BB87-69A2CFC0A059}"/>
                </a:ext>
              </a:extLst>
            </p:cNvPr>
            <p:cNvSpPr/>
            <p:nvPr/>
          </p:nvSpPr>
          <p:spPr>
            <a:xfrm>
              <a:off x="1824111" y="689144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1366" h="340505">
                  <a:moveTo>
                    <a:pt x="0" y="340505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1" name="Shape 96">
              <a:extLst>
                <a:ext uri="{FF2B5EF4-FFF2-40B4-BE49-F238E27FC236}">
                  <a16:creationId xmlns:a16="http://schemas.microsoft.com/office/drawing/2014/main" id="{3CDF748C-5892-9C40-AE94-C8606E187FB3}"/>
                </a:ext>
              </a:extLst>
            </p:cNvPr>
            <p:cNvSpPr/>
            <p:nvPr/>
          </p:nvSpPr>
          <p:spPr>
            <a:xfrm>
              <a:off x="1824111" y="689144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1366" h="682221">
                  <a:moveTo>
                    <a:pt x="0" y="0"/>
                  </a:moveTo>
                  <a:lnTo>
                    <a:pt x="691366" y="682221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2" name="Shape 97">
              <a:extLst>
                <a:ext uri="{FF2B5EF4-FFF2-40B4-BE49-F238E27FC236}">
                  <a16:creationId xmlns:a16="http://schemas.microsoft.com/office/drawing/2014/main" id="{C12AB873-C18D-924F-9E1F-1C2EFFD2B4AA}"/>
                </a:ext>
              </a:extLst>
            </p:cNvPr>
            <p:cNvSpPr/>
            <p:nvPr/>
          </p:nvSpPr>
          <p:spPr>
            <a:xfrm>
              <a:off x="1824111" y="1028953"/>
              <a:ext cx="692178" cy="684380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0"/>
                  </a:moveTo>
                  <a:lnTo>
                    <a:pt x="691366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3" name="Shape 98">
              <a:extLst>
                <a:ext uri="{FF2B5EF4-FFF2-40B4-BE49-F238E27FC236}">
                  <a16:creationId xmlns:a16="http://schemas.microsoft.com/office/drawing/2014/main" id="{630CC12F-1C2F-DD45-B8CD-5939E8323861}"/>
                </a:ext>
              </a:extLst>
            </p:cNvPr>
            <p:cNvSpPr/>
            <p:nvPr/>
          </p:nvSpPr>
          <p:spPr>
            <a:xfrm>
              <a:off x="1824111" y="1370348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0"/>
                  </a:moveTo>
                  <a:lnTo>
                    <a:pt x="691366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4" name="Shape 99">
              <a:extLst>
                <a:ext uri="{FF2B5EF4-FFF2-40B4-BE49-F238E27FC236}">
                  <a16:creationId xmlns:a16="http://schemas.microsoft.com/office/drawing/2014/main" id="{9BE72AAD-1133-AC42-83D1-E9589B54D8A0}"/>
                </a:ext>
              </a:extLst>
            </p:cNvPr>
            <p:cNvSpPr/>
            <p:nvPr/>
          </p:nvSpPr>
          <p:spPr>
            <a:xfrm>
              <a:off x="1824111" y="1370348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683433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5" name="Shape 100">
              <a:extLst>
                <a:ext uri="{FF2B5EF4-FFF2-40B4-BE49-F238E27FC236}">
                  <a16:creationId xmlns:a16="http://schemas.microsoft.com/office/drawing/2014/main" id="{6688763B-E750-674E-BB9F-49F15EB4A1D2}"/>
                </a:ext>
              </a:extLst>
            </p:cNvPr>
            <p:cNvSpPr/>
            <p:nvPr/>
          </p:nvSpPr>
          <p:spPr>
            <a:xfrm>
              <a:off x="1824111" y="1028953"/>
              <a:ext cx="692178" cy="684380"/>
            </a:xfrm>
            <a:custGeom>
              <a:avLst/>
              <a:gdLst/>
              <a:ahLst/>
              <a:cxnLst/>
              <a:rect l="0" t="0" r="0" b="0"/>
              <a:pathLst>
                <a:path w="691366" h="683433">
                  <a:moveTo>
                    <a:pt x="0" y="683433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6" name="Shape 101">
              <a:extLst>
                <a:ext uri="{FF2B5EF4-FFF2-40B4-BE49-F238E27FC236}">
                  <a16:creationId xmlns:a16="http://schemas.microsoft.com/office/drawing/2014/main" id="{F72C4758-3222-5F4B-98E1-2B8DC880B1AC}"/>
                </a:ext>
              </a:extLst>
            </p:cNvPr>
            <p:cNvSpPr/>
            <p:nvPr/>
          </p:nvSpPr>
          <p:spPr>
            <a:xfrm>
              <a:off x="1824111" y="689144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1366" h="682221">
                  <a:moveTo>
                    <a:pt x="0" y="682221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7" name="Shape 102">
              <a:extLst>
                <a:ext uri="{FF2B5EF4-FFF2-40B4-BE49-F238E27FC236}">
                  <a16:creationId xmlns:a16="http://schemas.microsoft.com/office/drawing/2014/main" id="{5923CD6B-3CFF-CE46-B4F8-CA3914636F6C}"/>
                </a:ext>
              </a:extLst>
            </p:cNvPr>
            <p:cNvSpPr/>
            <p:nvPr/>
          </p:nvSpPr>
          <p:spPr>
            <a:xfrm>
              <a:off x="1824111" y="689144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1366" h="1023938">
                  <a:moveTo>
                    <a:pt x="0" y="0"/>
                  </a:moveTo>
                  <a:lnTo>
                    <a:pt x="691366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8" name="Shape 103">
              <a:extLst>
                <a:ext uri="{FF2B5EF4-FFF2-40B4-BE49-F238E27FC236}">
                  <a16:creationId xmlns:a16="http://schemas.microsoft.com/office/drawing/2014/main" id="{00D2C753-1E6E-B64D-B622-72AE232D9636}"/>
                </a:ext>
              </a:extLst>
            </p:cNvPr>
            <p:cNvSpPr/>
            <p:nvPr/>
          </p:nvSpPr>
          <p:spPr>
            <a:xfrm>
              <a:off x="1824111" y="1028953"/>
              <a:ext cx="692178" cy="1025777"/>
            </a:xfrm>
            <a:custGeom>
              <a:avLst/>
              <a:gdLst/>
              <a:ahLst/>
              <a:cxnLst/>
              <a:rect l="0" t="0" r="0" b="0"/>
              <a:pathLst>
                <a:path w="691366" h="1025150">
                  <a:moveTo>
                    <a:pt x="0" y="0"/>
                  </a:moveTo>
                  <a:lnTo>
                    <a:pt x="691366" y="102515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49" name="Shape 104">
              <a:extLst>
                <a:ext uri="{FF2B5EF4-FFF2-40B4-BE49-F238E27FC236}">
                  <a16:creationId xmlns:a16="http://schemas.microsoft.com/office/drawing/2014/main" id="{201D3909-5A87-8F46-A1B2-45578D1F9736}"/>
                </a:ext>
              </a:extLst>
            </p:cNvPr>
            <p:cNvSpPr/>
            <p:nvPr/>
          </p:nvSpPr>
          <p:spPr>
            <a:xfrm>
              <a:off x="1824111" y="1028953"/>
              <a:ext cx="692178" cy="1025777"/>
            </a:xfrm>
            <a:custGeom>
              <a:avLst/>
              <a:gdLst/>
              <a:ahLst/>
              <a:cxnLst/>
              <a:rect l="0" t="0" r="0" b="0"/>
              <a:pathLst>
                <a:path w="691366" h="1025150">
                  <a:moveTo>
                    <a:pt x="0" y="1025150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0" name="Shape 105">
              <a:extLst>
                <a:ext uri="{FF2B5EF4-FFF2-40B4-BE49-F238E27FC236}">
                  <a16:creationId xmlns:a16="http://schemas.microsoft.com/office/drawing/2014/main" id="{0589FC50-A040-FC41-97FB-CF24FF6B5604}"/>
                </a:ext>
              </a:extLst>
            </p:cNvPr>
            <p:cNvSpPr/>
            <p:nvPr/>
          </p:nvSpPr>
          <p:spPr>
            <a:xfrm>
              <a:off x="1824111" y="689144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1366" h="1023938">
                  <a:moveTo>
                    <a:pt x="0" y="1023938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1" name="Shape 106">
              <a:extLst>
                <a:ext uri="{FF2B5EF4-FFF2-40B4-BE49-F238E27FC236}">
                  <a16:creationId xmlns:a16="http://schemas.microsoft.com/office/drawing/2014/main" id="{9AB07F59-B736-9847-9904-0435F23E48ED}"/>
                </a:ext>
              </a:extLst>
            </p:cNvPr>
            <p:cNvSpPr/>
            <p:nvPr/>
          </p:nvSpPr>
          <p:spPr>
            <a:xfrm>
              <a:off x="1824111" y="689144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1366" h="1365654">
                  <a:moveTo>
                    <a:pt x="0" y="1365654"/>
                  </a:moveTo>
                  <a:lnTo>
                    <a:pt x="6913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2" name="Shape 107">
              <a:extLst>
                <a:ext uri="{FF2B5EF4-FFF2-40B4-BE49-F238E27FC236}">
                  <a16:creationId xmlns:a16="http://schemas.microsoft.com/office/drawing/2014/main" id="{C3800039-465E-D04A-9690-5E4D18C02D74}"/>
                </a:ext>
              </a:extLst>
            </p:cNvPr>
            <p:cNvSpPr/>
            <p:nvPr/>
          </p:nvSpPr>
          <p:spPr>
            <a:xfrm>
              <a:off x="1824111" y="689144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1366" h="1365654">
                  <a:moveTo>
                    <a:pt x="0" y="0"/>
                  </a:moveTo>
                  <a:lnTo>
                    <a:pt x="691366" y="1365654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3" name="Shape 108">
              <a:extLst>
                <a:ext uri="{FF2B5EF4-FFF2-40B4-BE49-F238E27FC236}">
                  <a16:creationId xmlns:a16="http://schemas.microsoft.com/office/drawing/2014/main" id="{7463239C-8E64-814F-B181-252A9421608A}"/>
                </a:ext>
              </a:extLst>
            </p:cNvPr>
            <p:cNvSpPr/>
            <p:nvPr/>
          </p:nvSpPr>
          <p:spPr>
            <a:xfrm>
              <a:off x="606450" y="593871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4" name="Shape 109">
              <a:extLst>
                <a:ext uri="{FF2B5EF4-FFF2-40B4-BE49-F238E27FC236}">
                  <a16:creationId xmlns:a16="http://schemas.microsoft.com/office/drawing/2014/main" id="{E1BE59FD-D477-AB4E-A2D0-DCB84835F6B5}"/>
                </a:ext>
              </a:extLst>
            </p:cNvPr>
            <p:cNvSpPr/>
            <p:nvPr/>
          </p:nvSpPr>
          <p:spPr>
            <a:xfrm>
              <a:off x="606450" y="593871"/>
              <a:ext cx="254010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5" name="Shape 110">
              <a:extLst>
                <a:ext uri="{FF2B5EF4-FFF2-40B4-BE49-F238E27FC236}">
                  <a16:creationId xmlns:a16="http://schemas.microsoft.com/office/drawing/2014/main" id="{F8A82DE2-0073-3B45-87D9-242CACCB520A}"/>
                </a:ext>
              </a:extLst>
            </p:cNvPr>
            <p:cNvSpPr/>
            <p:nvPr/>
          </p:nvSpPr>
          <p:spPr>
            <a:xfrm>
              <a:off x="614387" y="936855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6" name="Shape 111">
              <a:extLst>
                <a:ext uri="{FF2B5EF4-FFF2-40B4-BE49-F238E27FC236}">
                  <a16:creationId xmlns:a16="http://schemas.microsoft.com/office/drawing/2014/main" id="{79A3E70F-4228-474D-9007-AEBEDA547003}"/>
                </a:ext>
              </a:extLst>
            </p:cNvPr>
            <p:cNvSpPr/>
            <p:nvPr/>
          </p:nvSpPr>
          <p:spPr>
            <a:xfrm>
              <a:off x="614387" y="936855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7" name="Shape 112">
              <a:extLst>
                <a:ext uri="{FF2B5EF4-FFF2-40B4-BE49-F238E27FC236}">
                  <a16:creationId xmlns:a16="http://schemas.microsoft.com/office/drawing/2014/main" id="{E82B8F19-E86F-B240-B086-D436BF359316}"/>
                </a:ext>
              </a:extLst>
            </p:cNvPr>
            <p:cNvSpPr/>
            <p:nvPr/>
          </p:nvSpPr>
          <p:spPr>
            <a:xfrm>
              <a:off x="614387" y="1278251"/>
              <a:ext cx="255598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8" name="Shape 113">
              <a:extLst>
                <a:ext uri="{FF2B5EF4-FFF2-40B4-BE49-F238E27FC236}">
                  <a16:creationId xmlns:a16="http://schemas.microsoft.com/office/drawing/2014/main" id="{23EB6729-93FE-4E49-886F-AA0B0C595293}"/>
                </a:ext>
              </a:extLst>
            </p:cNvPr>
            <p:cNvSpPr/>
            <p:nvPr/>
          </p:nvSpPr>
          <p:spPr>
            <a:xfrm>
              <a:off x="614387" y="1278251"/>
              <a:ext cx="255598" cy="236596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59" name="Shape 114">
              <a:extLst>
                <a:ext uri="{FF2B5EF4-FFF2-40B4-BE49-F238E27FC236}">
                  <a16:creationId xmlns:a16="http://schemas.microsoft.com/office/drawing/2014/main" id="{10BC4C2D-2812-3D4A-940D-5775A0077FA3}"/>
                </a:ext>
              </a:extLst>
            </p:cNvPr>
            <p:cNvSpPr/>
            <p:nvPr/>
          </p:nvSpPr>
          <p:spPr>
            <a:xfrm>
              <a:off x="614387" y="1618059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0" name="Shape 115">
              <a:extLst>
                <a:ext uri="{FF2B5EF4-FFF2-40B4-BE49-F238E27FC236}">
                  <a16:creationId xmlns:a16="http://schemas.microsoft.com/office/drawing/2014/main" id="{3B82EC4E-3ABB-C141-B292-14BABF5678AE}"/>
                </a:ext>
              </a:extLst>
            </p:cNvPr>
            <p:cNvSpPr/>
            <p:nvPr/>
          </p:nvSpPr>
          <p:spPr>
            <a:xfrm>
              <a:off x="614387" y="1618059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1" name="Shape 116">
              <a:extLst>
                <a:ext uri="{FF2B5EF4-FFF2-40B4-BE49-F238E27FC236}">
                  <a16:creationId xmlns:a16="http://schemas.microsoft.com/office/drawing/2014/main" id="{5B767DAB-73E9-814D-BDEE-FA2E892B5117}"/>
                </a:ext>
              </a:extLst>
            </p:cNvPr>
            <p:cNvSpPr/>
            <p:nvPr/>
          </p:nvSpPr>
          <p:spPr>
            <a:xfrm>
              <a:off x="614387" y="1959456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2" name="Shape 117">
              <a:extLst>
                <a:ext uri="{FF2B5EF4-FFF2-40B4-BE49-F238E27FC236}">
                  <a16:creationId xmlns:a16="http://schemas.microsoft.com/office/drawing/2014/main" id="{48B87626-B59A-9845-93B4-4DD69D5F1C67}"/>
                </a:ext>
              </a:extLst>
            </p:cNvPr>
            <p:cNvSpPr/>
            <p:nvPr/>
          </p:nvSpPr>
          <p:spPr>
            <a:xfrm>
              <a:off x="614387" y="1959456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3" name="Shape 118">
              <a:extLst>
                <a:ext uri="{FF2B5EF4-FFF2-40B4-BE49-F238E27FC236}">
                  <a16:creationId xmlns:a16="http://schemas.microsoft.com/office/drawing/2014/main" id="{2B480DD7-DEFE-8D45-8CA3-1547C31FD4E6}"/>
                </a:ext>
              </a:extLst>
            </p:cNvPr>
            <p:cNvSpPr/>
            <p:nvPr/>
          </p:nvSpPr>
          <p:spPr>
            <a:xfrm>
              <a:off x="860460" y="712962"/>
              <a:ext cx="693765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4" name="Shape 119">
              <a:extLst>
                <a:ext uri="{FF2B5EF4-FFF2-40B4-BE49-F238E27FC236}">
                  <a16:creationId xmlns:a16="http://schemas.microsoft.com/office/drawing/2014/main" id="{9388CA73-6106-0448-A4FC-061B488C309A}"/>
                </a:ext>
              </a:extLst>
            </p:cNvPr>
            <p:cNvSpPr/>
            <p:nvPr/>
          </p:nvSpPr>
          <p:spPr>
            <a:xfrm>
              <a:off x="869985" y="1054359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5" name="Shape 120">
              <a:extLst>
                <a:ext uri="{FF2B5EF4-FFF2-40B4-BE49-F238E27FC236}">
                  <a16:creationId xmlns:a16="http://schemas.microsoft.com/office/drawing/2014/main" id="{E587D964-0743-7A40-AB2B-6EFD98AFBCCF}"/>
                </a:ext>
              </a:extLst>
            </p:cNvPr>
            <p:cNvSpPr/>
            <p:nvPr/>
          </p:nvSpPr>
          <p:spPr>
            <a:xfrm>
              <a:off x="869985" y="1397343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6" name="Shape 121">
              <a:extLst>
                <a:ext uri="{FF2B5EF4-FFF2-40B4-BE49-F238E27FC236}">
                  <a16:creationId xmlns:a16="http://schemas.microsoft.com/office/drawing/2014/main" id="{C0E17697-D929-B74C-A898-E2E5864B400C}"/>
                </a:ext>
              </a:extLst>
            </p:cNvPr>
            <p:cNvSpPr/>
            <p:nvPr/>
          </p:nvSpPr>
          <p:spPr>
            <a:xfrm>
              <a:off x="869985" y="1737151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7" name="Shape 122">
              <a:extLst>
                <a:ext uri="{FF2B5EF4-FFF2-40B4-BE49-F238E27FC236}">
                  <a16:creationId xmlns:a16="http://schemas.microsoft.com/office/drawing/2014/main" id="{227DA2C3-9765-1F44-B1F9-9EA8BB8396A3}"/>
                </a:ext>
              </a:extLst>
            </p:cNvPr>
            <p:cNvSpPr/>
            <p:nvPr/>
          </p:nvSpPr>
          <p:spPr>
            <a:xfrm>
              <a:off x="869985" y="2078547"/>
              <a:ext cx="692178" cy="0"/>
            </a:xfrm>
            <a:custGeom>
              <a:avLst/>
              <a:gdLst/>
              <a:ahLst/>
              <a:cxnLst/>
              <a:rect l="0" t="0" r="0" b="0"/>
              <a:pathLst>
                <a:path w="692577">
                  <a:moveTo>
                    <a:pt x="0" y="0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8" name="Shape 123">
              <a:extLst>
                <a:ext uri="{FF2B5EF4-FFF2-40B4-BE49-F238E27FC236}">
                  <a16:creationId xmlns:a16="http://schemas.microsoft.com/office/drawing/2014/main" id="{D3FAC3A4-E9EB-8D40-9254-E8490BB201FF}"/>
                </a:ext>
              </a:extLst>
            </p:cNvPr>
            <p:cNvSpPr/>
            <p:nvPr/>
          </p:nvSpPr>
          <p:spPr>
            <a:xfrm>
              <a:off x="860460" y="712962"/>
              <a:ext cx="693765" cy="341397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0"/>
                  </a:moveTo>
                  <a:lnTo>
                    <a:pt x="692577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69" name="Shape 124">
              <a:extLst>
                <a:ext uri="{FF2B5EF4-FFF2-40B4-BE49-F238E27FC236}">
                  <a16:creationId xmlns:a16="http://schemas.microsoft.com/office/drawing/2014/main" id="{83F4B873-1B4B-4A46-B886-5031ED96F97D}"/>
                </a:ext>
              </a:extLst>
            </p:cNvPr>
            <p:cNvSpPr/>
            <p:nvPr/>
          </p:nvSpPr>
          <p:spPr>
            <a:xfrm>
              <a:off x="869985" y="1054359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2577" h="341716">
                  <a:moveTo>
                    <a:pt x="0" y="0"/>
                  </a:moveTo>
                  <a:lnTo>
                    <a:pt x="692577" y="34171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0" name="Shape 125">
              <a:extLst>
                <a:ext uri="{FF2B5EF4-FFF2-40B4-BE49-F238E27FC236}">
                  <a16:creationId xmlns:a16="http://schemas.microsoft.com/office/drawing/2014/main" id="{E92DA6C9-734B-F74B-A39E-A8C69D1C499C}"/>
                </a:ext>
              </a:extLst>
            </p:cNvPr>
            <p:cNvSpPr/>
            <p:nvPr/>
          </p:nvSpPr>
          <p:spPr>
            <a:xfrm>
              <a:off x="869985" y="1397343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2577" h="340505">
                  <a:moveTo>
                    <a:pt x="0" y="0"/>
                  </a:moveTo>
                  <a:lnTo>
                    <a:pt x="692577" y="34050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1" name="Shape 126">
              <a:extLst>
                <a:ext uri="{FF2B5EF4-FFF2-40B4-BE49-F238E27FC236}">
                  <a16:creationId xmlns:a16="http://schemas.microsoft.com/office/drawing/2014/main" id="{B4741503-C0A0-184F-9CFB-70D155AC6F8C}"/>
                </a:ext>
              </a:extLst>
            </p:cNvPr>
            <p:cNvSpPr/>
            <p:nvPr/>
          </p:nvSpPr>
          <p:spPr>
            <a:xfrm>
              <a:off x="869985" y="1737151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0"/>
                  </a:moveTo>
                  <a:lnTo>
                    <a:pt x="692577" y="341717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2" name="Shape 127">
              <a:extLst>
                <a:ext uri="{FF2B5EF4-FFF2-40B4-BE49-F238E27FC236}">
                  <a16:creationId xmlns:a16="http://schemas.microsoft.com/office/drawing/2014/main" id="{CDD7636A-5A17-8645-AF46-353144097408}"/>
                </a:ext>
              </a:extLst>
            </p:cNvPr>
            <p:cNvSpPr/>
            <p:nvPr/>
          </p:nvSpPr>
          <p:spPr>
            <a:xfrm>
              <a:off x="869985" y="1737151"/>
              <a:ext cx="692178" cy="341396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341717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3" name="Shape 128">
              <a:extLst>
                <a:ext uri="{FF2B5EF4-FFF2-40B4-BE49-F238E27FC236}">
                  <a16:creationId xmlns:a16="http://schemas.microsoft.com/office/drawing/2014/main" id="{64EB8A76-DF95-9D44-AA5E-4EE60F388BE0}"/>
                </a:ext>
              </a:extLst>
            </p:cNvPr>
            <p:cNvSpPr/>
            <p:nvPr/>
          </p:nvSpPr>
          <p:spPr>
            <a:xfrm>
              <a:off x="869985" y="1397343"/>
              <a:ext cx="692178" cy="339808"/>
            </a:xfrm>
            <a:custGeom>
              <a:avLst/>
              <a:gdLst/>
              <a:ahLst/>
              <a:cxnLst/>
              <a:rect l="0" t="0" r="0" b="0"/>
              <a:pathLst>
                <a:path w="692577" h="340505">
                  <a:moveTo>
                    <a:pt x="0" y="340505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4" name="Shape 129">
              <a:extLst>
                <a:ext uri="{FF2B5EF4-FFF2-40B4-BE49-F238E27FC236}">
                  <a16:creationId xmlns:a16="http://schemas.microsoft.com/office/drawing/2014/main" id="{4A569A02-B559-934A-B4BE-9675BE976B8B}"/>
                </a:ext>
              </a:extLst>
            </p:cNvPr>
            <p:cNvSpPr/>
            <p:nvPr/>
          </p:nvSpPr>
          <p:spPr>
            <a:xfrm>
              <a:off x="869985" y="1054359"/>
              <a:ext cx="692178" cy="342984"/>
            </a:xfrm>
            <a:custGeom>
              <a:avLst/>
              <a:gdLst/>
              <a:ahLst/>
              <a:cxnLst/>
              <a:rect l="0" t="0" r="0" b="0"/>
              <a:pathLst>
                <a:path w="692577" h="341716">
                  <a:moveTo>
                    <a:pt x="0" y="341716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5" name="Shape 130">
              <a:extLst>
                <a:ext uri="{FF2B5EF4-FFF2-40B4-BE49-F238E27FC236}">
                  <a16:creationId xmlns:a16="http://schemas.microsoft.com/office/drawing/2014/main" id="{0325BE1F-F265-8548-BC0C-A9FAA86106F9}"/>
                </a:ext>
              </a:extLst>
            </p:cNvPr>
            <p:cNvSpPr/>
            <p:nvPr/>
          </p:nvSpPr>
          <p:spPr>
            <a:xfrm>
              <a:off x="869985" y="712962"/>
              <a:ext cx="692178" cy="341397"/>
            </a:xfrm>
            <a:custGeom>
              <a:avLst/>
              <a:gdLst/>
              <a:ahLst/>
              <a:cxnLst/>
              <a:rect l="0" t="0" r="0" b="0"/>
              <a:pathLst>
                <a:path w="692577" h="341717">
                  <a:moveTo>
                    <a:pt x="0" y="341717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6" name="Shape 131">
              <a:extLst>
                <a:ext uri="{FF2B5EF4-FFF2-40B4-BE49-F238E27FC236}">
                  <a16:creationId xmlns:a16="http://schemas.microsoft.com/office/drawing/2014/main" id="{FB3DD702-D4F5-C148-8120-2F5B060CFB0A}"/>
                </a:ext>
              </a:extLst>
            </p:cNvPr>
            <p:cNvSpPr/>
            <p:nvPr/>
          </p:nvSpPr>
          <p:spPr>
            <a:xfrm>
              <a:off x="860460" y="712962"/>
              <a:ext cx="693765" cy="684381"/>
            </a:xfrm>
            <a:custGeom>
              <a:avLst/>
              <a:gdLst/>
              <a:ahLst/>
              <a:cxnLst/>
              <a:rect l="0" t="0" r="0" b="0"/>
              <a:pathLst>
                <a:path w="692577" h="683433">
                  <a:moveTo>
                    <a:pt x="0" y="0"/>
                  </a:moveTo>
                  <a:lnTo>
                    <a:pt x="692577" y="68343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7" name="Shape 132">
              <a:extLst>
                <a:ext uri="{FF2B5EF4-FFF2-40B4-BE49-F238E27FC236}">
                  <a16:creationId xmlns:a16="http://schemas.microsoft.com/office/drawing/2014/main" id="{BA34EA4C-3A4B-1D4C-BF6E-B18328D9E7CE}"/>
                </a:ext>
              </a:extLst>
            </p:cNvPr>
            <p:cNvSpPr/>
            <p:nvPr/>
          </p:nvSpPr>
          <p:spPr>
            <a:xfrm>
              <a:off x="869985" y="1054359"/>
              <a:ext cx="692178" cy="682793"/>
            </a:xfrm>
            <a:custGeom>
              <a:avLst/>
              <a:gdLst/>
              <a:ahLst/>
              <a:cxnLst/>
              <a:rect l="0" t="0" r="0" b="0"/>
              <a:pathLst>
                <a:path w="692577" h="682221">
                  <a:moveTo>
                    <a:pt x="0" y="0"/>
                  </a:moveTo>
                  <a:lnTo>
                    <a:pt x="692577" y="682221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8" name="Shape 133">
              <a:extLst>
                <a:ext uri="{FF2B5EF4-FFF2-40B4-BE49-F238E27FC236}">
                  <a16:creationId xmlns:a16="http://schemas.microsoft.com/office/drawing/2014/main" id="{F0F56C5A-57BD-344F-92D8-8BF03C1CBA2F}"/>
                </a:ext>
              </a:extLst>
            </p:cNvPr>
            <p:cNvSpPr/>
            <p:nvPr/>
          </p:nvSpPr>
          <p:spPr>
            <a:xfrm>
              <a:off x="869985" y="1397343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2577" h="682222">
                  <a:moveTo>
                    <a:pt x="0" y="0"/>
                  </a:moveTo>
                  <a:lnTo>
                    <a:pt x="692577" y="682222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79" name="Shape 134">
              <a:extLst>
                <a:ext uri="{FF2B5EF4-FFF2-40B4-BE49-F238E27FC236}">
                  <a16:creationId xmlns:a16="http://schemas.microsoft.com/office/drawing/2014/main" id="{E8EE0E13-9AC2-334C-874C-F39A0F77222D}"/>
                </a:ext>
              </a:extLst>
            </p:cNvPr>
            <p:cNvSpPr/>
            <p:nvPr/>
          </p:nvSpPr>
          <p:spPr>
            <a:xfrm>
              <a:off x="869985" y="1397343"/>
              <a:ext cx="692178" cy="681204"/>
            </a:xfrm>
            <a:custGeom>
              <a:avLst/>
              <a:gdLst/>
              <a:ahLst/>
              <a:cxnLst/>
              <a:rect l="0" t="0" r="0" b="0"/>
              <a:pathLst>
                <a:path w="692577" h="682222">
                  <a:moveTo>
                    <a:pt x="0" y="682222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0" name="Shape 135">
              <a:extLst>
                <a:ext uri="{FF2B5EF4-FFF2-40B4-BE49-F238E27FC236}">
                  <a16:creationId xmlns:a16="http://schemas.microsoft.com/office/drawing/2014/main" id="{3CB38408-AC53-DC4F-865C-0519EF7B1D88}"/>
                </a:ext>
              </a:extLst>
            </p:cNvPr>
            <p:cNvSpPr/>
            <p:nvPr/>
          </p:nvSpPr>
          <p:spPr>
            <a:xfrm>
              <a:off x="869985" y="1054359"/>
              <a:ext cx="692178" cy="682793"/>
            </a:xfrm>
            <a:custGeom>
              <a:avLst/>
              <a:gdLst/>
              <a:ahLst/>
              <a:cxnLst/>
              <a:rect l="0" t="0" r="0" b="0"/>
              <a:pathLst>
                <a:path w="692577" h="682221">
                  <a:moveTo>
                    <a:pt x="0" y="682221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1" name="Shape 136">
              <a:extLst>
                <a:ext uri="{FF2B5EF4-FFF2-40B4-BE49-F238E27FC236}">
                  <a16:creationId xmlns:a16="http://schemas.microsoft.com/office/drawing/2014/main" id="{8B75D708-F51F-7A4F-825F-48E98A24C83E}"/>
                </a:ext>
              </a:extLst>
            </p:cNvPr>
            <p:cNvSpPr/>
            <p:nvPr/>
          </p:nvSpPr>
          <p:spPr>
            <a:xfrm>
              <a:off x="869985" y="712962"/>
              <a:ext cx="692178" cy="684381"/>
            </a:xfrm>
            <a:custGeom>
              <a:avLst/>
              <a:gdLst/>
              <a:ahLst/>
              <a:cxnLst/>
              <a:rect l="0" t="0" r="0" b="0"/>
              <a:pathLst>
                <a:path w="692577" h="683433">
                  <a:moveTo>
                    <a:pt x="0" y="683433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2" name="Shape 137">
              <a:extLst>
                <a:ext uri="{FF2B5EF4-FFF2-40B4-BE49-F238E27FC236}">
                  <a16:creationId xmlns:a16="http://schemas.microsoft.com/office/drawing/2014/main" id="{C0CE158B-3DCD-FB4E-9D20-A020A590E27A}"/>
                </a:ext>
              </a:extLst>
            </p:cNvPr>
            <p:cNvSpPr/>
            <p:nvPr/>
          </p:nvSpPr>
          <p:spPr>
            <a:xfrm>
              <a:off x="860460" y="712962"/>
              <a:ext cx="693765" cy="1024189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0"/>
                  </a:moveTo>
                  <a:lnTo>
                    <a:pt x="692577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3" name="Shape 138">
              <a:extLst>
                <a:ext uri="{FF2B5EF4-FFF2-40B4-BE49-F238E27FC236}">
                  <a16:creationId xmlns:a16="http://schemas.microsoft.com/office/drawing/2014/main" id="{044C159B-F1A6-A44A-82C8-A2C9B7A59531}"/>
                </a:ext>
              </a:extLst>
            </p:cNvPr>
            <p:cNvSpPr/>
            <p:nvPr/>
          </p:nvSpPr>
          <p:spPr>
            <a:xfrm>
              <a:off x="869985" y="1054359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0"/>
                  </a:moveTo>
                  <a:lnTo>
                    <a:pt x="692577" y="102393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4" name="Shape 139">
              <a:extLst>
                <a:ext uri="{FF2B5EF4-FFF2-40B4-BE49-F238E27FC236}">
                  <a16:creationId xmlns:a16="http://schemas.microsoft.com/office/drawing/2014/main" id="{B9636F5B-32B8-EE44-8951-2FD4F0597053}"/>
                </a:ext>
              </a:extLst>
            </p:cNvPr>
            <p:cNvSpPr/>
            <p:nvPr/>
          </p:nvSpPr>
          <p:spPr>
            <a:xfrm>
              <a:off x="869985" y="1054359"/>
              <a:ext cx="692178" cy="1024188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1023938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5" name="Shape 140">
              <a:extLst>
                <a:ext uri="{FF2B5EF4-FFF2-40B4-BE49-F238E27FC236}">
                  <a16:creationId xmlns:a16="http://schemas.microsoft.com/office/drawing/2014/main" id="{652470D6-B113-984E-8EE6-151B663E736B}"/>
                </a:ext>
              </a:extLst>
            </p:cNvPr>
            <p:cNvSpPr/>
            <p:nvPr/>
          </p:nvSpPr>
          <p:spPr>
            <a:xfrm>
              <a:off x="869985" y="712962"/>
              <a:ext cx="692178" cy="1024189"/>
            </a:xfrm>
            <a:custGeom>
              <a:avLst/>
              <a:gdLst/>
              <a:ahLst/>
              <a:cxnLst/>
              <a:rect l="0" t="0" r="0" b="0"/>
              <a:pathLst>
                <a:path w="692577" h="1023938">
                  <a:moveTo>
                    <a:pt x="0" y="1023938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6" name="Shape 141">
              <a:extLst>
                <a:ext uri="{FF2B5EF4-FFF2-40B4-BE49-F238E27FC236}">
                  <a16:creationId xmlns:a16="http://schemas.microsoft.com/office/drawing/2014/main" id="{8B1449FC-6DAF-4A4C-857A-527C35B73C8F}"/>
                </a:ext>
              </a:extLst>
            </p:cNvPr>
            <p:cNvSpPr/>
            <p:nvPr/>
          </p:nvSpPr>
          <p:spPr>
            <a:xfrm>
              <a:off x="869985" y="712962"/>
              <a:ext cx="692178" cy="1365585"/>
            </a:xfrm>
            <a:custGeom>
              <a:avLst/>
              <a:gdLst/>
              <a:ahLst/>
              <a:cxnLst/>
              <a:rect l="0" t="0" r="0" b="0"/>
              <a:pathLst>
                <a:path w="692577" h="1365655">
                  <a:moveTo>
                    <a:pt x="0" y="1365655"/>
                  </a:moveTo>
                  <a:lnTo>
                    <a:pt x="6925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7" name="Shape 142">
              <a:extLst>
                <a:ext uri="{FF2B5EF4-FFF2-40B4-BE49-F238E27FC236}">
                  <a16:creationId xmlns:a16="http://schemas.microsoft.com/office/drawing/2014/main" id="{D2F5CE4D-A2AD-9149-98C9-F03FDF5461B7}"/>
                </a:ext>
              </a:extLst>
            </p:cNvPr>
            <p:cNvSpPr/>
            <p:nvPr/>
          </p:nvSpPr>
          <p:spPr>
            <a:xfrm>
              <a:off x="860460" y="712962"/>
              <a:ext cx="693765" cy="1365585"/>
            </a:xfrm>
            <a:custGeom>
              <a:avLst/>
              <a:gdLst/>
              <a:ahLst/>
              <a:cxnLst/>
              <a:rect l="0" t="0" r="0" b="0"/>
              <a:pathLst>
                <a:path w="692577" h="1365655">
                  <a:moveTo>
                    <a:pt x="0" y="0"/>
                  </a:moveTo>
                  <a:lnTo>
                    <a:pt x="692577" y="1365655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40A6A18-6108-0542-8C0A-77FA8B1B86E9}"/>
                </a:ext>
              </a:extLst>
            </p:cNvPr>
            <p:cNvSpPr/>
            <p:nvPr/>
          </p:nvSpPr>
          <p:spPr>
            <a:xfrm>
              <a:off x="2967157" y="620864"/>
              <a:ext cx="1111295" cy="17625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apple: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9" name="Shape 144">
              <a:extLst>
                <a:ext uri="{FF2B5EF4-FFF2-40B4-BE49-F238E27FC236}">
                  <a16:creationId xmlns:a16="http://schemas.microsoft.com/office/drawing/2014/main" id="{BECA2797-9C74-1443-8110-BEBBF8E10BA8}"/>
                </a:ext>
              </a:extLst>
            </p:cNvPr>
            <p:cNvSpPr/>
            <p:nvPr/>
          </p:nvSpPr>
          <p:spPr>
            <a:xfrm>
              <a:off x="0" y="1392579"/>
              <a:ext cx="282586" cy="4764"/>
            </a:xfrm>
            <a:custGeom>
              <a:avLst/>
              <a:gdLst/>
              <a:ahLst/>
              <a:cxnLst/>
              <a:rect l="0" t="0" r="0" b="0"/>
              <a:pathLst>
                <a:path w="282116" h="4847">
                  <a:moveTo>
                    <a:pt x="0" y="0"/>
                  </a:moveTo>
                  <a:lnTo>
                    <a:pt x="282116" y="4847"/>
                  </a:lnTo>
                </a:path>
              </a:pathLst>
            </a:custGeom>
            <a:ln w="9081" cap="flat">
              <a:custDash>
                <a:ds d="71504" sp="214512"/>
              </a:custDash>
              <a:miter lim="182062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0" name="Shape 145">
              <a:extLst>
                <a:ext uri="{FF2B5EF4-FFF2-40B4-BE49-F238E27FC236}">
                  <a16:creationId xmlns:a16="http://schemas.microsoft.com/office/drawing/2014/main" id="{B9646DA9-7C71-CB41-9BD5-3631C70C9B59}"/>
                </a:ext>
              </a:extLst>
            </p:cNvPr>
            <p:cNvSpPr/>
            <p:nvPr/>
          </p:nvSpPr>
          <p:spPr>
            <a:xfrm>
              <a:off x="280998" y="1383051"/>
              <a:ext cx="42865" cy="30170"/>
            </a:xfrm>
            <a:custGeom>
              <a:avLst/>
              <a:gdLst/>
              <a:ahLst/>
              <a:cxnLst/>
              <a:rect l="0" t="0" r="0" b="0"/>
              <a:pathLst>
                <a:path w="42378" h="30294">
                  <a:moveTo>
                    <a:pt x="1211" y="0"/>
                  </a:moveTo>
                  <a:lnTo>
                    <a:pt x="42378" y="15753"/>
                  </a:lnTo>
                  <a:lnTo>
                    <a:pt x="0" y="30294"/>
                  </a:lnTo>
                  <a:lnTo>
                    <a:pt x="121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1" name="Shape 146">
              <a:extLst>
                <a:ext uri="{FF2B5EF4-FFF2-40B4-BE49-F238E27FC236}">
                  <a16:creationId xmlns:a16="http://schemas.microsoft.com/office/drawing/2014/main" id="{64BA2F8F-B865-C444-BA3A-49633ECCD28F}"/>
                </a:ext>
              </a:extLst>
            </p:cNvPr>
            <p:cNvSpPr/>
            <p:nvPr/>
          </p:nvSpPr>
          <p:spPr>
            <a:xfrm>
              <a:off x="276236" y="1376700"/>
              <a:ext cx="22226" cy="42874"/>
            </a:xfrm>
            <a:custGeom>
              <a:avLst/>
              <a:gdLst/>
              <a:ahLst/>
              <a:cxnLst/>
              <a:rect l="0" t="0" r="0" b="0"/>
              <a:pathLst>
                <a:path w="21735" h="43253">
                  <a:moveTo>
                    <a:pt x="1734" y="0"/>
                  </a:moveTo>
                  <a:lnTo>
                    <a:pt x="7639" y="2258"/>
                  </a:lnTo>
                  <a:lnTo>
                    <a:pt x="21735" y="7652"/>
                  </a:lnTo>
                  <a:lnTo>
                    <a:pt x="21735" y="17381"/>
                  </a:lnTo>
                  <a:lnTo>
                    <a:pt x="10301" y="13006"/>
                  </a:lnTo>
                  <a:lnTo>
                    <a:pt x="9609" y="30346"/>
                  </a:lnTo>
                  <a:lnTo>
                    <a:pt x="21735" y="26184"/>
                  </a:lnTo>
                  <a:lnTo>
                    <a:pt x="21735" y="35795"/>
                  </a:lnTo>
                  <a:lnTo>
                    <a:pt x="6277" y="41101"/>
                  </a:lnTo>
                  <a:lnTo>
                    <a:pt x="0" y="43253"/>
                  </a:lnTo>
                  <a:lnTo>
                    <a:pt x="267" y="36614"/>
                  </a:lnTo>
                  <a:lnTo>
                    <a:pt x="1476" y="6325"/>
                  </a:lnTo>
                  <a:lnTo>
                    <a:pt x="17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2" name="Shape 147">
              <a:extLst>
                <a:ext uri="{FF2B5EF4-FFF2-40B4-BE49-F238E27FC236}">
                  <a16:creationId xmlns:a16="http://schemas.microsoft.com/office/drawing/2014/main" id="{CA66676F-1F1C-7D4E-A8ED-FCD654E31D5B}"/>
                </a:ext>
              </a:extLst>
            </p:cNvPr>
            <p:cNvSpPr/>
            <p:nvPr/>
          </p:nvSpPr>
          <p:spPr>
            <a:xfrm>
              <a:off x="298462" y="1384640"/>
              <a:ext cx="38102" cy="28582"/>
            </a:xfrm>
            <a:custGeom>
              <a:avLst/>
              <a:gdLst/>
              <a:ahLst/>
              <a:cxnLst/>
              <a:rect l="0" t="0" r="0" b="0"/>
              <a:pathLst>
                <a:path w="38768" h="28143">
                  <a:moveTo>
                    <a:pt x="0" y="0"/>
                  </a:moveTo>
                  <a:lnTo>
                    <a:pt x="27072" y="10360"/>
                  </a:lnTo>
                  <a:lnTo>
                    <a:pt x="38768" y="14837"/>
                  </a:lnTo>
                  <a:lnTo>
                    <a:pt x="26919" y="18904"/>
                  </a:lnTo>
                  <a:lnTo>
                    <a:pt x="0" y="28143"/>
                  </a:lnTo>
                  <a:lnTo>
                    <a:pt x="0" y="18532"/>
                  </a:lnTo>
                  <a:lnTo>
                    <a:pt x="12126" y="14370"/>
                  </a:lnTo>
                  <a:lnTo>
                    <a:pt x="0" y="973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2424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D1AF86-E212-C444-A9B3-5FA47F8833F3}"/>
                </a:ext>
              </a:extLst>
            </p:cNvPr>
            <p:cNvSpPr/>
            <p:nvPr/>
          </p:nvSpPr>
          <p:spPr>
            <a:xfrm>
              <a:off x="2967157" y="962261"/>
              <a:ext cx="1073193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bear: yes/no? 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F7D443-B213-AE44-9CEA-2E31D4B22808}"/>
                </a:ext>
              </a:extLst>
            </p:cNvPr>
            <p:cNvSpPr/>
            <p:nvPr/>
          </p:nvSpPr>
          <p:spPr>
            <a:xfrm>
              <a:off x="2967157" y="1305245"/>
              <a:ext cx="1154160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candy: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0EA3F62-869E-6842-9D72-5C113981BC07}"/>
                </a:ext>
              </a:extLst>
            </p:cNvPr>
            <p:cNvSpPr/>
            <p:nvPr/>
          </p:nvSpPr>
          <p:spPr>
            <a:xfrm>
              <a:off x="2967157" y="1646641"/>
              <a:ext cx="982703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dog: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03EB00-348D-DA49-8256-E9E9B50AF0BB}"/>
                </a:ext>
              </a:extLst>
            </p:cNvPr>
            <p:cNvSpPr/>
            <p:nvPr/>
          </p:nvSpPr>
          <p:spPr>
            <a:xfrm>
              <a:off x="2967157" y="1988038"/>
              <a:ext cx="971589" cy="174668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666666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egg: yes/no?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Shape 152">
              <a:extLst>
                <a:ext uri="{FF2B5EF4-FFF2-40B4-BE49-F238E27FC236}">
                  <a16:creationId xmlns:a16="http://schemas.microsoft.com/office/drawing/2014/main" id="{D7C07E5E-10FB-7E42-A4EB-FECA7CC69FC6}"/>
                </a:ext>
              </a:extLst>
            </p:cNvPr>
            <p:cNvSpPr/>
            <p:nvPr/>
          </p:nvSpPr>
          <p:spPr>
            <a:xfrm>
              <a:off x="2206714" y="2311967"/>
              <a:ext cx="955714" cy="422379"/>
            </a:xfrm>
            <a:custGeom>
              <a:avLst/>
              <a:gdLst/>
              <a:ahLst/>
              <a:cxnLst/>
              <a:rect l="0" t="0" r="0" b="0"/>
              <a:pathLst>
                <a:path w="956531" h="421693">
                  <a:moveTo>
                    <a:pt x="70226" y="0"/>
                  </a:moveTo>
                  <a:lnTo>
                    <a:pt x="886305" y="0"/>
                  </a:lnTo>
                  <a:cubicBezTo>
                    <a:pt x="904467" y="0"/>
                    <a:pt x="922629" y="7270"/>
                    <a:pt x="935948" y="20600"/>
                  </a:cubicBezTo>
                  <a:cubicBezTo>
                    <a:pt x="949267" y="33929"/>
                    <a:pt x="956531" y="52106"/>
                    <a:pt x="956531" y="70282"/>
                  </a:cubicBezTo>
                  <a:lnTo>
                    <a:pt x="956531" y="351411"/>
                  </a:lnTo>
                  <a:cubicBezTo>
                    <a:pt x="956531" y="390187"/>
                    <a:pt x="925050" y="421693"/>
                    <a:pt x="886305" y="421693"/>
                  </a:cubicBezTo>
                  <a:lnTo>
                    <a:pt x="70226" y="421693"/>
                  </a:lnTo>
                  <a:cubicBezTo>
                    <a:pt x="31481" y="421693"/>
                    <a:pt x="0" y="390187"/>
                    <a:pt x="0" y="351411"/>
                  </a:cubicBezTo>
                  <a:lnTo>
                    <a:pt x="0" y="70282"/>
                  </a:lnTo>
                  <a:cubicBezTo>
                    <a:pt x="0" y="31506"/>
                    <a:pt x="31481" y="0"/>
                    <a:pt x="70226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4A7D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5500843-D9EF-F84F-AF39-835D198575CE}"/>
                </a:ext>
              </a:extLst>
            </p:cNvPr>
            <p:cNvSpPr/>
            <p:nvPr/>
          </p:nvSpPr>
          <p:spPr>
            <a:xfrm>
              <a:off x="2409923" y="2475519"/>
              <a:ext cx="654077" cy="176256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Softmax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19107C-C65B-F046-9F6A-35E09507EF2A}"/>
                </a:ext>
              </a:extLst>
            </p:cNvPr>
            <p:cNvSpPr/>
            <p:nvPr/>
          </p:nvSpPr>
          <p:spPr>
            <a:xfrm>
              <a:off x="512783" y="0"/>
              <a:ext cx="525484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hidden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E05E5F0-C02D-A546-BEBC-A4A0EDB3324C}"/>
                </a:ext>
              </a:extLst>
            </p:cNvPr>
            <p:cNvSpPr/>
            <p:nvPr/>
          </p:nvSpPr>
          <p:spPr>
            <a:xfrm>
              <a:off x="1465321" y="250887"/>
              <a:ext cx="525484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hidden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D4B7825-6913-C145-824F-7676835C9F37}"/>
                </a:ext>
              </a:extLst>
            </p:cNvPr>
            <p:cNvSpPr/>
            <p:nvPr/>
          </p:nvSpPr>
          <p:spPr>
            <a:xfrm>
              <a:off x="2460725" y="266765"/>
              <a:ext cx="428642" cy="176255"/>
            </a:xfrm>
            <a:prstGeom prst="rect">
              <a:avLst/>
            </a:prstGeom>
            <a:ln>
              <a:noFill/>
            </a:ln>
          </p:spPr>
          <p:txBody>
            <a:bodyPr lIns="0" tIns="0" rIns="0" bIns="0"/>
            <a:lstStyle/>
            <a:p>
              <a:pPr marL="25400" indent="-6350">
                <a:lnSpc>
                  <a:spcPct val="107000"/>
                </a:lnSpc>
                <a:spcAft>
                  <a:spcPts val="800"/>
                </a:spcAft>
                <a:defRPr/>
              </a:pPr>
              <a:r>
                <a:rPr lang="en-NZ" sz="115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logits</a:t>
              </a:r>
              <a:endParaRPr lang="en-NZ" sz="12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Shape 157">
              <a:extLst>
                <a:ext uri="{FF2B5EF4-FFF2-40B4-BE49-F238E27FC236}">
                  <a16:creationId xmlns:a16="http://schemas.microsoft.com/office/drawing/2014/main" id="{842383E5-CC97-1745-8CF7-389C43BCF519}"/>
                </a:ext>
              </a:extLst>
            </p:cNvPr>
            <p:cNvSpPr/>
            <p:nvPr/>
          </p:nvSpPr>
          <p:spPr>
            <a:xfrm>
              <a:off x="614387" y="2302440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ubicBezTo>
                    <a:pt x="0" y="53318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3" name="Shape 158">
              <a:extLst>
                <a:ext uri="{FF2B5EF4-FFF2-40B4-BE49-F238E27FC236}">
                  <a16:creationId xmlns:a16="http://schemas.microsoft.com/office/drawing/2014/main" id="{F1D061C4-7210-CC4B-8257-278BB15F3693}"/>
                </a:ext>
              </a:extLst>
            </p:cNvPr>
            <p:cNvSpPr/>
            <p:nvPr/>
          </p:nvSpPr>
          <p:spPr>
            <a:xfrm>
              <a:off x="614387" y="2302440"/>
              <a:ext cx="255598" cy="236595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2"/>
                  </a:moveTo>
                  <a:lnTo>
                    <a:pt x="0" y="118752"/>
                  </a:lnTo>
                  <a:cubicBezTo>
                    <a:pt x="0" y="53318"/>
                    <a:pt x="56908" y="0"/>
                    <a:pt x="127134" y="0"/>
                  </a:cubicBezTo>
                  <a:cubicBezTo>
                    <a:pt x="197360" y="0"/>
                    <a:pt x="254268" y="53318"/>
                    <a:pt x="254268" y="118752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2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4" name="Shape 159">
              <a:extLst>
                <a:ext uri="{FF2B5EF4-FFF2-40B4-BE49-F238E27FC236}">
                  <a16:creationId xmlns:a16="http://schemas.microsoft.com/office/drawing/2014/main" id="{8DE482DD-D32F-9B44-B2B0-7C8D65FC937B}"/>
                </a:ext>
              </a:extLst>
            </p:cNvPr>
            <p:cNvSpPr/>
            <p:nvPr/>
          </p:nvSpPr>
          <p:spPr>
            <a:xfrm>
              <a:off x="614387" y="250887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127134" y="0"/>
                  </a:move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ubicBezTo>
                    <a:pt x="0" y="53317"/>
                    <a:pt x="56908" y="0"/>
                    <a:pt x="12713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5" name="Shape 160">
              <a:extLst>
                <a:ext uri="{FF2B5EF4-FFF2-40B4-BE49-F238E27FC236}">
                  <a16:creationId xmlns:a16="http://schemas.microsoft.com/office/drawing/2014/main" id="{3E278EB0-2EE8-5A47-8156-1ADCDD53628E}"/>
                </a:ext>
              </a:extLst>
            </p:cNvPr>
            <p:cNvSpPr/>
            <p:nvPr/>
          </p:nvSpPr>
          <p:spPr>
            <a:xfrm>
              <a:off x="614387" y="250887"/>
              <a:ext cx="255598" cy="238183"/>
            </a:xfrm>
            <a:custGeom>
              <a:avLst/>
              <a:gdLst/>
              <a:ahLst/>
              <a:cxnLst/>
              <a:rect l="0" t="0" r="0" b="0"/>
              <a:pathLst>
                <a:path w="254268" h="237505">
                  <a:moveTo>
                    <a:pt x="0" y="118753"/>
                  </a:moveTo>
                  <a:lnTo>
                    <a:pt x="0" y="118753"/>
                  </a:lnTo>
                  <a:cubicBezTo>
                    <a:pt x="0" y="53317"/>
                    <a:pt x="56908" y="0"/>
                    <a:pt x="127134" y="0"/>
                  </a:cubicBezTo>
                  <a:cubicBezTo>
                    <a:pt x="197360" y="0"/>
                    <a:pt x="254268" y="53317"/>
                    <a:pt x="254268" y="118753"/>
                  </a:cubicBezTo>
                  <a:cubicBezTo>
                    <a:pt x="254268" y="184188"/>
                    <a:pt x="197360" y="237505"/>
                    <a:pt x="127134" y="237505"/>
                  </a:cubicBezTo>
                  <a:cubicBezTo>
                    <a:pt x="56908" y="237505"/>
                    <a:pt x="0" y="184188"/>
                    <a:pt x="0" y="118753"/>
                  </a:cubicBezTo>
                  <a:close/>
                </a:path>
              </a:pathLst>
            </a:custGeom>
            <a:ln w="9081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6" name="Shape 161">
              <a:extLst>
                <a:ext uri="{FF2B5EF4-FFF2-40B4-BE49-F238E27FC236}">
                  <a16:creationId xmlns:a16="http://schemas.microsoft.com/office/drawing/2014/main" id="{B8679161-5459-A048-B724-47A789CABAFB}"/>
                </a:ext>
              </a:extLst>
            </p:cNvPr>
            <p:cNvSpPr/>
            <p:nvPr/>
          </p:nvSpPr>
          <p:spPr>
            <a:xfrm>
              <a:off x="869985" y="387445"/>
              <a:ext cx="681065" cy="319165"/>
            </a:xfrm>
            <a:custGeom>
              <a:avLst/>
              <a:gdLst/>
              <a:ahLst/>
              <a:cxnLst/>
              <a:rect l="0" t="0" r="0" b="0"/>
              <a:pathLst>
                <a:path w="681680" h="318693">
                  <a:moveTo>
                    <a:pt x="0" y="0"/>
                  </a:moveTo>
                  <a:lnTo>
                    <a:pt x="681680" y="318693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7" name="Shape 162">
              <a:extLst>
                <a:ext uri="{FF2B5EF4-FFF2-40B4-BE49-F238E27FC236}">
                  <a16:creationId xmlns:a16="http://schemas.microsoft.com/office/drawing/2014/main" id="{7B80DA50-505B-AA4C-B004-B739D327F072}"/>
                </a:ext>
              </a:extLst>
            </p:cNvPr>
            <p:cNvSpPr/>
            <p:nvPr/>
          </p:nvSpPr>
          <p:spPr>
            <a:xfrm>
              <a:off x="869985" y="384269"/>
              <a:ext cx="698528" cy="685968"/>
            </a:xfrm>
            <a:custGeom>
              <a:avLst/>
              <a:gdLst/>
              <a:ahLst/>
              <a:cxnLst/>
              <a:rect l="0" t="0" r="0" b="0"/>
              <a:pathLst>
                <a:path w="699842" h="687069">
                  <a:moveTo>
                    <a:pt x="0" y="0"/>
                  </a:moveTo>
                  <a:lnTo>
                    <a:pt x="699842" y="687069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8" name="Shape 163">
              <a:extLst>
                <a:ext uri="{FF2B5EF4-FFF2-40B4-BE49-F238E27FC236}">
                  <a16:creationId xmlns:a16="http://schemas.microsoft.com/office/drawing/2014/main" id="{3F130724-B92A-9747-B31E-84A6783A4323}"/>
                </a:ext>
              </a:extLst>
            </p:cNvPr>
            <p:cNvSpPr/>
            <p:nvPr/>
          </p:nvSpPr>
          <p:spPr>
            <a:xfrm>
              <a:off x="869985" y="390621"/>
              <a:ext cx="698528" cy="1001958"/>
            </a:xfrm>
            <a:custGeom>
              <a:avLst/>
              <a:gdLst/>
              <a:ahLst/>
              <a:cxnLst/>
              <a:rect l="0" t="0" r="0" b="0"/>
              <a:pathLst>
                <a:path w="699842" h="1002126">
                  <a:moveTo>
                    <a:pt x="0" y="0"/>
                  </a:moveTo>
                  <a:lnTo>
                    <a:pt x="699842" y="1002126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09" name="Shape 164">
              <a:extLst>
                <a:ext uri="{FF2B5EF4-FFF2-40B4-BE49-F238E27FC236}">
                  <a16:creationId xmlns:a16="http://schemas.microsoft.com/office/drawing/2014/main" id="{76BE84AE-400D-C042-8658-1B3B9E072CD1}"/>
                </a:ext>
              </a:extLst>
            </p:cNvPr>
            <p:cNvSpPr/>
            <p:nvPr/>
          </p:nvSpPr>
          <p:spPr>
            <a:xfrm>
              <a:off x="869985" y="376329"/>
              <a:ext cx="681065" cy="1362409"/>
            </a:xfrm>
            <a:custGeom>
              <a:avLst/>
              <a:gdLst/>
              <a:ahLst/>
              <a:cxnLst/>
              <a:rect l="0" t="0" r="0" b="0"/>
              <a:pathLst>
                <a:path w="681680" h="1362019">
                  <a:moveTo>
                    <a:pt x="0" y="0"/>
                  </a:moveTo>
                  <a:lnTo>
                    <a:pt x="681680" y="1362019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0" name="Shape 165">
              <a:extLst>
                <a:ext uri="{FF2B5EF4-FFF2-40B4-BE49-F238E27FC236}">
                  <a16:creationId xmlns:a16="http://schemas.microsoft.com/office/drawing/2014/main" id="{4EFB4192-951C-0F48-A31F-C284A900505B}"/>
                </a:ext>
              </a:extLst>
            </p:cNvPr>
            <p:cNvSpPr/>
            <p:nvPr/>
          </p:nvSpPr>
          <p:spPr>
            <a:xfrm>
              <a:off x="869985" y="403324"/>
              <a:ext cx="698528" cy="1683163"/>
            </a:xfrm>
            <a:custGeom>
              <a:avLst/>
              <a:gdLst/>
              <a:ahLst/>
              <a:cxnLst/>
              <a:rect l="0" t="0" r="0" b="0"/>
              <a:pathLst>
                <a:path w="699842" h="1684348">
                  <a:moveTo>
                    <a:pt x="0" y="0"/>
                  </a:moveTo>
                  <a:lnTo>
                    <a:pt x="699842" y="1684348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1" name="Shape 166">
              <a:extLst>
                <a:ext uri="{FF2B5EF4-FFF2-40B4-BE49-F238E27FC236}">
                  <a16:creationId xmlns:a16="http://schemas.microsoft.com/office/drawing/2014/main" id="{3A24D149-E559-1641-B050-42E5B0112665}"/>
                </a:ext>
              </a:extLst>
            </p:cNvPr>
            <p:cNvSpPr/>
            <p:nvPr/>
          </p:nvSpPr>
          <p:spPr>
            <a:xfrm>
              <a:off x="836646" y="692320"/>
              <a:ext cx="719167" cy="1649817"/>
            </a:xfrm>
            <a:custGeom>
              <a:avLst/>
              <a:gdLst/>
              <a:ahLst/>
              <a:cxnLst/>
              <a:rect l="0" t="0" r="0" b="0"/>
              <a:pathLst>
                <a:path w="719215" h="1649207">
                  <a:moveTo>
                    <a:pt x="0" y="1649207"/>
                  </a:moveTo>
                  <a:lnTo>
                    <a:pt x="719215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2" name="Shape 167">
              <a:extLst>
                <a:ext uri="{FF2B5EF4-FFF2-40B4-BE49-F238E27FC236}">
                  <a16:creationId xmlns:a16="http://schemas.microsoft.com/office/drawing/2014/main" id="{F0567AAC-C344-6648-BF7C-2492E16EBD0B}"/>
                </a:ext>
              </a:extLst>
            </p:cNvPr>
            <p:cNvSpPr/>
            <p:nvPr/>
          </p:nvSpPr>
          <p:spPr>
            <a:xfrm>
              <a:off x="836646" y="1033716"/>
              <a:ext cx="736630" cy="1308421"/>
            </a:xfrm>
            <a:custGeom>
              <a:avLst/>
              <a:gdLst/>
              <a:ahLst/>
              <a:cxnLst/>
              <a:rect l="0" t="0" r="0" b="0"/>
              <a:pathLst>
                <a:path w="737377" h="1307490">
                  <a:moveTo>
                    <a:pt x="0" y="1307490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3" name="Shape 168">
              <a:extLst>
                <a:ext uri="{FF2B5EF4-FFF2-40B4-BE49-F238E27FC236}">
                  <a16:creationId xmlns:a16="http://schemas.microsoft.com/office/drawing/2014/main" id="{2099FC90-3A5C-5E4F-A245-864737777D85}"/>
                </a:ext>
              </a:extLst>
            </p:cNvPr>
            <p:cNvSpPr/>
            <p:nvPr/>
          </p:nvSpPr>
          <p:spPr>
            <a:xfrm>
              <a:off x="836646" y="1376700"/>
              <a:ext cx="736630" cy="965437"/>
            </a:xfrm>
            <a:custGeom>
              <a:avLst/>
              <a:gdLst/>
              <a:ahLst/>
              <a:cxnLst/>
              <a:rect l="0" t="0" r="0" b="0"/>
              <a:pathLst>
                <a:path w="737377" h="965774">
                  <a:moveTo>
                    <a:pt x="0" y="965774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4" name="Shape 169">
              <a:extLst>
                <a:ext uri="{FF2B5EF4-FFF2-40B4-BE49-F238E27FC236}">
                  <a16:creationId xmlns:a16="http://schemas.microsoft.com/office/drawing/2014/main" id="{0A5C2640-069A-8D4F-8419-49C313CA4518}"/>
                </a:ext>
              </a:extLst>
            </p:cNvPr>
            <p:cNvSpPr/>
            <p:nvPr/>
          </p:nvSpPr>
          <p:spPr>
            <a:xfrm>
              <a:off x="836646" y="1718097"/>
              <a:ext cx="736630" cy="624040"/>
            </a:xfrm>
            <a:custGeom>
              <a:avLst/>
              <a:gdLst/>
              <a:ahLst/>
              <a:cxnLst/>
              <a:rect l="0" t="0" r="0" b="0"/>
              <a:pathLst>
                <a:path w="737377" h="624057">
                  <a:moveTo>
                    <a:pt x="0" y="624057"/>
                  </a:moveTo>
                  <a:lnTo>
                    <a:pt x="737377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  <p:sp>
          <p:nvSpPr>
            <p:cNvPr id="115" name="Shape 170">
              <a:extLst>
                <a:ext uri="{FF2B5EF4-FFF2-40B4-BE49-F238E27FC236}">
                  <a16:creationId xmlns:a16="http://schemas.microsoft.com/office/drawing/2014/main" id="{951D1646-D862-1E43-ACF8-BA516208FC7F}"/>
                </a:ext>
              </a:extLst>
            </p:cNvPr>
            <p:cNvSpPr/>
            <p:nvPr/>
          </p:nvSpPr>
          <p:spPr>
            <a:xfrm>
              <a:off x="833471" y="2054729"/>
              <a:ext cx="735043" cy="295347"/>
            </a:xfrm>
            <a:custGeom>
              <a:avLst/>
              <a:gdLst/>
              <a:ahLst/>
              <a:cxnLst/>
              <a:rect l="0" t="0" r="0" b="0"/>
              <a:pathLst>
                <a:path w="736166" h="295670">
                  <a:moveTo>
                    <a:pt x="0" y="295670"/>
                  </a:moveTo>
                  <a:lnTo>
                    <a:pt x="736166" y="0"/>
                  </a:lnTo>
                </a:path>
              </a:pathLst>
            </a:custGeom>
            <a:ln w="9081" cap="flat">
              <a:miter lim="127000"/>
            </a:ln>
          </p:spPr>
          <p:style>
            <a:lnRef idx="1">
              <a:srgbClr val="424242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pPr>
                <a:defRPr/>
              </a:pPr>
              <a:endParaRPr lang="en-NZ"/>
            </a:p>
          </p:txBody>
        </p:sp>
      </p:grpSp>
      <p:pic>
        <p:nvPicPr>
          <p:cNvPr id="35845" name="Picture 115">
            <a:extLst>
              <a:ext uri="{FF2B5EF4-FFF2-40B4-BE49-F238E27FC236}">
                <a16:creationId xmlns:a16="http://schemas.microsoft.com/office/drawing/2014/main" id="{6107E172-D057-2149-82AD-DE15294C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860800"/>
            <a:ext cx="33115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E0883FE8-BEFB-AF4C-BF82-CD803F24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Initialize the weights (w</a:t>
            </a:r>
            <a:r>
              <a:rPr lang="en-US" altLang="en-US" sz="2800" baseline="-25000"/>
              <a:t>0</a:t>
            </a:r>
            <a:r>
              <a:rPr lang="en-US" altLang="en-US" sz="2800"/>
              <a:t>, w</a:t>
            </a:r>
            <a:r>
              <a:rPr lang="en-US" altLang="en-US" sz="2800" baseline="-25000"/>
              <a:t>1</a:t>
            </a:r>
            <a:r>
              <a:rPr lang="en-US" altLang="en-US" sz="2800"/>
              <a:t>, …, w</a:t>
            </a:r>
            <a:r>
              <a:rPr lang="en-US" altLang="en-US" sz="2800" baseline="-25000"/>
              <a:t>k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Compute the error at each output node (k), and the hidden node (j) connected to it.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2800"/>
              <a:t>Now adjust the weights w</a:t>
            </a:r>
            <a:r>
              <a:rPr lang="en-NZ" altLang="en-US" sz="2800" baseline="-25000"/>
              <a:t>jk</a:t>
            </a:r>
            <a:r>
              <a:rPr lang="en-NZ" altLang="en-US" sz="2800"/>
              <a:t> such that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	  w</a:t>
            </a:r>
            <a:r>
              <a:rPr lang="en-NZ" altLang="en-US" sz="2800" baseline="-25000"/>
              <a:t>jk</a:t>
            </a:r>
            <a:r>
              <a:rPr lang="en-NZ" altLang="en-US" sz="2800"/>
              <a:t>(new) = w</a:t>
            </a:r>
            <a:r>
              <a:rPr lang="en-NZ" altLang="en-US" sz="2800" baseline="-25000"/>
              <a:t>jk</a:t>
            </a:r>
            <a:r>
              <a:rPr lang="en-NZ" altLang="en-US" sz="2800"/>
              <a:t>(current)+</a:t>
            </a:r>
            <a:r>
              <a:rPr lang="el-GR" altLang="en-US" sz="2800"/>
              <a:t>Δ</a:t>
            </a:r>
            <a:r>
              <a:rPr lang="en-NZ" altLang="en-US" sz="2800"/>
              <a:t>w</a:t>
            </a:r>
            <a:r>
              <a:rPr lang="en-NZ" altLang="en-US" sz="2800" baseline="-25000"/>
              <a:t>jk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 baseline="-25000"/>
              <a:t>	   	      </a:t>
            </a:r>
            <a:r>
              <a:rPr lang="en-NZ" altLang="en-US" sz="2800"/>
              <a:t>where </a:t>
            </a:r>
            <a:r>
              <a:rPr lang="el-GR" altLang="en-US" sz="2800"/>
              <a:t>Δ</a:t>
            </a:r>
            <a:r>
              <a:rPr lang="en-NZ" altLang="en-US" sz="2800"/>
              <a:t>w</a:t>
            </a:r>
            <a:r>
              <a:rPr lang="en-NZ" altLang="en-US" sz="2800" baseline="-25000"/>
              <a:t>jk</a:t>
            </a:r>
            <a:r>
              <a:rPr lang="en-NZ" altLang="en-US" sz="2800"/>
              <a:t>=rError(k)O</a:t>
            </a:r>
            <a:r>
              <a:rPr lang="en-NZ" altLang="en-US" sz="2800" baseline="-25000"/>
              <a:t>j</a:t>
            </a:r>
            <a:endParaRPr lang="en-NZ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    r = learning rate parameter (0&lt;r&lt;1)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    Error(k) = the computed error at node 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NZ" altLang="en-US" sz="2800"/>
              <a:t>	  O = output of node j</a:t>
            </a:r>
            <a:endParaRPr lang="el-GR" altLang="en-US" sz="280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CD4F089-F520-B340-8F71-9EBC3E2E9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General Algorithm for learning ANN</a:t>
            </a:r>
            <a:endParaRPr lang="en-AU" sz="4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DFF1B2F5-EC52-B34E-ABE2-6CDEB07E7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Thus it can be seen that the observed errors are used to adjust the weights so that the overall error is minimized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example if the desired output at node k is 1 and the actual output is 1.2, then the error = (1-1.2)=-.2, so we need to decrease the weight of all incoming links starting from all nodes (e.g. j1, j2) that feed into node k</a:t>
            </a:r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NZ" sz="2800" dirty="0"/>
          </a:p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The weight adjustment process is done iteratively until the error is below some specified threshold – this will involve scanning the data many times over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en-NZ" sz="2800" baseline="-25000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AU" sz="2800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73F8A43-9EBE-1F43-867A-4E36A8562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Algorithm for learning ANN</a:t>
            </a:r>
            <a:endParaRPr lang="en-AU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ECFE1546-BE25-AD44-A302-29BCF1B72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644900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j</a:t>
            </a:r>
            <a:r>
              <a:rPr lang="en-NZ" altLang="en-US" baseline="-25000"/>
              <a:t>1</a:t>
            </a:r>
          </a:p>
        </p:txBody>
      </p:sp>
      <p:sp>
        <p:nvSpPr>
          <p:cNvPr id="37893" name="TextBox 6">
            <a:extLst>
              <a:ext uri="{FF2B5EF4-FFF2-40B4-BE49-F238E27FC236}">
                <a16:creationId xmlns:a16="http://schemas.microsoft.com/office/drawing/2014/main" id="{ED766B5D-7908-C74F-AB40-2465681EE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382905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37B94-5FD9-9E4E-A7C3-1B1CB74E810D}"/>
              </a:ext>
            </a:extLst>
          </p:cNvPr>
          <p:cNvCxnSpPr>
            <a:stCxn id="37892" idx="3"/>
            <a:endCxn id="37893" idx="1"/>
          </p:cNvCxnSpPr>
          <p:nvPr/>
        </p:nvCxnSpPr>
        <p:spPr>
          <a:xfrm>
            <a:off x="3165475" y="3829050"/>
            <a:ext cx="1438275" cy="18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95" name="TextBox 7">
            <a:extLst>
              <a:ext uri="{FF2B5EF4-FFF2-40B4-BE49-F238E27FC236}">
                <a16:creationId xmlns:a16="http://schemas.microsoft.com/office/drawing/2014/main" id="{F817A6E3-5C9E-6C4B-8D65-29F9C00A5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38290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NZ" altLang="en-US"/>
          </a:p>
        </p:txBody>
      </p:sp>
      <p:sp>
        <p:nvSpPr>
          <p:cNvPr id="37896" name="TextBox 8">
            <a:extLst>
              <a:ext uri="{FF2B5EF4-FFF2-40B4-BE49-F238E27FC236}">
                <a16:creationId xmlns:a16="http://schemas.microsoft.com/office/drawing/2014/main" id="{218A9661-0B33-C84E-A763-64A377ADA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3887788"/>
            <a:ext cx="297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actual = 1.0, observed =1.2</a:t>
            </a:r>
          </a:p>
        </p:txBody>
      </p:sp>
      <p:sp>
        <p:nvSpPr>
          <p:cNvPr id="37897" name="TextBox 9">
            <a:extLst>
              <a:ext uri="{FF2B5EF4-FFF2-40B4-BE49-F238E27FC236}">
                <a16:creationId xmlns:a16="http://schemas.microsoft.com/office/drawing/2014/main" id="{EA364D9D-905F-6D4B-9C7B-C5570BB8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3517900"/>
            <a:ext cx="547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w</a:t>
            </a:r>
            <a:r>
              <a:rPr lang="en-NZ" altLang="en-US" baseline="-25000"/>
              <a:t>j1k</a:t>
            </a:r>
          </a:p>
        </p:txBody>
      </p:sp>
      <p:sp>
        <p:nvSpPr>
          <p:cNvPr id="37898" name="TextBox 12">
            <a:extLst>
              <a:ext uri="{FF2B5EF4-FFF2-40B4-BE49-F238E27FC236}">
                <a16:creationId xmlns:a16="http://schemas.microsoft.com/office/drawing/2014/main" id="{2FBBDAA0-8A6C-104B-B083-D7C176623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194175"/>
            <a:ext cx="322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j</a:t>
            </a:r>
            <a:r>
              <a:rPr lang="en-NZ" altLang="en-US" baseline="-2500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A12955-3FD7-0C4A-9A95-CDDB15061A45}"/>
              </a:ext>
            </a:extLst>
          </p:cNvPr>
          <p:cNvCxnSpPr/>
          <p:nvPr/>
        </p:nvCxnSpPr>
        <p:spPr>
          <a:xfrm flipV="1">
            <a:off x="3203575" y="4194175"/>
            <a:ext cx="1400175" cy="184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0" name="TextBox 16">
            <a:extLst>
              <a:ext uri="{FF2B5EF4-FFF2-40B4-BE49-F238E27FC236}">
                <a16:creationId xmlns:a16="http://schemas.microsoft.com/office/drawing/2014/main" id="{C90B0961-CD90-C94D-A12E-78FB2DCB5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256088"/>
            <a:ext cx="547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NZ" altLang="en-US"/>
              <a:t>w</a:t>
            </a:r>
            <a:r>
              <a:rPr lang="en-NZ" altLang="en-US" baseline="-25000"/>
              <a:t>j2k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1">
            <a:extLst>
              <a:ext uri="{FF2B5EF4-FFF2-40B4-BE49-F238E27FC236}">
                <a16:creationId xmlns:a16="http://schemas.microsoft.com/office/drawing/2014/main" id="{4021644A-2775-6D4B-8F6F-6DB8BC5A4BBF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57200" y="981075"/>
            <a:ext cx="8675688" cy="5768975"/>
          </a:xfrm>
        </p:spPr>
        <p:txBody>
          <a:bodyPr/>
          <a:lstStyle/>
          <a:p>
            <a:r>
              <a:rPr lang="en-NZ" altLang="en-US" dirty="0"/>
              <a:t>A rigorous derivation of the weight update expression using the method of </a:t>
            </a:r>
            <a:r>
              <a:rPr lang="en-NZ" altLang="en-US" i="1" dirty="0"/>
              <a:t>gradient descent </a:t>
            </a:r>
            <a:r>
              <a:rPr lang="en-NZ" altLang="en-US" dirty="0"/>
              <a:t>available from: </a:t>
            </a:r>
            <a:r>
              <a:rPr lang="en-NZ" altLang="en-US" dirty="0" err="1"/>
              <a:t>backprop</a:t>
            </a:r>
            <a:r>
              <a:rPr lang="en-NZ" altLang="en-US" dirty="0" err="1">
                <a:hlinkClick r:id="rId2" action="ppaction://hlinkfile"/>
              </a:rPr>
              <a:t>.pdf</a:t>
            </a:r>
            <a:endParaRPr lang="en-NZ" altLang="en-US" dirty="0"/>
          </a:p>
          <a:p>
            <a:r>
              <a:rPr lang="en-NZ" altLang="en-US" dirty="0"/>
              <a:t>Gradient descent is a commonly used for minimizing a function</a:t>
            </a:r>
          </a:p>
          <a:p>
            <a:endParaRPr lang="en-NZ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1CCA8B-0EC6-3D47-B55C-3C8A123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NZ" sz="3200" dirty="0"/>
              <a:t>Backpropagation learning</a:t>
            </a:r>
          </a:p>
        </p:txBody>
      </p:sp>
      <p:pic>
        <p:nvPicPr>
          <p:cNvPr id="38916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7432412D-A7CC-0A4E-B50D-B13316490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141663"/>
            <a:ext cx="4411662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063754-55C2-5B42-9AAB-81C4143E600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24980" y="980728"/>
            <a:ext cx="8539507" cy="5760640"/>
          </a:xfrm>
          <a:blipFill>
            <a:blip r:embed="rId3"/>
            <a:stretch>
              <a:fillRect t="-847"/>
            </a:stretch>
          </a:blipFill>
        </p:spPr>
        <p:txBody>
          <a:bodyPr/>
          <a:lstStyle/>
          <a:p>
            <a:pPr>
              <a:buFont typeface="Wingdings 3" panose="05040102010807070707" pitchFamily="18" charset="2"/>
              <a:buChar char=""/>
              <a:defRPr/>
            </a:pPr>
            <a:r>
              <a:rPr lang="en-NZ">
                <a:noFill/>
              </a:rPr>
              <a:t>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BCC686-020F-3B4F-9C75-A2567E8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512" y="0"/>
            <a:ext cx="9145016" cy="836712"/>
          </a:xfrm>
        </p:spPr>
        <p:txBody>
          <a:bodyPr/>
          <a:lstStyle/>
          <a:p>
            <a:pPr algn="ctr">
              <a:defRPr/>
            </a:pPr>
            <a:r>
              <a:rPr lang="en-NZ" sz="3000" dirty="0"/>
              <a:t>The Loss function in Backpropagation Learning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D94F11C9-F21D-F343-8D4D-A2C252B2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Learning rate</a:t>
            </a:r>
            <a:r>
              <a:rPr lang="en-NZ" altLang="en-US" sz="2400"/>
              <a:t> – this determines the size of the “steps taken” in the weight adjustment process – larger steps means learning takes place quicker but accuracy may suffer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Number of epochs</a:t>
            </a:r>
            <a:r>
              <a:rPr lang="en-NZ" altLang="en-US" sz="2400"/>
              <a:t> – the number of times that the training dataset is scanned – larger the value the more accurate the model (generally 100 or more)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/>
              <a:t>The </a:t>
            </a:r>
            <a:r>
              <a:rPr lang="en-NZ" altLang="en-US" sz="2400" i="1"/>
              <a:t>number of hidden neurons</a:t>
            </a:r>
            <a:r>
              <a:rPr lang="en-NZ" altLang="en-US" sz="2400"/>
              <a:t> used – generally chosen as (attributes+classes)/2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NZ" altLang="en-US" sz="2400" i="1"/>
              <a:t>Momentum</a:t>
            </a:r>
            <a:r>
              <a:rPr lang="en-NZ" altLang="en-US" sz="2400"/>
              <a:t> – some implementations add a term called the momentum to the current weight – this is a small fraction of the update value from the previous iteration; the momentum makes the learning process smoother</a:t>
            </a:r>
            <a:endParaRPr lang="en-AU" altLang="en-US" sz="2400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251C61D-2A63-B74E-B443-739157FAC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/>
              <a:t>Major Parameters for Multi Layer Perceptrons</a:t>
            </a:r>
            <a:endParaRPr lang="en-AU" sz="4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9D15F660-4292-0842-8C2F-DCC2B622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NZ" altLang="en-US"/>
              <a:t>Neural Nets work well with datasets containing noise</a:t>
            </a:r>
          </a:p>
          <a:p>
            <a:pPr marL="609600" indent="-609600" eaLnBrk="1" hangingPunct="1"/>
            <a:r>
              <a:rPr lang="en-NZ" altLang="en-US"/>
              <a:t>Have consistently good accuracy rates across several domains</a:t>
            </a:r>
          </a:p>
          <a:p>
            <a:pPr marL="609600" indent="-609600" eaLnBrk="1" hangingPunct="1"/>
            <a:r>
              <a:rPr lang="en-NZ" altLang="en-US"/>
              <a:t>Can be used for both supervised (classification and numeric prediction) as well as unsupervised learning</a:t>
            </a:r>
          </a:p>
          <a:p>
            <a:pPr marL="609600" indent="-609600" eaLnBrk="1" hangingPunct="1"/>
            <a:endParaRPr lang="en-AU" altLang="en-US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8B6E134-17F5-9840-878B-021E886A1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Neural Networks - Strengths</a:t>
            </a:r>
            <a:endParaRPr lang="en-A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DCF5DAD8-2911-E949-A3A8-465A5AF1D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altLang="en-US" sz="3600"/>
              <a:t>Lack the ability to explain their behaviour (unlike Decision Trees and Naïve Bayes)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3600"/>
              <a:t>In some cases, overtraining can cause over fitting</a:t>
            </a:r>
          </a:p>
          <a:p>
            <a:pPr eaLnBrk="1" hangingPunct="1">
              <a:lnSpc>
                <a:spcPct val="90000"/>
              </a:lnSpc>
            </a:pPr>
            <a:r>
              <a:rPr lang="en-NZ" altLang="en-US" sz="3600"/>
              <a:t>With large datasets training time can be large – very much larger than the Decision Tree and Naïve Bayes methods</a:t>
            </a:r>
            <a:endParaRPr lang="en-AU" altLang="en-US" sz="36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943A0A88-9BB4-FA44-A1FA-CCB537BAC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/>
              <a:t>Neural Networks - Weaknesses</a:t>
            </a:r>
            <a:endParaRPr lang="en-A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59E0C-9B0C-1B46-B94F-E46FBE7DE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692150"/>
            <a:ext cx="8713787" cy="5761038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In general can be used for classification as well as for numeric prediction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classification has been used for recognizing both printed and handwritten digits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For numeric prediction has been used for forecasting time series such as weather data (temperature, pressure, wind speed, </a:t>
            </a:r>
            <a:r>
              <a:rPr lang="en-NZ" sz="2800" dirty="0" err="1"/>
              <a:t>etc</a:t>
            </a:r>
            <a:r>
              <a:rPr lang="en-NZ" sz="2800" dirty="0"/>
              <a:t>), stock market prices, etc.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Neural Network handwritten recognition:</a:t>
            </a:r>
          </a:p>
          <a:p>
            <a:pPr marL="1116203" lvl="4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r>
              <a:rPr lang="en-NZ" dirty="0"/>
              <a:t>		</a:t>
            </a:r>
            <a:r>
              <a:rPr lang="en-NZ" dirty="0">
                <a:solidFill>
                  <a:schemeClr val="accent3"/>
                </a:solidFill>
                <a:hlinkClick r:id="rId2"/>
              </a:rPr>
              <a:t>http://myselph.de/neuralNet.html</a:t>
            </a:r>
            <a:endParaRPr lang="en-NZ" dirty="0">
              <a:solidFill>
                <a:schemeClr val="accent3"/>
              </a:solidFill>
            </a:endParaRPr>
          </a:p>
          <a:p>
            <a:pPr marL="1116203" lvl="4" indent="0" eaLnBrk="1" fontAlgn="auto" hangingPunct="1"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NZ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NZ" sz="1600" dirty="0"/>
              <a:t>			</a:t>
            </a:r>
            <a:r>
              <a:rPr lang="en-NZ" sz="1600" dirty="0">
                <a:hlinkClick r:id="rId3"/>
              </a:rPr>
              <a:t>http://www.sund.de/netze/applets/BPN/bpn2/ochre.html</a:t>
            </a: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16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NZ" sz="2800" dirty="0"/>
              <a:t>Neural Nets play Pong:</a:t>
            </a:r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NZ" sz="1600" dirty="0"/>
              <a:t>			</a:t>
            </a:r>
            <a:r>
              <a:rPr lang="en-NZ" sz="1600" dirty="0">
                <a:hlinkClick r:id="rId4"/>
              </a:rPr>
              <a:t>http://www.youtube.com/watch?v=LD6OgKEj5JE</a:t>
            </a: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1600" dirty="0"/>
          </a:p>
          <a:p>
            <a:pPr marL="0" indent="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NZ" sz="2800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NZ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25C22-A90A-3141-919F-33A497EF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4705"/>
            <a:ext cx="7920880" cy="87401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4000" dirty="0"/>
              <a:t>Neural Network Applications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>
            <a:extLst>
              <a:ext uri="{FF2B5EF4-FFF2-40B4-BE49-F238E27FC236}">
                <a16:creationId xmlns:a16="http://schemas.microsoft.com/office/drawing/2014/main" id="{0A72B622-588E-4248-BD6E-9A7E33E1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r>
              <a:rPr lang="en-NZ" altLang="en-US"/>
              <a:t>Biologically inspired family of algorithms that is inspired by the human brain</a:t>
            </a:r>
          </a:p>
          <a:p>
            <a:r>
              <a:rPr lang="en-NZ" altLang="en-US"/>
              <a:t>Neural Networks are used for </a:t>
            </a:r>
            <a:r>
              <a:rPr lang="en-NZ" altLang="en-US" i="1"/>
              <a:t>classification</a:t>
            </a:r>
            <a:r>
              <a:rPr lang="en-NZ" altLang="en-US"/>
              <a:t>, </a:t>
            </a:r>
            <a:r>
              <a:rPr lang="en-NZ" altLang="en-US" i="1"/>
              <a:t>clustering</a:t>
            </a:r>
            <a:r>
              <a:rPr lang="en-NZ" altLang="en-US"/>
              <a:t> and </a:t>
            </a:r>
            <a:r>
              <a:rPr lang="en-NZ" altLang="en-US" i="1"/>
              <a:t>numeric prediction</a:t>
            </a:r>
            <a:r>
              <a:rPr lang="en-NZ" altLang="en-US"/>
              <a:t> tasks.</a:t>
            </a:r>
          </a:p>
          <a:p>
            <a:r>
              <a:rPr lang="en-NZ" altLang="en-US"/>
              <a:t>Most popular types are </a:t>
            </a:r>
          </a:p>
          <a:p>
            <a:pPr lvl="2"/>
            <a:r>
              <a:rPr lang="en-NZ" altLang="en-US"/>
              <a:t>Multi Layer Perceptron (MLP) used for classification</a:t>
            </a:r>
          </a:p>
          <a:p>
            <a:pPr lvl="2"/>
            <a:r>
              <a:rPr lang="en-NZ" altLang="en-US"/>
              <a:t>Radial Basis Function (RBF) used for classification and numeric prediction</a:t>
            </a:r>
          </a:p>
          <a:p>
            <a:pPr lvl="2"/>
            <a:r>
              <a:rPr lang="en-NZ" altLang="en-US"/>
              <a:t>Self Organizing Map (SOM) used for clustering</a:t>
            </a:r>
          </a:p>
          <a:p>
            <a:pPr lvl="2"/>
            <a:r>
              <a:rPr lang="en-NZ" altLang="en-US"/>
              <a:t>Convolutional Neural Network (CNN)used for image classification</a:t>
            </a:r>
          </a:p>
          <a:p>
            <a:pPr lvl="2"/>
            <a:r>
              <a:rPr lang="en-NZ" altLang="en-US"/>
              <a:t>Long Short Term Memory (LSTM) used for modelling time series</a:t>
            </a:r>
          </a:p>
          <a:p>
            <a:pPr lvl="2"/>
            <a:endParaRPr lang="en-NZ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6B985A-7729-E547-8C49-C785E131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00000"/>
          </a:xfrm>
        </p:spPr>
        <p:txBody>
          <a:bodyPr/>
          <a:lstStyle/>
          <a:p>
            <a:pPr algn="ctr">
              <a:defRPr/>
            </a:pPr>
            <a:r>
              <a:rPr lang="en-NZ" b="0" dirty="0"/>
              <a:t>Neural Networks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47FA3591-FCFF-3241-99AA-C60B0B4F00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8" y="1484313"/>
            <a:ext cx="8497887" cy="3887787"/>
          </a:xfrm>
          <a:noFill/>
        </p:spPr>
      </p:pic>
      <p:sp>
        <p:nvSpPr>
          <p:cNvPr id="10242" name="Rectangle 2">
            <a:extLst>
              <a:ext uri="{FF2B5EF4-FFF2-40B4-BE49-F238E27FC236}">
                <a16:creationId xmlns:a16="http://schemas.microsoft.com/office/drawing/2014/main" id="{F1A85092-9720-0845-B11A-F7D19A370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96461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3600" dirty="0">
                <a:solidFill>
                  <a:srgbClr val="CC3300"/>
                </a:solidFill>
              </a:rPr>
              <a:t>Sensory Areas of the Human Brain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1A70795-1AE0-344B-9A72-59D5AEC5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1438"/>
            <a:ext cx="74390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3">
            <a:extLst>
              <a:ext uri="{FF2B5EF4-FFF2-40B4-BE49-F238E27FC236}">
                <a16:creationId xmlns:a16="http://schemas.microsoft.com/office/drawing/2014/main" id="{D8FA6A0F-8C6B-DA42-B1E9-B7930255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245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C33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Brain performs classifications, predictions and associations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1D06476-3F5D-9847-A997-B86BBA526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324975" cy="838200"/>
          </a:xfrm>
        </p:spPr>
        <p:txBody>
          <a:bodyPr lIns="90000" tIns="46800" rIns="90000" bIns="46800"/>
          <a:lstStyle/>
          <a:p>
            <a:pPr defTabSz="449263" eaLnBrk="1" fontAlgn="auto" hangingPunct="1">
              <a:spcAft>
                <a:spcPts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900">
                <a:solidFill>
                  <a:schemeClr val="tx1"/>
                </a:solidFill>
              </a:rPr>
              <a:t>Neural Networks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ADF79219-7E33-284D-8EFD-F247B34B0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505200"/>
            <a:ext cx="4238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 Box 4">
            <a:extLst>
              <a:ext uri="{FF2B5EF4-FFF2-40B4-BE49-F238E27FC236}">
                <a16:creationId xmlns:a16="http://schemas.microsoft.com/office/drawing/2014/main" id="{7372764D-1CBE-F242-9D53-FBC824C57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700213"/>
            <a:ext cx="2555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ts val="1450"/>
              </a:spcBef>
              <a:buClr>
                <a:srgbClr val="000000"/>
              </a:buClr>
              <a:buSzTx/>
              <a:buFontTx/>
              <a:buNone/>
            </a:pPr>
            <a:r>
              <a:rPr lang="en-GB" altLang="en-US" sz="240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connectivity: each neuron sends and receives 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10</a:t>
            </a:r>
            <a:r>
              <a:rPr lang="en-AU" altLang="en-US" sz="2400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4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of synapses (contacts)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800F8C4D-C099-6D42-97AD-A8DD3333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89363"/>
            <a:ext cx="21113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Huge complexity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10</a:t>
            </a:r>
            <a:r>
              <a:rPr lang="en-AU" altLang="en-US" sz="2400" baseline="30000">
                <a:solidFill>
                  <a:srgbClr val="66FFFF"/>
                </a:solidFill>
                <a:latin typeface="Times New Roman" panose="02020603050405020304" pitchFamily="18" charset="0"/>
              </a:rPr>
              <a:t>11</a:t>
            </a:r>
            <a:r>
              <a:rPr lang="en-AU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of neurons in the brain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AU" altLang="en-US" sz="240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8" name="Picture 6" descr="brain-mid">
            <a:extLst>
              <a:ext uri="{FF2B5EF4-FFF2-40B4-BE49-F238E27FC236}">
                <a16:creationId xmlns:a16="http://schemas.microsoft.com/office/drawing/2014/main" id="{FD57C407-E72B-E946-9CFD-856256E7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25146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 descr="cortex">
            <a:extLst>
              <a:ext uri="{FF2B5EF4-FFF2-40B4-BE49-F238E27FC236}">
                <a16:creationId xmlns:a16="http://schemas.microsoft.com/office/drawing/2014/main" id="{E931B4AC-A8EE-1949-B6E9-4019585B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7401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Line 8">
            <a:extLst>
              <a:ext uri="{FF2B5EF4-FFF2-40B4-BE49-F238E27FC236}">
                <a16:creationId xmlns:a16="http://schemas.microsoft.com/office/drawing/2014/main" id="{BC23C166-727C-B44F-A51D-67AE42F7B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600200"/>
            <a:ext cx="4876800" cy="3048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7E14FFB0-9672-A649-BB82-3DD1553F6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600200"/>
            <a:ext cx="1066800" cy="480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3">
            <a:extLst>
              <a:ext uri="{FF2B5EF4-FFF2-40B4-BE49-F238E27FC236}">
                <a16:creationId xmlns:a16="http://schemas.microsoft.com/office/drawing/2014/main" id="{9C72C572-7DEF-BD43-AFA0-B581F8C4A8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31938"/>
            <a:ext cx="8229600" cy="44243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B24D47-DA3E-474B-8394-EDE822E7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NZ" dirty="0"/>
              <a:t>Neuron Interconnectivity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>
            <a:extLst>
              <a:ext uri="{FF2B5EF4-FFF2-40B4-BE49-F238E27FC236}">
                <a16:creationId xmlns:a16="http://schemas.microsoft.com/office/drawing/2014/main" id="{E677615E-49EB-C745-BE47-1149118BCC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03300" y="1628775"/>
          <a:ext cx="8072438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Visio" r:id="rId3" imgW="8940800" imgH="3886200" progId="Visio.Drawing.6">
                  <p:embed/>
                </p:oleObj>
              </mc:Choice>
              <mc:Fallback>
                <p:oleObj name="Visio" r:id="rId3" imgW="8940800" imgH="38862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628775"/>
                        <a:ext cx="8072438" cy="35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D57656AF-C4E9-304E-9FE7-488A29F8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Artificial Neural Networks (ANN)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DD7928F6-65EA-8F49-A45D-813E18748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0"/>
            <a:ext cx="670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2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itchFamily="2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2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Output Y is 1 if at least two of the three inputs are equal to 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3">
            <a:extLst>
              <a:ext uri="{FF2B5EF4-FFF2-40B4-BE49-F238E27FC236}">
                <a16:creationId xmlns:a16="http://schemas.microsoft.com/office/drawing/2014/main" id="{14AADF21-C10F-4846-8B85-5DDC326F8A6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1400" y="1601788"/>
          <a:ext cx="7058025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Visio" r:id="rId3" imgW="8940800" imgH="3886200" progId="Visio.Drawing.6">
                  <p:embed/>
                </p:oleObj>
              </mc:Choice>
              <mc:Fallback>
                <p:oleObj name="Visio" r:id="rId3" imgW="8940800" imgH="3886200" progId="Visio.Drawing.6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601788"/>
                        <a:ext cx="7058025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2">
            <a:extLst>
              <a:ext uri="{FF2B5EF4-FFF2-40B4-BE49-F238E27FC236}">
                <a16:creationId xmlns:a16="http://schemas.microsoft.com/office/drawing/2014/main" id="{8FFC94FD-CFA5-DE4A-AB56-A347497AF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Artificial Neural Networks (ANN)</a:t>
            </a:r>
          </a:p>
        </p:txBody>
      </p:sp>
      <p:graphicFrame>
        <p:nvGraphicFramePr>
          <p:cNvPr id="22532" name="Object 4">
            <a:extLst>
              <a:ext uri="{FF2B5EF4-FFF2-40B4-BE49-F238E27FC236}">
                <a16:creationId xmlns:a16="http://schemas.microsoft.com/office/drawing/2014/main" id="{4E87FEEB-CBDD-054D-B18D-AFDC39996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9125" y="4953000"/>
          <a:ext cx="54324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5" imgW="55295800" imgH="16383000" progId="Equation.3">
                  <p:embed/>
                </p:oleObj>
              </mc:Choice>
              <mc:Fallback>
                <p:oleObj name="Equation" r:id="rId5" imgW="55295800" imgH="1638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4953000"/>
                        <a:ext cx="54324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4843</TotalTime>
  <Words>1190</Words>
  <Application>Microsoft Macintosh PowerPoint</Application>
  <PresentationFormat>On-screen Show (4:3)</PresentationFormat>
  <Paragraphs>166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Lucida Sans Unicode</vt:lpstr>
      <vt:lpstr>Wingdings 3</vt:lpstr>
      <vt:lpstr>Verdana</vt:lpstr>
      <vt:lpstr>Wingdings 2</vt:lpstr>
      <vt:lpstr>Arial Unicode MS</vt:lpstr>
      <vt:lpstr>Times New Roman</vt:lpstr>
      <vt:lpstr>Calibri</vt:lpstr>
      <vt:lpstr>Concourse</vt:lpstr>
      <vt:lpstr>Microsoft Visio Drawing</vt:lpstr>
      <vt:lpstr>Microsoft Equation 3.0</vt:lpstr>
      <vt:lpstr>Microsoft Word Document</vt:lpstr>
      <vt:lpstr>Artificial Neural Networks</vt:lpstr>
      <vt:lpstr>Learning Outcomes</vt:lpstr>
      <vt:lpstr>Neural Networks</vt:lpstr>
      <vt:lpstr>Sensory Areas of the Human Brain</vt:lpstr>
      <vt:lpstr>PowerPoint Presentation</vt:lpstr>
      <vt:lpstr>Neural Networks</vt:lpstr>
      <vt:lpstr>Neuron Interconnectivity</vt:lpstr>
      <vt:lpstr>Artificial Neural Networks (ANN)</vt:lpstr>
      <vt:lpstr>Artificial Neural Networks (ANN)</vt:lpstr>
      <vt:lpstr>Artificial Neural Networks (ANN)</vt:lpstr>
      <vt:lpstr>Limitations of Simple Perceptrons</vt:lpstr>
      <vt:lpstr>Limitations of Simple Perceptrons</vt:lpstr>
      <vt:lpstr>General Structure of ANN</vt:lpstr>
      <vt:lpstr>Activation Functions</vt:lpstr>
      <vt:lpstr>Solving the Logical AND Problem</vt:lpstr>
      <vt:lpstr>Solving the Logical OR Problem</vt:lpstr>
      <vt:lpstr>Solving the Logical OR Problem</vt:lpstr>
      <vt:lpstr>Solving the Logical XNOR Problem</vt:lpstr>
      <vt:lpstr>Neural Net for Solving  the Logical XNOR Problem</vt:lpstr>
      <vt:lpstr>Solving classification problems with Softmax</vt:lpstr>
      <vt:lpstr>General Algorithm for learning ANN</vt:lpstr>
      <vt:lpstr>Algorithm for learning ANN</vt:lpstr>
      <vt:lpstr>Backpropagation learning</vt:lpstr>
      <vt:lpstr>The Loss function in Backpropagation Learning</vt:lpstr>
      <vt:lpstr>Major Parameters for Multi Layer Perceptrons</vt:lpstr>
      <vt:lpstr>Neural Networks - Strengths</vt:lpstr>
      <vt:lpstr>Neural Networks - Weaknesses</vt:lpstr>
      <vt:lpstr>Neural Network Applications</vt:lpstr>
    </vt:vector>
  </TitlesOfParts>
  <Company>Auckland University of Technology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AUT User</dc:creator>
  <cp:lastModifiedBy>Jameson K. M. Watts</cp:lastModifiedBy>
  <cp:revision>220</cp:revision>
  <dcterms:created xsi:type="dcterms:W3CDTF">2007-08-19T21:54:25Z</dcterms:created>
  <dcterms:modified xsi:type="dcterms:W3CDTF">2020-04-04T03:47:26Z</dcterms:modified>
</cp:coreProperties>
</file>