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22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68834-23F8-4FB1-B3EA-73BC4AF3B66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BC3B1-0E84-4217-A149-05FF8C68A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3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535-6E12-D26B-59A2-E07C07C1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A2CD-920C-7B72-E4EC-DF15D817E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81E9-3236-8584-BF76-DC7B45E6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F380-33FC-A615-C23D-F7149690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7DEE-6AE8-5BE6-37DF-2B414DE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0717-43DE-52AA-C8F6-42E30E7A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652C7-97E4-57A5-D25F-8F39A9722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FB57-D10D-C35E-1602-875D9975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3444-F8C4-7362-9E7B-5E5B94DE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64E8-B5DE-A878-1BA0-1900D93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44523-9DFC-C596-AFDC-CBC390513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5A5C-8C37-C13F-6871-A8A25770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9625-8739-2D76-6CD6-845FF68A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5BAF-2AE9-E11D-55A1-3465EDCC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E4CC-11AC-C0AE-7250-49321190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4988-76A7-1373-8974-2DB233F8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9895-EB34-AA4F-5D9A-6223C0FD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E5D3-279B-EA5F-F833-172705EE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0A40-4151-F6DE-2DF1-1095F3E8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A1BBA-378A-E67F-BA61-38E0F05C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2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643E-9C4D-BF9C-8C22-EE9F944F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5F2AF-576D-6868-0A88-0C6DE099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A32B-6DAD-BE56-CFD5-6EB2FE0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1FFD-CE5D-46FD-1D41-83F9445B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9EFA-C4F9-EFCC-8BAE-C481075F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173-4745-7B2E-6D05-C63ADD8B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26C5-3ED7-5701-842B-39DFFA15C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E18B7-EA3C-CB5D-CD15-28609F59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56AC-4716-83EB-972B-E92FCADB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D486-46F4-6EB5-B1C2-6C5ABE5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D079-23A6-3986-CA4B-0CA93AC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A584-69FD-2103-5BF2-2B1DF541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13E5-ED56-EADB-F2F1-C7DBD0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CCA2-38CA-99FF-0E6D-077DD6C6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82E4F-B050-7966-3D9F-2F21C250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DE708-781F-A1D2-F5AA-13121122D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2FD1B8-3035-21AD-99A8-9983F805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D9BB-DA73-7662-7B25-F9F32E1B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67A-0D6A-F91D-A3A9-AF789D87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5E8F-C565-D3CC-9DA9-3127F0B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1686C-C6CD-27C0-EF69-A6FDCD32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E62F3-9AFE-46F5-A305-F4D1D15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676DC-CFC2-80DA-CE78-585A2C2B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3C4B2-D950-9DFB-2C1C-D8F3B4C5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0CA7-AB49-706E-1A1B-D80DD1D8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54FB6-3305-24BE-1783-2E2888DE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0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991E-9327-248F-E310-822A9E13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64A2-EA63-CABC-8971-589D404A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45A4-6B32-74C1-D79D-D5422B4C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673D-6512-0CA4-F808-12337393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C476-2879-61D5-531B-EC259D33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23C-8DF9-B512-C6EE-172E9609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0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B7AC-DD3C-BB40-B389-7FF3876D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5F1D-7CF5-B396-76E0-CD9DE710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5F45-892C-8B95-FB21-0E2F1CBF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95E1F-74E7-51D6-F147-E96D9A28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A824-89D0-A319-025A-0391BDFD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B98E-75EA-7DDA-4296-93ABE39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34149-3FB8-9462-3641-2C51B3E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7CBD-2762-8F78-A891-D8ED683E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0834-652D-2259-164C-66B7AB099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5AE9-6DA0-41E4-BF11-83F53DDC083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7399-BE95-FFE0-BF51-D4735C387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0884-4193-92E6-484B-36C54195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2037-1A8D-403A-AD76-10917BB65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3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BDD42-C9E3-FA66-196A-9654DAF166DD}"/>
              </a:ext>
            </a:extLst>
          </p:cNvPr>
          <p:cNvSpPr txBox="1"/>
          <p:nvPr/>
        </p:nvSpPr>
        <p:spPr>
          <a:xfrm>
            <a:off x="1274189" y="1951672"/>
            <a:ext cx="9643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Interpretable Graph Neural Networks for Molecular Property Prediction and Conditional VAEs for Property-Driven Molecule Generation</a:t>
            </a:r>
            <a:endParaRPr lang="en-IN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5867C-5757-78CA-CFB8-6F12FCD289B4}"/>
              </a:ext>
            </a:extLst>
          </p:cNvPr>
          <p:cNvSpPr txBox="1"/>
          <p:nvPr/>
        </p:nvSpPr>
        <p:spPr>
          <a:xfrm>
            <a:off x="2725916" y="3930977"/>
            <a:ext cx="67401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Ramesh Raj S</a:t>
            </a:r>
          </a:p>
          <a:p>
            <a:pPr algn="ctr"/>
            <a:endParaRPr lang="en-IN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Guide: Prof. Tarak Patra</a:t>
            </a:r>
          </a:p>
        </p:txBody>
      </p:sp>
    </p:spTree>
    <p:extLst>
      <p:ext uri="{BB962C8B-B14F-4D97-AF65-F5344CB8AC3E}">
        <p14:creationId xmlns:p14="http://schemas.microsoft.com/office/powerpoint/2010/main" val="392895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AEAD-BD81-A14A-D8B6-2634F293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2E800F-D704-2D46-5701-A40C5C68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Message Passing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BC880-9A1E-63EA-632F-C26D832CC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032" y="1979371"/>
            <a:ext cx="8473935" cy="2899258"/>
          </a:xfrm>
        </p:spPr>
      </p:pic>
    </p:spTree>
    <p:extLst>
      <p:ext uri="{BB962C8B-B14F-4D97-AF65-F5344CB8AC3E}">
        <p14:creationId xmlns:p14="http://schemas.microsoft.com/office/powerpoint/2010/main" val="8582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D81E-0FD2-2E8E-6498-7794BDC4D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8F1537-1DE9-28EA-5FE2-8315D4FF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Model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50EAD-E22C-AE0E-F8B1-4D131916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82" y="1849965"/>
            <a:ext cx="7290436" cy="3158069"/>
          </a:xfrm>
        </p:spPr>
      </p:pic>
    </p:spTree>
    <p:extLst>
      <p:ext uri="{BB962C8B-B14F-4D97-AF65-F5344CB8AC3E}">
        <p14:creationId xmlns:p14="http://schemas.microsoft.com/office/powerpoint/2010/main" val="381755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C0BA-CDC8-68A3-1027-63DDA17D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4A645-60BC-CAD7-6AFD-44CFAC57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Architectural Variations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5713-BC4D-519D-4FDA-758165951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7400"/>
            <a:ext cx="105156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Layer Configurations: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Two-layer architecture with node feature dimensions: 128 → 64.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Three-layer architecture with node feature dimensions: 256 → 128 → 64. </a:t>
            </a: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Attention Mechanism: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Models are trained with and without attention.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Attention-based architectures include 1, 2, or 4 attention heads.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5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D939-18EA-9FE6-6D4E-27405AD0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ABD8B-C3FE-520B-341F-077125F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3F8C1D-BAC8-B918-97A8-C054C91D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6" y="1539076"/>
            <a:ext cx="10211685" cy="3779848"/>
          </a:xfrm>
        </p:spPr>
      </p:pic>
    </p:spTree>
    <p:extLst>
      <p:ext uri="{BB962C8B-B14F-4D97-AF65-F5344CB8AC3E}">
        <p14:creationId xmlns:p14="http://schemas.microsoft.com/office/powerpoint/2010/main" val="303574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49B8F-50C3-8917-8075-0E4ADB9F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D5311-D417-6BBA-422F-A6CD52EB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Comparison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162751-97A3-F178-E6CC-340DAC372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74" y="1984426"/>
            <a:ext cx="4836630" cy="32474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D5E5A-58E3-3689-C81F-6266BC34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61063"/>
            <a:ext cx="4836630" cy="3270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D3A24-AB2A-E57E-DFCF-33CB0A54C798}"/>
              </a:ext>
            </a:extLst>
          </p:cNvPr>
          <p:cNvSpPr txBox="1"/>
          <p:nvPr/>
        </p:nvSpPr>
        <p:spPr>
          <a:xfrm>
            <a:off x="2961586" y="5678049"/>
            <a:ext cx="62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GNN – 3 Layered with 4 Attention Heads</a:t>
            </a:r>
          </a:p>
        </p:txBody>
      </p:sp>
    </p:spTree>
    <p:extLst>
      <p:ext uri="{BB962C8B-B14F-4D97-AF65-F5344CB8AC3E}">
        <p14:creationId xmlns:p14="http://schemas.microsoft.com/office/powerpoint/2010/main" val="355116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63AC-F584-82BA-CB5D-CDC177253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ED171F-7BD2-775B-A03E-C1D34087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GNN Explainability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A8C6B-2D68-53FC-2049-FEA303578604}"/>
              </a:ext>
            </a:extLst>
          </p:cNvPr>
          <p:cNvSpPr txBox="1"/>
          <p:nvPr/>
        </p:nvSpPr>
        <p:spPr>
          <a:xfrm>
            <a:off x="1099793" y="1342617"/>
            <a:ext cx="999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</a:rPr>
              <a:t>masked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= node_mask(i) * x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Node Masking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09916-C511-9E32-CFEF-3E20AE46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84" y="2401934"/>
            <a:ext cx="7711229" cy="3375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5B292-E189-2813-BEA1-0586928B1BA2}"/>
              </a:ext>
            </a:extLst>
          </p:cNvPr>
          <p:cNvSpPr txBox="1"/>
          <p:nvPr/>
        </p:nvSpPr>
        <p:spPr>
          <a:xfrm>
            <a:off x="2975726" y="6000995"/>
            <a:ext cx="624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Loss = Prediction Loss + λ * Sparsity Regularization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5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C0C95-42F4-9AC0-15F5-C1A927253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3F703-E020-C89C-0F42-C9B53CBA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GNN Explainability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9A10E-10F4-351A-7A0F-2A71233A15D7}"/>
              </a:ext>
            </a:extLst>
          </p:cNvPr>
          <p:cNvSpPr txBox="1"/>
          <p:nvPr/>
        </p:nvSpPr>
        <p:spPr>
          <a:xfrm>
            <a:off x="1099793" y="1342617"/>
            <a:ext cx="999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j</a:t>
            </a:r>
            <a:r>
              <a:rPr lang="en-IN" baseline="30000" dirty="0">
                <a:latin typeface="Cambria" panose="02040503050406030204" pitchFamily="18" charset="0"/>
                <a:ea typeface="Cambria" panose="02040503050406030204" pitchFamily="18" charset="0"/>
              </a:rPr>
              <a:t>masked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= edge_mask(i, j) * e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j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Edge Masking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4C9A0-0C11-79E0-2160-D714DF8D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67" y="2401934"/>
            <a:ext cx="7721261" cy="33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D08F-BC67-AF85-5D70-EC3970EA0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1DF6C-B043-3DE0-8650-CED8BA2C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Autoencoders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C4054-5F6E-7709-300D-14A30094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36" y="1206630"/>
            <a:ext cx="7148327" cy="279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D8B79-47F4-DD31-D062-CE07D18FE1C5}"/>
              </a:ext>
            </a:extLst>
          </p:cNvPr>
          <p:cNvSpPr txBox="1"/>
          <p:nvPr/>
        </p:nvSpPr>
        <p:spPr>
          <a:xfrm>
            <a:off x="1432874" y="4062003"/>
            <a:ext cx="9605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Encoder: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Maps input x to a latent vector z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Decoder: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Reconstructs x′ from z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Loss: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Reconstruction loss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Deterministic: Given an input x, always outputs the same 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assumption on the distribution of latent space</a:t>
            </a:r>
          </a:p>
        </p:txBody>
      </p:sp>
    </p:spTree>
    <p:extLst>
      <p:ext uri="{BB962C8B-B14F-4D97-AF65-F5344CB8AC3E}">
        <p14:creationId xmlns:p14="http://schemas.microsoft.com/office/powerpoint/2010/main" val="292867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EA2D-F764-0D17-582C-8E108BCC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64EAE4-FA29-E10E-4F2A-174E9CDF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Variational Autoencoders (VAEs) &amp; Conditional VAEs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78067-7B2E-8452-AE0C-3B37F2805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8" y="1154977"/>
            <a:ext cx="8268563" cy="25276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F8B700-A0C7-B9BE-CE8F-DBC1E212DB95}"/>
              </a:ext>
            </a:extLst>
          </p:cNvPr>
          <p:cNvSpPr txBox="1"/>
          <p:nvPr/>
        </p:nvSpPr>
        <p:spPr>
          <a:xfrm>
            <a:off x="908899" y="3785004"/>
            <a:ext cx="1044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Encoder: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Learns parameters of a probability distribution q(z ∣ x), typically a Gaussian (mean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μ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and std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σ)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Sampling: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Latent vector z is sampled from this distribution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Decoder: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Reconstructs x′ from z 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Loss: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Reconstruction loss (like AE)  &amp; KL divergence between q(z ∣ x) and a prior p(z) (typically standard normal)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Stochastic: Encoder outputs a distribution, allowing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Latent space is continuous and regularized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4C6C-CDF5-036A-4CDD-E0977D19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2CD4B-45FC-0FC4-34B7-1F3EBBB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 - Temperature Sweep (90% Training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5056-2DA4-F186-4DF7-4A999217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54" y="1206630"/>
            <a:ext cx="40386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2A962-51A5-E598-093A-50DF7E68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26" y="1206630"/>
            <a:ext cx="4038600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FF451-508D-CF48-4D10-DEC49EAF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54" y="3977325"/>
            <a:ext cx="40386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865B6C-9CB4-69D3-33A2-DA3951814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926" y="3977325"/>
            <a:ext cx="403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F2809-2E47-9E83-41EF-F317D489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5ACC58-A938-2E35-AC18-2592990C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790"/>
            <a:ext cx="10515600" cy="280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1: Property Prediction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Predict free energy from SMILES.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Used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Graph Neural Networks (GNNs)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for leveraging molecular graph topology.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Identified key atoms and bonds influencing predictions.</a:t>
            </a:r>
          </a:p>
          <a:p>
            <a:pPr marL="0" indent="0">
              <a:buNone/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2: Inverse Design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Predict valid SMILES given a target free energy.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Developed a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Conditional Variational Autoencoder (CVAE)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for inverse mapping.</a:t>
            </a:r>
            <a:endParaRPr lang="en-IN" sz="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1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66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65E1D-5E3D-743A-5DCF-093EBCDC0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F621B-1EE5-368D-33D0-84E2527D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 - Training Size Sweep (Temperature = 1.0)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04266-B5A3-E20D-8BBF-5191FCCC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23" y="1290686"/>
            <a:ext cx="403860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E8478-3050-DE00-F6FA-30DEB9B8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17" y="4041742"/>
            <a:ext cx="4038600" cy="2667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8253A-414E-65F4-5E07-1360499C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24" y="4041742"/>
            <a:ext cx="4038600" cy="2667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8CC462-1642-7F2D-0B57-4172EEF47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524" y="1290686"/>
            <a:ext cx="4038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981D-DB13-89FC-3007-7F9E2C75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1246E8-348F-AF87-F47E-17F7C2BC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Morgan Fingerprints – ANN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CBBD10-96D2-EEF6-A16C-BD4D19BB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82" y="1735141"/>
            <a:ext cx="7582033" cy="3387717"/>
          </a:xfrm>
        </p:spPr>
      </p:pic>
    </p:spTree>
    <p:extLst>
      <p:ext uri="{BB962C8B-B14F-4D97-AF65-F5344CB8AC3E}">
        <p14:creationId xmlns:p14="http://schemas.microsoft.com/office/powerpoint/2010/main" val="398231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5D86-9A24-939A-0842-4CA7EB4A8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7FF87-649A-B308-4BAD-B0646FC0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DC41F3-52F8-85D2-2D49-4C2CB62AF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6" y="1379497"/>
            <a:ext cx="4409928" cy="333640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480BC-6F3D-70D6-6736-AA6B0556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57" y="1190741"/>
            <a:ext cx="4556291" cy="3525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905E-731A-3152-DAEE-68C1185426B2}"/>
              </a:ext>
            </a:extLst>
          </p:cNvPr>
          <p:cNvSpPr txBox="1"/>
          <p:nvPr/>
        </p:nvSpPr>
        <p:spPr>
          <a:xfrm>
            <a:off x="2978869" y="4905255"/>
            <a:ext cx="623426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Inference Time per 1000 samples: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0.7852 seconds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Squared Error (MSE):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287.5763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Absolute Error (MAE):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11.9760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R-Squared (R²):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0.8199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6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B0D9-5EBE-F819-12D4-8D42CE16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006B3-4091-D922-3E6D-E8632BBA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Quick Response Code – ResNet-18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3EEDBA-4210-8ADA-3138-3D3F7F00F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71" y="1420904"/>
            <a:ext cx="3996253" cy="1831344"/>
          </a:xfrm>
        </p:spPr>
      </p:pic>
      <p:pic>
        <p:nvPicPr>
          <p:cNvPr id="1028" name="Picture 4" descr="Architecture Diagram of ResNet-18 [21]">
            <a:extLst>
              <a:ext uri="{FF2B5EF4-FFF2-40B4-BE49-F238E27FC236}">
                <a16:creationId xmlns:a16="http://schemas.microsoft.com/office/drawing/2014/main" id="{98DCE1FF-D7C9-588B-750B-8554BC97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02487" y="1053135"/>
            <a:ext cx="2187019" cy="75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2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03F58-C003-4C0B-5CAC-4D77E695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4C8225-0ED6-6E4A-D810-EDAFCA91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571F-E6AB-23F6-2EBF-2E4D10576046}"/>
              </a:ext>
            </a:extLst>
          </p:cNvPr>
          <p:cNvSpPr txBox="1"/>
          <p:nvPr/>
        </p:nvSpPr>
        <p:spPr>
          <a:xfrm>
            <a:off x="2978869" y="4905255"/>
            <a:ext cx="623426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Inference Time per 1000 samples: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10.5091 seconds</a:t>
            </a:r>
            <a:endParaRPr lang="en-US" sz="16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Squared Error (MSE):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49.9385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Absolute Error (MAE):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3.4024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R-Squared (R²):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0.9692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EE2453-5FB1-84B1-B8F1-9531FA46E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11" y="1315039"/>
            <a:ext cx="4424314" cy="33182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73695-F356-EAA7-A306-BE7E80F5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76" y="1206630"/>
            <a:ext cx="4342909" cy="33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AB98-8DBA-88E4-9CDD-F19DB6F5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76BE9-EE46-9AF6-C232-A46895E2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ChemBERTa Embeddings – ANN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91A205-461F-0E94-A647-408DA5C3A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95" y="1571559"/>
            <a:ext cx="6092407" cy="3714881"/>
          </a:xfrm>
        </p:spPr>
      </p:pic>
    </p:spTree>
    <p:extLst>
      <p:ext uri="{BB962C8B-B14F-4D97-AF65-F5344CB8AC3E}">
        <p14:creationId xmlns:p14="http://schemas.microsoft.com/office/powerpoint/2010/main" val="158157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7742E-F6E2-9642-9277-43B84681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27539-A29D-7891-66D9-DE638D5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E81DF-276B-B35C-866C-E8AC83A1EA52}"/>
              </a:ext>
            </a:extLst>
          </p:cNvPr>
          <p:cNvSpPr txBox="1"/>
          <p:nvPr/>
        </p:nvSpPr>
        <p:spPr>
          <a:xfrm>
            <a:off x="2978869" y="4905255"/>
            <a:ext cx="623426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Inference Time per 1000 samples: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0.6400 seconds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Squared Error (MSE):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22.6927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 Absolute Error (MAE):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3.4568 </a:t>
            </a:r>
          </a:p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R-Squared (R²): </a:t>
            </a:r>
            <a:r>
              <a:rPr lang="en-IN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0.9858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8C72E4-243A-08F0-3F79-7734B0AA9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967" y="1320009"/>
            <a:ext cx="4175338" cy="3158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20185-CCF2-5010-9DD4-1B2B13E7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816" y="1165281"/>
            <a:ext cx="4282912" cy="33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6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451D-9215-D025-7E5D-03CBBC30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61A078-2885-E27B-7E30-7E1D923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73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Graph Neural Networks – Data Featurization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CB438-6368-3743-25D1-582DE5ADB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50" y="1477317"/>
            <a:ext cx="4455099" cy="36160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0ABE2-35E2-1A4A-0245-00EFAE640EC7}"/>
              </a:ext>
            </a:extLst>
          </p:cNvPr>
          <p:cNvSpPr txBox="1"/>
          <p:nvPr/>
        </p:nvSpPr>
        <p:spPr>
          <a:xfrm>
            <a:off x="3308808" y="5599522"/>
            <a:ext cx="604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Graph representation of 2-Pyrrolidinone (SMILES: C1CCNC1=0)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5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473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Office Theme</vt:lpstr>
      <vt:lpstr>PowerPoint Presentation</vt:lpstr>
      <vt:lpstr>Introduction</vt:lpstr>
      <vt:lpstr>Morgan Fingerprints – ANN</vt:lpstr>
      <vt:lpstr>Results</vt:lpstr>
      <vt:lpstr>Quick Response Code – ResNet-18</vt:lpstr>
      <vt:lpstr>Results</vt:lpstr>
      <vt:lpstr>ChemBERTa Embeddings – ANN</vt:lpstr>
      <vt:lpstr>Results</vt:lpstr>
      <vt:lpstr>Graph Neural Networks – Data Featurization</vt:lpstr>
      <vt:lpstr>Message Passing</vt:lpstr>
      <vt:lpstr>Model Architecture</vt:lpstr>
      <vt:lpstr>Architectural Variations</vt:lpstr>
      <vt:lpstr>Results</vt:lpstr>
      <vt:lpstr>Comparison Plots</vt:lpstr>
      <vt:lpstr>GNN Explainability</vt:lpstr>
      <vt:lpstr>GNN Explainability</vt:lpstr>
      <vt:lpstr>Autoencoders</vt:lpstr>
      <vt:lpstr>Variational Autoencoders (VAEs) &amp; Conditional VAEs</vt:lpstr>
      <vt:lpstr>Results - Temperature Sweep (90% Training Data)</vt:lpstr>
      <vt:lpstr>Results - Training Size Sweep (Temperature = 1.0)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Raj S</dc:creator>
  <cp:lastModifiedBy>Ramesh Raj S</cp:lastModifiedBy>
  <cp:revision>12</cp:revision>
  <dcterms:created xsi:type="dcterms:W3CDTF">2025-05-08T21:17:11Z</dcterms:created>
  <dcterms:modified xsi:type="dcterms:W3CDTF">2025-05-09T04:11:26Z</dcterms:modified>
</cp:coreProperties>
</file>