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1FE5-8A26-D18A-1D2C-8F363CB73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D6C2E-05BF-0334-FB9F-598C19FCF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B30360-2C26-4516-B57D-70A4C0955CAB}"/>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912ECF79-E4C7-C85B-FCFB-A14279268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45776-2594-9CC0-AC9D-70989262B5DE}"/>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136120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C5D6-BC51-53CF-CE7D-E8992B7C39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5AABE7-FDFE-9307-EBA4-71836A090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61CA0-8F64-E83E-294E-E89773B2BA15}"/>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C8D18C16-03DD-BF02-0A97-5BE11008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8D62C-E4FA-C9AD-7D2F-1BADF5F97765}"/>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112259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5C0F8-AF6D-B44F-8E81-1BC24E6402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BE1FC4-3EF1-CF75-9B81-AEB776072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71B8E-E8E7-B9A3-B620-97BA7F6425D1}"/>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9C3B4D0E-A87F-F29A-F343-AB5CA94D8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5BD39-CD95-08A3-CA64-68FB9F06155D}"/>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208021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1B54-6157-FE88-0118-8E68293D4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EF35E-BD3D-53FC-D826-438574878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33C6F2-A756-12D1-9A7C-9C7BCED72592}"/>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5C877325-0A32-6835-76E6-769F83FE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F66E9-2828-0C71-3216-BE9C8821220A}"/>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327317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CDC27-C037-6BDC-8025-DEAB0186A6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2AB00-F9F9-0518-42C4-BB75357A5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D957B-DB40-3ED7-806B-4A70B0363F45}"/>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57D1B301-04F6-D467-F7FA-CA52E37E3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BDEDC-A3FB-0581-C60D-8FC1305D012C}"/>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417648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8480-16C1-62A6-A8BF-B9BE453406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D11235-2D29-E700-3BCE-0414E2CEC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E0848E-0EEE-E731-9F61-F89813C72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4F34B-A536-9FE1-A2D8-A208C7E890F5}"/>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6" name="Footer Placeholder 5">
            <a:extLst>
              <a:ext uri="{FF2B5EF4-FFF2-40B4-BE49-F238E27FC236}">
                <a16:creationId xmlns:a16="http://schemas.microsoft.com/office/drawing/2014/main" id="{D778A9B5-CEC0-D2FF-4117-2BFCAE3F6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33340-423E-8E7B-F593-856FE7E43360}"/>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368493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4859-48FF-CE1B-7890-F24BBBD28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F315C8-C52C-979D-DC33-D72E925F6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2F56B2-3F4E-ACE0-108E-31C44B285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8E21FB-45FA-CA18-8BE2-A36CD9B90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9D6A4-EC6A-0702-5083-4873E8C44E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C7CC90-D38C-72BF-4416-486C136E16B7}"/>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8" name="Footer Placeholder 7">
            <a:extLst>
              <a:ext uri="{FF2B5EF4-FFF2-40B4-BE49-F238E27FC236}">
                <a16:creationId xmlns:a16="http://schemas.microsoft.com/office/drawing/2014/main" id="{A76CF485-7245-DF7B-4D36-371332091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EB37F-5876-FB0A-2DE4-941CD82218CF}"/>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253850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0CC-4118-62EB-A7E2-5FE2A04F99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7FAD9C-82A1-B54B-3B88-1D5B7BC0D04A}"/>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4" name="Footer Placeholder 3">
            <a:extLst>
              <a:ext uri="{FF2B5EF4-FFF2-40B4-BE49-F238E27FC236}">
                <a16:creationId xmlns:a16="http://schemas.microsoft.com/office/drawing/2014/main" id="{C3A8564C-C55A-D24A-7AB9-515DB954D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64490-B2C8-8BD8-4311-943A0B8ADFE9}"/>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380193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71D92-8791-80AE-5304-A8B741547992}"/>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3" name="Footer Placeholder 2">
            <a:extLst>
              <a:ext uri="{FF2B5EF4-FFF2-40B4-BE49-F238E27FC236}">
                <a16:creationId xmlns:a16="http://schemas.microsoft.com/office/drawing/2014/main" id="{8B7E20C9-9293-0B8E-411C-A29314D20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417C43-058F-A30B-7E9F-618029CEDE5B}"/>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279217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8DEA-4F2D-59A8-92DE-050F668FE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241F95-67E2-9FC5-D962-F1357D021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A48DF-5682-B766-87C8-35A401667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DD532-018A-86C5-292E-A90617D5E01F}"/>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6" name="Footer Placeholder 5">
            <a:extLst>
              <a:ext uri="{FF2B5EF4-FFF2-40B4-BE49-F238E27FC236}">
                <a16:creationId xmlns:a16="http://schemas.microsoft.com/office/drawing/2014/main" id="{7010F7FF-0488-AEF8-21F7-4C0444FB6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20524-D690-F37C-14F9-BBEB3A845075}"/>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233324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4068-57A2-C6F2-5579-15DBC5D60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B34400-549B-08EB-7045-0B17B19B3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386E64-AE13-72E2-39CD-A7957C584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542DC-3426-7EE9-0027-EABC1B6B0763}"/>
              </a:ext>
            </a:extLst>
          </p:cNvPr>
          <p:cNvSpPr>
            <a:spLocks noGrp="1"/>
          </p:cNvSpPr>
          <p:nvPr>
            <p:ph type="dt" sz="half" idx="10"/>
          </p:nvPr>
        </p:nvSpPr>
        <p:spPr/>
        <p:txBody>
          <a:bodyPr/>
          <a:lstStyle/>
          <a:p>
            <a:fld id="{055EF7E4-2F11-4CDF-BE60-BD3390369F32}" type="datetimeFigureOut">
              <a:rPr lang="en-US" smtClean="0"/>
              <a:t>9/20/2022</a:t>
            </a:fld>
            <a:endParaRPr lang="en-US"/>
          </a:p>
        </p:txBody>
      </p:sp>
      <p:sp>
        <p:nvSpPr>
          <p:cNvPr id="6" name="Footer Placeholder 5">
            <a:extLst>
              <a:ext uri="{FF2B5EF4-FFF2-40B4-BE49-F238E27FC236}">
                <a16:creationId xmlns:a16="http://schemas.microsoft.com/office/drawing/2014/main" id="{97A87537-5CDE-A4C4-6F99-DA526CB4A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31C7-C6AB-DAF6-D418-E36B53888807}"/>
              </a:ext>
            </a:extLst>
          </p:cNvPr>
          <p:cNvSpPr>
            <a:spLocks noGrp="1"/>
          </p:cNvSpPr>
          <p:nvPr>
            <p:ph type="sldNum" sz="quarter" idx="12"/>
          </p:nvPr>
        </p:nvSpPr>
        <p:spPr/>
        <p:txBody>
          <a:bodyPr/>
          <a:lstStyle/>
          <a:p>
            <a:fld id="{77138F67-ED14-42A9-9AAE-052019775EC3}" type="slidenum">
              <a:rPr lang="en-US" smtClean="0"/>
              <a:t>‹#›</a:t>
            </a:fld>
            <a:endParaRPr lang="en-US"/>
          </a:p>
        </p:txBody>
      </p:sp>
    </p:spTree>
    <p:extLst>
      <p:ext uri="{BB962C8B-B14F-4D97-AF65-F5344CB8AC3E}">
        <p14:creationId xmlns:p14="http://schemas.microsoft.com/office/powerpoint/2010/main" val="111333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7AD10-F166-F65D-B769-88A4255DA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BA0D71-0017-D19C-DD93-F6DDDE35C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B8FD0-F419-B426-C8A8-FEBAA0CA5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EF7E4-2F11-4CDF-BE60-BD3390369F32}" type="datetimeFigureOut">
              <a:rPr lang="en-US" smtClean="0"/>
              <a:t>9/20/2022</a:t>
            </a:fld>
            <a:endParaRPr lang="en-US"/>
          </a:p>
        </p:txBody>
      </p:sp>
      <p:sp>
        <p:nvSpPr>
          <p:cNvPr id="5" name="Footer Placeholder 4">
            <a:extLst>
              <a:ext uri="{FF2B5EF4-FFF2-40B4-BE49-F238E27FC236}">
                <a16:creationId xmlns:a16="http://schemas.microsoft.com/office/drawing/2014/main" id="{35C17867-60D6-A8A8-6E6C-852FDE165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6AB068-CA37-3145-8964-65A114EB7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8F67-ED14-42A9-9AAE-052019775EC3}" type="slidenum">
              <a:rPr lang="en-US" smtClean="0"/>
              <a:t>‹#›</a:t>
            </a:fld>
            <a:endParaRPr lang="en-US"/>
          </a:p>
        </p:txBody>
      </p:sp>
    </p:spTree>
    <p:extLst>
      <p:ext uri="{BB962C8B-B14F-4D97-AF65-F5344CB8AC3E}">
        <p14:creationId xmlns:p14="http://schemas.microsoft.com/office/powerpoint/2010/main" val="302608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8CC1-6A20-D07D-841A-A6BE3A6F9EA0}"/>
              </a:ext>
            </a:extLst>
          </p:cNvPr>
          <p:cNvSpPr>
            <a:spLocks noGrp="1"/>
          </p:cNvSpPr>
          <p:nvPr>
            <p:ph type="ctrTitle"/>
          </p:nvPr>
        </p:nvSpPr>
        <p:spPr/>
        <p:txBody>
          <a:bodyPr>
            <a:normAutofit/>
          </a:bodyPr>
          <a:lstStyle/>
          <a:p>
            <a:r>
              <a:rPr lang="en-US" b="1" i="0" dirty="0">
                <a:solidFill>
                  <a:srgbClr val="292929"/>
                </a:solidFill>
                <a:effectLst/>
                <a:latin typeface="sohne"/>
              </a:rPr>
              <a:t>Flask, Dash or Streamlit, </a:t>
            </a:r>
            <a:endParaRPr lang="en-US" dirty="0"/>
          </a:p>
        </p:txBody>
      </p:sp>
      <p:sp>
        <p:nvSpPr>
          <p:cNvPr id="3" name="Subtitle 2">
            <a:extLst>
              <a:ext uri="{FF2B5EF4-FFF2-40B4-BE49-F238E27FC236}">
                <a16:creationId xmlns:a16="http://schemas.microsoft.com/office/drawing/2014/main" id="{49F5D4A4-4BEC-75D4-72ED-7DCB89AA93D1}"/>
              </a:ext>
            </a:extLst>
          </p:cNvPr>
          <p:cNvSpPr>
            <a:spLocks noGrp="1"/>
          </p:cNvSpPr>
          <p:nvPr>
            <p:ph type="subTitle" idx="1"/>
          </p:nvPr>
        </p:nvSpPr>
        <p:spPr/>
        <p:txBody>
          <a:bodyPr/>
          <a:lstStyle/>
          <a:p>
            <a:r>
              <a:rPr lang="en-US" b="1" i="0" dirty="0">
                <a:solidFill>
                  <a:srgbClr val="292929"/>
                </a:solidFill>
                <a:effectLst/>
                <a:latin typeface="sohne"/>
              </a:rPr>
              <a:t>which framework to use ?</a:t>
            </a:r>
            <a:endParaRPr lang="en-US" dirty="0"/>
          </a:p>
        </p:txBody>
      </p:sp>
    </p:spTree>
    <p:extLst>
      <p:ext uri="{BB962C8B-B14F-4D97-AF65-F5344CB8AC3E}">
        <p14:creationId xmlns:p14="http://schemas.microsoft.com/office/powerpoint/2010/main" val="1719469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F644DF-4BDE-BE8B-5723-ED117AA33692}"/>
              </a:ext>
            </a:extLst>
          </p:cNvPr>
          <p:cNvSpPr>
            <a:spLocks noGrp="1"/>
          </p:cNvSpPr>
          <p:nvPr>
            <p:ph type="title"/>
          </p:nvPr>
        </p:nvSpPr>
        <p:spPr/>
        <p:txBody>
          <a:bodyPr/>
          <a:lstStyle/>
          <a:p>
            <a:r>
              <a:rPr lang="en-US" b="1" i="0" dirty="0">
                <a:solidFill>
                  <a:srgbClr val="292929"/>
                </a:solidFill>
                <a:effectLst/>
                <a:latin typeface="sohne"/>
              </a:rPr>
              <a:t>What are my options?</a:t>
            </a:r>
            <a:endParaRPr lang="en-US" dirty="0"/>
          </a:p>
        </p:txBody>
      </p:sp>
      <p:sp>
        <p:nvSpPr>
          <p:cNvPr id="6" name="Content Placeholder 5">
            <a:extLst>
              <a:ext uri="{FF2B5EF4-FFF2-40B4-BE49-F238E27FC236}">
                <a16:creationId xmlns:a16="http://schemas.microsoft.com/office/drawing/2014/main" id="{D6EFFD30-0D0C-BDF7-D305-522CE247287F}"/>
              </a:ext>
            </a:extLst>
          </p:cNvPr>
          <p:cNvSpPr>
            <a:spLocks noGrp="1"/>
          </p:cNvSpPr>
          <p:nvPr>
            <p:ph idx="1"/>
          </p:nvPr>
        </p:nvSpPr>
        <p:spPr/>
        <p:txBody>
          <a:bodyPr/>
          <a:lstStyle/>
          <a:p>
            <a:pPr algn="l">
              <a:buFont typeface="Arial" panose="020B0604020202020204" pitchFamily="34" charset="0"/>
              <a:buChar char="•"/>
            </a:pPr>
            <a:r>
              <a:rPr lang="en-US" b="1" i="0" dirty="0">
                <a:solidFill>
                  <a:srgbClr val="292929"/>
                </a:solidFill>
                <a:effectLst/>
                <a:latin typeface="source-serif-pro"/>
              </a:rPr>
              <a:t>Dash </a:t>
            </a:r>
            <a:r>
              <a:rPr lang="en-US" b="0" i="0" dirty="0">
                <a:solidFill>
                  <a:srgbClr val="292929"/>
                </a:solidFill>
                <a:effectLst/>
                <a:latin typeface="source-serif-pro"/>
              </a:rPr>
              <a:t>if you already use Python for your analytics and you want to build production-ready data dashboards for a larger company.</a:t>
            </a:r>
          </a:p>
          <a:p>
            <a:pPr algn="l">
              <a:buFont typeface="Arial" panose="020B0604020202020204" pitchFamily="34" charset="0"/>
              <a:buChar char="•"/>
            </a:pPr>
            <a:r>
              <a:rPr lang="en-US" b="1" i="0" dirty="0">
                <a:solidFill>
                  <a:srgbClr val="292929"/>
                </a:solidFill>
                <a:effectLst/>
                <a:latin typeface="source-serif-pro"/>
              </a:rPr>
              <a:t>Streamlit </a:t>
            </a:r>
            <a:r>
              <a:rPr lang="en-US" b="0" i="0" dirty="0">
                <a:solidFill>
                  <a:srgbClr val="292929"/>
                </a:solidFill>
                <a:effectLst/>
                <a:latin typeface="source-serif-pro"/>
              </a:rPr>
              <a:t>if you already use Python for your analytics and you want to get a prototype of your dashboard up and running as quickly as possible.</a:t>
            </a:r>
          </a:p>
          <a:p>
            <a:pPr algn="l">
              <a:buFont typeface="Arial" panose="020B0604020202020204" pitchFamily="34" charset="0"/>
              <a:buChar char="•"/>
            </a:pPr>
            <a:r>
              <a:rPr lang="en-US" b="1" i="0" dirty="0">
                <a:solidFill>
                  <a:srgbClr val="292929"/>
                </a:solidFill>
                <a:effectLst/>
                <a:latin typeface="source-serif-pro"/>
              </a:rPr>
              <a:t>Flask </a:t>
            </a:r>
            <a:r>
              <a:rPr lang="en-US" b="0" i="0" dirty="0">
                <a:solidFill>
                  <a:srgbClr val="292929"/>
                </a:solidFill>
                <a:effectLst/>
                <a:latin typeface="source-serif-pro"/>
              </a:rPr>
              <a:t>if you want to build your own solution from the ground up.</a:t>
            </a:r>
          </a:p>
          <a:p>
            <a:pPr marL="0" indent="0">
              <a:buNone/>
            </a:pPr>
            <a:endParaRPr lang="en-US" dirty="0"/>
          </a:p>
        </p:txBody>
      </p:sp>
    </p:spTree>
    <p:extLst>
      <p:ext uri="{BB962C8B-B14F-4D97-AF65-F5344CB8AC3E}">
        <p14:creationId xmlns:p14="http://schemas.microsoft.com/office/powerpoint/2010/main" val="135957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1355-B617-1BCB-E3C9-F3FCC72A1C9F}"/>
              </a:ext>
            </a:extLst>
          </p:cNvPr>
          <p:cNvSpPr>
            <a:spLocks noGrp="1"/>
          </p:cNvSpPr>
          <p:nvPr>
            <p:ph type="title"/>
          </p:nvPr>
        </p:nvSpPr>
        <p:spPr/>
        <p:txBody>
          <a:bodyPr/>
          <a:lstStyle/>
          <a:p>
            <a:r>
              <a:rPr lang="en-US" dirty="0"/>
              <a:t>Flask </a:t>
            </a:r>
          </a:p>
        </p:txBody>
      </p:sp>
      <p:sp>
        <p:nvSpPr>
          <p:cNvPr id="3" name="Content Placeholder 2">
            <a:extLst>
              <a:ext uri="{FF2B5EF4-FFF2-40B4-BE49-F238E27FC236}">
                <a16:creationId xmlns:a16="http://schemas.microsoft.com/office/drawing/2014/main" id="{3D72ED0E-724B-5F8A-5336-FF54C7658FE8}"/>
              </a:ext>
            </a:extLst>
          </p:cNvPr>
          <p:cNvSpPr>
            <a:spLocks noGrp="1"/>
          </p:cNvSpPr>
          <p:nvPr>
            <p:ph idx="1"/>
          </p:nvPr>
        </p:nvSpPr>
        <p:spPr/>
        <p:txBody>
          <a:bodyPr>
            <a:normAutofit lnSpcReduction="10000"/>
          </a:bodyPr>
          <a:lstStyle/>
          <a:p>
            <a:r>
              <a:rPr lang="en-US" b="0" i="0" dirty="0">
                <a:solidFill>
                  <a:srgbClr val="292929"/>
                </a:solidFill>
                <a:effectLst/>
                <a:latin typeface="source-serif-pro"/>
              </a:rPr>
              <a:t>Flask acts as a </a:t>
            </a:r>
            <a:r>
              <a:rPr lang="en-US" b="1" i="0" dirty="0">
                <a:solidFill>
                  <a:srgbClr val="292929"/>
                </a:solidFill>
                <a:effectLst/>
                <a:latin typeface="source-serif-pro"/>
              </a:rPr>
              <a:t>backend</a:t>
            </a:r>
            <a:r>
              <a:rPr lang="en-US" b="0" i="0" dirty="0">
                <a:solidFill>
                  <a:srgbClr val="292929"/>
                </a:solidFill>
                <a:effectLst/>
                <a:latin typeface="source-serif-pro"/>
              </a:rPr>
              <a:t> framework for the web apps. You are not just restricted to data apps.</a:t>
            </a:r>
          </a:p>
          <a:p>
            <a:pPr algn="l"/>
            <a:r>
              <a:rPr lang="en-US" b="1" i="0" dirty="0">
                <a:solidFill>
                  <a:srgbClr val="292929"/>
                </a:solidFill>
                <a:effectLst/>
                <a:latin typeface="sohne"/>
              </a:rPr>
              <a:t>Pros:</a:t>
            </a:r>
          </a:p>
          <a:p>
            <a:pPr lvl="1"/>
            <a:r>
              <a:rPr lang="en-US" b="0" i="0" dirty="0">
                <a:solidFill>
                  <a:srgbClr val="292929"/>
                </a:solidFill>
                <a:effectLst/>
                <a:latin typeface="source-serif-pro"/>
              </a:rPr>
              <a:t>As it is a framework, a user can build everything up from scratch as per requirements.</a:t>
            </a:r>
          </a:p>
          <a:p>
            <a:pPr lvl="1"/>
            <a:r>
              <a:rPr lang="en-US" b="0" i="0" dirty="0">
                <a:solidFill>
                  <a:srgbClr val="292929"/>
                </a:solidFill>
                <a:effectLst/>
                <a:latin typeface="source-serif-pro"/>
              </a:rPr>
              <a:t>Easier to build customizable applications.</a:t>
            </a:r>
          </a:p>
          <a:p>
            <a:pPr lvl="1"/>
            <a:r>
              <a:rPr lang="en-US" b="0" i="0" dirty="0">
                <a:solidFill>
                  <a:srgbClr val="292929"/>
                </a:solidFill>
                <a:effectLst/>
                <a:latin typeface="source-serif-pro"/>
              </a:rPr>
              <a:t>More generic web applications can be built using Flask.</a:t>
            </a:r>
          </a:p>
          <a:p>
            <a:pPr lvl="1"/>
            <a:r>
              <a:rPr lang="en-US" b="0" i="0" dirty="0">
                <a:solidFill>
                  <a:srgbClr val="292929"/>
                </a:solidFill>
                <a:effectLst/>
                <a:latin typeface="source-serif-pro"/>
              </a:rPr>
              <a:t>As Flask is considered much more stable and mature technology compared to peers.</a:t>
            </a:r>
          </a:p>
          <a:p>
            <a:pPr lvl="1"/>
            <a:r>
              <a:rPr lang="en-US" b="0" i="0" dirty="0">
                <a:solidFill>
                  <a:srgbClr val="292929"/>
                </a:solidFill>
                <a:effectLst/>
                <a:latin typeface="source-serif-pro"/>
              </a:rPr>
              <a:t>Active community support</a:t>
            </a:r>
          </a:p>
          <a:p>
            <a:pPr lvl="1"/>
            <a:r>
              <a:rPr lang="en-US" b="0" i="0" dirty="0">
                <a:solidFill>
                  <a:srgbClr val="292929"/>
                </a:solidFill>
                <a:effectLst/>
                <a:latin typeface="source-serif-pro"/>
              </a:rPr>
              <a:t>Extensive documentation and related libraries</a:t>
            </a:r>
          </a:p>
          <a:p>
            <a:pPr lvl="1"/>
            <a:r>
              <a:rPr lang="en-US" b="0" i="0" dirty="0">
                <a:solidFill>
                  <a:srgbClr val="292929"/>
                </a:solidFill>
                <a:effectLst/>
                <a:latin typeface="source-serif-pro"/>
              </a:rPr>
              <a:t>Multiple learning and </a:t>
            </a:r>
            <a:r>
              <a:rPr lang="en-US" b="0" i="0" dirty="0" err="1">
                <a:solidFill>
                  <a:srgbClr val="292929"/>
                </a:solidFill>
                <a:effectLst/>
                <a:latin typeface="source-serif-pro"/>
              </a:rPr>
              <a:t>practising</a:t>
            </a:r>
            <a:r>
              <a:rPr lang="en-US" b="0" i="0" dirty="0">
                <a:solidFill>
                  <a:srgbClr val="292929"/>
                </a:solidFill>
                <a:effectLst/>
                <a:latin typeface="source-serif-pro"/>
              </a:rPr>
              <a:t> resources online</a:t>
            </a:r>
          </a:p>
          <a:p>
            <a:pPr marL="0" indent="0">
              <a:buNone/>
            </a:pPr>
            <a:endParaRPr lang="en-US" dirty="0"/>
          </a:p>
        </p:txBody>
      </p:sp>
    </p:spTree>
    <p:extLst>
      <p:ext uri="{BB962C8B-B14F-4D97-AF65-F5344CB8AC3E}">
        <p14:creationId xmlns:p14="http://schemas.microsoft.com/office/powerpoint/2010/main" val="4099896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1355-B617-1BCB-E3C9-F3FCC72A1C9F}"/>
              </a:ext>
            </a:extLst>
          </p:cNvPr>
          <p:cNvSpPr>
            <a:spLocks noGrp="1"/>
          </p:cNvSpPr>
          <p:nvPr>
            <p:ph type="title"/>
          </p:nvPr>
        </p:nvSpPr>
        <p:spPr/>
        <p:txBody>
          <a:bodyPr/>
          <a:lstStyle/>
          <a:p>
            <a:r>
              <a:rPr lang="en-US" dirty="0"/>
              <a:t>Flask </a:t>
            </a:r>
          </a:p>
        </p:txBody>
      </p:sp>
      <p:sp>
        <p:nvSpPr>
          <p:cNvPr id="3" name="Content Placeholder 2">
            <a:extLst>
              <a:ext uri="{FF2B5EF4-FFF2-40B4-BE49-F238E27FC236}">
                <a16:creationId xmlns:a16="http://schemas.microsoft.com/office/drawing/2014/main" id="{3D72ED0E-724B-5F8A-5336-FF54C7658FE8}"/>
              </a:ext>
            </a:extLst>
          </p:cNvPr>
          <p:cNvSpPr>
            <a:spLocks noGrp="1"/>
          </p:cNvSpPr>
          <p:nvPr>
            <p:ph idx="1"/>
          </p:nvPr>
        </p:nvSpPr>
        <p:spPr/>
        <p:txBody>
          <a:bodyPr>
            <a:normAutofit/>
          </a:bodyPr>
          <a:lstStyle/>
          <a:p>
            <a:pPr algn="l"/>
            <a:r>
              <a:rPr lang="en-US" b="1" i="0" dirty="0">
                <a:solidFill>
                  <a:srgbClr val="292929"/>
                </a:solidFill>
                <a:effectLst/>
                <a:latin typeface="sohne"/>
              </a:rPr>
              <a:t>Cons:</a:t>
            </a:r>
          </a:p>
          <a:p>
            <a:pPr lvl="1"/>
            <a:r>
              <a:rPr lang="en-US" b="0" i="0" dirty="0">
                <a:solidFill>
                  <a:srgbClr val="292929"/>
                </a:solidFill>
                <a:effectLst/>
                <a:latin typeface="source-serif-pro"/>
              </a:rPr>
              <a:t>Flask does not provide any sort of UI components for machine learning or data science applications.</a:t>
            </a:r>
          </a:p>
          <a:p>
            <a:pPr lvl="1"/>
            <a:r>
              <a:rPr lang="en-US" b="0" i="0" dirty="0">
                <a:solidFill>
                  <a:srgbClr val="292929"/>
                </a:solidFill>
                <a:effectLst/>
                <a:latin typeface="source-serif-pro"/>
              </a:rPr>
              <a:t>Intermediate Python knowledge is required, as well knowledge of HTML, CSS, and JavaScript.</a:t>
            </a:r>
          </a:p>
          <a:p>
            <a:pPr lvl="1"/>
            <a:r>
              <a:rPr lang="en-US" b="0" i="0" dirty="0">
                <a:solidFill>
                  <a:srgbClr val="292929"/>
                </a:solidFill>
                <a:effectLst/>
                <a:latin typeface="source-serif-pro"/>
              </a:rPr>
              <a:t>Building the solution from scratch can be resource intensive.</a:t>
            </a:r>
          </a:p>
          <a:p>
            <a:pPr marL="0" indent="0">
              <a:buNone/>
            </a:pPr>
            <a:endParaRPr lang="en-US" dirty="0"/>
          </a:p>
        </p:txBody>
      </p:sp>
    </p:spTree>
    <p:extLst>
      <p:ext uri="{BB962C8B-B14F-4D97-AF65-F5344CB8AC3E}">
        <p14:creationId xmlns:p14="http://schemas.microsoft.com/office/powerpoint/2010/main" val="429445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28AE-177D-8A97-01D6-82E56874371C}"/>
              </a:ext>
            </a:extLst>
          </p:cNvPr>
          <p:cNvSpPr>
            <a:spLocks noGrp="1"/>
          </p:cNvSpPr>
          <p:nvPr>
            <p:ph type="title"/>
          </p:nvPr>
        </p:nvSpPr>
        <p:spPr/>
        <p:txBody>
          <a:bodyPr/>
          <a:lstStyle/>
          <a:p>
            <a:r>
              <a:rPr lang="en-US" b="1" i="0" dirty="0">
                <a:solidFill>
                  <a:srgbClr val="292929"/>
                </a:solidFill>
                <a:effectLst/>
                <a:latin typeface="sohne"/>
              </a:rPr>
              <a:t>Dash</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941A1749-D075-8F4D-2120-BA1A8D16757E}"/>
              </a:ext>
            </a:extLst>
          </p:cNvPr>
          <p:cNvSpPr>
            <a:spLocks noGrp="1"/>
          </p:cNvSpPr>
          <p:nvPr>
            <p:ph idx="1"/>
          </p:nvPr>
        </p:nvSpPr>
        <p:spPr/>
        <p:txBody>
          <a:bodyPr>
            <a:normAutofit lnSpcReduction="10000"/>
          </a:bodyPr>
          <a:lstStyle/>
          <a:p>
            <a:pPr algn="l"/>
            <a:r>
              <a:rPr lang="en-US" b="0" i="0" dirty="0">
                <a:solidFill>
                  <a:srgbClr val="292929"/>
                </a:solidFill>
                <a:effectLst/>
                <a:latin typeface="source-serif-pro"/>
              </a:rPr>
              <a:t>Dash is an open-source Python library used for creating reactive web applications. Dash is a powerful tool for building analytical web applications.</a:t>
            </a:r>
          </a:p>
          <a:p>
            <a:pPr algn="l"/>
            <a:r>
              <a:rPr lang="en-US" b="1" i="0" dirty="0">
                <a:solidFill>
                  <a:srgbClr val="292929"/>
                </a:solidFill>
                <a:effectLst/>
                <a:latin typeface="sohne"/>
              </a:rPr>
              <a:t>Pros:</a:t>
            </a:r>
          </a:p>
          <a:p>
            <a:pPr lvl="1"/>
            <a:r>
              <a:rPr lang="en-US" b="0" i="0" dirty="0">
                <a:solidFill>
                  <a:srgbClr val="292929"/>
                </a:solidFill>
                <a:effectLst/>
                <a:latin typeface="source-serif-pro"/>
              </a:rPr>
              <a:t>Dash can be used with various domains such as data exploration, data analysis, modeling, visualization, instrument control, and reporting.</a:t>
            </a:r>
          </a:p>
          <a:p>
            <a:pPr lvl="1"/>
            <a:r>
              <a:rPr lang="en-US" b="0" i="0" dirty="0">
                <a:solidFill>
                  <a:srgbClr val="292929"/>
                </a:solidFill>
                <a:effectLst/>
                <a:latin typeface="source-serif-pro"/>
              </a:rPr>
              <a:t>It is very simple to use. It can be installed directly through pip.</a:t>
            </a:r>
          </a:p>
          <a:p>
            <a:pPr lvl="1"/>
            <a:r>
              <a:rPr lang="en-US" b="0" i="0" dirty="0">
                <a:solidFill>
                  <a:srgbClr val="292929"/>
                </a:solidFill>
                <a:effectLst/>
                <a:latin typeface="source-serif-pro"/>
              </a:rPr>
              <a:t>Apart from Python, It can be used with R, Julia, and </a:t>
            </a:r>
            <a:r>
              <a:rPr lang="en-US" b="0" i="0" dirty="0" err="1">
                <a:solidFill>
                  <a:srgbClr val="292929"/>
                </a:solidFill>
                <a:effectLst/>
                <a:latin typeface="source-serif-pro"/>
              </a:rPr>
              <a:t>Jupyter</a:t>
            </a:r>
            <a:r>
              <a:rPr lang="en-US" b="0" i="0" dirty="0">
                <a:solidFill>
                  <a:srgbClr val="292929"/>
                </a:solidFill>
                <a:effectLst/>
                <a:latin typeface="source-serif-pro"/>
              </a:rPr>
              <a:t>.</a:t>
            </a:r>
          </a:p>
          <a:p>
            <a:pPr lvl="1"/>
            <a:r>
              <a:rPr lang="en-US" b="0" i="0" dirty="0">
                <a:solidFill>
                  <a:srgbClr val="292929"/>
                </a:solidFill>
                <a:effectLst/>
                <a:latin typeface="source-serif-pro"/>
              </a:rPr>
              <a:t>Dash applications are reactive.</a:t>
            </a:r>
          </a:p>
          <a:p>
            <a:pPr lvl="1"/>
            <a:r>
              <a:rPr lang="en-US" b="0" i="0" dirty="0">
                <a:solidFill>
                  <a:srgbClr val="292929"/>
                </a:solidFill>
                <a:effectLst/>
                <a:latin typeface="source-serif-pro"/>
              </a:rPr>
              <a:t>Dash is more customizable than Streamlit. Also, Dash offers better performance.</a:t>
            </a:r>
          </a:p>
          <a:p>
            <a:pPr lvl="1"/>
            <a:r>
              <a:rPr lang="en-US" b="0" i="0" dirty="0">
                <a:solidFill>
                  <a:srgbClr val="292929"/>
                </a:solidFill>
                <a:effectLst/>
                <a:latin typeface="source-serif-pro"/>
              </a:rPr>
              <a:t>Dash has a better, regularly-updated, easy-to-follow documentation.</a:t>
            </a:r>
          </a:p>
          <a:p>
            <a:pPr marL="0" indent="0" algn="l">
              <a:buNone/>
            </a:pPr>
            <a:endParaRPr lang="en-US" b="1" i="0" dirty="0">
              <a:solidFill>
                <a:srgbClr val="292929"/>
              </a:solidFill>
              <a:effectLst/>
              <a:latin typeface="sohne"/>
            </a:endParaRPr>
          </a:p>
          <a:p>
            <a:endParaRPr lang="en-US" dirty="0"/>
          </a:p>
        </p:txBody>
      </p:sp>
    </p:spTree>
    <p:extLst>
      <p:ext uri="{BB962C8B-B14F-4D97-AF65-F5344CB8AC3E}">
        <p14:creationId xmlns:p14="http://schemas.microsoft.com/office/powerpoint/2010/main" val="130895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58AA-A986-2066-417E-81459744BEFA}"/>
              </a:ext>
            </a:extLst>
          </p:cNvPr>
          <p:cNvSpPr>
            <a:spLocks noGrp="1"/>
          </p:cNvSpPr>
          <p:nvPr>
            <p:ph type="title"/>
          </p:nvPr>
        </p:nvSpPr>
        <p:spPr/>
        <p:txBody>
          <a:bodyPr/>
          <a:lstStyle/>
          <a:p>
            <a:r>
              <a:rPr lang="en-US" dirty="0"/>
              <a:t>Dash </a:t>
            </a:r>
          </a:p>
        </p:txBody>
      </p:sp>
      <p:sp>
        <p:nvSpPr>
          <p:cNvPr id="3" name="Content Placeholder 2">
            <a:extLst>
              <a:ext uri="{FF2B5EF4-FFF2-40B4-BE49-F238E27FC236}">
                <a16:creationId xmlns:a16="http://schemas.microsoft.com/office/drawing/2014/main" id="{981AFA49-D829-269F-5480-9EF04C48804B}"/>
              </a:ext>
            </a:extLst>
          </p:cNvPr>
          <p:cNvSpPr>
            <a:spLocks noGrp="1"/>
          </p:cNvSpPr>
          <p:nvPr>
            <p:ph idx="1"/>
          </p:nvPr>
        </p:nvSpPr>
        <p:spPr/>
        <p:txBody>
          <a:bodyPr/>
          <a:lstStyle/>
          <a:p>
            <a:pPr algn="l"/>
            <a:r>
              <a:rPr lang="en-US" b="1" i="0" dirty="0">
                <a:solidFill>
                  <a:srgbClr val="292929"/>
                </a:solidFill>
                <a:effectLst/>
                <a:latin typeface="sohne"/>
              </a:rPr>
              <a:t>Cons:</a:t>
            </a:r>
          </a:p>
          <a:p>
            <a:pPr algn="l">
              <a:buFont typeface="Arial" panose="020B0604020202020204" pitchFamily="34" charset="0"/>
              <a:buChar char="•"/>
            </a:pPr>
            <a:r>
              <a:rPr lang="en-US" b="0" i="0" dirty="0">
                <a:solidFill>
                  <a:srgbClr val="292929"/>
                </a:solidFill>
                <a:effectLst/>
                <a:latin typeface="source-serif-pro"/>
              </a:rPr>
              <a:t>Dash is more focused on the enterprise market and doesn’t include all of it’s available features in the open source version.</a:t>
            </a:r>
          </a:p>
          <a:p>
            <a:pPr algn="l">
              <a:buFont typeface="Arial" panose="020B0604020202020204" pitchFamily="34" charset="0"/>
              <a:buChar char="•"/>
            </a:pPr>
            <a:r>
              <a:rPr lang="en-US" b="0" i="0" dirty="0">
                <a:solidFill>
                  <a:srgbClr val="292929"/>
                </a:solidFill>
                <a:effectLst/>
                <a:latin typeface="source-serif-pro"/>
              </a:rPr>
              <a:t>Dash is more verbose than Streamlit; you have to write more code to create simple web applications compared to other frameworks.</a:t>
            </a:r>
          </a:p>
          <a:p>
            <a:endParaRPr lang="en-US" dirty="0"/>
          </a:p>
        </p:txBody>
      </p:sp>
    </p:spTree>
    <p:extLst>
      <p:ext uri="{BB962C8B-B14F-4D97-AF65-F5344CB8AC3E}">
        <p14:creationId xmlns:p14="http://schemas.microsoft.com/office/powerpoint/2010/main" val="196247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84A7-470B-96CD-62D6-F3C6C72DAB7C}"/>
              </a:ext>
            </a:extLst>
          </p:cNvPr>
          <p:cNvSpPr>
            <a:spLocks noGrp="1"/>
          </p:cNvSpPr>
          <p:nvPr>
            <p:ph type="title"/>
          </p:nvPr>
        </p:nvSpPr>
        <p:spPr/>
        <p:txBody>
          <a:bodyPr/>
          <a:lstStyle/>
          <a:p>
            <a:r>
              <a:rPr lang="en-US" b="1" i="0" dirty="0">
                <a:solidFill>
                  <a:srgbClr val="292929"/>
                </a:solidFill>
                <a:effectLst/>
                <a:latin typeface="sohne"/>
              </a:rPr>
              <a:t>Streamlit</a:t>
            </a:r>
            <a:endParaRPr lang="en-US" dirty="0"/>
          </a:p>
        </p:txBody>
      </p:sp>
      <p:sp>
        <p:nvSpPr>
          <p:cNvPr id="3" name="Content Placeholder 2">
            <a:extLst>
              <a:ext uri="{FF2B5EF4-FFF2-40B4-BE49-F238E27FC236}">
                <a16:creationId xmlns:a16="http://schemas.microsoft.com/office/drawing/2014/main" id="{EB252D0E-CAEF-893B-2320-9D438B183791}"/>
              </a:ext>
            </a:extLst>
          </p:cNvPr>
          <p:cNvSpPr>
            <a:spLocks noGrp="1"/>
          </p:cNvSpPr>
          <p:nvPr>
            <p:ph idx="1"/>
          </p:nvPr>
        </p:nvSpPr>
        <p:spPr/>
        <p:txBody>
          <a:bodyPr/>
          <a:lstStyle/>
          <a:p>
            <a:r>
              <a:rPr lang="en-US" b="0" i="0" dirty="0">
                <a:solidFill>
                  <a:srgbClr val="292929"/>
                </a:solidFill>
                <a:effectLst/>
                <a:latin typeface="source-serif-pro"/>
              </a:rPr>
              <a:t>Streamlit is another popular tool that is used to create user interfaces. It is an open-source Python library that is used to build powerful, custom web applications for data science and machine learning. Streamlit is compatible with several major libraries and frameworks such as Latex, OpenCV, Vega-Lite, seaborn, </a:t>
            </a:r>
            <a:r>
              <a:rPr lang="en-US" b="0" i="0" dirty="0" err="1">
                <a:solidFill>
                  <a:srgbClr val="292929"/>
                </a:solidFill>
                <a:effectLst/>
                <a:latin typeface="source-serif-pro"/>
              </a:rPr>
              <a:t>PyTorch</a:t>
            </a:r>
            <a:r>
              <a:rPr lang="en-US" b="0" i="0" dirty="0">
                <a:solidFill>
                  <a:srgbClr val="292929"/>
                </a:solidFill>
                <a:effectLst/>
                <a:latin typeface="source-serif-pro"/>
              </a:rPr>
              <a:t>, NumPy, Altair, and more.</a:t>
            </a:r>
            <a:endParaRPr lang="en-US" dirty="0"/>
          </a:p>
        </p:txBody>
      </p:sp>
    </p:spTree>
    <p:extLst>
      <p:ext uri="{BB962C8B-B14F-4D97-AF65-F5344CB8AC3E}">
        <p14:creationId xmlns:p14="http://schemas.microsoft.com/office/powerpoint/2010/main" val="285712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7ABD-3F98-8FDE-07A1-2C72CE285128}"/>
              </a:ext>
            </a:extLst>
          </p:cNvPr>
          <p:cNvSpPr>
            <a:spLocks noGrp="1"/>
          </p:cNvSpPr>
          <p:nvPr>
            <p:ph type="title"/>
          </p:nvPr>
        </p:nvSpPr>
        <p:spPr/>
        <p:txBody>
          <a:bodyPr/>
          <a:lstStyle/>
          <a:p>
            <a:r>
              <a:rPr lang="en-US" dirty="0"/>
              <a:t>Streamlit </a:t>
            </a:r>
          </a:p>
        </p:txBody>
      </p:sp>
      <p:sp>
        <p:nvSpPr>
          <p:cNvPr id="3" name="Content Placeholder 2">
            <a:extLst>
              <a:ext uri="{FF2B5EF4-FFF2-40B4-BE49-F238E27FC236}">
                <a16:creationId xmlns:a16="http://schemas.microsoft.com/office/drawing/2014/main" id="{0CE792E8-1EC8-5CCF-DB4B-3895974722D4}"/>
              </a:ext>
            </a:extLst>
          </p:cNvPr>
          <p:cNvSpPr>
            <a:spLocks noGrp="1"/>
          </p:cNvSpPr>
          <p:nvPr>
            <p:ph idx="1"/>
          </p:nvPr>
        </p:nvSpPr>
        <p:spPr/>
        <p:txBody>
          <a:bodyPr>
            <a:normAutofit fontScale="92500" lnSpcReduction="20000"/>
          </a:bodyPr>
          <a:lstStyle/>
          <a:p>
            <a:pPr algn="l"/>
            <a:r>
              <a:rPr lang="en-US" b="1" i="0" dirty="0">
                <a:solidFill>
                  <a:srgbClr val="292929"/>
                </a:solidFill>
                <a:effectLst/>
                <a:latin typeface="sohne"/>
              </a:rPr>
              <a:t>Pros:</a:t>
            </a:r>
          </a:p>
          <a:p>
            <a:pPr lvl="1"/>
            <a:r>
              <a:rPr lang="en-US" b="0" i="0" dirty="0">
                <a:solidFill>
                  <a:srgbClr val="292929"/>
                </a:solidFill>
                <a:effectLst/>
                <a:latin typeface="source-serif-pro"/>
              </a:rPr>
              <a:t>Streamlit is accessible for everyone who understands Python. There is no requirement for HTML and CSS.</a:t>
            </a:r>
          </a:p>
          <a:p>
            <a:pPr lvl="1"/>
            <a:r>
              <a:rPr lang="en-US" b="0" i="0" dirty="0">
                <a:solidFill>
                  <a:srgbClr val="292929"/>
                </a:solidFill>
                <a:effectLst/>
                <a:latin typeface="source-serif-pro"/>
              </a:rPr>
              <a:t>It has a wide range of UI components. It covers almost every common UI component such as checkbox, slider, a collapsible sidebar, radio buttons, file upload, progress bar, etc. Moreover, these components are very easy to use.</a:t>
            </a:r>
          </a:p>
          <a:p>
            <a:pPr lvl="1"/>
            <a:r>
              <a:rPr lang="en-US" b="0" i="0" dirty="0">
                <a:solidFill>
                  <a:srgbClr val="292929"/>
                </a:solidFill>
                <a:effectLst/>
                <a:latin typeface="source-serif-pro"/>
              </a:rPr>
              <a:t>It supports multiple interactive visualization libraries such Latex, OpenCV, Vega-Lite, etc.</a:t>
            </a:r>
          </a:p>
          <a:p>
            <a:pPr algn="l"/>
            <a:r>
              <a:rPr lang="en-US" b="1" i="0" dirty="0">
                <a:solidFill>
                  <a:srgbClr val="292929"/>
                </a:solidFill>
                <a:effectLst/>
                <a:latin typeface="sohne"/>
              </a:rPr>
              <a:t>Cons:</a:t>
            </a:r>
          </a:p>
          <a:p>
            <a:pPr lvl="1"/>
            <a:r>
              <a:rPr lang="en-US" b="0" i="0" dirty="0">
                <a:solidFill>
                  <a:srgbClr val="292929"/>
                </a:solidFill>
                <a:effectLst/>
                <a:latin typeface="source-serif-pro"/>
              </a:rPr>
              <a:t>While not difficult, Streamlit does require some time to learn its own syntax.</a:t>
            </a:r>
          </a:p>
          <a:p>
            <a:pPr lvl="1"/>
            <a:r>
              <a:rPr lang="en-US" b="0" i="0" dirty="0">
                <a:solidFill>
                  <a:srgbClr val="292929"/>
                </a:solidFill>
                <a:effectLst/>
                <a:latin typeface="source-serif-pro"/>
              </a:rPr>
              <a:t>Streamlit is not that flexible. It is only based on Python, offers a limited set of widgets, and doesn’t integrate with Python Notebooks.</a:t>
            </a:r>
          </a:p>
          <a:p>
            <a:pPr lvl="1"/>
            <a:r>
              <a:rPr lang="en-US" b="0" i="0" dirty="0">
                <a:solidFill>
                  <a:srgbClr val="292929"/>
                </a:solidFill>
                <a:effectLst/>
                <a:latin typeface="source-serif-pro"/>
              </a:rPr>
              <a:t>The data upload limit is only 50Mb.</a:t>
            </a:r>
          </a:p>
          <a:p>
            <a:pPr lvl="1"/>
            <a:r>
              <a:rPr lang="en-US" b="0" i="0" dirty="0">
                <a:solidFill>
                  <a:srgbClr val="292929"/>
                </a:solidFill>
                <a:effectLst/>
                <a:latin typeface="source-serif-pro"/>
              </a:rPr>
              <a:t>There is limited support for video/animation.</a:t>
            </a:r>
          </a:p>
          <a:p>
            <a:endParaRPr lang="en-US" dirty="0"/>
          </a:p>
        </p:txBody>
      </p:sp>
    </p:spTree>
    <p:extLst>
      <p:ext uri="{BB962C8B-B14F-4D97-AF65-F5344CB8AC3E}">
        <p14:creationId xmlns:p14="http://schemas.microsoft.com/office/powerpoint/2010/main" val="48804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AC66-52C3-1307-A882-E12976C865E2}"/>
              </a:ext>
            </a:extLst>
          </p:cNvPr>
          <p:cNvSpPr>
            <a:spLocks noGrp="1"/>
          </p:cNvSpPr>
          <p:nvPr>
            <p:ph type="title"/>
          </p:nvPr>
        </p:nvSpPr>
        <p:spPr/>
        <p:txBody>
          <a:bodyPr/>
          <a:lstStyle/>
          <a:p>
            <a:r>
              <a:rPr lang="en-US" b="0" i="0" dirty="0">
                <a:solidFill>
                  <a:srgbClr val="292929"/>
                </a:solidFill>
                <a:effectLst/>
                <a:latin typeface="source-serif-pro"/>
              </a:rPr>
              <a:t>Here’s a table showing the tradeoffs among these three:</a:t>
            </a:r>
            <a:endParaRPr lang="en-US" dirty="0"/>
          </a:p>
        </p:txBody>
      </p:sp>
      <p:pic>
        <p:nvPicPr>
          <p:cNvPr id="1026" name="Picture 2">
            <a:extLst>
              <a:ext uri="{FF2B5EF4-FFF2-40B4-BE49-F238E27FC236}">
                <a16:creationId xmlns:a16="http://schemas.microsoft.com/office/drawing/2014/main" id="{EC7CD815-2BB6-FF79-0938-67FD8EFF97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69" y="1912777"/>
            <a:ext cx="11439331" cy="392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65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591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sohne</vt:lpstr>
      <vt:lpstr>source-serif-pro</vt:lpstr>
      <vt:lpstr>Office Theme</vt:lpstr>
      <vt:lpstr>Flask, Dash or Streamlit, </vt:lpstr>
      <vt:lpstr>What are my options?</vt:lpstr>
      <vt:lpstr>Flask </vt:lpstr>
      <vt:lpstr>Flask </vt:lpstr>
      <vt:lpstr>Dash </vt:lpstr>
      <vt:lpstr>Dash </vt:lpstr>
      <vt:lpstr>Streamlit</vt:lpstr>
      <vt:lpstr>Streamlit </vt:lpstr>
      <vt:lpstr>Here’s a table showing the tradeoffs among these three: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 Dash or Streamlit, </dc:title>
  <dc:creator>5945</dc:creator>
  <cp:lastModifiedBy>5945</cp:lastModifiedBy>
  <cp:revision>1</cp:revision>
  <dcterms:created xsi:type="dcterms:W3CDTF">2022-09-21T04:36:44Z</dcterms:created>
  <dcterms:modified xsi:type="dcterms:W3CDTF">2022-09-21T05:10:46Z</dcterms:modified>
</cp:coreProperties>
</file>