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  <p:sldMasterId id="2147483672" r:id="rId2"/>
  </p:sldMasterIdLst>
  <p:notesMasterIdLst>
    <p:notesMasterId r:id="rId33"/>
  </p:notesMasterIdLst>
  <p:sldIdLst>
    <p:sldId id="295" r:id="rId3"/>
    <p:sldId id="342" r:id="rId4"/>
    <p:sldId id="343" r:id="rId5"/>
    <p:sldId id="344" r:id="rId6"/>
    <p:sldId id="349" r:id="rId7"/>
    <p:sldId id="350" r:id="rId8"/>
    <p:sldId id="345" r:id="rId9"/>
    <p:sldId id="351" r:id="rId10"/>
    <p:sldId id="348" r:id="rId11"/>
    <p:sldId id="346" r:id="rId12"/>
    <p:sldId id="347" r:id="rId13"/>
    <p:sldId id="365" r:id="rId14"/>
    <p:sldId id="356" r:id="rId15"/>
    <p:sldId id="357" r:id="rId16"/>
    <p:sldId id="353" r:id="rId17"/>
    <p:sldId id="359" r:id="rId18"/>
    <p:sldId id="360" r:id="rId19"/>
    <p:sldId id="361" r:id="rId20"/>
    <p:sldId id="362" r:id="rId21"/>
    <p:sldId id="358" r:id="rId22"/>
    <p:sldId id="354" r:id="rId23"/>
    <p:sldId id="363" r:id="rId24"/>
    <p:sldId id="364" r:id="rId25"/>
    <p:sldId id="368" r:id="rId26"/>
    <p:sldId id="370" r:id="rId27"/>
    <p:sldId id="369" r:id="rId28"/>
    <p:sldId id="367" r:id="rId29"/>
    <p:sldId id="355" r:id="rId30"/>
    <p:sldId id="366" r:id="rId31"/>
    <p:sldId id="336" r:id="rId32"/>
  </p:sldIdLst>
  <p:sldSz cx="9144000" cy="6858000" type="screen4x3"/>
  <p:notesSz cx="6797675" cy="9926638"/>
  <p:defaultTextStyle>
    <a:defPPr>
      <a:defRPr lang="ko-KR"/>
    </a:defPPr>
    <a:lvl1pPr algn="l" defTabSz="912813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7">
          <p15:clr>
            <a:srgbClr val="A4A3A4"/>
          </p15:clr>
        </p15:guide>
        <p15:guide id="2" orient="horz" pos="1117">
          <p15:clr>
            <a:srgbClr val="A4A3A4"/>
          </p15:clr>
        </p15:guide>
        <p15:guide id="3" orient="horz" pos="3969">
          <p15:clr>
            <a:srgbClr val="A4A3A4"/>
          </p15:clr>
        </p15:guide>
        <p15:guide id="4" pos="2877">
          <p15:clr>
            <a:srgbClr val="A4A3A4"/>
          </p15:clr>
        </p15:guide>
        <p15:guide id="5" pos="5601">
          <p15:clr>
            <a:srgbClr val="A4A3A4"/>
          </p15:clr>
        </p15:guide>
        <p15:guide id="6" pos="1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85858"/>
    <a:srgbClr val="FF5000"/>
    <a:srgbClr val="44C8E8"/>
    <a:srgbClr val="FC4513"/>
    <a:srgbClr val="FFC9E4"/>
    <a:srgbClr val="404040"/>
    <a:srgbClr val="666699"/>
    <a:srgbClr val="008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53" autoAdjust="0"/>
    <p:restoredTop sz="88479" autoAdjust="0"/>
  </p:normalViewPr>
  <p:slideViewPr>
    <p:cSldViewPr snapToObjects="1" showGuides="1">
      <p:cViewPr varScale="1">
        <p:scale>
          <a:sx n="107" d="100"/>
          <a:sy n="107" d="100"/>
        </p:scale>
        <p:origin x="258" y="102"/>
      </p:cViewPr>
      <p:guideLst>
        <p:guide orient="horz" pos="4037"/>
        <p:guide orient="horz" pos="1117"/>
        <p:guide orient="horz" pos="3969"/>
        <p:guide pos="2877"/>
        <p:guide pos="5601"/>
        <p:guide pos="1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4218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4218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8757608-5E5E-4DC5-9D16-1628DA34D56F}" type="datetimeFigureOut">
              <a:rPr lang="ko-KR" altLang="en-US"/>
              <a:pPr>
                <a:defRPr/>
              </a:pPr>
              <a:t>2017-08-10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218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41A9F03-18BC-4CFD-8945-902897EF73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8230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13" algn="l" defTabSz="912813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13" algn="l" defTabSz="912813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013" algn="l" defTabSz="912813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213" algn="l" defTabSz="912813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42" algn="l" defTabSz="91421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91421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69" algn="l" defTabSz="91421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302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302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302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302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302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30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30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30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30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61C20B3-6D5E-42A6-8F56-37AAFE943C20}" type="slidenum">
              <a:rPr lang="en-US" altLang="ko-KR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0</a:t>
            </a:fld>
            <a:endParaRPr lang="en-US" altLang="ko-KR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70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buffer.flip</a:t>
            </a:r>
            <a:r>
              <a:rPr lang="en-US" altLang="ko-KR" dirty="0" smtClean="0"/>
              <a:t>() Limit</a:t>
            </a:r>
            <a:r>
              <a:rPr lang="ko-KR" altLang="en-US" smtClean="0"/>
              <a:t>를 현재 </a:t>
            </a:r>
            <a:r>
              <a:rPr lang="en-US" altLang="ko-KR" dirty="0" err="1" smtClean="0"/>
              <a:t>Poistion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인덱스로 설정하고</a:t>
            </a:r>
            <a:r>
              <a:rPr lang="en-US" altLang="ko-KR" baseline="0" dirty="0" smtClean="0"/>
              <a:t>, Position</a:t>
            </a:r>
            <a:r>
              <a:rPr lang="ko-KR" altLang="en-US" baseline="0" smtClean="0"/>
              <a:t>을 </a:t>
            </a:r>
            <a:r>
              <a:rPr lang="en-US" altLang="ko-KR" baseline="0" dirty="0" smtClean="0"/>
              <a:t>0 </a:t>
            </a:r>
            <a:r>
              <a:rPr lang="ko-KR" altLang="en-US" baseline="0" smtClean="0"/>
              <a:t>번 인덱스로 설정한다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1A9F03-18BC-4CFD-8945-902897EF7380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774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1A9F03-18BC-4CFD-8945-902897EF7380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58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1A9F03-18BC-4CFD-8945-902897EF7380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646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자세한것은</a:t>
            </a:r>
            <a:r>
              <a:rPr lang="ko-KR" altLang="en-US" baseline="0" dirty="0" smtClean="0"/>
              <a:t> 뒤에서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1A9F03-18BC-4CFD-8945-902897EF7380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706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synchronizedMap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간단히 설명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1A9F03-18BC-4CFD-8945-902897EF7380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339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1A9F03-18BC-4CFD-8945-902897EF7380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185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1A9F03-18BC-4CFD-8945-902897EF7380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301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1A9F03-18BC-4CFD-8945-902897EF7380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132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타입의 대한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instanceof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연산의 결과가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것은 검사한 타입으로 형변환이 가능하다는 것을 뜻한다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1A9F03-18BC-4CFD-8945-902897EF7380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7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Else</a:t>
            </a:r>
            <a:r>
              <a:rPr lang="en-US" altLang="ko-KR" baseline="0" dirty="0" smtClean="0"/>
              <a:t> if  </a:t>
            </a:r>
            <a:r>
              <a:rPr lang="ko-KR" altLang="en-US" baseline="0" smtClean="0"/>
              <a:t>내 </a:t>
            </a:r>
            <a:r>
              <a:rPr lang="en-US" altLang="ko-KR" dirty="0" smtClean="0"/>
              <a:t>Read</a:t>
            </a:r>
            <a:r>
              <a:rPr lang="ko-KR" altLang="en-US" smtClean="0"/>
              <a:t>는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사용자 정의함수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1A9F03-18BC-4CFD-8945-902897EF7380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48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01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781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A8088D-ED01-4C6C-A725-B72F2FC61B75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F11194-4481-44FB-940D-DD440A043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73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A8088D-ED01-4C6C-A725-B72F2FC61B75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F11194-4481-44FB-940D-DD440A043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73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theme" Target="../theme/theme2.xml"/><Relationship Id="rId9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그룹 1"/>
          <p:cNvGrpSpPr>
            <a:grpSpLocks/>
          </p:cNvGrpSpPr>
          <p:nvPr userDrawn="1"/>
        </p:nvGrpSpPr>
        <p:grpSpPr bwMode="auto">
          <a:xfrm>
            <a:off x="-6350" y="-1588"/>
            <a:ext cx="9148763" cy="6861176"/>
            <a:chOff x="-6350" y="-1588"/>
            <a:chExt cx="9148763" cy="6861176"/>
          </a:xfrm>
        </p:grpSpPr>
        <p:pic>
          <p:nvPicPr>
            <p:cNvPr id="1028" name="Picture 8" descr="C:\Users\euihlee\Desktop\CI\3. 신규 CI 개발\Application 디자인\Applications-0605\2_PPT-Template\PPT-Template-0104-Dark-Cover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350" y="2384425"/>
              <a:ext cx="4938713" cy="4475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8" descr="C:\Users\euihlee\Desktop\CI\3. 신규 CI 개발\Application 디자인\Applications-0605\2_PPT-Template\PPT-Template-0104-Dark-Cover.png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350" y="5967413"/>
              <a:ext cx="511175" cy="892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8" descr="C:\Users\euihlee\Desktop\CI\3. 신규 CI 개발\Application 디자인\Applications-0605\2_PPT-Template\PPT-Template-0104-Dark-Cover.png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7238" y="-1588"/>
              <a:ext cx="4575175" cy="6861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8" descr="C:\Users\euihlee\Desktop\CI\3. 신규 CI 개발\Application 디자인\Applications-0605\2_PPT-Template\PPT-Template-0104-Dark-Cover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350" y="-1588"/>
              <a:ext cx="4684713" cy="2557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직사각형 6"/>
          <p:cNvSpPr/>
          <p:nvPr userDrawn="1"/>
        </p:nvSpPr>
        <p:spPr bwMode="auto"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</a:t>
            </a:r>
            <a:r>
              <a:rPr lang="en-US" altLang="ko-KR" sz="800" b="1" dirty="0" err="1">
                <a:solidFill>
                  <a:schemeClr val="bg1">
                    <a:lumMod val="75000"/>
                  </a:schemeClr>
                </a:solidFill>
              </a:rPr>
              <a:t>Smilegate</a:t>
            </a: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800" b="1" dirty="0" err="1" smtClean="0">
                <a:solidFill>
                  <a:schemeClr val="bg1">
                    <a:lumMod val="75000"/>
                  </a:schemeClr>
                </a:solidFill>
              </a:rPr>
              <a:t>Megaport</a:t>
            </a:r>
            <a:r>
              <a:rPr lang="en-US" altLang="ko-KR" sz="800" b="1" dirty="0" smtClean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6971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394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0915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7885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1313" indent="-341313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44" indent="-228485" algn="l" defTabSz="91394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5" algn="l" defTabSz="91394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5" algn="l" defTabSz="91394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6" indent="-228485" algn="l" defTabSz="91394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44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5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5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6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7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그룹 2"/>
          <p:cNvGrpSpPr>
            <a:grpSpLocks/>
          </p:cNvGrpSpPr>
          <p:nvPr userDrawn="1"/>
        </p:nvGrpSpPr>
        <p:grpSpPr bwMode="auto">
          <a:xfrm>
            <a:off x="0" y="0"/>
            <a:ext cx="9147175" cy="6861175"/>
            <a:chOff x="0" y="0"/>
            <a:chExt cx="9147175" cy="6861175"/>
          </a:xfrm>
        </p:grpSpPr>
        <p:pic>
          <p:nvPicPr>
            <p:cNvPr id="2052" name="Picture 9" descr="C:\Users\euihlee\Desktop\CI\3. 신규 CI 개발\Application 디자인\Applications-0605\2_PPT-Template\PPT-Template-0104-Light-Interior.png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7875" y="6408738"/>
              <a:ext cx="747713" cy="45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9" descr="C:\Users\euihlee\Desktop\CI\3. 신규 CI 개발\Application 디자인\Applications-0605\2_PPT-Template\PPT-Template-0104-Light-Interior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2538" y="6553200"/>
              <a:ext cx="274637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직사각형 14"/>
            <p:cNvSpPr/>
            <p:nvPr userDrawn="1"/>
          </p:nvSpPr>
          <p:spPr bwMode="auto">
            <a:xfrm>
              <a:off x="739775" y="6497638"/>
              <a:ext cx="3738563" cy="344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latinLnBrk="1" hangingPunct="1">
                <a:defRPr/>
              </a:pPr>
              <a:r>
                <a:rPr lang="en-US" altLang="ko-KR" sz="800" b="1" dirty="0">
                  <a:solidFill>
                    <a:schemeClr val="bg1">
                      <a:lumMod val="65000"/>
                    </a:schemeClr>
                  </a:solidFill>
                </a:rPr>
                <a:t>© </a:t>
              </a:r>
              <a:r>
                <a:rPr lang="en-US" altLang="ko-KR" sz="800" b="1" dirty="0" err="1">
                  <a:solidFill>
                    <a:schemeClr val="bg1">
                      <a:lumMod val="65000"/>
                    </a:schemeClr>
                  </a:solidFill>
                </a:rPr>
                <a:t>Smilegate</a:t>
              </a:r>
              <a:r>
                <a:rPr lang="en-US" altLang="ko-KR" sz="800" b="1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ko-KR" sz="800" b="1" dirty="0" err="1" smtClean="0">
                  <a:solidFill>
                    <a:schemeClr val="bg1">
                      <a:lumMod val="65000"/>
                    </a:schemeClr>
                  </a:solidFill>
                </a:rPr>
                <a:t>Megaport</a:t>
              </a:r>
              <a:r>
                <a:rPr lang="en-US" altLang="ko-KR" sz="800" b="1" dirty="0" smtClean="0">
                  <a:solidFill>
                    <a:schemeClr val="bg1">
                      <a:lumMod val="65000"/>
                    </a:schemeClr>
                  </a:solidFill>
                </a:rPr>
                <a:t>. </a:t>
              </a:r>
              <a:r>
                <a:rPr lang="en-US" altLang="ko-KR" sz="800" b="1" dirty="0">
                  <a:solidFill>
                    <a:schemeClr val="bg1">
                      <a:lumMod val="65000"/>
                    </a:schemeClr>
                  </a:solidFill>
                </a:rPr>
                <a:t>All rights reserved.</a:t>
              </a:r>
              <a:endParaRPr lang="ko-KR" altLang="en-US" sz="8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2055" name="Picture 9" descr="C:\Users\euihlee\Desktop\CI\3. 신규 CI 개발\Application 디자인\Applications-0605\2_PPT-Template\PPT-Template-0104-Dark-Interior.png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761163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Picture 9" descr="C:\Users\euihlee\Desktop\CI\3. 신규 CI 개발\Application 디자인\Applications-0605\2_PPT-Template\PPT-Template-0104-Dark-Interior.png"/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125" y="0"/>
              <a:ext cx="2559050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7" name="Picture 9" descr="C:\Users\euihlee\Desktop\CI\3. 신규 CI 개발\Application 디자인\Applications-0605\2_PPT-Template\PPT-Template-0104-Light-Interior.png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8738"/>
              <a:ext cx="825500" cy="45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슬라이드 번호 개체 틀 7"/>
          <p:cNvSpPr txBox="1">
            <a:spLocks/>
          </p:cNvSpPr>
          <p:nvPr userDrawn="1"/>
        </p:nvSpPr>
        <p:spPr bwMode="auto">
          <a:xfrm>
            <a:off x="8770938" y="6599238"/>
            <a:ext cx="3762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110" tIns="51555" rIns="103110" bIns="51555" anchor="ctr">
            <a:spAutoFit/>
          </a:bodyPr>
          <a:lstStyle>
            <a:lvl1pPr defTabSz="10302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defTabSz="10302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defTabSz="10302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defTabSz="10302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defTabSz="10302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F8F2BCC6-58D3-4EFC-AD4E-C02F731C42E9}" type="slidenum">
              <a:rPr kumimoji="0" lang="en-US" altLang="ko-KR" sz="1000" b="1" smtClean="0">
                <a:solidFill>
                  <a:srgbClr val="595959"/>
                </a:soli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endParaRPr kumimoji="0" lang="ko-KR" altLang="en-US" sz="1000" b="1" smtClean="0">
              <a:solidFill>
                <a:srgbClr val="595959"/>
              </a:solidFill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028700" rtl="0" eaLnBrk="0" fontAlgn="base" latinLnBrk="1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28700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1028700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1028700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1028700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6971" algn="ctr" defTabSz="1029773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3944" algn="ctr" defTabSz="1029773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0915" algn="ctr" defTabSz="1029773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7885" algn="ctr" defTabSz="1029773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84175" indent="-384175" algn="l" defTabSz="1028700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025" indent="-320675" algn="l" defTabSz="1028700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87463" indent="-255588" algn="l" defTabSz="1028700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3400" indent="-255588" algn="l" defTabSz="1028700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19338" indent="-255588" algn="l" defTabSz="1028700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35508" indent="-257776" algn="l" defTabSz="1031094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51054" indent="-257776" algn="l" defTabSz="1031094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66603" indent="-257776" algn="l" defTabSz="1031094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82151" indent="-257776" algn="l" defTabSz="1031094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5546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1094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6641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2189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7734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3284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8829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24377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aver.com/PostView.nhn?blogId=jjoommnn&amp;logNo=130109918061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oniondev.egloos.com/558949" TargetMode="External"/><Relationship Id="rId2" Type="http://schemas.openxmlformats.org/officeDocument/2006/relationships/hyperlink" Target="http://chery.tistory.com/53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ooz.co.kr/71" TargetMode="External"/><Relationship Id="rId4" Type="http://schemas.openxmlformats.org/officeDocument/2006/relationships/hyperlink" Target="http://sjava.net/2008/09/selector-%EB%B0%8F-selectionkey-%ED%81%B4%EB%9E%98%EC%8A%A4-%EB%82%B4%EC%9A%A9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98475" y="2513013"/>
            <a:ext cx="4213205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+mn-ea"/>
                <a:ea typeface="+mn-ea"/>
              </a:rPr>
              <a:t>Billing Center Server</a:t>
            </a:r>
          </a:p>
          <a:p>
            <a:pPr eaLnBrk="1" latinLnBrk="1" hangingPunct="1"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+mn-ea"/>
                <a:ea typeface="+mn-ea"/>
              </a:rPr>
              <a:t>Source Code Study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4099" name="그룹 1"/>
          <p:cNvGrpSpPr>
            <a:grpSpLocks/>
          </p:cNvGrpSpPr>
          <p:nvPr/>
        </p:nvGrpSpPr>
        <p:grpSpPr bwMode="auto">
          <a:xfrm>
            <a:off x="523875" y="4308395"/>
            <a:ext cx="1891278" cy="697071"/>
            <a:chOff x="393316" y="4908584"/>
            <a:chExt cx="1892402" cy="696488"/>
          </a:xfrm>
        </p:grpSpPr>
        <p:sp>
          <p:nvSpPr>
            <p:cNvPr id="17" name="TextBox 16"/>
            <p:cNvSpPr txBox="1"/>
            <p:nvPr/>
          </p:nvSpPr>
          <p:spPr>
            <a:xfrm>
              <a:off x="393316" y="4908663"/>
              <a:ext cx="568663" cy="245857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46094" y="4908584"/>
              <a:ext cx="569726" cy="246015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황세윤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3316" y="5133899"/>
              <a:ext cx="441587" cy="245857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46094" y="5133820"/>
              <a:ext cx="1339624" cy="246015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어플리케이션개발팀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3316" y="5359136"/>
              <a:ext cx="568663" cy="245857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46094" y="5359057"/>
              <a:ext cx="842397" cy="246015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2017.08.09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78808"/>
            <a:ext cx="1364714" cy="46165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dirty="0" smtClean="0">
                <a:solidFill>
                  <a:schemeClr val="bg1"/>
                </a:solidFill>
                <a:latin typeface="+mn-ea"/>
                <a:ea typeface="+mn-ea"/>
              </a:rPr>
              <a:t>Selector</a:t>
            </a:r>
            <a:endParaRPr kumimoji="0" lang="ko-KR" altLang="en-US" sz="2400" b="1" dirty="0" err="1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836712"/>
            <a:ext cx="4414075" cy="33854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latin typeface="+mn-ea"/>
                <a:ea typeface="+mn-ea"/>
              </a:rPr>
              <a:t>Selector</a:t>
            </a:r>
            <a:r>
              <a:rPr kumimoji="0" lang="ko-KR" altLang="en-US" sz="1600" b="1" smtClean="0">
                <a:latin typeface="+mn-ea"/>
                <a:ea typeface="+mn-ea"/>
              </a:rPr>
              <a:t>의 역할 </a:t>
            </a:r>
            <a:r>
              <a:rPr kumimoji="0" lang="en-US" altLang="ko-KR" sz="1600" b="1" dirty="0" smtClean="0">
                <a:latin typeface="+mn-ea"/>
                <a:ea typeface="+mn-ea"/>
              </a:rPr>
              <a:t>: </a:t>
            </a:r>
            <a:r>
              <a:rPr kumimoji="0" lang="ko-KR" altLang="en-US" sz="1600" b="1" smtClean="0">
                <a:solidFill>
                  <a:srgbClr val="00B050"/>
                </a:solidFill>
                <a:latin typeface="+mn-ea"/>
                <a:ea typeface="+mn-ea"/>
              </a:rPr>
              <a:t>이벤트 리스너</a:t>
            </a:r>
            <a:r>
              <a:rPr kumimoji="0" lang="ko-KR" altLang="en-US" sz="1600" b="1" smtClean="0">
                <a:latin typeface="+mn-ea"/>
                <a:ea typeface="+mn-ea"/>
              </a:rPr>
              <a:t> </a:t>
            </a:r>
            <a:r>
              <a:rPr kumimoji="0" lang="en-US" altLang="ko-KR" sz="1600" b="1" dirty="0" smtClean="0">
                <a:latin typeface="+mn-ea"/>
                <a:ea typeface="+mn-ea"/>
              </a:rPr>
              <a:t>/ </a:t>
            </a:r>
            <a:r>
              <a:rPr kumimoji="0" lang="ko-KR" altLang="en-US" sz="1600" b="1" smtClean="0">
                <a:solidFill>
                  <a:srgbClr val="00B0F0"/>
                </a:solidFill>
                <a:latin typeface="+mn-ea"/>
                <a:ea typeface="+mn-ea"/>
              </a:rPr>
              <a:t>멀티플렉서</a:t>
            </a:r>
            <a:endParaRPr kumimoji="0" lang="ko-KR" altLang="en-US" sz="1600" b="1" dirty="0" err="1" smtClean="0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151686"/>
            <a:ext cx="8401769" cy="138498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marL="285750" indent="-285750" defTabSz="914218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en-US" altLang="ko-KR" sz="1400" dirty="0" smtClean="0">
                <a:latin typeface="+mn-ea"/>
                <a:ea typeface="+mn-ea"/>
              </a:rPr>
              <a:t>Selector</a:t>
            </a:r>
            <a:r>
              <a:rPr kumimoji="0" lang="ko-KR" altLang="en-US" sz="1400" smtClean="0">
                <a:latin typeface="+mn-ea"/>
                <a:ea typeface="+mn-ea"/>
              </a:rPr>
              <a:t>에 등록된 </a:t>
            </a:r>
            <a:r>
              <a:rPr kumimoji="0" lang="ko-KR" altLang="en-US" sz="1400" b="1" u="sng" smtClean="0">
                <a:solidFill>
                  <a:srgbClr val="00B050"/>
                </a:solidFill>
                <a:latin typeface="+mn-ea"/>
                <a:ea typeface="+mn-ea"/>
              </a:rPr>
              <a:t>채널들이 발생시킨 이벤트</a:t>
            </a:r>
            <a:r>
              <a:rPr kumimoji="0" lang="ko-KR" altLang="en-US" sz="1400" smtClean="0">
                <a:latin typeface="+mn-ea"/>
                <a:ea typeface="+mn-ea"/>
              </a:rPr>
              <a:t>에 대한 적절한 처리 핸들러로 </a:t>
            </a:r>
            <a:r>
              <a:rPr kumimoji="0" lang="ko-KR" altLang="en-US" sz="1400" b="1" u="sng" smtClean="0">
                <a:solidFill>
                  <a:srgbClr val="00B0F0"/>
                </a:solidFill>
                <a:latin typeface="+mn-ea"/>
                <a:ea typeface="+mn-ea"/>
              </a:rPr>
              <a:t>요청을 분산</a:t>
            </a:r>
            <a:r>
              <a:rPr kumimoji="0" lang="ko-KR" altLang="en-US" sz="1400" smtClean="0">
                <a:latin typeface="+mn-ea"/>
                <a:ea typeface="+mn-ea"/>
              </a:rPr>
              <a:t>시킨다</a:t>
            </a:r>
            <a:r>
              <a:rPr kumimoji="0" lang="en-US" altLang="ko-KR" sz="1400" dirty="0" smtClean="0">
                <a:latin typeface="+mn-ea"/>
                <a:ea typeface="+mn-ea"/>
              </a:rPr>
              <a:t>.</a:t>
            </a:r>
          </a:p>
          <a:p>
            <a:pPr marL="285750" indent="-285750" defTabSz="914218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en-US" altLang="ko-KR" sz="1400" dirty="0">
                <a:latin typeface="+mn-ea"/>
                <a:ea typeface="+mn-ea"/>
              </a:rPr>
              <a:t>Selector</a:t>
            </a:r>
            <a:r>
              <a:rPr kumimoji="0" lang="ko-KR" altLang="en-US" sz="1400">
                <a:latin typeface="+mn-ea"/>
                <a:ea typeface="+mn-ea"/>
              </a:rPr>
              <a:t>에 등록할 수 있는 채널들은 </a:t>
            </a:r>
            <a:r>
              <a:rPr kumimoji="0" lang="en-US" altLang="ko-KR" sz="1400" b="1" u="sng" dirty="0">
                <a:latin typeface="+mn-ea"/>
                <a:ea typeface="+mn-ea"/>
              </a:rPr>
              <a:t>Non-Blocking</a:t>
            </a:r>
            <a:r>
              <a:rPr kumimoji="0" lang="ko-KR" altLang="en-US" sz="1400" b="1" u="sng">
                <a:latin typeface="+mn-ea"/>
                <a:ea typeface="+mn-ea"/>
              </a:rPr>
              <a:t>된 </a:t>
            </a:r>
            <a:r>
              <a:rPr kumimoji="0" lang="en-US" altLang="ko-KR" sz="1400" b="1" u="sng" dirty="0" err="1">
                <a:latin typeface="+mn-ea"/>
                <a:ea typeface="+mn-ea"/>
              </a:rPr>
              <a:t>SelectableChannel</a:t>
            </a:r>
            <a:r>
              <a:rPr kumimoji="0" lang="ko-KR" altLang="en-US" sz="1400" b="1" u="sng">
                <a:latin typeface="+mn-ea"/>
                <a:ea typeface="+mn-ea"/>
              </a:rPr>
              <a:t>의 하위 채널</a:t>
            </a:r>
            <a:r>
              <a:rPr kumimoji="0" lang="ko-KR" altLang="en-US" sz="1400">
                <a:latin typeface="+mn-ea"/>
                <a:ea typeface="+mn-ea"/>
              </a:rPr>
              <a:t>만 가능하다</a:t>
            </a:r>
            <a:r>
              <a:rPr kumimoji="0" lang="en-US" altLang="ko-KR" sz="1400" dirty="0" smtClean="0">
                <a:latin typeface="+mn-ea"/>
                <a:ea typeface="+mn-ea"/>
              </a:rPr>
              <a:t>.</a:t>
            </a:r>
          </a:p>
          <a:p>
            <a:pPr marL="285750" indent="-285750" defTabSz="914218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en-US" altLang="ko-KR" sz="1400" b="1" u="sng" dirty="0" smtClean="0">
                <a:latin typeface="+mn-ea"/>
                <a:ea typeface="+mn-ea"/>
              </a:rPr>
              <a:t>Selection </a:t>
            </a:r>
            <a:r>
              <a:rPr kumimoji="0" lang="en-US" altLang="ko-KR" sz="1400" b="1" u="sng" dirty="0">
                <a:latin typeface="+mn-ea"/>
                <a:ea typeface="+mn-ea"/>
              </a:rPr>
              <a:t>Key</a:t>
            </a:r>
            <a:r>
              <a:rPr kumimoji="0" lang="ko-KR" altLang="en-US" sz="1400">
                <a:latin typeface="+mn-ea"/>
                <a:ea typeface="+mn-ea"/>
              </a:rPr>
              <a:t>를 통해서 채널들을 식별하고 관리한다</a:t>
            </a:r>
            <a:r>
              <a:rPr kumimoji="0" lang="en-US" altLang="ko-KR" sz="1400" dirty="0" smtClean="0">
                <a:latin typeface="+mn-ea"/>
                <a:ea typeface="+mn-ea"/>
              </a:rPr>
              <a:t>.</a:t>
            </a:r>
            <a:endParaRPr kumimoji="0" lang="ko-KR" altLang="en-US" sz="1400">
              <a:latin typeface="+mn-ea"/>
              <a:ea typeface="+mn-ea"/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661170" y="3003638"/>
            <a:ext cx="8021206" cy="2729945"/>
            <a:chOff x="661170" y="3003638"/>
            <a:chExt cx="8021206" cy="2729945"/>
          </a:xfrm>
        </p:grpSpPr>
        <p:grpSp>
          <p:nvGrpSpPr>
            <p:cNvPr id="90" name="그룹 89"/>
            <p:cNvGrpSpPr/>
            <p:nvPr/>
          </p:nvGrpSpPr>
          <p:grpSpPr>
            <a:xfrm>
              <a:off x="661170" y="3003638"/>
              <a:ext cx="8021206" cy="2729945"/>
              <a:chOff x="1103870" y="984420"/>
              <a:chExt cx="7249298" cy="2467233"/>
            </a:xfrm>
          </p:grpSpPr>
          <p:sp>
            <p:nvSpPr>
              <p:cNvPr id="91" name="모서리가 둥근 직사각형 90"/>
              <p:cNvSpPr/>
              <p:nvPr/>
            </p:nvSpPr>
            <p:spPr>
              <a:xfrm>
                <a:off x="1103870" y="1406954"/>
                <a:ext cx="1573428" cy="609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latin typeface="+mn-ea"/>
                  </a:rPr>
                  <a:t>클라이언트</a:t>
                </a:r>
                <a:endParaRPr lang="en-US" altLang="ko-KR" sz="1200" b="1" dirty="0" smtClean="0">
                  <a:latin typeface="+mn-ea"/>
                </a:endParaRPr>
              </a:p>
              <a:p>
                <a:pPr algn="ctr"/>
                <a:r>
                  <a:rPr lang="en-US" altLang="ko-KR" sz="1200" b="1" dirty="0" smtClean="0">
                    <a:latin typeface="+mn-ea"/>
                  </a:rPr>
                  <a:t>(SocketChannel-1)</a:t>
                </a:r>
                <a:endParaRPr lang="ko-KR" altLang="en-US" sz="1200" b="1">
                  <a:latin typeface="+mn-ea"/>
                </a:endParaRPr>
              </a:p>
            </p:txBody>
          </p:sp>
          <p:sp>
            <p:nvSpPr>
              <p:cNvPr id="92" name="모서리가 둥근 직사각형 91"/>
              <p:cNvSpPr/>
              <p:nvPr/>
            </p:nvSpPr>
            <p:spPr>
              <a:xfrm>
                <a:off x="1103870" y="2488338"/>
                <a:ext cx="1573428" cy="6178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latin typeface="+mn-ea"/>
                  </a:rPr>
                  <a:t>클라이언트</a:t>
                </a:r>
                <a:endParaRPr lang="en-US" altLang="ko-KR" sz="1200" b="1" dirty="0" smtClean="0">
                  <a:latin typeface="+mn-ea"/>
                </a:endParaRPr>
              </a:p>
              <a:p>
                <a:pPr algn="ctr"/>
                <a:r>
                  <a:rPr lang="en-US" altLang="ko-KR" sz="1200" b="1" dirty="0" smtClean="0">
                    <a:latin typeface="+mn-ea"/>
                  </a:rPr>
                  <a:t>(SocketChannel-2)</a:t>
                </a:r>
                <a:endParaRPr lang="ko-KR" altLang="en-US" sz="1200" b="1">
                  <a:latin typeface="+mn-ea"/>
                </a:endParaRPr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>
                <a:off x="3155091" y="984420"/>
                <a:ext cx="5198077" cy="246723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453938" y="1000210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 smtClean="0">
                    <a:latin typeface="+mn-ea"/>
                    <a:ea typeface="+mn-ea"/>
                  </a:rPr>
                  <a:t>서버</a:t>
                </a:r>
                <a:endParaRPr lang="ko-KR" altLang="en-US" sz="1600" b="1" dirty="0">
                  <a:latin typeface="+mn-ea"/>
                  <a:ea typeface="+mn-ea"/>
                </a:endParaRPr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5408084" y="1169083"/>
                <a:ext cx="1750542" cy="2142525"/>
                <a:chOff x="4889154" y="1169083"/>
                <a:chExt cx="1750542" cy="2142525"/>
              </a:xfrm>
            </p:grpSpPr>
            <p:sp>
              <p:nvSpPr>
                <p:cNvPr id="123" name="직사각형 122"/>
                <p:cNvSpPr/>
                <p:nvPr/>
              </p:nvSpPr>
              <p:spPr>
                <a:xfrm>
                  <a:off x="4889154" y="1169083"/>
                  <a:ext cx="1750542" cy="214252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5402788" y="1169086"/>
                  <a:ext cx="7232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b="1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셀렉터</a:t>
                  </a:r>
                  <a:endParaRPr lang="ko-KR" altLang="en-US" sz="1400" b="1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96" name="그룹 95"/>
              <p:cNvGrpSpPr/>
              <p:nvPr/>
            </p:nvGrpSpPr>
            <p:grpSpPr>
              <a:xfrm>
                <a:off x="5503931" y="1684126"/>
                <a:ext cx="394183" cy="1528630"/>
                <a:chOff x="5008605" y="1581665"/>
                <a:chExt cx="394183" cy="1528630"/>
              </a:xfrm>
            </p:grpSpPr>
            <p:sp>
              <p:nvSpPr>
                <p:cNvPr id="119" name="직사각형 118"/>
                <p:cNvSpPr/>
                <p:nvPr/>
              </p:nvSpPr>
              <p:spPr>
                <a:xfrm>
                  <a:off x="5008605" y="1581665"/>
                  <a:ext cx="394183" cy="15240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pic>
              <p:nvPicPr>
                <p:cNvPr id="120" name="그림 119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71172" y="1645045"/>
                  <a:ext cx="269048" cy="269048"/>
                </a:xfrm>
                <a:prstGeom prst="rect">
                  <a:avLst/>
                </a:prstGeom>
              </p:spPr>
            </p:pic>
            <p:pic>
              <p:nvPicPr>
                <p:cNvPr id="121" name="그림 120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71172" y="2044062"/>
                  <a:ext cx="269048" cy="269048"/>
                </a:xfrm>
                <a:prstGeom prst="rect">
                  <a:avLst/>
                </a:prstGeom>
              </p:spPr>
            </p:pic>
            <p:sp>
              <p:nvSpPr>
                <p:cNvPr id="122" name="TextBox 121"/>
                <p:cNvSpPr txBox="1"/>
                <p:nvPr/>
              </p:nvSpPr>
              <p:spPr>
                <a:xfrm>
                  <a:off x="5086112" y="2279298"/>
                  <a:ext cx="23916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b="1" dirty="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.</a:t>
                  </a:r>
                </a:p>
                <a:p>
                  <a:r>
                    <a:rPr lang="en-US" altLang="ko-KR" sz="1600" b="1" dirty="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.</a:t>
                  </a:r>
                </a:p>
                <a:p>
                  <a:r>
                    <a:rPr lang="en-US" altLang="ko-KR" sz="1600" b="1" dirty="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.</a:t>
                  </a:r>
                </a:p>
              </p:txBody>
            </p:sp>
          </p:grpSp>
          <p:grpSp>
            <p:nvGrpSpPr>
              <p:cNvPr id="97" name="그룹 96"/>
              <p:cNvGrpSpPr/>
              <p:nvPr/>
            </p:nvGrpSpPr>
            <p:grpSpPr>
              <a:xfrm>
                <a:off x="6140688" y="1898931"/>
                <a:ext cx="1008609" cy="598105"/>
                <a:chOff x="5621758" y="1815238"/>
                <a:chExt cx="1008609" cy="598105"/>
              </a:xfrm>
            </p:grpSpPr>
            <p:sp>
              <p:nvSpPr>
                <p:cNvPr id="114" name="TextBox 113"/>
                <p:cNvSpPr txBox="1"/>
                <p:nvPr/>
              </p:nvSpPr>
              <p:spPr>
                <a:xfrm>
                  <a:off x="5621758" y="1815238"/>
                  <a:ext cx="100860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선택된 </a:t>
                  </a:r>
                  <a:r>
                    <a:rPr lang="ko-KR" altLang="en-US" sz="1200" b="1" dirty="0" err="1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키셋</a:t>
                  </a:r>
                  <a:endParaRPr lang="ko-KR" altLang="en-US" sz="1200" b="1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15" name="그룹 114"/>
                <p:cNvGrpSpPr/>
                <p:nvPr/>
              </p:nvGrpSpPr>
              <p:grpSpPr>
                <a:xfrm>
                  <a:off x="5668863" y="2067352"/>
                  <a:ext cx="914400" cy="345991"/>
                  <a:chOff x="5668863" y="2067352"/>
                  <a:chExt cx="914400" cy="345991"/>
                </a:xfrm>
              </p:grpSpPr>
              <p:sp>
                <p:nvSpPr>
                  <p:cNvPr id="116" name="직사각형 115"/>
                  <p:cNvSpPr/>
                  <p:nvPr/>
                </p:nvSpPr>
                <p:spPr>
                  <a:xfrm>
                    <a:off x="5668863" y="2067352"/>
                    <a:ext cx="914400" cy="345991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+mn-ea"/>
                    </a:endParaRPr>
                  </a:p>
                </p:txBody>
              </p:sp>
              <p:pic>
                <p:nvPicPr>
                  <p:cNvPr id="117" name="그림 116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643971">
                    <a:off x="5784773" y="2105822"/>
                    <a:ext cx="269048" cy="269048"/>
                  </a:xfrm>
                  <a:prstGeom prst="rect">
                    <a:avLst/>
                  </a:prstGeom>
                </p:spPr>
              </p:pic>
              <p:pic>
                <p:nvPicPr>
                  <p:cNvPr id="118" name="그림 117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643971">
                    <a:off x="6235418" y="2105822"/>
                    <a:ext cx="269048" cy="269048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98" name="직선 화살표 연결선 97"/>
              <p:cNvCxnSpPr>
                <a:endCxn id="116" idx="1"/>
              </p:cNvCxnSpPr>
              <p:nvPr/>
            </p:nvCxnSpPr>
            <p:spPr>
              <a:xfrm>
                <a:off x="5898114" y="2322556"/>
                <a:ext cx="289679" cy="14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모서리가 둥근 직사각형 98"/>
              <p:cNvSpPr/>
              <p:nvPr/>
            </p:nvSpPr>
            <p:spPr>
              <a:xfrm>
                <a:off x="3595933" y="1406954"/>
                <a:ext cx="955415" cy="6096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latin typeface="+mn-ea"/>
                  </a:rPr>
                  <a:t>Socket</a:t>
                </a:r>
              </a:p>
              <a:p>
                <a:pPr algn="ctr"/>
                <a:r>
                  <a:rPr lang="en-US" altLang="ko-KR" sz="1200" b="1" dirty="0" smtClean="0">
                    <a:latin typeface="+mn-ea"/>
                  </a:rPr>
                  <a:t>Channel-1</a:t>
                </a:r>
                <a:endParaRPr lang="ko-KR" altLang="en-US" sz="1200" b="1">
                  <a:latin typeface="+mn-ea"/>
                </a:endParaRPr>
              </a:p>
            </p:txBody>
          </p:sp>
          <p:sp>
            <p:nvSpPr>
              <p:cNvPr id="100" name="모서리가 둥근 직사각형 99"/>
              <p:cNvSpPr/>
              <p:nvPr/>
            </p:nvSpPr>
            <p:spPr>
              <a:xfrm>
                <a:off x="3595933" y="2488338"/>
                <a:ext cx="955415" cy="61783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latin typeface="+mn-ea"/>
                  </a:rPr>
                  <a:t>Socket</a:t>
                </a:r>
              </a:p>
              <a:p>
                <a:pPr algn="ctr"/>
                <a:r>
                  <a:rPr lang="en-US" altLang="ko-KR" sz="1200" b="1" dirty="0" smtClean="0">
                    <a:latin typeface="+mn-ea"/>
                  </a:rPr>
                  <a:t>Channel-2</a:t>
                </a:r>
                <a:endParaRPr lang="ko-KR" altLang="en-US" sz="1200" b="1">
                  <a:latin typeface="+mn-ea"/>
                </a:endParaRPr>
              </a:p>
            </p:txBody>
          </p:sp>
          <p:cxnSp>
            <p:nvCxnSpPr>
              <p:cNvPr id="101" name="직선 화살표 연결선 100"/>
              <p:cNvCxnSpPr>
                <a:stCxn id="91" idx="3"/>
                <a:endCxn id="99" idx="1"/>
              </p:cNvCxnSpPr>
              <p:nvPr/>
            </p:nvCxnSpPr>
            <p:spPr>
              <a:xfrm>
                <a:off x="2677298" y="1711754"/>
                <a:ext cx="91863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화살표 연결선 101"/>
              <p:cNvCxnSpPr>
                <a:stCxn id="92" idx="3"/>
                <a:endCxn id="100" idx="1"/>
              </p:cNvCxnSpPr>
              <p:nvPr/>
            </p:nvCxnSpPr>
            <p:spPr>
              <a:xfrm>
                <a:off x="2677298" y="2797257"/>
                <a:ext cx="91863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화살표 연결선 102"/>
              <p:cNvCxnSpPr>
                <a:stCxn id="99" idx="3"/>
              </p:cNvCxnSpPr>
              <p:nvPr/>
            </p:nvCxnSpPr>
            <p:spPr>
              <a:xfrm>
                <a:off x="4551348" y="1711754"/>
                <a:ext cx="982167" cy="3190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화살표 연결선 103"/>
              <p:cNvCxnSpPr>
                <a:stCxn id="100" idx="3"/>
              </p:cNvCxnSpPr>
              <p:nvPr/>
            </p:nvCxnSpPr>
            <p:spPr>
              <a:xfrm flipV="1">
                <a:off x="4551348" y="2685226"/>
                <a:ext cx="982167" cy="11203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4703058" y="1434755"/>
                <a:ext cx="607859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latin typeface="+mn-ea"/>
                    <a:ea typeface="+mn-ea"/>
                  </a:rPr>
                  <a:t>①등록</a:t>
                </a:r>
                <a:endParaRPr lang="ko-KR" altLang="en-US" sz="1100" dirty="0">
                  <a:latin typeface="+mn-ea"/>
                  <a:ea typeface="+mn-ea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4669024" y="2845020"/>
                <a:ext cx="607859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latin typeface="+mn-ea"/>
                    <a:ea typeface="+mn-ea"/>
                  </a:rPr>
                  <a:t>①등록</a:t>
                </a:r>
                <a:endParaRPr lang="ko-KR" altLang="en-US" sz="1100" dirty="0">
                  <a:latin typeface="+mn-ea"/>
                  <a:ea typeface="+mn-ea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862655" y="2320214"/>
                <a:ext cx="607859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latin typeface="+mn-ea"/>
                    <a:ea typeface="+mn-ea"/>
                  </a:rPr>
                  <a:t>②처리</a:t>
                </a:r>
                <a:endParaRPr lang="en-US" altLang="ko-KR" sz="1100" dirty="0" smtClean="0">
                  <a:latin typeface="+mn-ea"/>
                  <a:ea typeface="+mn-ea"/>
                </a:endParaRPr>
              </a:p>
              <a:p>
                <a:pPr algn="ctr"/>
                <a:r>
                  <a:rPr lang="ko-KR" altLang="en-US" sz="1100" smtClean="0">
                    <a:latin typeface="+mn-ea"/>
                    <a:ea typeface="+mn-ea"/>
                  </a:rPr>
                  <a:t>요청</a:t>
                </a:r>
                <a:endParaRPr lang="ko-KR" altLang="en-US" sz="1100" dirty="0">
                  <a:latin typeface="+mn-ea"/>
                  <a:ea typeface="+mn-ea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2851161" y="1229009"/>
                <a:ext cx="607859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latin typeface="+mn-ea"/>
                    <a:ea typeface="+mn-ea"/>
                  </a:rPr>
                  <a:t>②처리</a:t>
                </a:r>
                <a:endParaRPr lang="en-US" altLang="ko-KR" sz="1100" dirty="0" smtClean="0">
                  <a:latin typeface="+mn-ea"/>
                  <a:ea typeface="+mn-ea"/>
                </a:endParaRPr>
              </a:p>
              <a:p>
                <a:pPr algn="ctr"/>
                <a:r>
                  <a:rPr lang="ko-KR" altLang="en-US" sz="1100" dirty="0" smtClean="0">
                    <a:latin typeface="+mn-ea"/>
                    <a:ea typeface="+mn-ea"/>
                  </a:rPr>
                  <a:t>요청</a:t>
                </a:r>
                <a:endParaRPr lang="ko-KR" altLang="en-US" sz="1100" dirty="0">
                  <a:latin typeface="+mn-ea"/>
                  <a:ea typeface="+mn-ea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2851161" y="1749685"/>
                <a:ext cx="607860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latin typeface="+mn-ea"/>
                    <a:ea typeface="+mn-ea"/>
                  </a:rPr>
                  <a:t>⑤응답</a:t>
                </a:r>
                <a:endParaRPr lang="ko-KR" altLang="en-US" sz="1100" dirty="0">
                  <a:latin typeface="+mn-ea"/>
                  <a:ea typeface="+mn-ea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2851161" y="2845020"/>
                <a:ext cx="607860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latin typeface="+mn-ea"/>
                    <a:ea typeface="+mn-ea"/>
                  </a:rPr>
                  <a:t>⑤응답</a:t>
                </a:r>
                <a:endParaRPr lang="ko-KR" altLang="en-US" sz="1100" dirty="0">
                  <a:latin typeface="+mn-ea"/>
                  <a:ea typeface="+mn-ea"/>
                </a:endParaRPr>
              </a:p>
            </p:txBody>
          </p:sp>
          <p:sp>
            <p:nvSpPr>
              <p:cNvPr id="111" name="모서리가 둥근 직사각형 110"/>
              <p:cNvSpPr/>
              <p:nvPr/>
            </p:nvSpPr>
            <p:spPr>
              <a:xfrm>
                <a:off x="7312832" y="1625348"/>
                <a:ext cx="947351" cy="123601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7342716" y="1667649"/>
                <a:ext cx="911547" cy="2503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작업 </a:t>
                </a:r>
                <a:r>
                  <a:rPr lang="ko-KR" altLang="en-US" sz="1200" b="1" dirty="0" err="1" smtClean="0">
                    <a:solidFill>
                      <a:schemeClr val="bg1"/>
                    </a:solidFill>
                    <a:latin typeface="+mn-ea"/>
                    <a:ea typeface="+mn-ea"/>
                  </a:rPr>
                  <a:t>스레드</a:t>
                </a:r>
                <a:endParaRPr lang="ko-KR" altLang="en-US" sz="1200" b="1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7326899" y="2018486"/>
                <a:ext cx="911548" cy="2503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 smtClean="0">
                    <a:latin typeface="+mn-ea"/>
                    <a:ea typeface="+mn-ea"/>
                  </a:rPr>
                  <a:t>④작업 처리</a:t>
                </a:r>
                <a:endParaRPr lang="ko-KR" altLang="en-US" sz="12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7805679" y="4503585"/>
              <a:ext cx="523760" cy="521704"/>
              <a:chOff x="9362185" y="4424989"/>
              <a:chExt cx="724866" cy="722020"/>
            </a:xfrm>
            <a:solidFill>
              <a:schemeClr val="bg1"/>
            </a:solidFill>
          </p:grpSpPr>
          <p:sp>
            <p:nvSpPr>
              <p:cNvPr id="126" name="위로 구부러진 화살표 125"/>
              <p:cNvSpPr/>
              <p:nvPr/>
            </p:nvSpPr>
            <p:spPr>
              <a:xfrm>
                <a:off x="9419087" y="4829761"/>
                <a:ext cx="667964" cy="317248"/>
              </a:xfrm>
              <a:prstGeom prst="curvedUpArrow">
                <a:avLst/>
              </a:prstGeom>
              <a:grpFill/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914218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kumimoji="0" lang="ko-KR" altLang="en-US" sz="1000" b="1" dirty="0" err="1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위로 구부러진 화살표 126"/>
              <p:cNvSpPr/>
              <p:nvPr/>
            </p:nvSpPr>
            <p:spPr>
              <a:xfrm rot="10800000">
                <a:off x="9362185" y="4424989"/>
                <a:ext cx="667964" cy="365758"/>
              </a:xfrm>
              <a:prstGeom prst="curvedUpArrow">
                <a:avLst/>
              </a:prstGeom>
              <a:grpFill/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914218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kumimoji="0" lang="ko-KR" altLang="en-US" sz="1000" b="1" dirty="0" err="1" smtClean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611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78808"/>
            <a:ext cx="1364714" cy="46165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dirty="0" smtClean="0">
                <a:solidFill>
                  <a:schemeClr val="bg1"/>
                </a:solidFill>
                <a:latin typeface="+mn-ea"/>
                <a:ea typeface="+mn-ea"/>
              </a:rPr>
              <a:t>Selector</a:t>
            </a:r>
            <a:endParaRPr kumimoji="0" lang="ko-KR" altLang="en-US" sz="2400" b="1" dirty="0" err="1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64173" y="3499878"/>
            <a:ext cx="6217726" cy="727288"/>
            <a:chOff x="264173" y="3499878"/>
            <a:chExt cx="6217726" cy="727288"/>
          </a:xfrm>
        </p:grpSpPr>
        <p:sp>
          <p:nvSpPr>
            <p:cNvPr id="5" name="TextBox 4"/>
            <p:cNvSpPr txBox="1"/>
            <p:nvPr/>
          </p:nvSpPr>
          <p:spPr>
            <a:xfrm>
              <a:off x="264173" y="3499878"/>
              <a:ext cx="2642052" cy="338544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600" b="1" dirty="0" err="1" smtClean="0">
                  <a:latin typeface="+mn-ea"/>
                  <a:ea typeface="+mn-ea"/>
                </a:rPr>
                <a:t>SelectableChannel</a:t>
              </a:r>
              <a:r>
                <a:rPr kumimoji="0" lang="ko-KR" altLang="en-US" sz="1600" b="1" smtClean="0">
                  <a:latin typeface="+mn-ea"/>
                  <a:ea typeface="+mn-ea"/>
                </a:rPr>
                <a:t>의</a:t>
              </a:r>
              <a:r>
                <a:rPr kumimoji="0" lang="en-US" altLang="ko-KR" sz="1600" b="1" dirty="0">
                  <a:latin typeface="+mn-ea"/>
                  <a:ea typeface="+mn-ea"/>
                </a:rPr>
                <a:t> </a:t>
              </a:r>
              <a:r>
                <a:rPr kumimoji="0" lang="ko-KR" altLang="en-US" sz="1600" b="1" smtClean="0">
                  <a:latin typeface="+mn-ea"/>
                  <a:ea typeface="+mn-ea"/>
                </a:rPr>
                <a:t>작업</a:t>
              </a:r>
              <a:endParaRPr kumimoji="0" lang="ko-KR" altLang="en-US" sz="1600" b="1" dirty="0" err="1" smtClean="0">
                <a:latin typeface="+mn-ea"/>
                <a:ea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9266" y="3919400"/>
              <a:ext cx="5932633" cy="307766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400" b="1" dirty="0" smtClean="0">
                  <a:latin typeface="+mn-ea"/>
                  <a:ea typeface="+mn-ea"/>
                </a:rPr>
                <a:t>OP_ACCEPT (16) / OP_CONNECT (8) / OP_READ (1) / OP_WRITE (4)</a:t>
              </a:r>
              <a:endParaRPr kumimoji="0" lang="ko-KR" altLang="en-US" sz="1400" b="1" dirty="0" err="1" smtClean="0">
                <a:latin typeface="+mn-ea"/>
                <a:ea typeface="+mn-ea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36509" y="4308144"/>
            <a:ext cx="3709139" cy="1558286"/>
            <a:chOff x="436509" y="4308144"/>
            <a:chExt cx="3709139" cy="1558286"/>
          </a:xfrm>
        </p:grpSpPr>
        <p:sp>
          <p:nvSpPr>
            <p:cNvPr id="6" name="TextBox 5"/>
            <p:cNvSpPr txBox="1"/>
            <p:nvPr/>
          </p:nvSpPr>
          <p:spPr>
            <a:xfrm>
              <a:off x="436509" y="5127776"/>
              <a:ext cx="3709139" cy="738654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defTabSz="914218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400" dirty="0">
                  <a:latin typeface="+mn-ea"/>
                  <a:ea typeface="+mn-ea"/>
                </a:rPr>
                <a:t>2</a:t>
              </a:r>
              <a:r>
                <a:rPr kumimoji="0" lang="en-US" altLang="ko-KR" sz="1400" dirty="0" smtClean="0">
                  <a:latin typeface="+mn-ea"/>
                  <a:ea typeface="+mn-ea"/>
                </a:rPr>
                <a:t>. </a:t>
              </a:r>
              <a:r>
                <a:rPr kumimoji="0" lang="en-US" altLang="ko-KR" sz="1400" dirty="0" err="1" smtClean="0">
                  <a:latin typeface="+mn-ea"/>
                  <a:ea typeface="+mn-ea"/>
                </a:rPr>
                <a:t>SocketChannel</a:t>
              </a:r>
              <a:r>
                <a:rPr kumimoji="0" lang="en-US" altLang="ko-KR" sz="1400" dirty="0" smtClean="0">
                  <a:latin typeface="+mn-ea"/>
                  <a:ea typeface="+mn-ea"/>
                </a:rPr>
                <a:t/>
              </a:r>
              <a:br>
                <a:rPr kumimoji="0" lang="en-US" altLang="ko-KR" sz="1400" dirty="0" smtClean="0">
                  <a:latin typeface="+mn-ea"/>
                  <a:ea typeface="+mn-ea"/>
                </a:rPr>
              </a:br>
              <a:r>
                <a:rPr kumimoji="0" lang="en-US" altLang="ko-KR" sz="1400" dirty="0" smtClean="0">
                  <a:latin typeface="+mn-ea"/>
                  <a:ea typeface="+mn-ea"/>
                </a:rPr>
                <a:t>    - Connect, Read, Write </a:t>
              </a:r>
              <a:r>
                <a:rPr kumimoji="0" lang="ko-KR" altLang="en-US" sz="1400" smtClean="0">
                  <a:latin typeface="+mn-ea"/>
                  <a:ea typeface="+mn-ea"/>
                </a:rPr>
                <a:t>작업이 가능하다</a:t>
              </a:r>
              <a:r>
                <a:rPr kumimoji="0" lang="en-US" altLang="ko-KR" sz="1400" dirty="0" smtClean="0">
                  <a:latin typeface="+mn-ea"/>
                  <a:ea typeface="+mn-ea"/>
                </a:rPr>
                <a:t>.</a:t>
              </a:r>
              <a:endParaRPr kumimoji="0" lang="ko-KR" altLang="en-US" sz="1400" dirty="0" err="1" smtClean="0">
                <a:latin typeface="+mn-ea"/>
                <a:ea typeface="+mn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6509" y="4308144"/>
              <a:ext cx="2969064" cy="738654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defTabSz="914218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400" dirty="0" smtClean="0">
                  <a:latin typeface="+mn-ea"/>
                  <a:ea typeface="+mn-ea"/>
                </a:rPr>
                <a:t>1. </a:t>
              </a:r>
              <a:r>
                <a:rPr kumimoji="0" lang="en-US" altLang="ko-KR" sz="1400" dirty="0" err="1" smtClean="0">
                  <a:latin typeface="+mn-ea"/>
                  <a:ea typeface="+mn-ea"/>
                </a:rPr>
                <a:t>SocketServerChannel</a:t>
              </a:r>
              <a:r>
                <a:rPr kumimoji="0" lang="en-US" altLang="ko-KR" sz="1400" dirty="0" smtClean="0">
                  <a:latin typeface="+mn-ea"/>
                  <a:ea typeface="+mn-ea"/>
                </a:rPr>
                <a:t/>
              </a:r>
              <a:br>
                <a:rPr kumimoji="0" lang="en-US" altLang="ko-KR" sz="1400" dirty="0" smtClean="0">
                  <a:latin typeface="+mn-ea"/>
                  <a:ea typeface="+mn-ea"/>
                </a:rPr>
              </a:br>
              <a:r>
                <a:rPr kumimoji="0" lang="en-US" altLang="ko-KR" sz="1400" dirty="0" smtClean="0">
                  <a:latin typeface="+mn-ea"/>
                  <a:ea typeface="+mn-ea"/>
                </a:rPr>
                <a:t>    - </a:t>
              </a:r>
              <a:r>
                <a:rPr kumimoji="0" lang="ko-KR" altLang="en-US" sz="1400" smtClean="0">
                  <a:latin typeface="+mn-ea"/>
                  <a:ea typeface="+mn-ea"/>
                </a:rPr>
                <a:t>오직 </a:t>
              </a:r>
              <a:r>
                <a:rPr kumimoji="0" lang="en-US" altLang="ko-KR" sz="1400" dirty="0" smtClean="0">
                  <a:latin typeface="+mn-ea"/>
                  <a:ea typeface="+mn-ea"/>
                </a:rPr>
                <a:t>Accept </a:t>
              </a:r>
              <a:r>
                <a:rPr kumimoji="0" lang="ko-KR" altLang="en-US" sz="1400" smtClean="0">
                  <a:latin typeface="+mn-ea"/>
                  <a:ea typeface="+mn-ea"/>
                </a:rPr>
                <a:t>작업만 가능하다</a:t>
              </a:r>
              <a:r>
                <a:rPr kumimoji="0" lang="en-US" altLang="ko-KR" sz="1400" dirty="0" smtClean="0">
                  <a:latin typeface="+mn-ea"/>
                  <a:ea typeface="+mn-ea"/>
                </a:rPr>
                <a:t>.</a:t>
              </a:r>
              <a:endParaRPr kumimoji="0" lang="ko-KR" altLang="en-US" sz="1400" dirty="0" err="1" smtClean="0">
                <a:latin typeface="+mn-ea"/>
                <a:ea typeface="+mn-e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23203" y="1151076"/>
            <a:ext cx="6326201" cy="1938982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marL="228600" indent="-228600" defTabSz="914218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kumimoji="0" lang="en-US" altLang="ko-KR" sz="1200" dirty="0" err="1" smtClean="0">
                <a:latin typeface="+mn-ea"/>
                <a:ea typeface="+mn-ea"/>
              </a:rPr>
              <a:t>Seletor</a:t>
            </a:r>
            <a:r>
              <a:rPr kumimoji="0" lang="ko-KR" altLang="en-US" sz="1200" smtClean="0">
                <a:latin typeface="+mn-ea"/>
                <a:ea typeface="+mn-ea"/>
              </a:rPr>
              <a:t>에 </a:t>
            </a:r>
            <a:r>
              <a:rPr kumimoji="0" lang="en-US" altLang="ko-KR" sz="1200" dirty="0" smtClean="0">
                <a:latin typeface="+mn-ea"/>
                <a:ea typeface="+mn-ea"/>
              </a:rPr>
              <a:t>Non-Blocking </a:t>
            </a:r>
            <a:r>
              <a:rPr kumimoji="0" lang="ko-KR" altLang="en-US" sz="1200" smtClean="0">
                <a:latin typeface="+mn-ea"/>
                <a:ea typeface="+mn-ea"/>
              </a:rPr>
              <a:t>채널을 등록해둔다</a:t>
            </a:r>
            <a:r>
              <a:rPr kumimoji="0" lang="en-US" altLang="ko-KR" sz="1200" dirty="0" smtClean="0">
                <a:latin typeface="+mn-ea"/>
                <a:ea typeface="+mn-ea"/>
              </a:rPr>
              <a:t>.</a:t>
            </a:r>
          </a:p>
          <a:p>
            <a:pPr marL="228600" indent="-228600" defTabSz="914218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kumimoji="0" lang="en-US" altLang="ko-KR" sz="1200" dirty="0" smtClean="0">
                <a:latin typeface="+mn-ea"/>
                <a:ea typeface="+mn-ea"/>
              </a:rPr>
              <a:t>Selector</a:t>
            </a:r>
            <a:r>
              <a:rPr kumimoji="0" lang="ko-KR" altLang="en-US" sz="1200" smtClean="0">
                <a:latin typeface="+mn-ea"/>
                <a:ea typeface="+mn-ea"/>
              </a:rPr>
              <a:t>에 등록된 </a:t>
            </a:r>
            <a:r>
              <a:rPr kumimoji="0" lang="en-US" altLang="ko-KR" sz="1200" dirty="0" smtClean="0">
                <a:latin typeface="+mn-ea"/>
                <a:ea typeface="+mn-ea"/>
              </a:rPr>
              <a:t>Channel</a:t>
            </a:r>
            <a:r>
              <a:rPr kumimoji="0" lang="ko-KR" altLang="en-US" sz="1200" smtClean="0">
                <a:latin typeface="+mn-ea"/>
                <a:ea typeface="+mn-ea"/>
              </a:rPr>
              <a:t>에서 변화를 감지한다</a:t>
            </a:r>
            <a:r>
              <a:rPr kumimoji="0" lang="en-US" altLang="ko-KR" sz="1200" dirty="0" smtClean="0">
                <a:latin typeface="+mn-ea"/>
                <a:ea typeface="+mn-ea"/>
              </a:rPr>
              <a:t>.</a:t>
            </a:r>
          </a:p>
          <a:p>
            <a:pPr marL="228600" indent="-228600" defTabSz="914218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kumimoji="0" lang="ko-KR" altLang="en-US" sz="1200" dirty="0" smtClean="0">
                <a:latin typeface="+mn-ea"/>
                <a:ea typeface="+mn-ea"/>
              </a:rPr>
              <a:t>감지된 </a:t>
            </a:r>
            <a:r>
              <a:rPr kumimoji="0" lang="en-US" altLang="ko-KR" sz="1200" dirty="0" smtClean="0">
                <a:latin typeface="+mn-ea"/>
                <a:ea typeface="+mn-ea"/>
              </a:rPr>
              <a:t>Channel</a:t>
            </a:r>
            <a:r>
              <a:rPr kumimoji="0" lang="ko-KR" altLang="en-US" sz="1200" smtClean="0">
                <a:latin typeface="+mn-ea"/>
                <a:ea typeface="+mn-ea"/>
              </a:rPr>
              <a:t>을 관리하는 </a:t>
            </a:r>
            <a:r>
              <a:rPr kumimoji="0" lang="en-US" altLang="ko-KR" sz="1200" dirty="0" err="1" smtClean="0">
                <a:latin typeface="+mn-ea"/>
                <a:ea typeface="+mn-ea"/>
              </a:rPr>
              <a:t>SelectionKey</a:t>
            </a:r>
            <a:r>
              <a:rPr kumimoji="0" lang="ko-KR" altLang="en-US" sz="1200">
                <a:latin typeface="+mn-ea"/>
                <a:ea typeface="+mn-ea"/>
              </a:rPr>
              <a:t>가</a:t>
            </a:r>
            <a:r>
              <a:rPr kumimoji="0" lang="en-US" altLang="ko-KR" sz="1200" dirty="0" smtClean="0">
                <a:latin typeface="+mn-ea"/>
                <a:ea typeface="+mn-ea"/>
              </a:rPr>
              <a:t> ‘</a:t>
            </a:r>
            <a:r>
              <a:rPr kumimoji="0" lang="ko-KR" altLang="en-US" sz="1200" smtClean="0">
                <a:latin typeface="+mn-ea"/>
                <a:ea typeface="+mn-ea"/>
              </a:rPr>
              <a:t>선택된 키셋</a:t>
            </a:r>
            <a:r>
              <a:rPr kumimoji="0" lang="en-US" altLang="ko-KR" sz="1200" dirty="0" smtClean="0">
                <a:latin typeface="+mn-ea"/>
                <a:ea typeface="+mn-ea"/>
              </a:rPr>
              <a:t>’(Selection Key Set)</a:t>
            </a:r>
            <a:r>
              <a:rPr kumimoji="0" lang="ko-KR" altLang="en-US" sz="1200" smtClean="0">
                <a:latin typeface="+mn-ea"/>
                <a:ea typeface="+mn-ea"/>
              </a:rPr>
              <a:t>에 담긴다</a:t>
            </a:r>
            <a:r>
              <a:rPr kumimoji="0" lang="en-US" altLang="ko-KR" sz="1200" dirty="0" smtClean="0">
                <a:latin typeface="+mn-ea"/>
                <a:ea typeface="+mn-ea"/>
              </a:rPr>
              <a:t>.</a:t>
            </a:r>
          </a:p>
          <a:p>
            <a:pPr marL="228600" indent="-228600" defTabSz="914218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kumimoji="0" lang="en-US" altLang="ko-KR" sz="1200" dirty="0" smtClean="0">
                <a:latin typeface="+mn-ea"/>
                <a:ea typeface="+mn-ea"/>
              </a:rPr>
              <a:t>Selection Key Set </a:t>
            </a:r>
            <a:r>
              <a:rPr kumimoji="0" lang="ko-KR" altLang="en-US" sz="1200" smtClean="0">
                <a:latin typeface="+mn-ea"/>
                <a:ea typeface="+mn-ea"/>
              </a:rPr>
              <a:t>내의 각 </a:t>
            </a:r>
            <a:r>
              <a:rPr kumimoji="0" lang="ko-KR" altLang="en-US" sz="1200" dirty="0" smtClean="0">
                <a:latin typeface="+mn-ea"/>
                <a:ea typeface="+mn-ea"/>
              </a:rPr>
              <a:t>키</a:t>
            </a:r>
            <a:r>
              <a:rPr kumimoji="0" lang="en-US" altLang="ko-KR" sz="1200" dirty="0" smtClean="0">
                <a:latin typeface="+mn-ea"/>
                <a:ea typeface="+mn-ea"/>
              </a:rPr>
              <a:t>(Selection Key)</a:t>
            </a:r>
            <a:r>
              <a:rPr kumimoji="0" lang="ko-KR" altLang="en-US" sz="1200" smtClean="0">
                <a:latin typeface="+mn-ea"/>
                <a:ea typeface="+mn-ea"/>
              </a:rPr>
              <a:t>를 통해 어떤 작업을 수행할지 알 수 있다</a:t>
            </a:r>
            <a:r>
              <a:rPr kumimoji="0" lang="en-US" altLang="ko-KR" sz="1200" dirty="0" smtClean="0">
                <a:latin typeface="+mn-ea"/>
                <a:ea typeface="+mn-ea"/>
              </a:rPr>
              <a:t>.</a:t>
            </a:r>
          </a:p>
          <a:p>
            <a:pPr marL="228600" indent="-228600" defTabSz="914218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kumimoji="0" lang="en-US" altLang="ko-KR" sz="1200" dirty="0" smtClean="0">
                <a:latin typeface="+mn-ea"/>
                <a:ea typeface="+mn-ea"/>
              </a:rPr>
              <a:t>Connect, Read, Write </a:t>
            </a:r>
            <a:r>
              <a:rPr kumimoji="0" lang="ko-KR" altLang="en-US" sz="1200" smtClean="0">
                <a:latin typeface="+mn-ea"/>
                <a:ea typeface="+mn-ea"/>
              </a:rPr>
              <a:t>중 하나의 작업을</a:t>
            </a:r>
            <a:r>
              <a:rPr kumimoji="0" lang="en-US" altLang="ko-KR" sz="1200" dirty="0" smtClean="0">
                <a:latin typeface="+mn-ea"/>
                <a:ea typeface="+mn-ea"/>
              </a:rPr>
              <a:t> </a:t>
            </a:r>
            <a:r>
              <a:rPr kumimoji="0" lang="ko-KR" altLang="en-US" sz="1200" smtClean="0">
                <a:latin typeface="+mn-ea"/>
                <a:ea typeface="+mn-ea"/>
              </a:rPr>
              <a:t>수행한다</a:t>
            </a:r>
            <a:r>
              <a:rPr kumimoji="0" lang="en-US" altLang="ko-KR" sz="1200" dirty="0" smtClean="0">
                <a:latin typeface="+mn-ea"/>
                <a:ea typeface="+mn-ea"/>
              </a:rPr>
              <a:t>.</a:t>
            </a:r>
            <a:endParaRPr kumimoji="0" lang="ko-KR" altLang="en-US" sz="1200" dirty="0" smtClean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173" y="833468"/>
            <a:ext cx="1077521" cy="33854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b="1" dirty="0" smtClean="0">
                <a:latin typeface="+mn-ea"/>
                <a:ea typeface="+mn-ea"/>
              </a:rPr>
              <a:t>작동 흐름</a:t>
            </a:r>
          </a:p>
        </p:txBody>
      </p:sp>
    </p:spTree>
    <p:extLst>
      <p:ext uri="{BB962C8B-B14F-4D97-AF65-F5344CB8AC3E}">
        <p14:creationId xmlns:p14="http://schemas.microsoft.com/office/powerpoint/2010/main" val="170801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78808"/>
            <a:ext cx="1364714" cy="46165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dirty="0" smtClean="0">
                <a:solidFill>
                  <a:schemeClr val="bg1"/>
                </a:solidFill>
                <a:latin typeface="+mn-ea"/>
                <a:ea typeface="+mn-ea"/>
              </a:rPr>
              <a:t>Selector</a:t>
            </a:r>
            <a:endParaRPr kumimoji="0" lang="ko-KR" altLang="en-US" sz="2400" b="1" dirty="0" err="1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174" y="833468"/>
            <a:ext cx="1077521" cy="33854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b="1" dirty="0" smtClean="0">
                <a:latin typeface="+mn-ea"/>
                <a:ea typeface="+mn-ea"/>
              </a:rPr>
              <a:t>주요 함수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929250"/>
              </p:ext>
            </p:extLst>
          </p:nvPr>
        </p:nvGraphicFramePr>
        <p:xfrm>
          <a:off x="539552" y="1268760"/>
          <a:ext cx="8375240" cy="436117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70384"/>
                <a:gridCol w="2880320"/>
                <a:gridCol w="1800200"/>
                <a:gridCol w="3024336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순번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함수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리턴타입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용도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76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dirty="0" err="1" smtClean="0"/>
                        <a:t>Selector.open</a:t>
                      </a:r>
                      <a:r>
                        <a:rPr kumimoji="0" lang="en-US" altLang="ko-KR" sz="1400" dirty="0" smtClean="0"/>
                        <a:t>()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dirty="0" smtClean="0"/>
                        <a:t>Selector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Selector </a:t>
                      </a:r>
                      <a:r>
                        <a:rPr lang="ko-KR" altLang="en-US" sz="1400" smtClean="0">
                          <a:latin typeface="+mn-ea"/>
                          <a:ea typeface="+mn-ea"/>
                        </a:rPr>
                        <a:t>생성하여 리턴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76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dirty="0" err="1" smtClean="0"/>
                        <a:t>Selector.selectedKey</a:t>
                      </a:r>
                      <a:r>
                        <a:rPr kumimoji="0" lang="en-US" altLang="ko-KR" sz="1400" dirty="0" smtClean="0"/>
                        <a:t>()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dirty="0" smtClean="0"/>
                        <a:t>Set&lt;</a:t>
                      </a:r>
                      <a:r>
                        <a:rPr kumimoji="0" lang="en-US" altLang="ko-KR" sz="1400" dirty="0" err="1" smtClean="0"/>
                        <a:t>SelectionKey</a:t>
                      </a:r>
                      <a:r>
                        <a:rPr kumimoji="0" lang="en-US" altLang="ko-KR" sz="1400" dirty="0" smtClean="0"/>
                        <a:t>&gt;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변화가 감지된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키셋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리턴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76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dirty="0" err="1" smtClean="0"/>
                        <a:t>SelectionKey.interestOps</a:t>
                      </a:r>
                      <a:r>
                        <a:rPr kumimoji="0" lang="en-US" altLang="ko-KR" sz="1400" dirty="0" smtClean="0"/>
                        <a:t>(</a:t>
                      </a:r>
                      <a:r>
                        <a:rPr kumimoji="0" lang="en-US" altLang="ko-KR" sz="1400" dirty="0" err="1" smtClean="0"/>
                        <a:t>int</a:t>
                      </a:r>
                      <a:r>
                        <a:rPr kumimoji="0" lang="en-US" altLang="ko-KR" sz="1400" dirty="0" smtClean="0"/>
                        <a:t> ops)</a:t>
                      </a:r>
                    </a:p>
                    <a:p>
                      <a:pPr latinLnBrk="1"/>
                      <a:r>
                        <a:rPr kumimoji="0" lang="en-US" altLang="ko-KR" sz="1400" dirty="0" smtClean="0"/>
                        <a:t>(Ops : Operations)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dirty="0" err="1" smtClean="0"/>
                        <a:t>SelectionKey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SelectionKey</a:t>
                      </a:r>
                      <a:r>
                        <a:rPr lang="ko-KR" altLang="en-US" sz="1400" smtClean="0">
                          <a:latin typeface="+mn-ea"/>
                          <a:ea typeface="+mn-ea"/>
                        </a:rPr>
                        <a:t>의 관심 동작을 설정 및 리턴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76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dirty="0" err="1" smtClean="0"/>
                        <a:t>SelectionKey.channel</a:t>
                      </a:r>
                      <a:r>
                        <a:rPr kumimoji="0" lang="en-US" altLang="ko-KR" sz="1400" dirty="0" smtClean="0"/>
                        <a:t>()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dirty="0" err="1" smtClean="0"/>
                        <a:t>SelectableChannel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SelectionKey</a:t>
                      </a:r>
                      <a:r>
                        <a:rPr lang="ko-KR" altLang="en-US" sz="1400" smtClean="0"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Channel </a:t>
                      </a:r>
                      <a:r>
                        <a:rPr lang="ko-KR" altLang="en-US" sz="1400" smtClean="0">
                          <a:latin typeface="+mn-ea"/>
                          <a:ea typeface="+mn-ea"/>
                        </a:rPr>
                        <a:t>리턴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76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dirty="0" err="1" smtClean="0"/>
                        <a:t>SelectionKey.isReadable</a:t>
                      </a:r>
                      <a:r>
                        <a:rPr kumimoji="0" lang="en-US" altLang="ko-KR" sz="1400" dirty="0" smtClean="0"/>
                        <a:t> ()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dirty="0" err="1" smtClean="0"/>
                        <a:t>boolean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SelectionKey</a:t>
                      </a:r>
                      <a:r>
                        <a:rPr lang="ko-KR" altLang="en-US" sz="1400" smtClean="0">
                          <a:latin typeface="+mn-ea"/>
                          <a:ea typeface="+mn-ea"/>
                        </a:rPr>
                        <a:t>가 읽기 동작을 감지했는지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true/false </a:t>
                      </a:r>
                      <a:r>
                        <a:rPr lang="ko-KR" altLang="en-US" sz="1400" smtClean="0">
                          <a:latin typeface="+mn-ea"/>
                          <a:ea typeface="+mn-ea"/>
                        </a:rPr>
                        <a:t>리턴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76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dirty="0" err="1" smtClean="0"/>
                        <a:t>SelectionKey.isWritable</a:t>
                      </a:r>
                      <a:r>
                        <a:rPr kumimoji="0" lang="en-US" altLang="ko-KR" sz="1400" dirty="0" smtClean="0"/>
                        <a:t>()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dirty="0" err="1" smtClean="0"/>
                        <a:t>boolean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3109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SelectionKey</a:t>
                      </a:r>
                      <a:r>
                        <a:rPr lang="ko-KR" altLang="en-US" sz="1400" smtClean="0">
                          <a:latin typeface="+mn-ea"/>
                          <a:ea typeface="+mn-ea"/>
                        </a:rPr>
                        <a:t>가 쓰기 동작을</a:t>
                      </a:r>
                      <a:r>
                        <a:rPr lang="ko-KR" altLang="en-US" sz="1400" baseline="0" smtClean="0">
                          <a:latin typeface="+mn-ea"/>
                          <a:ea typeface="+mn-ea"/>
                        </a:rPr>
                        <a:t> 감지했는지 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true/false </a:t>
                      </a:r>
                      <a:r>
                        <a:rPr lang="ko-KR" altLang="en-US" sz="1400" baseline="0" smtClean="0">
                          <a:latin typeface="+mn-ea"/>
                          <a:ea typeface="+mn-ea"/>
                        </a:rPr>
                        <a:t>리턴</a:t>
                      </a:r>
                      <a:endParaRPr lang="ko-KR" altLang="en-US" sz="140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27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32925"/>
          <a:stretch/>
        </p:blipFill>
        <p:spPr>
          <a:xfrm>
            <a:off x="539552" y="950210"/>
            <a:ext cx="7095525" cy="52335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1910" y="87025"/>
            <a:ext cx="1415754" cy="46165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코드설명</a:t>
            </a:r>
          </a:p>
        </p:txBody>
      </p:sp>
    </p:spTree>
    <p:extLst>
      <p:ext uri="{BB962C8B-B14F-4D97-AF65-F5344CB8AC3E}">
        <p14:creationId xmlns:p14="http://schemas.microsoft.com/office/powerpoint/2010/main" val="39514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31910" y="87025"/>
            <a:ext cx="1415754" cy="46165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코드설명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4868138" y="4282427"/>
            <a:ext cx="1261103" cy="359800"/>
            <a:chOff x="4868138" y="4282427"/>
            <a:chExt cx="1261103" cy="359800"/>
          </a:xfrm>
        </p:grpSpPr>
        <p:cxnSp>
          <p:nvCxnSpPr>
            <p:cNvPr id="31" name="직선 화살표 연결선 30"/>
            <p:cNvCxnSpPr>
              <a:stCxn id="50" idx="3"/>
            </p:cNvCxnSpPr>
            <p:nvPr/>
          </p:nvCxnSpPr>
          <p:spPr>
            <a:xfrm>
              <a:off x="4868138" y="4642227"/>
              <a:ext cx="126110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167280" y="4282427"/>
              <a:ext cx="730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+mn-ea"/>
                  <a:ea typeface="+mn-ea"/>
                </a:rPr>
                <a:t>④통신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</p:grpSp>
      <p:sp>
        <p:nvSpPr>
          <p:cNvPr id="33" name="모서리가 둥근 직사각형 32"/>
          <p:cNvSpPr/>
          <p:nvPr/>
        </p:nvSpPr>
        <p:spPr>
          <a:xfrm>
            <a:off x="6129241" y="2282853"/>
            <a:ext cx="2240129" cy="36178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ServerSocketChannel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612003" y="2463747"/>
            <a:ext cx="1517238" cy="1048470"/>
            <a:chOff x="4612003" y="2463747"/>
            <a:chExt cx="1517238" cy="1048470"/>
          </a:xfrm>
        </p:grpSpPr>
        <p:cxnSp>
          <p:nvCxnSpPr>
            <p:cNvPr id="35" name="직선 화살표 연결선 34"/>
            <p:cNvCxnSpPr>
              <a:endCxn id="33" idx="1"/>
            </p:cNvCxnSpPr>
            <p:nvPr/>
          </p:nvCxnSpPr>
          <p:spPr>
            <a:xfrm flipV="1">
              <a:off x="4759834" y="2463747"/>
              <a:ext cx="1369407" cy="10484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 rot="19396275">
              <a:off x="4612003" y="2823685"/>
              <a:ext cx="12251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②</a:t>
              </a:r>
              <a:r>
                <a:rPr lang="en-US" altLang="ko-KR" sz="1200" dirty="0" smtClean="0">
                  <a:latin typeface="+mn-ea"/>
                  <a:ea typeface="+mn-ea"/>
                </a:rPr>
                <a:t>Connect</a:t>
              </a:r>
              <a:r>
                <a:rPr lang="ko-KR" altLang="en-US" sz="1200" smtClean="0">
                  <a:latin typeface="+mn-ea"/>
                  <a:ea typeface="+mn-ea"/>
                </a:rPr>
                <a:t>요청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7249305" y="2644640"/>
            <a:ext cx="1613974" cy="815981"/>
            <a:chOff x="7249305" y="2644640"/>
            <a:chExt cx="1613974" cy="815981"/>
          </a:xfrm>
        </p:grpSpPr>
        <p:cxnSp>
          <p:nvCxnSpPr>
            <p:cNvPr id="38" name="직선 화살표 연결선 37"/>
            <p:cNvCxnSpPr>
              <a:stCxn id="33" idx="2"/>
              <a:endCxn id="60" idx="0"/>
            </p:cNvCxnSpPr>
            <p:nvPr/>
          </p:nvCxnSpPr>
          <p:spPr>
            <a:xfrm>
              <a:off x="7249306" y="2644640"/>
              <a:ext cx="9163" cy="8159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249305" y="2814400"/>
              <a:ext cx="1613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③</a:t>
              </a:r>
              <a:r>
                <a:rPr lang="en-US" altLang="ko-KR" sz="1200" dirty="0" smtClean="0">
                  <a:latin typeface="+mn-ea"/>
                  <a:ea typeface="+mn-ea"/>
                </a:rPr>
                <a:t>Accept </a:t>
              </a:r>
              <a:r>
                <a:rPr lang="ko-KR" altLang="en-US" sz="1200" smtClean="0">
                  <a:latin typeface="+mn-ea"/>
                  <a:ea typeface="+mn-ea"/>
                </a:rPr>
                <a:t>후</a:t>
              </a:r>
              <a:endParaRPr lang="en-US" altLang="ko-KR" sz="1200" dirty="0" smtClean="0">
                <a:latin typeface="+mn-ea"/>
                <a:ea typeface="+mn-ea"/>
              </a:endParaRPr>
            </a:p>
            <a:p>
              <a:r>
                <a:rPr lang="en-US" altLang="ko-KR" sz="1200" dirty="0" err="1" smtClean="0">
                  <a:latin typeface="+mn-ea"/>
                  <a:ea typeface="+mn-ea"/>
                </a:rPr>
                <a:t>SocketChannel</a:t>
              </a:r>
              <a:r>
                <a:rPr lang="en-US" altLang="ko-KR" sz="1200" dirty="0" smtClean="0">
                  <a:latin typeface="+mn-ea"/>
                  <a:ea typeface="+mn-ea"/>
                </a:rPr>
                <a:t> </a:t>
              </a:r>
              <a:r>
                <a:rPr lang="ko-KR" altLang="en-US" sz="1200" smtClean="0">
                  <a:latin typeface="+mn-ea"/>
                  <a:ea typeface="+mn-ea"/>
                </a:rPr>
                <a:t>생성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</p:grpSp>
      <p:cxnSp>
        <p:nvCxnSpPr>
          <p:cNvPr id="40" name="꺾인 연결선 39"/>
          <p:cNvCxnSpPr>
            <a:stCxn id="33" idx="0"/>
            <a:endCxn id="44" idx="3"/>
          </p:cNvCxnSpPr>
          <p:nvPr/>
        </p:nvCxnSpPr>
        <p:spPr>
          <a:xfrm rot="16200000" flipV="1">
            <a:off x="6048555" y="1082101"/>
            <a:ext cx="663661" cy="1737843"/>
          </a:xfrm>
          <a:prstGeom prst="bentConnector2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541479" y="839857"/>
            <a:ext cx="4969984" cy="1858020"/>
            <a:chOff x="541479" y="839857"/>
            <a:chExt cx="4969984" cy="1858020"/>
          </a:xfrm>
        </p:grpSpPr>
        <p:grpSp>
          <p:nvGrpSpPr>
            <p:cNvPr id="42" name="그룹 41"/>
            <p:cNvGrpSpPr/>
            <p:nvPr/>
          </p:nvGrpSpPr>
          <p:grpSpPr>
            <a:xfrm>
              <a:off x="554253" y="839857"/>
              <a:ext cx="4957210" cy="1558669"/>
              <a:chOff x="434519" y="911403"/>
              <a:chExt cx="4957210" cy="1558669"/>
            </a:xfrm>
          </p:grpSpPr>
          <p:pic>
            <p:nvPicPr>
              <p:cNvPr id="44" name="그림 4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519" y="911403"/>
                <a:ext cx="4957210" cy="15586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45" name="직사각형 44"/>
              <p:cNvSpPr/>
              <p:nvPr/>
            </p:nvSpPr>
            <p:spPr>
              <a:xfrm>
                <a:off x="5004048" y="1340768"/>
                <a:ext cx="387681" cy="112930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914218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kumimoji="0" lang="ko-KR" altLang="en-US" sz="1000" b="1" dirty="0" err="1" smtClean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41479" y="2420888"/>
              <a:ext cx="3291332" cy="276989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defTabSz="91421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200" dirty="0" smtClean="0">
                  <a:latin typeface="+mn-ea"/>
                  <a:ea typeface="+mn-ea"/>
                </a:rPr>
                <a:t>* Server</a:t>
              </a:r>
              <a:r>
                <a:rPr kumimoji="0" lang="ko-KR" altLang="en-US" sz="1200" smtClean="0">
                  <a:latin typeface="+mn-ea"/>
                  <a:ea typeface="+mn-ea"/>
                </a:rPr>
                <a:t>에서 </a:t>
              </a:r>
              <a:r>
                <a:rPr kumimoji="0" lang="en-US" altLang="ko-KR" sz="1200" dirty="0" err="1" smtClean="0">
                  <a:latin typeface="+mn-ea"/>
                  <a:ea typeface="+mn-ea"/>
                </a:rPr>
                <a:t>ServerSocketChannel</a:t>
              </a:r>
              <a:r>
                <a:rPr kumimoji="0" lang="en-US" altLang="ko-KR" sz="1200" dirty="0" smtClean="0">
                  <a:latin typeface="+mn-ea"/>
                  <a:ea typeface="+mn-ea"/>
                </a:rPr>
                <a:t> </a:t>
              </a:r>
              <a:r>
                <a:rPr kumimoji="0" lang="ko-KR" altLang="en-US" sz="1200" smtClean="0">
                  <a:latin typeface="+mn-ea"/>
                  <a:ea typeface="+mn-ea"/>
                </a:rPr>
                <a:t>생성 코드</a:t>
              </a:r>
              <a:endParaRPr kumimoji="0" lang="ko-KR" altLang="en-US" sz="1200" dirty="0" err="1" smtClean="0">
                <a:latin typeface="+mn-ea"/>
                <a:ea typeface="+mn-ea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747569" y="1505198"/>
            <a:ext cx="1810862" cy="646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smtClean="0">
                <a:latin typeface="+mn-ea"/>
                <a:ea typeface="+mn-ea"/>
              </a:rPr>
              <a:t>① 서버 실행 및</a:t>
            </a:r>
            <a:endParaRPr kumimoji="0" lang="en-US" altLang="ko-KR" sz="1200" dirty="0" smtClean="0">
              <a:latin typeface="+mn-ea"/>
              <a:ea typeface="+mn-ea"/>
            </a:endParaRPr>
          </a:p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smtClean="0">
                <a:latin typeface="+mn-ea"/>
                <a:ea typeface="+mn-ea"/>
              </a:rPr>
              <a:t>   </a:t>
            </a:r>
            <a:r>
              <a:rPr kumimoji="0" lang="en-US" altLang="ko-KR" sz="1200" dirty="0" err="1" smtClean="0">
                <a:latin typeface="+mn-ea"/>
                <a:ea typeface="+mn-ea"/>
              </a:rPr>
              <a:t>ServerSocketChannel</a:t>
            </a:r>
            <a:endParaRPr kumimoji="0" lang="en-US" altLang="ko-KR" sz="1200" dirty="0">
              <a:latin typeface="+mn-ea"/>
              <a:ea typeface="+mn-ea"/>
            </a:endParaRPr>
          </a:p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smtClean="0">
                <a:latin typeface="+mn-ea"/>
                <a:ea typeface="+mn-ea"/>
              </a:rPr>
              <a:t>   생성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2628011" y="3460621"/>
            <a:ext cx="2240127" cy="2722858"/>
            <a:chOff x="2628011" y="3460621"/>
            <a:chExt cx="2240127" cy="2722858"/>
          </a:xfrm>
        </p:grpSpPr>
        <p:grpSp>
          <p:nvGrpSpPr>
            <p:cNvPr id="48" name="그룹 47"/>
            <p:cNvGrpSpPr/>
            <p:nvPr/>
          </p:nvGrpSpPr>
          <p:grpSpPr>
            <a:xfrm>
              <a:off x="2628011" y="3460621"/>
              <a:ext cx="2240127" cy="2363211"/>
              <a:chOff x="2628011" y="3460621"/>
              <a:chExt cx="2240127" cy="2363211"/>
            </a:xfrm>
          </p:grpSpPr>
          <p:sp>
            <p:nvSpPr>
              <p:cNvPr id="50" name="모서리가 둥근 직사각형 49"/>
              <p:cNvSpPr/>
              <p:nvPr/>
            </p:nvSpPr>
            <p:spPr>
              <a:xfrm>
                <a:off x="2628011" y="3460621"/>
                <a:ext cx="2240127" cy="236321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118982" y="3525476"/>
                <a:ext cx="12620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err="1" smtClean="0"/>
                  <a:t>SocketChannel</a:t>
                </a:r>
                <a:endParaRPr lang="ko-KR" altLang="en-US" sz="1200" b="1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2814779" y="3910644"/>
                <a:ext cx="774933" cy="77493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200" b="1" dirty="0" smtClean="0"/>
                  <a:t>입력</a:t>
                </a:r>
                <a:endParaRPr lang="en-US" altLang="ko-KR" sz="1200" b="1" dirty="0" smtClean="0"/>
              </a:p>
              <a:p>
                <a:pPr algn="ctr"/>
                <a:r>
                  <a:rPr lang="ko-KR" altLang="en-US" sz="1200" b="1" smtClean="0"/>
                  <a:t>데이터</a:t>
                </a:r>
                <a:endParaRPr lang="ko-KR" altLang="en-US" sz="1200" b="1" dirty="0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2799259" y="4913498"/>
                <a:ext cx="802163" cy="8021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200" b="1" dirty="0" smtClean="0"/>
                  <a:t>출력</a:t>
                </a:r>
                <a:endParaRPr lang="en-US" altLang="ko-KR" sz="1200" b="1" dirty="0" smtClean="0"/>
              </a:p>
              <a:p>
                <a:pPr algn="ctr"/>
                <a:r>
                  <a:rPr lang="ko-KR" altLang="en-US" sz="1200" b="1" dirty="0" smtClean="0"/>
                  <a:t>데이터</a:t>
                </a:r>
                <a:endParaRPr lang="ko-KR" altLang="en-US" sz="1200" b="1" dirty="0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4163483" y="3940325"/>
                <a:ext cx="430026" cy="177533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 smtClean="0"/>
                  <a:t>버</a:t>
                </a:r>
                <a:endParaRPr lang="en-US" altLang="ko-KR" sz="1400" b="1" dirty="0" smtClean="0"/>
              </a:p>
              <a:p>
                <a:pPr algn="ctr"/>
                <a:r>
                  <a:rPr lang="ko-KR" altLang="en-US" sz="1400" b="1" smtClean="0"/>
                  <a:t>퍼</a:t>
                </a:r>
                <a:endParaRPr lang="en-US" altLang="ko-KR" sz="1400" b="1" dirty="0" smtClean="0"/>
              </a:p>
            </p:txBody>
          </p:sp>
          <p:cxnSp>
            <p:nvCxnSpPr>
              <p:cNvPr id="55" name="직선 화살표 연결선 54"/>
              <p:cNvCxnSpPr>
                <a:stCxn id="53" idx="6"/>
              </p:cNvCxnSpPr>
              <p:nvPr/>
            </p:nvCxnSpPr>
            <p:spPr>
              <a:xfrm flipV="1">
                <a:off x="3601422" y="5314579"/>
                <a:ext cx="550351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/>
              <p:cNvCxnSpPr>
                <a:endCxn id="52" idx="6"/>
              </p:cNvCxnSpPr>
              <p:nvPr/>
            </p:nvCxnSpPr>
            <p:spPr>
              <a:xfrm flipH="1">
                <a:off x="3589712" y="4298110"/>
                <a:ext cx="562061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3285493" y="5844935"/>
              <a:ext cx="744096" cy="338544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600" b="1" dirty="0" smtClean="0">
                  <a:latin typeface="+mn-ea"/>
                  <a:ea typeface="+mn-ea"/>
                </a:rPr>
                <a:t>Client</a:t>
              </a:r>
              <a:endParaRPr kumimoji="0" lang="ko-KR" altLang="en-US" sz="1600" b="1" dirty="0" err="1" smtClean="0">
                <a:latin typeface="+mn-ea"/>
                <a:ea typeface="+mn-ea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6138405" y="3460621"/>
            <a:ext cx="2240127" cy="2722858"/>
            <a:chOff x="6138405" y="3460621"/>
            <a:chExt cx="2240127" cy="2722858"/>
          </a:xfrm>
        </p:grpSpPr>
        <p:grpSp>
          <p:nvGrpSpPr>
            <p:cNvPr id="58" name="그룹 57"/>
            <p:cNvGrpSpPr/>
            <p:nvPr/>
          </p:nvGrpSpPr>
          <p:grpSpPr>
            <a:xfrm>
              <a:off x="6138405" y="3460621"/>
              <a:ext cx="2240127" cy="2363211"/>
              <a:chOff x="6138405" y="3460621"/>
              <a:chExt cx="2240127" cy="2363211"/>
            </a:xfrm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6138405" y="3460621"/>
                <a:ext cx="2240127" cy="236321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627458" y="3525476"/>
                <a:ext cx="12620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err="1" smtClean="0"/>
                  <a:t>SocketChannel</a:t>
                </a:r>
                <a:endParaRPr lang="ko-KR" altLang="en-US" sz="1200" b="1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7379092" y="3949148"/>
                <a:ext cx="774933" cy="77493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200" b="1" dirty="0" smtClean="0"/>
                  <a:t>입력</a:t>
                </a:r>
                <a:endParaRPr lang="en-US" altLang="ko-KR" sz="1200" b="1" dirty="0" smtClean="0"/>
              </a:p>
              <a:p>
                <a:pPr algn="ctr"/>
                <a:r>
                  <a:rPr lang="ko-KR" altLang="en-US" sz="1200" b="1" smtClean="0"/>
                  <a:t>데이터</a:t>
                </a:r>
                <a:endParaRPr lang="ko-KR" altLang="en-US" sz="1200" b="1" dirty="0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7379092" y="4870754"/>
                <a:ext cx="802163" cy="8021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200" b="1" dirty="0" smtClean="0"/>
                  <a:t>출력</a:t>
                </a:r>
                <a:endParaRPr lang="en-US" altLang="ko-KR" sz="1200" b="1" dirty="0" smtClean="0"/>
              </a:p>
              <a:p>
                <a:pPr algn="ctr"/>
                <a:r>
                  <a:rPr lang="ko-KR" altLang="en-US" sz="1200" b="1" dirty="0" smtClean="0"/>
                  <a:t>데이터</a:t>
                </a:r>
                <a:endParaRPr lang="ko-KR" altLang="en-US" sz="1200" b="1" dirty="0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6308379" y="3987031"/>
                <a:ext cx="430026" cy="168192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 smtClean="0"/>
                  <a:t>버</a:t>
                </a:r>
                <a:endParaRPr lang="en-US" altLang="ko-KR" sz="1400" b="1" dirty="0" smtClean="0"/>
              </a:p>
              <a:p>
                <a:pPr algn="ctr"/>
                <a:r>
                  <a:rPr lang="ko-KR" altLang="en-US" sz="1400" b="1" smtClean="0"/>
                  <a:t>퍼</a:t>
                </a:r>
                <a:endParaRPr lang="en-US" altLang="ko-KR" sz="1400" b="1" dirty="0" smtClean="0"/>
              </a:p>
            </p:txBody>
          </p:sp>
          <p:cxnSp>
            <p:nvCxnSpPr>
              <p:cNvPr id="87" name="직선 화살표 연결선 86"/>
              <p:cNvCxnSpPr>
                <a:stCxn id="85" idx="2"/>
              </p:cNvCxnSpPr>
              <p:nvPr/>
            </p:nvCxnSpPr>
            <p:spPr>
              <a:xfrm flipH="1" flipV="1">
                <a:off x="6728411" y="5271835"/>
                <a:ext cx="650681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/>
              <p:cNvCxnSpPr>
                <a:endCxn id="62" idx="2"/>
              </p:cNvCxnSpPr>
              <p:nvPr/>
            </p:nvCxnSpPr>
            <p:spPr>
              <a:xfrm flipV="1">
                <a:off x="6747569" y="4336615"/>
                <a:ext cx="631523" cy="400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6848276" y="5844935"/>
              <a:ext cx="802061" cy="338544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600" b="1" dirty="0" smtClean="0">
                  <a:latin typeface="+mn-ea"/>
                  <a:ea typeface="+mn-ea"/>
                </a:rPr>
                <a:t>Server</a:t>
              </a:r>
              <a:endParaRPr kumimoji="0" lang="ko-KR" altLang="en-US" sz="1600" b="1" dirty="0" err="1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48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-1" t="15307" r="21687"/>
          <a:stretch/>
        </p:blipFill>
        <p:spPr>
          <a:xfrm>
            <a:off x="179512" y="764704"/>
            <a:ext cx="7432651" cy="55446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1910" y="87025"/>
            <a:ext cx="1415754" cy="46165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코드설명</a:t>
            </a:r>
          </a:p>
        </p:txBody>
      </p:sp>
    </p:spTree>
    <p:extLst>
      <p:ext uri="{BB962C8B-B14F-4D97-AF65-F5344CB8AC3E}">
        <p14:creationId xmlns:p14="http://schemas.microsoft.com/office/powerpoint/2010/main" val="341835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83464"/>
            <a:ext cx="2395318" cy="33854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err="1" smtClean="0">
                <a:latin typeface="+mn-ea"/>
                <a:ea typeface="+mn-ea"/>
              </a:rPr>
              <a:t>ThreadExecutorService</a:t>
            </a:r>
            <a:endParaRPr kumimoji="0" lang="ko-KR" altLang="en-US" sz="1600" b="1" dirty="0" err="1" smtClean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6068" t="19522" r="21687" b="65608"/>
          <a:stretch/>
        </p:blipFill>
        <p:spPr>
          <a:xfrm>
            <a:off x="683568" y="1388841"/>
            <a:ext cx="8114506" cy="11521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0628" y="2707802"/>
            <a:ext cx="8540205" cy="1995601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err="1" smtClean="0">
                <a:latin typeface="+mn-ea"/>
                <a:ea typeface="+mn-ea"/>
              </a:rPr>
              <a:t>ThreadPoolExecutor</a:t>
            </a:r>
            <a:r>
              <a:rPr kumimoji="0" lang="en-US" altLang="ko-KR" sz="1200" dirty="0" smtClean="0">
                <a:latin typeface="+mn-ea"/>
                <a:ea typeface="+mn-ea"/>
              </a:rPr>
              <a:t>(</a:t>
            </a:r>
          </a:p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+mn-ea"/>
                <a:ea typeface="+mn-ea"/>
              </a:rPr>
              <a:t>	</a:t>
            </a:r>
            <a:r>
              <a:rPr kumimoji="0" lang="en-US" altLang="ko-KR" sz="1200" dirty="0" err="1" smtClean="0">
                <a:latin typeface="+mn-ea"/>
                <a:ea typeface="+mn-ea"/>
              </a:rPr>
              <a:t>int</a:t>
            </a:r>
            <a:r>
              <a:rPr kumimoji="0" lang="en-US" altLang="ko-KR" sz="1200" dirty="0" smtClean="0">
                <a:latin typeface="+mn-ea"/>
                <a:ea typeface="+mn-ea"/>
              </a:rPr>
              <a:t> </a:t>
            </a:r>
            <a:r>
              <a:rPr kumimoji="0" lang="en-US" altLang="ko-KR" sz="1200" dirty="0" err="1" smtClean="0">
                <a:latin typeface="+mn-ea"/>
                <a:ea typeface="+mn-ea"/>
              </a:rPr>
              <a:t>corePoolSize</a:t>
            </a:r>
            <a:r>
              <a:rPr kumimoji="0" lang="en-US" altLang="ko-KR" sz="1200" dirty="0" smtClean="0">
                <a:latin typeface="+mn-ea"/>
                <a:ea typeface="+mn-ea"/>
              </a:rPr>
              <a:t>, 		Thread Pool</a:t>
            </a:r>
            <a:r>
              <a:rPr kumimoji="0" lang="ko-KR" altLang="en-US" sz="1200" smtClean="0">
                <a:latin typeface="+mn-ea"/>
                <a:ea typeface="+mn-ea"/>
              </a:rPr>
              <a:t>에서 실행시킬 최소 </a:t>
            </a:r>
            <a:r>
              <a:rPr kumimoji="0" lang="en-US" altLang="ko-KR" sz="1200" dirty="0" smtClean="0">
                <a:latin typeface="+mn-ea"/>
                <a:ea typeface="+mn-ea"/>
              </a:rPr>
              <a:t>Thread </a:t>
            </a:r>
            <a:r>
              <a:rPr kumimoji="0" lang="ko-KR" altLang="en-US" sz="1200" smtClean="0">
                <a:latin typeface="+mn-ea"/>
                <a:ea typeface="+mn-ea"/>
              </a:rPr>
              <a:t>수</a:t>
            </a:r>
            <a:endParaRPr kumimoji="0" lang="en-US" altLang="ko-KR" sz="1200" dirty="0" smtClean="0">
              <a:latin typeface="+mn-ea"/>
              <a:ea typeface="+mn-ea"/>
            </a:endParaRPr>
          </a:p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smtClean="0">
                <a:latin typeface="+mn-ea"/>
                <a:ea typeface="+mn-ea"/>
              </a:rPr>
              <a:t>	</a:t>
            </a:r>
            <a:r>
              <a:rPr kumimoji="0" lang="en-US" altLang="ko-KR" sz="1200" dirty="0" err="1" smtClean="0">
                <a:latin typeface="+mn-ea"/>
                <a:ea typeface="+mn-ea"/>
              </a:rPr>
              <a:t>int</a:t>
            </a:r>
            <a:r>
              <a:rPr kumimoji="0" lang="en-US" altLang="ko-KR" sz="1200" dirty="0" smtClean="0">
                <a:latin typeface="+mn-ea"/>
                <a:ea typeface="+mn-ea"/>
              </a:rPr>
              <a:t> </a:t>
            </a:r>
            <a:r>
              <a:rPr kumimoji="0" lang="en-US" altLang="ko-KR" sz="1200" dirty="0" err="1" smtClean="0">
                <a:latin typeface="+mn-ea"/>
                <a:ea typeface="+mn-ea"/>
              </a:rPr>
              <a:t>maximumPoolSize</a:t>
            </a:r>
            <a:r>
              <a:rPr kumimoji="0" lang="en-US" altLang="ko-KR" sz="1200" dirty="0" smtClean="0">
                <a:latin typeface="+mn-ea"/>
                <a:ea typeface="+mn-ea"/>
              </a:rPr>
              <a:t>,		</a:t>
            </a:r>
            <a:r>
              <a:rPr kumimoji="0" lang="ko-KR" altLang="en-US" sz="1200" smtClean="0">
                <a:latin typeface="+mn-ea"/>
                <a:ea typeface="+mn-ea"/>
              </a:rPr>
              <a:t>실행 시킬 수 있는 최대 </a:t>
            </a:r>
            <a:r>
              <a:rPr kumimoji="0" lang="en-US" altLang="ko-KR" sz="1200" dirty="0" smtClean="0">
                <a:latin typeface="+mn-ea"/>
                <a:ea typeface="+mn-ea"/>
              </a:rPr>
              <a:t>Thread </a:t>
            </a:r>
            <a:r>
              <a:rPr kumimoji="0" lang="ko-KR" altLang="en-US" sz="1200" smtClean="0">
                <a:latin typeface="+mn-ea"/>
                <a:ea typeface="+mn-ea"/>
              </a:rPr>
              <a:t>수</a:t>
            </a:r>
            <a:endParaRPr kumimoji="0" lang="en-US" altLang="ko-KR" sz="1200" dirty="0" smtClean="0">
              <a:latin typeface="+mn-ea"/>
              <a:ea typeface="+mn-ea"/>
            </a:endParaRPr>
          </a:p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+mn-ea"/>
                <a:ea typeface="+mn-ea"/>
              </a:rPr>
              <a:t>	</a:t>
            </a:r>
            <a:r>
              <a:rPr kumimoji="0" lang="en-US" altLang="ko-KR" sz="1200" dirty="0" err="1" smtClean="0">
                <a:latin typeface="+mn-ea"/>
                <a:ea typeface="+mn-ea"/>
              </a:rPr>
              <a:t>int</a:t>
            </a:r>
            <a:r>
              <a:rPr kumimoji="0" lang="en-US" altLang="ko-KR" sz="1200" dirty="0" smtClean="0">
                <a:latin typeface="+mn-ea"/>
                <a:ea typeface="+mn-ea"/>
              </a:rPr>
              <a:t> </a:t>
            </a:r>
            <a:r>
              <a:rPr kumimoji="0" lang="en-US" altLang="ko-KR" sz="1200" dirty="0" err="1" smtClean="0">
                <a:latin typeface="+mn-ea"/>
                <a:ea typeface="+mn-ea"/>
              </a:rPr>
              <a:t>keepAliveTime</a:t>
            </a:r>
            <a:r>
              <a:rPr kumimoji="0" lang="en-US" altLang="ko-KR" sz="1200" dirty="0" smtClean="0">
                <a:latin typeface="+mn-ea"/>
                <a:ea typeface="+mn-ea"/>
              </a:rPr>
              <a:t>,		</a:t>
            </a:r>
            <a:r>
              <a:rPr kumimoji="0" lang="en-US" altLang="ko-KR" sz="1200" dirty="0" err="1" smtClean="0">
                <a:latin typeface="+mn-ea"/>
                <a:ea typeface="+mn-ea"/>
              </a:rPr>
              <a:t>corePoolSize</a:t>
            </a:r>
            <a:r>
              <a:rPr kumimoji="0" lang="ko-KR" altLang="en-US" sz="1200" smtClean="0">
                <a:latin typeface="+mn-ea"/>
                <a:ea typeface="+mn-ea"/>
              </a:rPr>
              <a:t>를 초과하여 생성된 </a:t>
            </a:r>
            <a:r>
              <a:rPr kumimoji="0" lang="en-US" altLang="ko-KR" sz="1200" dirty="0" smtClean="0">
                <a:latin typeface="+mn-ea"/>
                <a:ea typeface="+mn-ea"/>
              </a:rPr>
              <a:t>Thread</a:t>
            </a:r>
            <a:r>
              <a:rPr kumimoji="0" lang="ko-KR" altLang="en-US" sz="1200" smtClean="0">
                <a:latin typeface="+mn-ea"/>
                <a:ea typeface="+mn-ea"/>
              </a:rPr>
              <a:t>가 </a:t>
            </a:r>
            <a:r>
              <a:rPr kumimoji="0" lang="en-US" altLang="ko-KR" sz="1200" dirty="0" smtClean="0">
                <a:latin typeface="+mn-ea"/>
                <a:ea typeface="+mn-ea"/>
              </a:rPr>
              <a:t>IDLE </a:t>
            </a:r>
            <a:r>
              <a:rPr kumimoji="0" lang="ko-KR" altLang="en-US" sz="1200" smtClean="0">
                <a:latin typeface="+mn-ea"/>
                <a:ea typeface="+mn-ea"/>
              </a:rPr>
              <a:t>상태에서 생존 시간</a:t>
            </a:r>
            <a:endParaRPr kumimoji="0" lang="en-US" altLang="ko-KR" sz="1200" dirty="0" smtClean="0">
              <a:latin typeface="+mn-ea"/>
              <a:ea typeface="+mn-ea"/>
            </a:endParaRPr>
          </a:p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+mn-ea"/>
                <a:ea typeface="+mn-ea"/>
              </a:rPr>
              <a:t>	</a:t>
            </a:r>
            <a:r>
              <a:rPr kumimoji="0" lang="en-US" altLang="ko-KR" sz="1200" dirty="0" err="1" smtClean="0">
                <a:latin typeface="+mn-ea"/>
                <a:ea typeface="+mn-ea"/>
              </a:rPr>
              <a:t>int</a:t>
            </a:r>
            <a:r>
              <a:rPr kumimoji="0" lang="en-US" altLang="ko-KR" sz="1200" dirty="0" smtClean="0">
                <a:latin typeface="+mn-ea"/>
                <a:ea typeface="+mn-ea"/>
              </a:rPr>
              <a:t> unit,			</a:t>
            </a:r>
            <a:r>
              <a:rPr kumimoji="0" lang="en-US" altLang="ko-KR" sz="1200" dirty="0" err="1" smtClean="0">
                <a:latin typeface="+mn-ea"/>
                <a:ea typeface="+mn-ea"/>
              </a:rPr>
              <a:t>keepAliveTime</a:t>
            </a:r>
            <a:r>
              <a:rPr kumimoji="0" lang="ko-KR" altLang="en-US" sz="1200" smtClean="0">
                <a:latin typeface="+mn-ea"/>
                <a:ea typeface="+mn-ea"/>
              </a:rPr>
              <a:t>의 단위</a:t>
            </a:r>
            <a:endParaRPr kumimoji="0" lang="en-US" altLang="ko-KR" sz="1200" dirty="0" smtClean="0">
              <a:latin typeface="+mn-ea"/>
              <a:ea typeface="+mn-ea"/>
            </a:endParaRPr>
          </a:p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smtClean="0">
                <a:latin typeface="+mn-ea"/>
                <a:ea typeface="+mn-ea"/>
              </a:rPr>
              <a:t>	</a:t>
            </a:r>
            <a:r>
              <a:rPr kumimoji="0" lang="en-US" altLang="ko-KR" sz="1200" dirty="0" err="1" smtClean="0">
                <a:latin typeface="+mn-ea"/>
                <a:ea typeface="+mn-ea"/>
              </a:rPr>
              <a:t>BlockingQueue</a:t>
            </a:r>
            <a:r>
              <a:rPr kumimoji="0" lang="en-US" altLang="ko-KR" sz="1200" dirty="0" smtClean="0">
                <a:latin typeface="+mn-ea"/>
                <a:ea typeface="+mn-ea"/>
              </a:rPr>
              <a:t> </a:t>
            </a:r>
            <a:r>
              <a:rPr kumimoji="0" lang="en-US" altLang="ko-KR" sz="1200" dirty="0" err="1" smtClean="0">
                <a:latin typeface="+mn-ea"/>
                <a:ea typeface="+mn-ea"/>
              </a:rPr>
              <a:t>workQueue</a:t>
            </a:r>
            <a:r>
              <a:rPr kumimoji="0" lang="en-US" altLang="ko-KR" sz="1200" dirty="0" smtClean="0">
                <a:latin typeface="+mn-ea"/>
                <a:ea typeface="+mn-ea"/>
              </a:rPr>
              <a:t>	Thread Pool</a:t>
            </a:r>
            <a:r>
              <a:rPr kumimoji="0" lang="ko-KR" altLang="en-US" sz="1200" smtClean="0">
                <a:latin typeface="+mn-ea"/>
                <a:ea typeface="+mn-ea"/>
              </a:rPr>
              <a:t>에 </a:t>
            </a:r>
            <a:r>
              <a:rPr kumimoji="0" lang="en-US" altLang="ko-KR" sz="1200" dirty="0" smtClean="0">
                <a:latin typeface="+mn-ea"/>
                <a:ea typeface="+mn-ea"/>
              </a:rPr>
              <a:t>Thread </a:t>
            </a:r>
            <a:r>
              <a:rPr kumimoji="0" lang="ko-KR" altLang="en-US" sz="1200" smtClean="0">
                <a:latin typeface="+mn-ea"/>
                <a:ea typeface="+mn-ea"/>
              </a:rPr>
              <a:t>생성 방식</a:t>
            </a:r>
            <a:endParaRPr kumimoji="0" lang="en-US" altLang="ko-KR" sz="1200" dirty="0" smtClean="0">
              <a:latin typeface="+mn-ea"/>
              <a:ea typeface="+mn-ea"/>
            </a:endParaRPr>
          </a:p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smtClean="0">
                <a:latin typeface="+mn-ea"/>
                <a:ea typeface="+mn-ea"/>
              </a:rPr>
              <a:t>)</a:t>
            </a:r>
            <a:endParaRPr kumimoji="0" lang="ko-KR" altLang="en-US" sz="1200" dirty="0" err="1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910" y="87025"/>
            <a:ext cx="1415754" cy="46165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코드설명</a:t>
            </a:r>
          </a:p>
        </p:txBody>
      </p:sp>
    </p:spTree>
    <p:extLst>
      <p:ext uri="{BB962C8B-B14F-4D97-AF65-F5344CB8AC3E}">
        <p14:creationId xmlns:p14="http://schemas.microsoft.com/office/powerpoint/2010/main" val="408940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836712"/>
            <a:ext cx="1843756" cy="369322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err="1" smtClean="0">
                <a:latin typeface="+mn-ea"/>
                <a:ea typeface="+mn-ea"/>
              </a:rPr>
              <a:t>BlockingQueue</a:t>
            </a:r>
            <a:endParaRPr kumimoji="0" lang="ko-KR" altLang="en-US" b="1" dirty="0" err="1" smtClean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206034"/>
            <a:ext cx="2523430" cy="2062093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marL="228600" indent="-228600" defTabSz="914218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kumimoji="0" lang="en-US" altLang="ko-KR" sz="1600" dirty="0" err="1" smtClean="0">
                <a:latin typeface="+mn-ea"/>
                <a:ea typeface="+mn-ea"/>
              </a:rPr>
              <a:t>ArrayBlockingQueue</a:t>
            </a:r>
            <a:endParaRPr kumimoji="0" lang="en-US" altLang="ko-KR" sz="1600" dirty="0" smtClean="0">
              <a:latin typeface="+mn-ea"/>
              <a:ea typeface="+mn-ea"/>
            </a:endParaRPr>
          </a:p>
          <a:p>
            <a:pPr marL="228600" indent="-228600" defTabSz="914218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kumimoji="0" lang="en-US" altLang="ko-KR" sz="1600" dirty="0" err="1" smtClean="0">
                <a:latin typeface="+mn-ea"/>
                <a:ea typeface="+mn-ea"/>
              </a:rPr>
              <a:t>PriorityBlockingQueue</a:t>
            </a:r>
            <a:endParaRPr kumimoji="0" lang="en-US" altLang="ko-KR" sz="1600" dirty="0" smtClean="0">
              <a:latin typeface="+mn-ea"/>
              <a:ea typeface="+mn-ea"/>
            </a:endParaRPr>
          </a:p>
          <a:p>
            <a:pPr marL="228600" indent="-228600" defTabSz="914218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kumimoji="0" lang="en-US" altLang="ko-KR" sz="1600" b="1" u="sng" dirty="0" err="1" smtClean="0">
                <a:latin typeface="+mn-ea"/>
                <a:ea typeface="+mn-ea"/>
              </a:rPr>
              <a:t>LinkedBlockingQueue</a:t>
            </a:r>
            <a:endParaRPr kumimoji="0" lang="en-US" altLang="ko-KR" sz="1600" b="1" u="sng" dirty="0" smtClean="0">
              <a:latin typeface="+mn-ea"/>
              <a:ea typeface="+mn-ea"/>
            </a:endParaRPr>
          </a:p>
          <a:p>
            <a:pPr marL="228600" indent="-228600" defTabSz="914218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kumimoji="0" lang="en-US" altLang="ko-KR" sz="1600" b="1" u="sng" dirty="0" err="1" smtClean="0">
                <a:latin typeface="+mn-ea"/>
                <a:ea typeface="+mn-ea"/>
              </a:rPr>
              <a:t>SynchronousQueue</a:t>
            </a:r>
            <a:endParaRPr kumimoji="0" lang="ko-KR" altLang="en-US" sz="1600" b="1" u="sng" dirty="0" err="1" smtClean="0">
              <a:latin typeface="+mn-ea"/>
              <a:ea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03848" y="764704"/>
            <a:ext cx="0" cy="5400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44715" y="1188962"/>
            <a:ext cx="2031692" cy="307766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 err="1" smtClean="0">
                <a:latin typeface="+mn-ea"/>
                <a:ea typeface="+mn-ea"/>
              </a:rPr>
              <a:t>LinkedBlockingQueue</a:t>
            </a:r>
            <a:endParaRPr kumimoji="0" lang="ko-KR" altLang="en-US" sz="1400" b="1" dirty="0" err="1" smtClean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89518" y="5873471"/>
            <a:ext cx="52467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hlinkClick r:id="rId2"/>
              </a:rPr>
              <a:t>http://blog.naver.com/PostView.nhn?blogId=jjoommnn&amp;logNo=130109918061</a:t>
            </a:r>
            <a:r>
              <a:rPr lang="ko-KR" altLang="en-US" sz="1100" dirty="0" smtClean="0"/>
              <a:t> 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621697" y="1508602"/>
            <a:ext cx="4982436" cy="1200318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marL="171450" indent="-171450"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en-US" altLang="ko-KR" sz="1200" dirty="0" err="1" smtClean="0">
                <a:latin typeface="+mn-ea"/>
                <a:ea typeface="+mn-ea"/>
              </a:rPr>
              <a:t>workQueue</a:t>
            </a:r>
            <a:r>
              <a:rPr kumimoji="0" lang="ko-KR" altLang="en-US" sz="1200" smtClean="0">
                <a:latin typeface="+mn-ea"/>
                <a:ea typeface="+mn-ea"/>
              </a:rPr>
              <a:t>에 공간이 남아 있으면 </a:t>
            </a:r>
            <a:r>
              <a:rPr kumimoji="0" lang="en-US" altLang="ko-KR" sz="1200" dirty="0" smtClean="0">
                <a:latin typeface="+mn-ea"/>
                <a:ea typeface="+mn-ea"/>
              </a:rPr>
              <a:t>Thread</a:t>
            </a:r>
            <a:r>
              <a:rPr kumimoji="0" lang="ko-KR" altLang="en-US" sz="1200" smtClean="0">
                <a:latin typeface="+mn-ea"/>
                <a:ea typeface="+mn-ea"/>
              </a:rPr>
              <a:t>를 추가로 생산하지 않고</a:t>
            </a:r>
            <a:r>
              <a:rPr kumimoji="0" lang="en-US" altLang="ko-KR" sz="1200" dirty="0" smtClean="0">
                <a:latin typeface="+mn-ea"/>
                <a:ea typeface="+mn-ea"/>
              </a:rPr>
              <a:t>,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err="1" smtClean="0">
                <a:latin typeface="+mn-ea"/>
                <a:ea typeface="+mn-ea"/>
              </a:rPr>
              <a:t>workQueue</a:t>
            </a:r>
            <a:r>
              <a:rPr kumimoji="0" lang="ko-KR" altLang="en-US" sz="1200" smtClean="0">
                <a:latin typeface="+mn-ea"/>
                <a:ea typeface="+mn-ea"/>
              </a:rPr>
              <a:t>에 삽입처리만 한다</a:t>
            </a:r>
            <a:r>
              <a:rPr kumimoji="0" lang="en-US" altLang="ko-KR" sz="1200" dirty="0" smtClean="0">
                <a:latin typeface="+mn-ea"/>
                <a:ea typeface="+mn-ea"/>
              </a:rPr>
              <a:t>.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endParaRPr kumimoji="0" lang="en-US" altLang="ko-KR" sz="1200" dirty="0" smtClean="0">
              <a:latin typeface="+mn-ea"/>
              <a:ea typeface="+mn-ea"/>
            </a:endParaRPr>
          </a:p>
          <a:p>
            <a:pPr marL="171450" indent="-171450"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sz="1200" dirty="0" smtClean="0">
                <a:latin typeface="+mn-ea"/>
                <a:ea typeface="+mn-ea"/>
              </a:rPr>
              <a:t>소비는 </a:t>
            </a:r>
            <a:r>
              <a:rPr kumimoji="0" lang="ko-KR" altLang="en-US" sz="1200" dirty="0" err="1" smtClean="0">
                <a:latin typeface="+mn-ea"/>
                <a:ea typeface="+mn-ea"/>
              </a:rPr>
              <a:t>신경쓰지</a:t>
            </a:r>
            <a:r>
              <a:rPr kumimoji="0" lang="ko-KR" altLang="en-US" sz="1200" dirty="0" smtClean="0">
                <a:latin typeface="+mn-ea"/>
                <a:ea typeface="+mn-ea"/>
              </a:rPr>
              <a:t> 않고</a:t>
            </a:r>
            <a:r>
              <a:rPr kumimoji="0" lang="en-US" altLang="ko-KR" sz="1200" dirty="0" smtClean="0">
                <a:latin typeface="+mn-ea"/>
                <a:ea typeface="+mn-ea"/>
              </a:rPr>
              <a:t>, </a:t>
            </a:r>
            <a:r>
              <a:rPr kumimoji="0" lang="ko-KR" altLang="en-US" sz="1200" smtClean="0">
                <a:latin typeface="+mn-ea"/>
                <a:ea typeface="+mn-ea"/>
              </a:rPr>
              <a:t>창고가 허락하는 선까지 계속 생산하는 형태</a:t>
            </a:r>
            <a:endParaRPr kumimoji="0"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4715" y="3061170"/>
            <a:ext cx="1831637" cy="307766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 err="1" smtClean="0">
                <a:latin typeface="+mn-ea"/>
                <a:ea typeface="+mn-ea"/>
              </a:rPr>
              <a:t>SynchronousQueue</a:t>
            </a:r>
            <a:endParaRPr kumimoji="0" lang="ko-KR" altLang="en-US" sz="1400" b="1" dirty="0" err="1" smtClean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21697" y="3380810"/>
            <a:ext cx="5136324" cy="1200318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marL="171450" indent="-171450"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sz="1200" dirty="0" smtClean="0">
                <a:latin typeface="+mn-ea"/>
                <a:ea typeface="+mn-ea"/>
              </a:rPr>
              <a:t>버퍼 공간이 없는 큐다</a:t>
            </a:r>
            <a:r>
              <a:rPr kumimoji="0" lang="en-US" altLang="ko-KR" sz="1200" dirty="0" smtClean="0">
                <a:latin typeface="+mn-ea"/>
                <a:ea typeface="+mn-ea"/>
              </a:rPr>
              <a:t>. </a:t>
            </a:r>
            <a:r>
              <a:rPr kumimoji="0" lang="ko-KR" altLang="en-US" sz="1200" smtClean="0">
                <a:latin typeface="+mn-ea"/>
                <a:ea typeface="+mn-ea"/>
              </a:rPr>
              <a:t>이미 </a:t>
            </a:r>
            <a:r>
              <a:rPr kumimoji="0" lang="en-US" altLang="ko-KR" sz="1200" dirty="0" smtClean="0">
                <a:latin typeface="+mn-ea"/>
                <a:ea typeface="+mn-ea"/>
              </a:rPr>
              <a:t>Queue</a:t>
            </a:r>
            <a:r>
              <a:rPr kumimoji="0" lang="ko-KR" altLang="en-US" sz="1200" smtClean="0">
                <a:latin typeface="+mn-ea"/>
                <a:ea typeface="+mn-ea"/>
              </a:rPr>
              <a:t>에서 작업을 가져가려고 기다리는</a:t>
            </a:r>
            <a:r>
              <a:rPr kumimoji="0" lang="en-US" altLang="ko-KR" sz="1200" dirty="0">
                <a:latin typeface="+mn-ea"/>
                <a:ea typeface="+mn-ea"/>
              </a:rPr>
              <a:t/>
            </a:r>
            <a:br>
              <a:rPr kumimoji="0" lang="en-US" altLang="ko-KR" sz="1200" dirty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Thread</a:t>
            </a:r>
            <a:r>
              <a:rPr kumimoji="0" lang="ko-KR" altLang="en-US" sz="1200" smtClean="0">
                <a:latin typeface="+mn-ea"/>
                <a:ea typeface="+mn-ea"/>
              </a:rPr>
              <a:t>가 없으면</a:t>
            </a:r>
            <a:r>
              <a:rPr kumimoji="0" lang="en-US" altLang="ko-KR" sz="1200" dirty="0" smtClean="0">
                <a:latin typeface="+mn-ea"/>
                <a:ea typeface="+mn-ea"/>
              </a:rPr>
              <a:t>, </a:t>
            </a:r>
            <a:r>
              <a:rPr kumimoji="0" lang="ko-KR" altLang="en-US" sz="1200" smtClean="0">
                <a:latin typeface="+mn-ea"/>
                <a:ea typeface="+mn-ea"/>
              </a:rPr>
              <a:t>추가로 </a:t>
            </a:r>
            <a:r>
              <a:rPr kumimoji="0" lang="en-US" altLang="ko-KR" sz="1200" dirty="0" smtClean="0">
                <a:latin typeface="+mn-ea"/>
                <a:ea typeface="+mn-ea"/>
              </a:rPr>
              <a:t>Thread</a:t>
            </a:r>
            <a:r>
              <a:rPr kumimoji="0" lang="ko-KR" altLang="en-US" sz="1200" smtClean="0">
                <a:latin typeface="+mn-ea"/>
                <a:ea typeface="+mn-ea"/>
              </a:rPr>
              <a:t>를 생산해서 작업을 가져가게 한다</a:t>
            </a:r>
            <a:r>
              <a:rPr kumimoji="0" lang="en-US" altLang="ko-KR" sz="1200" dirty="0" smtClean="0">
                <a:latin typeface="+mn-ea"/>
                <a:ea typeface="+mn-ea"/>
              </a:rPr>
              <a:t>.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endParaRPr kumimoji="0" lang="en-US" altLang="ko-KR" sz="1200" dirty="0" smtClean="0">
              <a:latin typeface="+mn-ea"/>
              <a:ea typeface="+mn-ea"/>
            </a:endParaRPr>
          </a:p>
          <a:p>
            <a:pPr marL="171450" indent="-171450"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sz="1200" dirty="0" smtClean="0">
                <a:latin typeface="+mn-ea"/>
                <a:ea typeface="+mn-ea"/>
              </a:rPr>
              <a:t>창고가 없기 때문에 소비자를 만들어서 강매하는 형태</a:t>
            </a:r>
            <a:endParaRPr kumimoji="0"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77551" y="5058027"/>
            <a:ext cx="5263410" cy="33854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latin typeface="+mn-ea"/>
                <a:ea typeface="+mn-ea"/>
              </a:rPr>
              <a:t>Multi-Thread </a:t>
            </a:r>
            <a:r>
              <a:rPr kumimoji="0" lang="ko-KR" altLang="en-US" sz="1600" b="1" smtClean="0">
                <a:latin typeface="+mn-ea"/>
                <a:ea typeface="+mn-ea"/>
              </a:rPr>
              <a:t>환경에서는 </a:t>
            </a:r>
            <a:r>
              <a:rPr kumimoji="0" lang="en-US" altLang="ko-KR" sz="1600" b="1" dirty="0" err="1" smtClean="0">
                <a:latin typeface="+mn-ea"/>
                <a:ea typeface="+mn-ea"/>
              </a:rPr>
              <a:t>SynchronousQueue</a:t>
            </a:r>
            <a:r>
              <a:rPr kumimoji="0" lang="ko-KR" altLang="en-US" sz="1600" b="1" smtClean="0">
                <a:latin typeface="+mn-ea"/>
                <a:ea typeface="+mn-ea"/>
              </a:rPr>
              <a:t>가 정답</a:t>
            </a:r>
            <a:r>
              <a:rPr kumimoji="0" lang="en-US" altLang="ko-KR" sz="1600" b="1" dirty="0" smtClean="0">
                <a:latin typeface="+mn-ea"/>
                <a:ea typeface="+mn-ea"/>
              </a:rPr>
              <a:t>!</a:t>
            </a:r>
            <a:endParaRPr kumimoji="0" lang="ko-KR" altLang="en-US" sz="1600" b="1" dirty="0" err="1" smtClean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1910" y="87025"/>
            <a:ext cx="1415754" cy="46165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코드설명</a:t>
            </a:r>
          </a:p>
        </p:txBody>
      </p:sp>
    </p:spTree>
    <p:extLst>
      <p:ext uri="{BB962C8B-B14F-4D97-AF65-F5344CB8AC3E}">
        <p14:creationId xmlns:p14="http://schemas.microsoft.com/office/powerpoint/2010/main" val="232469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9"/>
          <a:stretch/>
        </p:blipFill>
        <p:spPr>
          <a:xfrm>
            <a:off x="395536" y="1196752"/>
            <a:ext cx="8064896" cy="44589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910" y="87025"/>
            <a:ext cx="1415754" cy="46165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코드설명</a:t>
            </a:r>
          </a:p>
        </p:txBody>
      </p:sp>
    </p:spTree>
    <p:extLst>
      <p:ext uri="{BB962C8B-B14F-4D97-AF65-F5344CB8AC3E}">
        <p14:creationId xmlns:p14="http://schemas.microsoft.com/office/powerpoint/2010/main" val="268998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251521" y="692696"/>
            <a:ext cx="7056783" cy="5699991"/>
            <a:chOff x="251521" y="825353"/>
            <a:chExt cx="7056783" cy="5699991"/>
          </a:xfrm>
        </p:grpSpPr>
        <p:grpSp>
          <p:nvGrpSpPr>
            <p:cNvPr id="16" name="그룹 15"/>
            <p:cNvGrpSpPr/>
            <p:nvPr/>
          </p:nvGrpSpPr>
          <p:grpSpPr>
            <a:xfrm>
              <a:off x="251521" y="825353"/>
              <a:ext cx="7056783" cy="5339951"/>
              <a:chOff x="251521" y="825353"/>
              <a:chExt cx="7056783" cy="5339951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3"/>
              <a:srcRect l="6068" t="34005" r="21687" b="10957"/>
              <a:stretch/>
            </p:blipFill>
            <p:spPr>
              <a:xfrm>
                <a:off x="251521" y="825353"/>
                <a:ext cx="7056783" cy="3708352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668554" y="4725144"/>
                <a:ext cx="239150" cy="276989"/>
              </a:xfrm>
              <a:prstGeom prst="rect">
                <a:avLst/>
              </a:prstGeom>
              <a:noFill/>
            </p:spPr>
            <p:txBody>
              <a:bodyPr wrap="none" lIns="91431" tIns="45715" rIns="91431" bIns="45715" rtlCol="0">
                <a:spAutoFit/>
              </a:bodyPr>
              <a:lstStyle/>
              <a:p>
                <a:pPr algn="ctr" defTabSz="914218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1200" b="1" dirty="0" smtClean="0">
                    <a:latin typeface="+mn-ea"/>
                    <a:ea typeface="+mn-ea"/>
                  </a:rPr>
                  <a:t>}</a:t>
                </a:r>
                <a:endParaRPr kumimoji="0" lang="ko-KR" altLang="en-US" sz="1200" b="1" dirty="0" err="1" smtClean="0">
                  <a:latin typeface="+mn-ea"/>
                  <a:ea typeface="+mn-ea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004153" y="4509120"/>
                <a:ext cx="857910" cy="276989"/>
              </a:xfrm>
              <a:prstGeom prst="rect">
                <a:avLst/>
              </a:prstGeom>
              <a:noFill/>
            </p:spPr>
            <p:txBody>
              <a:bodyPr wrap="none" lIns="91431" tIns="45715" rIns="91431" bIns="45715" rtlCol="0">
                <a:spAutoFit/>
              </a:bodyPr>
              <a:lstStyle/>
              <a:p>
                <a:pPr algn="ctr" defTabSz="914218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1200" b="1" dirty="0" smtClean="0">
                    <a:latin typeface="+mn-ea"/>
                    <a:ea typeface="+mn-ea"/>
                  </a:rPr>
                  <a:t>... </a:t>
                </a:r>
                <a:r>
                  <a:rPr kumimoji="0" lang="ko-KR" altLang="en-US" sz="1200" b="1" smtClean="0">
                    <a:latin typeface="+mn-ea"/>
                    <a:ea typeface="+mn-ea"/>
                  </a:rPr>
                  <a:t>중략 </a:t>
                </a:r>
                <a:r>
                  <a:rPr kumimoji="0" lang="en-US" altLang="ko-KR" sz="1200" b="1" dirty="0" smtClean="0">
                    <a:latin typeface="+mn-ea"/>
                    <a:ea typeface="+mn-ea"/>
                  </a:rPr>
                  <a:t>…</a:t>
                </a:r>
                <a:endParaRPr kumimoji="0" lang="ko-KR" altLang="en-US" sz="1200" b="1" dirty="0" err="1" smtClean="0">
                  <a:latin typeface="+mn-ea"/>
                  <a:ea typeface="+mn-ea"/>
                </a:endParaRPr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4"/>
              <a:srcRect t="26637" r="20385" b="62943"/>
              <a:stretch/>
            </p:blipFill>
            <p:spPr>
              <a:xfrm>
                <a:off x="1547664" y="4993675"/>
                <a:ext cx="4703646" cy="744443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668554" y="5888315"/>
                <a:ext cx="239150" cy="276989"/>
              </a:xfrm>
              <a:prstGeom prst="rect">
                <a:avLst/>
              </a:prstGeom>
              <a:noFill/>
            </p:spPr>
            <p:txBody>
              <a:bodyPr wrap="none" lIns="91431" tIns="45715" rIns="91431" bIns="45715" rtlCol="0">
                <a:spAutoFit/>
              </a:bodyPr>
              <a:lstStyle/>
              <a:p>
                <a:pPr algn="ctr" defTabSz="914218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1200" b="1" dirty="0" smtClean="0">
                    <a:latin typeface="+mn-ea"/>
                    <a:ea typeface="+mn-ea"/>
                  </a:rPr>
                  <a:t>}</a:t>
                </a:r>
                <a:endParaRPr kumimoji="0" lang="ko-KR" altLang="en-US" sz="1200" b="1" dirty="0" err="1" smtClean="0">
                  <a:latin typeface="+mn-ea"/>
                  <a:ea typeface="+mn-ea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013855" y="5714086"/>
                <a:ext cx="5006417" cy="276989"/>
              </a:xfrm>
              <a:prstGeom prst="rect">
                <a:avLst/>
              </a:prstGeom>
              <a:noFill/>
            </p:spPr>
            <p:txBody>
              <a:bodyPr wrap="none" lIns="91431" tIns="45715" rIns="91431" bIns="45715" rtlCol="0">
                <a:spAutoFit/>
              </a:bodyPr>
              <a:lstStyle/>
              <a:p>
                <a:pPr algn="ctr" defTabSz="914218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1200" b="1" dirty="0" smtClean="0">
                    <a:latin typeface="+mn-ea"/>
                    <a:ea typeface="+mn-ea"/>
                  </a:rPr>
                  <a:t>... </a:t>
                </a:r>
                <a:r>
                  <a:rPr kumimoji="0" lang="ko-KR" altLang="en-US" sz="1200" b="1" smtClean="0">
                    <a:latin typeface="+mn-ea"/>
                    <a:ea typeface="+mn-ea"/>
                  </a:rPr>
                  <a:t>중략 </a:t>
                </a:r>
                <a:r>
                  <a:rPr kumimoji="0" lang="en-US" altLang="ko-KR" sz="1200" b="1" dirty="0" smtClean="0">
                    <a:latin typeface="+mn-ea"/>
                    <a:ea typeface="+mn-ea"/>
                  </a:rPr>
                  <a:t>… [</a:t>
                </a:r>
                <a:r>
                  <a:rPr kumimoji="0" lang="en-US" altLang="ko-KR" sz="1200" b="1" dirty="0" err="1" smtClean="0">
                    <a:latin typeface="+mn-ea"/>
                    <a:ea typeface="+mn-ea"/>
                  </a:rPr>
                  <a:t>isValid</a:t>
                </a:r>
                <a:r>
                  <a:rPr kumimoji="0" lang="en-US" altLang="ko-KR" sz="1200" b="1" dirty="0" smtClean="0">
                    <a:latin typeface="+mn-ea"/>
                    <a:ea typeface="+mn-ea"/>
                  </a:rPr>
                  <a:t>, </a:t>
                </a:r>
                <a:r>
                  <a:rPr kumimoji="0" lang="en-US" altLang="ko-KR" sz="1200" b="1" dirty="0" err="1" smtClean="0">
                    <a:latin typeface="+mn-ea"/>
                    <a:ea typeface="+mn-ea"/>
                  </a:rPr>
                  <a:t>finishConnect</a:t>
                </a:r>
                <a:r>
                  <a:rPr kumimoji="0" lang="en-US" altLang="ko-KR" sz="1200" b="1" dirty="0" smtClean="0">
                    <a:latin typeface="+mn-ea"/>
                    <a:ea typeface="+mn-ea"/>
                  </a:rPr>
                  <a:t>, </a:t>
                </a:r>
                <a:r>
                  <a:rPr kumimoji="0" lang="en-US" altLang="ko-KR" sz="1200" b="1" dirty="0" err="1" smtClean="0">
                    <a:latin typeface="+mn-ea"/>
                    <a:ea typeface="+mn-ea"/>
                  </a:rPr>
                  <a:t>isReadable</a:t>
                </a:r>
                <a:r>
                  <a:rPr kumimoji="0" lang="en-US" altLang="ko-KR" sz="1200" b="1" dirty="0" smtClean="0">
                    <a:latin typeface="+mn-ea"/>
                    <a:ea typeface="+mn-ea"/>
                  </a:rPr>
                  <a:t>, </a:t>
                </a:r>
                <a:r>
                  <a:rPr kumimoji="0" lang="en-US" altLang="ko-KR" sz="1200" b="1" dirty="0" err="1" smtClean="0">
                    <a:latin typeface="+mn-ea"/>
                    <a:ea typeface="+mn-ea"/>
                  </a:rPr>
                  <a:t>isWritable</a:t>
                </a:r>
                <a:r>
                  <a:rPr kumimoji="0" lang="en-US" altLang="ko-KR" sz="1200" b="1" dirty="0" smtClean="0">
                    <a:latin typeface="+mn-ea"/>
                    <a:ea typeface="+mn-ea"/>
                  </a:rPr>
                  <a:t> </a:t>
                </a:r>
                <a:r>
                  <a:rPr kumimoji="0" lang="ko-KR" altLang="en-US" sz="1200" b="1" smtClean="0">
                    <a:latin typeface="+mn-ea"/>
                    <a:ea typeface="+mn-ea"/>
                  </a:rPr>
                  <a:t>관련 코드</a:t>
                </a:r>
                <a:r>
                  <a:rPr kumimoji="0" lang="en-US" altLang="ko-KR" sz="1200" b="1" dirty="0" smtClean="0">
                    <a:latin typeface="+mn-ea"/>
                    <a:ea typeface="+mn-ea"/>
                  </a:rPr>
                  <a:t>]</a:t>
                </a:r>
                <a:endParaRPr kumimoji="0" lang="ko-KR" altLang="en-US" sz="1200" b="1" dirty="0" err="1" smtClean="0">
                  <a:latin typeface="+mn-ea"/>
                  <a:ea typeface="+mn-ea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011858" y="6248355"/>
              <a:ext cx="1791691" cy="276989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200" b="1" dirty="0" smtClean="0">
                  <a:latin typeface="+mn-ea"/>
                  <a:ea typeface="+mn-ea"/>
                </a:rPr>
                <a:t>... </a:t>
              </a:r>
              <a:r>
                <a:rPr kumimoji="0" lang="ko-KR" altLang="en-US" sz="1200" b="1" smtClean="0">
                  <a:latin typeface="+mn-ea"/>
                  <a:ea typeface="+mn-ea"/>
                </a:rPr>
                <a:t>중략 </a:t>
              </a:r>
              <a:r>
                <a:rPr kumimoji="0" lang="en-US" altLang="ko-KR" sz="1200" b="1" dirty="0" smtClean="0">
                  <a:latin typeface="+mn-ea"/>
                  <a:ea typeface="+mn-ea"/>
                </a:rPr>
                <a:t>… [Catch </a:t>
              </a:r>
              <a:r>
                <a:rPr kumimoji="0" lang="ko-KR" altLang="en-US" sz="1200" b="1" smtClean="0">
                  <a:latin typeface="+mn-ea"/>
                  <a:ea typeface="+mn-ea"/>
                </a:rPr>
                <a:t>코드</a:t>
              </a:r>
              <a:r>
                <a:rPr kumimoji="0" lang="en-US" altLang="ko-KR" sz="1200" b="1" dirty="0" smtClean="0">
                  <a:latin typeface="+mn-ea"/>
                  <a:ea typeface="+mn-ea"/>
                </a:rPr>
                <a:t>]</a:t>
              </a:r>
              <a:endParaRPr kumimoji="0" lang="ko-KR" altLang="en-US" sz="1200" b="1" dirty="0" err="1" smtClean="0">
                <a:latin typeface="+mn-ea"/>
                <a:ea typeface="+mn-ea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783443" y="764704"/>
            <a:ext cx="5527777" cy="786566"/>
            <a:chOff x="2411760" y="980728"/>
            <a:chExt cx="5527777" cy="786566"/>
          </a:xfrm>
        </p:grpSpPr>
        <p:sp>
          <p:nvSpPr>
            <p:cNvPr id="2" name="TextBox 1"/>
            <p:cNvSpPr txBox="1"/>
            <p:nvPr/>
          </p:nvSpPr>
          <p:spPr>
            <a:xfrm>
              <a:off x="2411760" y="1490305"/>
              <a:ext cx="5527777" cy="276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91431" tIns="45715" rIns="91431" bIns="45715" rtlCol="0">
              <a:spAutoFit/>
            </a:bodyPr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200" dirty="0" smtClean="0">
                  <a:latin typeface="+mn-ea"/>
                  <a:ea typeface="+mn-ea"/>
                </a:rPr>
                <a:t>Selector</a:t>
              </a:r>
              <a:r>
                <a:rPr kumimoji="0" lang="ko-KR" altLang="en-US" sz="1200" smtClean="0">
                  <a:latin typeface="+mn-ea"/>
                  <a:ea typeface="+mn-ea"/>
                </a:rPr>
                <a:t>에 등록된 채널에서 발생할 수 있는 이벤트들을 </a:t>
              </a:r>
              <a:r>
                <a:rPr kumimoji="0" lang="en-US" altLang="ko-KR" sz="1200" dirty="0" smtClean="0">
                  <a:latin typeface="+mn-ea"/>
                  <a:ea typeface="+mn-ea"/>
                </a:rPr>
                <a:t>OR Bit </a:t>
              </a:r>
              <a:r>
                <a:rPr kumimoji="0" lang="ko-KR" altLang="en-US" sz="1200" smtClean="0">
                  <a:latin typeface="+mn-ea"/>
                  <a:ea typeface="+mn-ea"/>
                </a:rPr>
                <a:t>연산으로 등록</a:t>
              </a:r>
              <a:endParaRPr kumimoji="0" lang="ko-KR" altLang="en-US" sz="1200" dirty="0" err="1" smtClean="0">
                <a:latin typeface="+mn-ea"/>
                <a:ea typeface="+mn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779912" y="980728"/>
              <a:ext cx="360040" cy="276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91431" tIns="45715" rIns="91431" bIns="45715" rtlCol="0">
              <a:spAutoFit/>
            </a:bodyPr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200" dirty="0" smtClean="0">
                  <a:latin typeface="+mn-ea"/>
                  <a:ea typeface="+mn-ea"/>
                </a:rPr>
                <a:t>8</a:t>
              </a:r>
              <a:endParaRPr kumimoji="0" lang="ko-KR" altLang="en-US" sz="1200" dirty="0" err="1" smtClean="0">
                <a:latin typeface="+mn-ea"/>
                <a:ea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32365" y="980728"/>
              <a:ext cx="360040" cy="276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91431" tIns="45715" rIns="91431" bIns="45715" rtlCol="0">
              <a:spAutoFit/>
            </a:bodyPr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200" dirty="0" smtClean="0">
                  <a:latin typeface="+mn-ea"/>
                  <a:ea typeface="+mn-ea"/>
                </a:rPr>
                <a:t>1</a:t>
              </a:r>
              <a:endParaRPr kumimoji="0" lang="ko-KR" altLang="en-US" sz="1200" dirty="0" err="1" smtClean="0">
                <a:latin typeface="+mn-ea"/>
                <a:ea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88549" y="991771"/>
              <a:ext cx="360040" cy="276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91431" tIns="45715" rIns="91431" bIns="45715" rtlCol="0">
              <a:spAutoFit/>
            </a:bodyPr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200" dirty="0" smtClean="0">
                  <a:latin typeface="+mn-ea"/>
                  <a:ea typeface="+mn-ea"/>
                </a:rPr>
                <a:t>4</a:t>
              </a:r>
              <a:endParaRPr kumimoji="0" lang="ko-KR" altLang="en-US" sz="1200" dirty="0" err="1" smtClean="0">
                <a:latin typeface="+mn-ea"/>
                <a:ea typeface="+mn-ea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532651" y="1678425"/>
            <a:ext cx="3280261" cy="610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31" tIns="45715" rIns="91431" bIns="45715" rtlCol="0">
            <a:spAutoFit/>
          </a:bodyPr>
          <a:lstStyle/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smtClean="0">
                <a:latin typeface="+mn-ea"/>
                <a:ea typeface="+mn-ea"/>
              </a:rPr>
              <a:t>Selector</a:t>
            </a:r>
            <a:r>
              <a:rPr kumimoji="0" lang="ko-KR" altLang="en-US" sz="1200" smtClean="0">
                <a:latin typeface="+mn-ea"/>
                <a:ea typeface="+mn-ea"/>
              </a:rPr>
              <a:t>에서 변화가 감지된 </a:t>
            </a:r>
            <a:r>
              <a:rPr kumimoji="0" lang="en-US" altLang="ko-KR" sz="1200" dirty="0" smtClean="0">
                <a:latin typeface="+mn-ea"/>
                <a:ea typeface="+mn-ea"/>
              </a:rPr>
              <a:t>Selection Key Set</a:t>
            </a:r>
            <a:r>
              <a:rPr kumimoji="0" lang="ko-KR" altLang="en-US" sz="1200" smtClean="0">
                <a:latin typeface="+mn-ea"/>
                <a:ea typeface="+mn-ea"/>
              </a:rPr>
              <a:t>을 얻어서 순차적으로 </a:t>
            </a:r>
            <a:r>
              <a:rPr kumimoji="0" lang="ko-KR" altLang="en-US" sz="1200" dirty="0" smtClean="0">
                <a:latin typeface="+mn-ea"/>
                <a:ea typeface="+mn-ea"/>
              </a:rPr>
              <a:t>처리함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84229" y="2601706"/>
            <a:ext cx="3280260" cy="2769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smtClean="0">
                <a:latin typeface="+mn-ea"/>
                <a:ea typeface="+mn-ea"/>
              </a:rPr>
              <a:t>각 </a:t>
            </a:r>
            <a:r>
              <a:rPr kumimoji="0" lang="en-US" altLang="ko-KR" sz="1200" dirty="0" smtClean="0">
                <a:latin typeface="+mn-ea"/>
                <a:ea typeface="+mn-ea"/>
              </a:rPr>
              <a:t>Key Set</a:t>
            </a:r>
            <a:r>
              <a:rPr kumimoji="0" lang="ko-KR" altLang="en-US" sz="1200" smtClean="0">
                <a:latin typeface="+mn-ea"/>
                <a:ea typeface="+mn-ea"/>
              </a:rPr>
              <a:t>에서 </a:t>
            </a:r>
            <a:r>
              <a:rPr kumimoji="0" lang="en-US" altLang="ko-KR" sz="1200" dirty="0" smtClean="0">
                <a:latin typeface="+mn-ea"/>
                <a:ea typeface="+mn-ea"/>
              </a:rPr>
              <a:t>Channel</a:t>
            </a:r>
            <a:r>
              <a:rPr kumimoji="0" lang="ko-KR" altLang="en-US" sz="1200" smtClean="0">
                <a:latin typeface="+mn-ea"/>
                <a:ea typeface="+mn-ea"/>
              </a:rPr>
              <a:t>을 얻음</a:t>
            </a:r>
            <a:endParaRPr kumimoji="0" lang="ko-KR" altLang="en-US" sz="1200" dirty="0" smtClean="0"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92690" y="3419709"/>
            <a:ext cx="2560181" cy="923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31" tIns="45715" rIns="91431" bIns="45715" rtlCol="0">
            <a:spAutoFit/>
          </a:bodyPr>
          <a:lstStyle/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smtClean="0">
                <a:latin typeface="+mn-ea"/>
                <a:ea typeface="+mn-ea"/>
              </a:rPr>
              <a:t>Key Set</a:t>
            </a:r>
            <a:r>
              <a:rPr kumimoji="0" lang="ko-KR" altLang="en-US" sz="1200" smtClean="0">
                <a:latin typeface="+mn-ea"/>
                <a:ea typeface="+mn-ea"/>
              </a:rPr>
              <a:t>에서 얻은 </a:t>
            </a:r>
            <a:r>
              <a:rPr kumimoji="0" lang="en-US" altLang="ko-KR" sz="1200" dirty="0" smtClean="0">
                <a:latin typeface="+mn-ea"/>
                <a:ea typeface="+mn-ea"/>
              </a:rPr>
              <a:t>Channel</a:t>
            </a:r>
            <a:r>
              <a:rPr kumimoji="0" lang="ko-KR" altLang="en-US" sz="1200" smtClean="0">
                <a:latin typeface="+mn-ea"/>
                <a:ea typeface="+mn-ea"/>
              </a:rPr>
              <a:t>이</a:t>
            </a:r>
            <a:endParaRPr kumimoji="0" lang="en-US" altLang="ko-KR" sz="1200" dirty="0" smtClean="0">
              <a:latin typeface="+mn-ea"/>
              <a:ea typeface="+mn-ea"/>
            </a:endParaRPr>
          </a:p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err="1" smtClean="0">
                <a:latin typeface="+mn-ea"/>
                <a:ea typeface="+mn-ea"/>
              </a:rPr>
              <a:t>ServerSocketChannel</a:t>
            </a:r>
            <a:r>
              <a:rPr kumimoji="0" lang="ko-KR" altLang="en-US" sz="1200" smtClean="0">
                <a:latin typeface="+mn-ea"/>
                <a:ea typeface="+mn-ea"/>
              </a:rPr>
              <a:t>인지</a:t>
            </a:r>
            <a:endParaRPr kumimoji="0" lang="en-US" altLang="ko-KR" sz="1200" dirty="0" smtClean="0">
              <a:latin typeface="+mn-ea"/>
              <a:ea typeface="+mn-ea"/>
            </a:endParaRPr>
          </a:p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err="1" smtClean="0">
                <a:latin typeface="+mn-ea"/>
                <a:ea typeface="+mn-ea"/>
              </a:rPr>
              <a:t>SocketChannel</a:t>
            </a:r>
            <a:r>
              <a:rPr kumimoji="0" lang="ko-KR" altLang="en-US" sz="1200" smtClean="0">
                <a:latin typeface="+mn-ea"/>
                <a:ea typeface="+mn-ea"/>
              </a:rPr>
              <a:t>인지 판단</a:t>
            </a:r>
            <a:endParaRPr kumimoji="0" lang="ko-KR" altLang="en-US" sz="1200" dirty="0" smtClean="0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1910" y="87025"/>
            <a:ext cx="1415754" cy="46165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코드설명</a:t>
            </a:r>
          </a:p>
        </p:txBody>
      </p:sp>
    </p:spTree>
    <p:extLst>
      <p:ext uri="{BB962C8B-B14F-4D97-AF65-F5344CB8AC3E}">
        <p14:creationId xmlns:p14="http://schemas.microsoft.com/office/powerpoint/2010/main" val="358611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5175" y="908720"/>
            <a:ext cx="3262413" cy="332814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marL="228600" indent="-228600" defTabSz="914218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kumimoji="0" lang="en-US" altLang="ko-KR" b="1" dirty="0" smtClean="0">
                <a:latin typeface="+mn-ea"/>
                <a:ea typeface="+mn-ea"/>
              </a:rPr>
              <a:t>IO vs NIO</a:t>
            </a:r>
          </a:p>
          <a:p>
            <a:pPr marL="228600" indent="-228600" defTabSz="914218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kumimoji="0" lang="en-US" altLang="ko-KR" b="1" dirty="0" smtClean="0">
                <a:latin typeface="+mn-ea"/>
                <a:ea typeface="+mn-ea"/>
              </a:rPr>
              <a:t>Stream vs Channel</a:t>
            </a:r>
          </a:p>
          <a:p>
            <a:pPr marL="228600" indent="-228600" defTabSz="914218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kumimoji="0" lang="en-US" altLang="ko-KR" b="1" dirty="0" smtClean="0">
                <a:latin typeface="+mn-ea"/>
                <a:ea typeface="+mn-ea"/>
              </a:rPr>
              <a:t>Channel</a:t>
            </a:r>
          </a:p>
          <a:p>
            <a:pPr marL="228600" indent="-228600" defTabSz="914218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kumimoji="0" lang="en-US" altLang="ko-KR" b="1" dirty="0" smtClean="0">
                <a:latin typeface="+mn-ea"/>
                <a:ea typeface="+mn-ea"/>
              </a:rPr>
              <a:t>Blocking vs Non-Blocking</a:t>
            </a:r>
          </a:p>
          <a:p>
            <a:pPr marL="228600" indent="-228600" defTabSz="914218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kumimoji="0" lang="en-US" altLang="ko-KR" b="1" dirty="0" smtClean="0">
                <a:latin typeface="+mn-ea"/>
                <a:ea typeface="+mn-ea"/>
              </a:rPr>
              <a:t>Selector</a:t>
            </a:r>
          </a:p>
          <a:p>
            <a:pPr marL="228600" indent="-228600" defTabSz="914218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kumimoji="0" lang="ko-KR" altLang="en-US" b="1" dirty="0" smtClean="0">
                <a:latin typeface="+mn-ea"/>
                <a:ea typeface="+mn-ea"/>
              </a:rPr>
              <a:t>코드 설명</a:t>
            </a:r>
            <a:endParaRPr kumimoji="0" lang="en-US" altLang="ko-KR" b="1" dirty="0" smtClean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78808"/>
            <a:ext cx="800201" cy="46165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목차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/>
          <p:cNvGrpSpPr/>
          <p:nvPr/>
        </p:nvGrpSpPr>
        <p:grpSpPr>
          <a:xfrm>
            <a:off x="179512" y="787780"/>
            <a:ext cx="6663876" cy="3540979"/>
            <a:chOff x="6246182" y="353779"/>
            <a:chExt cx="6663876" cy="3540979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6246182" y="1531547"/>
              <a:ext cx="2240127" cy="23632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737153" y="1596402"/>
              <a:ext cx="12620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/>
                <a:t>SocketChannel</a:t>
              </a:r>
              <a:endParaRPr lang="ko-KR" altLang="en-US" sz="1200" b="1"/>
            </a:p>
          </p:txBody>
        </p:sp>
        <p:sp>
          <p:nvSpPr>
            <p:cNvPr id="65" name="타원 64"/>
            <p:cNvSpPr/>
            <p:nvPr/>
          </p:nvSpPr>
          <p:spPr>
            <a:xfrm>
              <a:off x="6432950" y="1981570"/>
              <a:ext cx="774933" cy="77493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smtClean="0"/>
                <a:t>입력</a:t>
              </a:r>
              <a:endParaRPr lang="en-US" altLang="ko-KR" sz="1200" b="1" dirty="0" smtClean="0"/>
            </a:p>
            <a:p>
              <a:pPr algn="ctr"/>
              <a:r>
                <a:rPr lang="ko-KR" altLang="en-US" sz="1200" b="1" smtClean="0"/>
                <a:t>데이터</a:t>
              </a:r>
              <a:endParaRPr lang="ko-KR" altLang="en-US" sz="1200" b="1" dirty="0"/>
            </a:p>
          </p:txBody>
        </p:sp>
        <p:sp>
          <p:nvSpPr>
            <p:cNvPr id="66" name="타원 65"/>
            <p:cNvSpPr/>
            <p:nvPr/>
          </p:nvSpPr>
          <p:spPr>
            <a:xfrm>
              <a:off x="6417430" y="2984424"/>
              <a:ext cx="802163" cy="8021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smtClean="0"/>
                <a:t>출력</a:t>
              </a:r>
              <a:endParaRPr lang="en-US" altLang="ko-KR" sz="1200" b="1" dirty="0" smtClean="0"/>
            </a:p>
            <a:p>
              <a:pPr algn="ctr"/>
              <a:r>
                <a:rPr lang="ko-KR" altLang="en-US" sz="1200" b="1" dirty="0" smtClean="0"/>
                <a:t>데이터</a:t>
              </a:r>
              <a:endParaRPr lang="ko-KR" altLang="en-US" sz="1200" b="1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781654" y="2011251"/>
              <a:ext cx="430026" cy="177533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/>
                <a:t>버</a:t>
              </a:r>
              <a:endParaRPr lang="en-US" altLang="ko-KR" sz="1400" b="1" dirty="0" smtClean="0"/>
            </a:p>
            <a:p>
              <a:pPr algn="ctr"/>
              <a:r>
                <a:rPr lang="ko-KR" altLang="en-US" sz="1400" b="1" smtClean="0"/>
                <a:t>퍼</a:t>
              </a:r>
              <a:endParaRPr lang="en-US" altLang="ko-KR" sz="1400" b="1" dirty="0" smtClean="0"/>
            </a:p>
          </p:txBody>
        </p:sp>
        <p:cxnSp>
          <p:nvCxnSpPr>
            <p:cNvPr id="68" name="직선 화살표 연결선 67"/>
            <p:cNvCxnSpPr>
              <a:stCxn id="66" idx="6"/>
            </p:cNvCxnSpPr>
            <p:nvPr/>
          </p:nvCxnSpPr>
          <p:spPr>
            <a:xfrm flipV="1">
              <a:off x="7219593" y="3385505"/>
              <a:ext cx="55035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>
              <a:endCxn id="65" idx="6"/>
            </p:cNvCxnSpPr>
            <p:nvPr/>
          </p:nvCxnSpPr>
          <p:spPr>
            <a:xfrm flipH="1">
              <a:off x="7207883" y="2369036"/>
              <a:ext cx="56206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모서리가 둥근 직사각형 69"/>
            <p:cNvSpPr/>
            <p:nvPr/>
          </p:nvSpPr>
          <p:spPr>
            <a:xfrm>
              <a:off x="9756576" y="1531547"/>
              <a:ext cx="2240127" cy="23632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245629" y="1596402"/>
              <a:ext cx="12620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/>
                <a:t>SocketChannel</a:t>
              </a:r>
              <a:endParaRPr lang="ko-KR" altLang="en-US" sz="1200" b="1"/>
            </a:p>
          </p:txBody>
        </p:sp>
        <p:sp>
          <p:nvSpPr>
            <p:cNvPr id="72" name="타원 71"/>
            <p:cNvSpPr/>
            <p:nvPr/>
          </p:nvSpPr>
          <p:spPr>
            <a:xfrm>
              <a:off x="10997263" y="2020074"/>
              <a:ext cx="774933" cy="77493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smtClean="0"/>
                <a:t>입력</a:t>
              </a:r>
              <a:endParaRPr lang="en-US" altLang="ko-KR" sz="1200" b="1" dirty="0" smtClean="0"/>
            </a:p>
            <a:p>
              <a:pPr algn="ctr"/>
              <a:r>
                <a:rPr lang="ko-KR" altLang="en-US" sz="1200" b="1" smtClean="0"/>
                <a:t>데이터</a:t>
              </a:r>
              <a:endParaRPr lang="ko-KR" altLang="en-US" sz="1200" b="1" dirty="0"/>
            </a:p>
          </p:txBody>
        </p:sp>
        <p:sp>
          <p:nvSpPr>
            <p:cNvPr id="73" name="타원 72"/>
            <p:cNvSpPr/>
            <p:nvPr/>
          </p:nvSpPr>
          <p:spPr>
            <a:xfrm>
              <a:off x="10997263" y="2941680"/>
              <a:ext cx="802163" cy="8021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smtClean="0"/>
                <a:t>출력</a:t>
              </a:r>
              <a:endParaRPr lang="en-US" altLang="ko-KR" sz="1200" b="1" dirty="0" smtClean="0"/>
            </a:p>
            <a:p>
              <a:pPr algn="ctr"/>
              <a:r>
                <a:rPr lang="ko-KR" altLang="en-US" sz="1200" b="1" dirty="0" smtClean="0"/>
                <a:t>데이터</a:t>
              </a:r>
              <a:endParaRPr lang="ko-KR" altLang="en-US" sz="1200" b="1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9926550" y="2057957"/>
              <a:ext cx="430026" cy="16819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/>
                <a:t>버</a:t>
              </a:r>
              <a:endParaRPr lang="en-US" altLang="ko-KR" sz="1400" b="1" dirty="0" smtClean="0"/>
            </a:p>
            <a:p>
              <a:pPr algn="ctr"/>
              <a:r>
                <a:rPr lang="ko-KR" altLang="en-US" sz="1400" b="1" smtClean="0"/>
                <a:t>퍼</a:t>
              </a:r>
              <a:endParaRPr lang="en-US" altLang="ko-KR" sz="1400" b="1" dirty="0" smtClean="0"/>
            </a:p>
          </p:txBody>
        </p:sp>
        <p:cxnSp>
          <p:nvCxnSpPr>
            <p:cNvPr id="75" name="직선 화살표 연결선 74"/>
            <p:cNvCxnSpPr>
              <a:stCxn id="73" idx="2"/>
            </p:cNvCxnSpPr>
            <p:nvPr/>
          </p:nvCxnSpPr>
          <p:spPr>
            <a:xfrm flipH="1" flipV="1">
              <a:off x="10346582" y="3342761"/>
              <a:ext cx="65068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>
              <a:endCxn id="72" idx="2"/>
            </p:cNvCxnSpPr>
            <p:nvPr/>
          </p:nvCxnSpPr>
          <p:spPr>
            <a:xfrm flipV="1">
              <a:off x="10365740" y="2407541"/>
              <a:ext cx="631523" cy="40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>
              <a:stCxn id="63" idx="3"/>
            </p:cNvCxnSpPr>
            <p:nvPr/>
          </p:nvCxnSpPr>
          <p:spPr>
            <a:xfrm>
              <a:off x="8486309" y="2713153"/>
              <a:ext cx="126110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8785451" y="2353353"/>
              <a:ext cx="7301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③통신</a:t>
              </a:r>
              <a:endParaRPr lang="ko-KR" altLang="en-US" sz="14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9747412" y="353779"/>
              <a:ext cx="2240129" cy="3617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solidFill>
                    <a:schemeClr val="tx1"/>
                  </a:solidFill>
                </a:rPr>
                <a:t>ServerSocketChannel</a:t>
              </a:r>
              <a:endParaRPr lang="ko-KR" altLang="en-US" sz="1400" b="1">
                <a:solidFill>
                  <a:schemeClr val="tx1"/>
                </a:solidFill>
              </a:endParaRPr>
            </a:p>
          </p:txBody>
        </p:sp>
        <p:cxnSp>
          <p:nvCxnSpPr>
            <p:cNvPr id="80" name="직선 화살표 연결선 79"/>
            <p:cNvCxnSpPr>
              <a:stCxn id="79" idx="2"/>
              <a:endCxn id="70" idx="0"/>
            </p:cNvCxnSpPr>
            <p:nvPr/>
          </p:nvCxnSpPr>
          <p:spPr>
            <a:xfrm>
              <a:off x="10867477" y="715566"/>
              <a:ext cx="9163" cy="8159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>
              <a:endCxn id="79" idx="1"/>
            </p:cNvCxnSpPr>
            <p:nvPr/>
          </p:nvCxnSpPr>
          <p:spPr>
            <a:xfrm flipV="1">
              <a:off x="8378005" y="534673"/>
              <a:ext cx="1369407" cy="10484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 rot="19396275">
              <a:off x="8230174" y="894611"/>
              <a:ext cx="12251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①</a:t>
              </a:r>
              <a:r>
                <a:rPr lang="en-US" altLang="ko-KR" sz="1200" dirty="0" smtClean="0">
                  <a:latin typeface="+mn-ea"/>
                  <a:ea typeface="+mn-ea"/>
                </a:rPr>
                <a:t>Connect</a:t>
              </a:r>
              <a:r>
                <a:rPr lang="ko-KR" altLang="en-US" sz="1200" smtClean="0">
                  <a:latin typeface="+mn-ea"/>
                  <a:ea typeface="+mn-ea"/>
                </a:rPr>
                <a:t>요청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867476" y="885326"/>
              <a:ext cx="2042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②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Accept </a:t>
              </a:r>
              <a:r>
                <a:rPr lang="ko-KR" altLang="en-US" sz="1400" b="1" smtClean="0">
                  <a:solidFill>
                    <a:srgbClr val="FF0000"/>
                  </a:solidFill>
                  <a:latin typeface="+mn-ea"/>
                  <a:ea typeface="+mn-ea"/>
                </a:rPr>
                <a:t>후</a:t>
              </a:r>
              <a:endPara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r>
                <a:rPr lang="en-US" altLang="ko-KR" sz="1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400" b="1" dirty="0" err="1" smtClean="0">
                  <a:solidFill>
                    <a:srgbClr val="FF0000"/>
                  </a:solidFill>
                  <a:latin typeface="+mn-ea"/>
                  <a:ea typeface="+mn-ea"/>
                </a:rPr>
                <a:t>SocketChannel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400" b="1" smtClean="0">
                  <a:solidFill>
                    <a:srgbClr val="FF0000"/>
                  </a:solidFill>
                  <a:latin typeface="+mn-ea"/>
                  <a:ea typeface="+mn-ea"/>
                </a:rPr>
                <a:t>생성</a:t>
              </a:r>
              <a:endParaRPr lang="ko-KR" altLang="en-US" sz="14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4451760"/>
            <a:ext cx="4038736" cy="112374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꺾인 연결선 3"/>
          <p:cNvCxnSpPr>
            <a:stCxn id="83" idx="3"/>
            <a:endCxn id="28" idx="0"/>
          </p:cNvCxnSpPr>
          <p:nvPr/>
        </p:nvCxnSpPr>
        <p:spPr>
          <a:xfrm>
            <a:off x="6843388" y="1580937"/>
            <a:ext cx="180028" cy="2870823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4"/>
          <a:srcRect t="26637" r="20385" b="62943"/>
          <a:stretch/>
        </p:blipFill>
        <p:spPr>
          <a:xfrm>
            <a:off x="97160" y="4717790"/>
            <a:ext cx="4703646" cy="7444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/>
          <p:cNvSpPr txBox="1"/>
          <p:nvPr/>
        </p:nvSpPr>
        <p:spPr>
          <a:xfrm>
            <a:off x="131910" y="87025"/>
            <a:ext cx="1415754" cy="46165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코드설명</a:t>
            </a:r>
          </a:p>
        </p:txBody>
      </p:sp>
      <p:cxnSp>
        <p:nvCxnSpPr>
          <p:cNvPr id="3" name="꺾인 연결선 2"/>
          <p:cNvCxnSpPr>
            <a:endCxn id="45" idx="0"/>
          </p:cNvCxnSpPr>
          <p:nvPr/>
        </p:nvCxnSpPr>
        <p:spPr>
          <a:xfrm rot="5400000">
            <a:off x="2002772" y="3636718"/>
            <a:ext cx="1527284" cy="634861"/>
          </a:xfrm>
          <a:prstGeom prst="bentConnector3">
            <a:avLst>
              <a:gd name="adj1" fmla="val 7565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95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51520" y="1052736"/>
            <a:ext cx="6369597" cy="3888432"/>
            <a:chOff x="344620" y="1052736"/>
            <a:chExt cx="6369597" cy="388843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l="5401" t="90649" r="51396"/>
            <a:stretch/>
          </p:blipFill>
          <p:spPr>
            <a:xfrm>
              <a:off x="866331" y="2584638"/>
              <a:ext cx="3301014" cy="863969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/>
            <a:srcRect l="41164" t="3338" b="72539"/>
            <a:stretch/>
          </p:blipFill>
          <p:spPr>
            <a:xfrm>
              <a:off x="889656" y="3592750"/>
              <a:ext cx="4536689" cy="98837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t="26637" r="20385" b="62943"/>
            <a:stretch/>
          </p:blipFill>
          <p:spPr>
            <a:xfrm>
              <a:off x="344620" y="1052736"/>
              <a:ext cx="6369597" cy="1008112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1016276" y="2108656"/>
              <a:ext cx="3153858" cy="276989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200" b="1" dirty="0" smtClean="0">
                  <a:latin typeface="+mn-ea"/>
                  <a:ea typeface="+mn-ea"/>
                </a:rPr>
                <a:t>…</a:t>
              </a:r>
              <a:r>
                <a:rPr kumimoji="0" lang="ko-KR" altLang="en-US" sz="1200" b="1" smtClean="0">
                  <a:latin typeface="+mn-ea"/>
                  <a:ea typeface="+mn-ea"/>
                </a:rPr>
                <a:t>중략</a:t>
              </a:r>
              <a:r>
                <a:rPr kumimoji="0" lang="en-US" altLang="ko-KR" sz="1200" b="1" dirty="0" smtClean="0">
                  <a:latin typeface="+mn-ea"/>
                  <a:ea typeface="+mn-ea"/>
                </a:rPr>
                <a:t>…[</a:t>
              </a:r>
              <a:r>
                <a:rPr kumimoji="0" lang="en-US" altLang="ko-KR" sz="1200" b="1" dirty="0" err="1" smtClean="0">
                  <a:latin typeface="+mn-ea"/>
                  <a:ea typeface="+mn-ea"/>
                </a:rPr>
                <a:t>isValid</a:t>
              </a:r>
              <a:r>
                <a:rPr kumimoji="0" lang="en-US" altLang="ko-KR" sz="1200" b="1" dirty="0" smtClean="0">
                  <a:latin typeface="+mn-ea"/>
                  <a:ea typeface="+mn-ea"/>
                </a:rPr>
                <a:t>, </a:t>
              </a:r>
              <a:r>
                <a:rPr kumimoji="0" lang="en-US" altLang="ko-KR" sz="1200" b="1" dirty="0" err="1" smtClean="0">
                  <a:latin typeface="+mn-ea"/>
                  <a:ea typeface="+mn-ea"/>
                </a:rPr>
                <a:t>finishConnect</a:t>
              </a:r>
              <a:r>
                <a:rPr kumimoji="0" lang="en-US" altLang="ko-KR" sz="1200" b="1" dirty="0" smtClean="0">
                  <a:latin typeface="+mn-ea"/>
                  <a:ea typeface="+mn-ea"/>
                </a:rPr>
                <a:t> </a:t>
              </a:r>
              <a:r>
                <a:rPr kumimoji="0" lang="ko-KR" altLang="en-US" sz="1200" b="1" smtClean="0">
                  <a:latin typeface="+mn-ea"/>
                  <a:ea typeface="+mn-ea"/>
                </a:rPr>
                <a:t>관련 코드</a:t>
              </a:r>
              <a:r>
                <a:rPr kumimoji="0" lang="en-US" altLang="ko-KR" sz="1200" b="1" dirty="0" smtClean="0">
                  <a:latin typeface="+mn-ea"/>
                  <a:ea typeface="+mn-ea"/>
                </a:rPr>
                <a:t>]</a:t>
              </a:r>
              <a:endParaRPr kumimoji="0" lang="ko-KR" altLang="en-US" sz="1200" b="1" dirty="0" err="1" smtClean="0">
                <a:latin typeface="+mn-ea"/>
                <a:ea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1881" y="4633402"/>
              <a:ext cx="239150" cy="307766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400" dirty="0" smtClean="0">
                  <a:latin typeface="+mn-ea"/>
                  <a:ea typeface="+mn-ea"/>
                </a:rPr>
                <a:t>}</a:t>
              </a:r>
              <a:endParaRPr kumimoji="0" lang="ko-KR" altLang="en-US" sz="1400" dirty="0" err="1" smtClean="0">
                <a:latin typeface="+mn-ea"/>
                <a:ea typeface="+mn-ea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60858" y="2524216"/>
            <a:ext cx="1554575" cy="4154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 smtClean="0">
                <a:latin typeface="+mn-ea"/>
                <a:ea typeface="+mn-ea"/>
              </a:rPr>
              <a:t>OP_READ</a:t>
            </a:r>
            <a:r>
              <a:rPr kumimoji="0" lang="ko-KR" altLang="en-US" sz="1400" smtClean="0">
                <a:latin typeface="+mn-ea"/>
                <a:ea typeface="+mn-ea"/>
              </a:rPr>
              <a:t>인 경우</a:t>
            </a:r>
            <a:endParaRPr kumimoji="0" lang="ko-KR" altLang="en-US" sz="1400" dirty="0" err="1" smtClean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7944" y="3410426"/>
            <a:ext cx="1622542" cy="4154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 smtClean="0">
                <a:latin typeface="+mn-ea"/>
                <a:ea typeface="+mn-ea"/>
              </a:rPr>
              <a:t>OP_WRITE</a:t>
            </a:r>
            <a:r>
              <a:rPr kumimoji="0" lang="ko-KR" altLang="en-US" sz="1400" smtClean="0">
                <a:latin typeface="+mn-ea"/>
                <a:ea typeface="+mn-ea"/>
              </a:rPr>
              <a:t>인 경우</a:t>
            </a:r>
            <a:endParaRPr kumimoji="0" lang="ko-KR" altLang="en-US" sz="1400" dirty="0" err="1" smtClean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3176" y="5013176"/>
            <a:ext cx="7179704" cy="10618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 smtClean="0">
                <a:latin typeface="+mn-ea"/>
                <a:ea typeface="+mn-ea"/>
              </a:rPr>
              <a:t>Client</a:t>
            </a:r>
            <a:r>
              <a:rPr kumimoji="0" lang="ko-KR" altLang="en-US" sz="1400" smtClean="0">
                <a:latin typeface="+mn-ea"/>
                <a:ea typeface="+mn-ea"/>
              </a:rPr>
              <a:t>가 </a:t>
            </a:r>
            <a:r>
              <a:rPr kumimoji="0" lang="en-US" altLang="ko-KR" sz="1400" dirty="0" smtClean="0">
                <a:latin typeface="+mn-ea"/>
                <a:ea typeface="+mn-ea"/>
              </a:rPr>
              <a:t>Server</a:t>
            </a:r>
            <a:r>
              <a:rPr kumimoji="0" lang="ko-KR" altLang="en-US" sz="1400" smtClean="0">
                <a:latin typeface="+mn-ea"/>
                <a:ea typeface="+mn-ea"/>
              </a:rPr>
              <a:t>로 데이터 전송 </a:t>
            </a:r>
            <a:r>
              <a:rPr kumimoji="0" lang="en-US" altLang="ko-KR" sz="1400" dirty="0" smtClean="0">
                <a:latin typeface="+mn-ea"/>
                <a:ea typeface="+mn-ea"/>
              </a:rPr>
              <a:t>-&gt; </a:t>
            </a:r>
            <a:r>
              <a:rPr kumimoji="0" lang="en-US" altLang="ko-KR" sz="1400" dirty="0" err="1" smtClean="0">
                <a:latin typeface="+mn-ea"/>
                <a:ea typeface="+mn-ea"/>
              </a:rPr>
              <a:t>selKey.isReadable</a:t>
            </a:r>
            <a:r>
              <a:rPr kumimoji="0" lang="en-US" altLang="ko-KR" sz="1400" dirty="0" smtClean="0">
                <a:latin typeface="+mn-ea"/>
                <a:ea typeface="+mn-ea"/>
              </a:rPr>
              <a:t>()</a:t>
            </a:r>
            <a:r>
              <a:rPr kumimoji="0" lang="ko-KR" altLang="en-US" sz="1400" smtClean="0">
                <a:latin typeface="+mn-ea"/>
                <a:ea typeface="+mn-ea"/>
              </a:rPr>
              <a:t>이 </a:t>
            </a:r>
            <a:r>
              <a:rPr kumimoji="0" lang="en-US" altLang="ko-KR" sz="1400" dirty="0" smtClean="0">
                <a:latin typeface="+mn-ea"/>
                <a:ea typeface="+mn-ea"/>
              </a:rPr>
              <a:t>True </a:t>
            </a:r>
            <a:r>
              <a:rPr kumimoji="0" lang="ko-KR" altLang="en-US" sz="1400" smtClean="0">
                <a:latin typeface="+mn-ea"/>
                <a:ea typeface="+mn-ea"/>
              </a:rPr>
              <a:t>반환 </a:t>
            </a:r>
            <a:r>
              <a:rPr kumimoji="0" lang="en-US" altLang="ko-KR" sz="1400" dirty="0" smtClean="0">
                <a:latin typeface="+mn-ea"/>
                <a:ea typeface="+mn-ea"/>
              </a:rPr>
              <a:t>-&gt; read()</a:t>
            </a:r>
          </a:p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 smtClean="0">
                <a:latin typeface="+mn-ea"/>
                <a:ea typeface="+mn-ea"/>
              </a:rPr>
              <a:t>-&gt; </a:t>
            </a:r>
            <a:r>
              <a:rPr kumimoji="0" lang="en-US" altLang="ko-KR" sz="1400" dirty="0" err="1">
                <a:latin typeface="+mn-ea"/>
                <a:ea typeface="+mn-ea"/>
              </a:rPr>
              <a:t>selKey.interestOps</a:t>
            </a:r>
            <a:r>
              <a:rPr kumimoji="0" lang="en-US" altLang="ko-KR" sz="1400" dirty="0">
                <a:latin typeface="+mn-ea"/>
                <a:ea typeface="+mn-ea"/>
              </a:rPr>
              <a:t>(</a:t>
            </a:r>
            <a:r>
              <a:rPr kumimoji="0" lang="en-US" altLang="ko-KR" sz="1400" dirty="0" err="1">
                <a:latin typeface="+mn-ea"/>
                <a:ea typeface="+mn-ea"/>
              </a:rPr>
              <a:t>SelectionKey.OP_WRITE</a:t>
            </a:r>
            <a:r>
              <a:rPr kumimoji="0" lang="en-US" altLang="ko-KR" sz="1400" dirty="0" smtClean="0">
                <a:latin typeface="+mn-ea"/>
                <a:ea typeface="+mn-ea"/>
              </a:rPr>
              <a:t>) </a:t>
            </a:r>
            <a:r>
              <a:rPr kumimoji="0" lang="ko-KR" altLang="en-US" sz="1400" smtClean="0">
                <a:latin typeface="+mn-ea"/>
                <a:ea typeface="+mn-ea"/>
              </a:rPr>
              <a:t>수행 </a:t>
            </a:r>
            <a:r>
              <a:rPr kumimoji="0" lang="en-US" altLang="ko-KR" sz="1400" dirty="0">
                <a:latin typeface="+mn-ea"/>
                <a:ea typeface="+mn-ea"/>
              </a:rPr>
              <a:t>-&gt; </a:t>
            </a:r>
            <a:r>
              <a:rPr kumimoji="0" lang="en-US" altLang="ko-KR" sz="1400" dirty="0" err="1">
                <a:latin typeface="+mn-ea"/>
                <a:ea typeface="+mn-ea"/>
              </a:rPr>
              <a:t>selKey.isWritable</a:t>
            </a:r>
            <a:r>
              <a:rPr kumimoji="0" lang="en-US" altLang="ko-KR" sz="1400" dirty="0">
                <a:latin typeface="+mn-ea"/>
                <a:ea typeface="+mn-ea"/>
              </a:rPr>
              <a:t>()</a:t>
            </a:r>
            <a:r>
              <a:rPr kumimoji="0" lang="ko-KR" altLang="en-US" sz="1400">
                <a:latin typeface="+mn-ea"/>
                <a:ea typeface="+mn-ea"/>
              </a:rPr>
              <a:t>이 </a:t>
            </a:r>
            <a:r>
              <a:rPr kumimoji="0" lang="en-US" altLang="ko-KR" sz="1400" dirty="0">
                <a:latin typeface="+mn-ea"/>
                <a:ea typeface="+mn-ea"/>
              </a:rPr>
              <a:t>True </a:t>
            </a:r>
            <a:r>
              <a:rPr kumimoji="0" lang="ko-KR" altLang="en-US" sz="1400">
                <a:latin typeface="+mn-ea"/>
                <a:ea typeface="+mn-ea"/>
              </a:rPr>
              <a:t>반환 </a:t>
            </a:r>
            <a:endParaRPr kumimoji="0" lang="en-US" altLang="ko-KR" sz="1400" dirty="0" smtClean="0">
              <a:latin typeface="+mn-ea"/>
              <a:ea typeface="+mn-ea"/>
            </a:endParaRPr>
          </a:p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 smtClean="0">
                <a:latin typeface="+mn-ea"/>
                <a:ea typeface="+mn-ea"/>
              </a:rPr>
              <a:t>-&gt; </a:t>
            </a:r>
            <a:r>
              <a:rPr kumimoji="0" lang="en-US" altLang="ko-KR" sz="1400" dirty="0" err="1" smtClean="0">
                <a:latin typeface="+mn-ea"/>
                <a:ea typeface="+mn-ea"/>
              </a:rPr>
              <a:t>selKey.interestOps</a:t>
            </a:r>
            <a:r>
              <a:rPr kumimoji="0" lang="en-US" altLang="ko-KR" sz="1400" dirty="0" smtClean="0">
                <a:latin typeface="+mn-ea"/>
                <a:ea typeface="+mn-ea"/>
              </a:rPr>
              <a:t>(</a:t>
            </a:r>
            <a:r>
              <a:rPr kumimoji="0" lang="en-US" altLang="ko-KR" sz="1400" dirty="0" err="1" smtClean="0">
                <a:latin typeface="+mn-ea"/>
                <a:ea typeface="+mn-ea"/>
              </a:rPr>
              <a:t>SelectionKey.OP_READ</a:t>
            </a:r>
            <a:r>
              <a:rPr kumimoji="0" lang="en-US" altLang="ko-KR" sz="1400" dirty="0" smtClean="0">
                <a:latin typeface="+mn-ea"/>
                <a:ea typeface="+mn-ea"/>
              </a:rPr>
              <a:t>) </a:t>
            </a:r>
            <a:r>
              <a:rPr kumimoji="0" lang="ko-KR" altLang="en-US" sz="1400" smtClean="0">
                <a:latin typeface="+mn-ea"/>
                <a:ea typeface="+mn-ea"/>
              </a:rPr>
              <a:t>수행</a:t>
            </a:r>
            <a:endParaRPr kumimoji="0" lang="en-US" altLang="ko-KR" sz="1400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910" y="87025"/>
            <a:ext cx="1415754" cy="46165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코드설명</a:t>
            </a:r>
          </a:p>
        </p:txBody>
      </p:sp>
    </p:spTree>
    <p:extLst>
      <p:ext uri="{BB962C8B-B14F-4D97-AF65-F5344CB8AC3E}">
        <p14:creationId xmlns:p14="http://schemas.microsoft.com/office/powerpoint/2010/main" val="45070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51" y="1420176"/>
            <a:ext cx="4752260" cy="841108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585223" y="3153544"/>
            <a:ext cx="4426965" cy="3011760"/>
            <a:chOff x="2581672" y="2487296"/>
            <a:chExt cx="4229100" cy="287714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1672" y="2847975"/>
              <a:ext cx="3962400" cy="116205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81672" y="2487296"/>
              <a:ext cx="1304925" cy="22860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81672" y="4224883"/>
              <a:ext cx="4229100" cy="62865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81672" y="5078694"/>
              <a:ext cx="3705225" cy="28575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193332" y="980417"/>
            <a:ext cx="2570878" cy="307766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 smtClean="0">
                <a:latin typeface="+mn-ea"/>
                <a:ea typeface="+mn-ea"/>
              </a:rPr>
              <a:t>Server -&gt; Client </a:t>
            </a:r>
            <a:r>
              <a:rPr kumimoji="0" lang="ko-KR" altLang="en-US" sz="1400" b="1" smtClean="0">
                <a:latin typeface="+mn-ea"/>
                <a:ea typeface="+mn-ea"/>
              </a:rPr>
              <a:t>데이터 전송</a:t>
            </a:r>
            <a:endParaRPr kumimoji="0" lang="ko-KR" altLang="en-US" sz="1400" b="1" dirty="0" err="1" smtClean="0"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334" y="2742308"/>
            <a:ext cx="2570878" cy="307766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 smtClean="0">
                <a:latin typeface="+mn-ea"/>
                <a:ea typeface="+mn-ea"/>
              </a:rPr>
              <a:t>Client -&gt; Server </a:t>
            </a:r>
            <a:r>
              <a:rPr kumimoji="0" lang="ko-KR" altLang="en-US" sz="1400" b="1" smtClean="0">
                <a:latin typeface="+mn-ea"/>
                <a:ea typeface="+mn-ea"/>
              </a:rPr>
              <a:t>데이터 읽기</a:t>
            </a:r>
            <a:endParaRPr kumimoji="0" lang="ko-KR" altLang="en-US" sz="1400" b="1" dirty="0" err="1" smtClean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5667224"/>
            <a:ext cx="3694391" cy="697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 smtClean="0">
                <a:latin typeface="+mn-ea"/>
                <a:ea typeface="+mn-ea"/>
              </a:rPr>
              <a:t>Client</a:t>
            </a:r>
            <a:r>
              <a:rPr kumimoji="0" lang="ko-KR" altLang="en-US" sz="1400" smtClean="0">
                <a:latin typeface="+mn-ea"/>
                <a:ea typeface="+mn-ea"/>
              </a:rPr>
              <a:t>가 보낸 데이터를 읽은 후에는</a:t>
            </a:r>
            <a:endParaRPr kumimoji="0" lang="en-US" altLang="ko-KR" sz="1400" dirty="0" smtClean="0">
              <a:latin typeface="+mn-ea"/>
              <a:ea typeface="+mn-ea"/>
            </a:endParaRPr>
          </a:p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 smtClean="0">
                <a:latin typeface="+mn-ea"/>
                <a:ea typeface="+mn-ea"/>
              </a:rPr>
              <a:t>해당 </a:t>
            </a:r>
            <a:r>
              <a:rPr kumimoji="0" lang="en-US" altLang="ko-KR" sz="1400" dirty="0" smtClean="0">
                <a:latin typeface="+mn-ea"/>
                <a:ea typeface="+mn-ea"/>
              </a:rPr>
              <a:t>Selection Key</a:t>
            </a:r>
            <a:r>
              <a:rPr kumimoji="0" lang="ko-KR" altLang="en-US" sz="1400" smtClean="0">
                <a:latin typeface="+mn-ea"/>
                <a:ea typeface="+mn-ea"/>
              </a:rPr>
              <a:t>를 </a:t>
            </a:r>
            <a:r>
              <a:rPr kumimoji="0" lang="en-US" altLang="ko-KR" sz="1400" dirty="0" smtClean="0">
                <a:latin typeface="+mn-ea"/>
                <a:ea typeface="+mn-ea"/>
              </a:rPr>
              <a:t>Write</a:t>
            </a:r>
            <a:r>
              <a:rPr kumimoji="0" lang="ko-KR" altLang="en-US" sz="1400" smtClean="0">
                <a:latin typeface="+mn-ea"/>
                <a:ea typeface="+mn-ea"/>
              </a:rPr>
              <a:t>모드로 변경한다</a:t>
            </a:r>
            <a:endParaRPr kumimoji="0" lang="ko-KR" altLang="en-US" sz="1400" dirty="0" err="1" smtClean="0"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1910" y="87025"/>
            <a:ext cx="1415754" cy="46165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코드설명</a:t>
            </a:r>
          </a:p>
        </p:txBody>
      </p:sp>
    </p:spTree>
    <p:extLst>
      <p:ext uri="{BB962C8B-B14F-4D97-AF65-F5344CB8AC3E}">
        <p14:creationId xmlns:p14="http://schemas.microsoft.com/office/powerpoint/2010/main" val="310875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174893"/>
            <a:ext cx="3027877" cy="64807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94805" y="836712"/>
            <a:ext cx="2484316" cy="307766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 smtClean="0">
                <a:latin typeface="+mn-ea"/>
                <a:ea typeface="+mn-ea"/>
              </a:rPr>
              <a:t>Server</a:t>
            </a:r>
            <a:r>
              <a:rPr kumimoji="0" lang="ko-KR" altLang="en-US" sz="1400" b="1" smtClean="0">
                <a:latin typeface="+mn-ea"/>
                <a:ea typeface="+mn-ea"/>
              </a:rPr>
              <a:t>에서 </a:t>
            </a:r>
            <a:r>
              <a:rPr kumimoji="0" lang="en-US" altLang="ko-KR" sz="1400" b="1" dirty="0" smtClean="0">
                <a:latin typeface="+mn-ea"/>
                <a:ea typeface="+mn-ea"/>
              </a:rPr>
              <a:t>Client </a:t>
            </a:r>
            <a:r>
              <a:rPr kumimoji="0" lang="ko-KR" altLang="en-US" sz="1400" b="1" smtClean="0">
                <a:latin typeface="+mn-ea"/>
                <a:ea typeface="+mn-ea"/>
              </a:rPr>
              <a:t>연결 끊기</a:t>
            </a:r>
            <a:endParaRPr kumimoji="0" lang="ko-KR" altLang="en-US" sz="1400" b="1" dirty="0" err="1" smtClean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887231"/>
            <a:ext cx="4693896" cy="307766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 smtClean="0">
                <a:latin typeface="+mn-ea"/>
                <a:ea typeface="+mn-ea"/>
              </a:rPr>
              <a:t>-&gt; </a:t>
            </a:r>
            <a:r>
              <a:rPr kumimoji="0" lang="ko-KR" altLang="en-US" sz="1400" smtClean="0">
                <a:latin typeface="+mn-ea"/>
                <a:ea typeface="+mn-ea"/>
              </a:rPr>
              <a:t>연결을 제대로 끊어줘야 메모리 누적을 피할 수 있다</a:t>
            </a:r>
            <a:r>
              <a:rPr kumimoji="0" lang="en-US" altLang="ko-KR" sz="1400" dirty="0" smtClean="0">
                <a:latin typeface="+mn-ea"/>
                <a:ea typeface="+mn-ea"/>
              </a:rPr>
              <a:t>.</a:t>
            </a:r>
            <a:endParaRPr kumimoji="0" lang="ko-KR" altLang="en-US" sz="1400" dirty="0" err="1" smtClean="0"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1910" y="87025"/>
            <a:ext cx="1415754" cy="46165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코드설명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84" y="2864928"/>
            <a:ext cx="4870172" cy="36662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780" y="2492896"/>
            <a:ext cx="1386900" cy="307766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smtClean="0">
                <a:latin typeface="+mn-ea"/>
                <a:ea typeface="+mn-ea"/>
              </a:rPr>
              <a:t>기타 체크 코드</a:t>
            </a:r>
            <a:endParaRPr kumimoji="0" lang="ko-KR" altLang="en-US" sz="1400" b="1" dirty="0" err="1" smtClean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2310" y="2815377"/>
            <a:ext cx="3673873" cy="307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 smtClean="0">
                <a:latin typeface="+mn-ea"/>
                <a:ea typeface="+mn-ea"/>
              </a:rPr>
              <a:t>감지된 </a:t>
            </a:r>
            <a:r>
              <a:rPr kumimoji="0" lang="en-US" altLang="ko-KR" sz="1400" dirty="0" smtClean="0">
                <a:latin typeface="+mn-ea"/>
                <a:ea typeface="+mn-ea"/>
              </a:rPr>
              <a:t>Selection Key</a:t>
            </a:r>
            <a:r>
              <a:rPr kumimoji="0" lang="ko-KR" altLang="en-US" sz="1400" smtClean="0">
                <a:latin typeface="+mn-ea"/>
                <a:ea typeface="+mn-ea"/>
              </a:rPr>
              <a:t>가 유효한지 확인한다</a:t>
            </a:r>
            <a:endParaRPr kumimoji="0" lang="ko-KR" altLang="en-US" sz="1400" dirty="0" err="1" smtClean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6056" y="3853737"/>
            <a:ext cx="3127761" cy="10618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 smtClean="0">
                <a:latin typeface="+mn-ea"/>
                <a:ea typeface="+mn-ea"/>
              </a:rPr>
              <a:t>연결 중인 클라이언트에서 다시 한번</a:t>
            </a:r>
            <a:endParaRPr kumimoji="0" lang="en-US" altLang="ko-KR" sz="1400" dirty="0" smtClean="0">
              <a:latin typeface="+mn-ea"/>
              <a:ea typeface="+mn-ea"/>
            </a:endParaRPr>
          </a:p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 smtClean="0">
                <a:latin typeface="+mn-ea"/>
                <a:ea typeface="+mn-ea"/>
              </a:rPr>
              <a:t>접속 요청 들어올 경우</a:t>
            </a:r>
            <a:endParaRPr kumimoji="0" lang="en-US" altLang="ko-KR" sz="1400" dirty="0">
              <a:latin typeface="+mn-ea"/>
              <a:ea typeface="+mn-ea"/>
            </a:endParaRPr>
          </a:p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 err="1" smtClean="0">
                <a:latin typeface="+mn-ea"/>
                <a:ea typeface="+mn-ea"/>
              </a:rPr>
              <a:t>finishConnect</a:t>
            </a:r>
            <a:r>
              <a:rPr kumimoji="0" lang="en-US" altLang="ko-KR" sz="1400" dirty="0" smtClean="0">
                <a:latin typeface="+mn-ea"/>
                <a:ea typeface="+mn-ea"/>
              </a:rPr>
              <a:t>()</a:t>
            </a:r>
            <a:r>
              <a:rPr kumimoji="0" lang="ko-KR" altLang="en-US" sz="1400" smtClean="0">
                <a:latin typeface="+mn-ea"/>
                <a:ea typeface="+mn-ea"/>
              </a:rPr>
              <a:t>로 연결 완료 처리</a:t>
            </a:r>
            <a:endParaRPr kumimoji="0" lang="en-US" altLang="ko-KR" sz="14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610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87025"/>
            <a:ext cx="3079671" cy="46165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b="1" smtClean="0">
                <a:solidFill>
                  <a:schemeClr val="bg1"/>
                </a:solidFill>
                <a:latin typeface="+mn-ea"/>
                <a:ea typeface="+mn-ea"/>
              </a:rPr>
              <a:t>과제 수행 결과물 </a:t>
            </a:r>
            <a:r>
              <a:rPr kumimoji="0" lang="en-US" altLang="ko-KR" sz="2400" b="1" dirty="0" smtClean="0">
                <a:solidFill>
                  <a:schemeClr val="bg1"/>
                </a:solidFill>
                <a:latin typeface="+mn-ea"/>
                <a:ea typeface="+mn-ea"/>
              </a:rPr>
              <a:t>- 1</a:t>
            </a:r>
            <a:endParaRPr kumimoji="0" lang="ko-KR" altLang="en-US" sz="24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374169"/>
            <a:ext cx="2914650" cy="1885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4152086"/>
            <a:ext cx="2752725" cy="1714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700808"/>
            <a:ext cx="3703635" cy="373430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384458"/>
            <a:ext cx="2914650" cy="1885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4162375"/>
            <a:ext cx="2752725" cy="1714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711097"/>
            <a:ext cx="3703635" cy="373430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직선 연결선 14"/>
          <p:cNvCxnSpPr>
            <a:stCxn id="11" idx="1"/>
            <a:endCxn id="14" idx="3"/>
          </p:cNvCxnSpPr>
          <p:nvPr/>
        </p:nvCxnSpPr>
        <p:spPr>
          <a:xfrm flipH="1">
            <a:off x="4171179" y="2327433"/>
            <a:ext cx="832869" cy="12508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3" idx="1"/>
            <a:endCxn id="4" idx="3"/>
          </p:cNvCxnSpPr>
          <p:nvPr/>
        </p:nvCxnSpPr>
        <p:spPr>
          <a:xfrm flipH="1" flipV="1">
            <a:off x="4171179" y="3567962"/>
            <a:ext cx="832869" cy="1451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18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87025"/>
            <a:ext cx="3079671" cy="46165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b="1" smtClean="0">
                <a:solidFill>
                  <a:schemeClr val="bg1"/>
                </a:solidFill>
                <a:latin typeface="+mn-ea"/>
                <a:ea typeface="+mn-ea"/>
              </a:rPr>
              <a:t>과제 수행 결과물 </a:t>
            </a:r>
            <a:r>
              <a:rPr kumimoji="0" lang="en-US" altLang="ko-KR" sz="2400" b="1" dirty="0" smtClean="0">
                <a:solidFill>
                  <a:schemeClr val="bg1"/>
                </a:solidFill>
                <a:latin typeface="+mn-ea"/>
                <a:ea typeface="+mn-ea"/>
              </a:rPr>
              <a:t>- 1</a:t>
            </a:r>
            <a:endParaRPr kumimoji="0" lang="ko-KR" altLang="en-US" sz="24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36712"/>
            <a:ext cx="7992888" cy="53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4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87025"/>
            <a:ext cx="3079671" cy="46165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과제 수행 결과물 </a:t>
            </a:r>
            <a:r>
              <a:rPr kumimoji="0" lang="en-US" altLang="ko-KR" sz="2400" b="1" dirty="0" smtClean="0">
                <a:solidFill>
                  <a:schemeClr val="bg1"/>
                </a:solidFill>
                <a:latin typeface="+mn-ea"/>
                <a:ea typeface="+mn-ea"/>
              </a:rPr>
              <a:t>- 2</a:t>
            </a:r>
            <a:endParaRPr kumimoji="0" lang="ko-KR" altLang="en-US" sz="24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09129"/>
            <a:ext cx="3400368" cy="42661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916832"/>
            <a:ext cx="2541259" cy="12961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4005064"/>
            <a:ext cx="1497358" cy="129979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연결선 9"/>
          <p:cNvCxnSpPr>
            <a:stCxn id="5" idx="3"/>
            <a:endCxn id="7" idx="1"/>
          </p:cNvCxnSpPr>
          <p:nvPr/>
        </p:nvCxnSpPr>
        <p:spPr>
          <a:xfrm flipV="1">
            <a:off x="4299960" y="2564904"/>
            <a:ext cx="1064128" cy="9772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3"/>
            <a:endCxn id="8" idx="1"/>
          </p:cNvCxnSpPr>
          <p:nvPr/>
        </p:nvCxnSpPr>
        <p:spPr>
          <a:xfrm>
            <a:off x="4299960" y="3542182"/>
            <a:ext cx="1424168" cy="1112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8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56277"/>
          <a:stretch/>
        </p:blipFill>
        <p:spPr>
          <a:xfrm>
            <a:off x="251520" y="1412776"/>
            <a:ext cx="3928505" cy="36826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504" y="87025"/>
            <a:ext cx="3079671" cy="46165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과제 수행 결과물 </a:t>
            </a:r>
            <a:r>
              <a:rPr kumimoji="0" lang="en-US" altLang="ko-KR" sz="2400" b="1" dirty="0" smtClean="0">
                <a:solidFill>
                  <a:schemeClr val="bg1"/>
                </a:solidFill>
                <a:latin typeface="+mn-ea"/>
                <a:ea typeface="+mn-ea"/>
              </a:rPr>
              <a:t>- 3</a:t>
            </a:r>
            <a:endParaRPr kumimoji="0" lang="ko-KR" altLang="en-US" sz="24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44427" b="20035"/>
          <a:stretch/>
        </p:blipFill>
        <p:spPr>
          <a:xfrm>
            <a:off x="4899561" y="980728"/>
            <a:ext cx="4000583" cy="30480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80230"/>
          <a:stretch/>
        </p:blipFill>
        <p:spPr>
          <a:xfrm>
            <a:off x="4896331" y="4365104"/>
            <a:ext cx="4003813" cy="1728192"/>
          </a:xfrm>
          <a:prstGeom prst="rect">
            <a:avLst/>
          </a:prstGeom>
        </p:spPr>
      </p:pic>
      <p:cxnSp>
        <p:nvCxnSpPr>
          <p:cNvPr id="10" name="직선 연결선 9"/>
          <p:cNvCxnSpPr>
            <a:stCxn id="7" idx="1"/>
            <a:endCxn id="5" idx="3"/>
          </p:cNvCxnSpPr>
          <p:nvPr/>
        </p:nvCxnSpPr>
        <p:spPr>
          <a:xfrm flipH="1">
            <a:off x="4180025" y="2504773"/>
            <a:ext cx="719536" cy="749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8" idx="1"/>
            <a:endCxn id="5" idx="3"/>
          </p:cNvCxnSpPr>
          <p:nvPr/>
        </p:nvCxnSpPr>
        <p:spPr>
          <a:xfrm flipH="1" flipV="1">
            <a:off x="4180025" y="3254119"/>
            <a:ext cx="716306" cy="19750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1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899148"/>
            <a:ext cx="364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Selector </a:t>
            </a:r>
            <a:r>
              <a:rPr lang="ko-KR" altLang="en-US" sz="1400" smtClean="0"/>
              <a:t>자료 </a:t>
            </a:r>
            <a:r>
              <a:rPr lang="en-US" altLang="ko-KR" sz="1400" dirty="0" smtClean="0"/>
              <a:t>:</a:t>
            </a:r>
            <a:r>
              <a:rPr lang="ko-KR" altLang="en-US" sz="1400"/>
              <a:t> </a:t>
            </a:r>
            <a:r>
              <a:rPr lang="ko-KR" altLang="en-US" sz="1400" smtClean="0">
                <a:hlinkClick r:id="rId2"/>
              </a:rPr>
              <a:t>http://chery.tistory.com/53</a:t>
            </a:r>
            <a:r>
              <a:rPr lang="ko-KR" altLang="en-US" sz="1400" smtClean="0"/>
              <a:t> 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78808"/>
            <a:ext cx="1415754" cy="46165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참고자료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23528" y="2348880"/>
            <a:ext cx="45470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BlockingQueue</a:t>
            </a:r>
            <a:r>
              <a:rPr lang="en-US" altLang="ko-KR" sz="1400" dirty="0" smtClean="0"/>
              <a:t> : </a:t>
            </a:r>
            <a:r>
              <a:rPr lang="ko-KR" altLang="en-US" sz="1400" smtClean="0">
                <a:hlinkClick r:id="rId3"/>
              </a:rPr>
              <a:t>http://oniondev.egloos.com/558949</a:t>
            </a:r>
            <a:r>
              <a:rPr lang="ko-KR" altLang="en-US" sz="1400" smtClean="0"/>
              <a:t> 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319674" y="1378401"/>
            <a:ext cx="94847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Selector, </a:t>
            </a:r>
            <a:r>
              <a:rPr lang="en-US" altLang="ko-KR" sz="1400" dirty="0" err="1" smtClean="0"/>
              <a:t>SelectionKey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smtClean="0">
                <a:hlinkClick r:id="rId4"/>
              </a:rPr>
              <a:t>http</a:t>
            </a:r>
            <a:r>
              <a:rPr lang="ko-KR" altLang="en-US" sz="1400" dirty="0" smtClean="0">
                <a:hlinkClick r:id="rId4"/>
              </a:rPr>
              <a:t>://sjava.net/2008/09/selector-%EB%B0%8F-selectionkey-%ED%81%B4%EB%9E%98%EC%8A%A4-%</a:t>
            </a:r>
            <a:r>
              <a:rPr lang="ko-KR" altLang="en-US" sz="1400" smtClean="0">
                <a:hlinkClick r:id="rId4"/>
              </a:rPr>
              <a:t>EB%82%B4%EC%9A%A9/</a:t>
            </a:r>
            <a:r>
              <a:rPr lang="ko-KR" altLang="en-US" sz="1400" smtClean="0"/>
              <a:t> 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3466165"/>
            <a:ext cx="2438471" cy="307766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 smtClean="0">
                <a:latin typeface="+mn-ea"/>
                <a:ea typeface="+mn-ea"/>
              </a:rPr>
              <a:t>이것이 자바다 </a:t>
            </a:r>
            <a:r>
              <a:rPr kumimoji="0" lang="en-US" altLang="ko-KR" sz="1400" dirty="0" smtClean="0">
                <a:latin typeface="+mn-ea"/>
                <a:ea typeface="+mn-ea"/>
              </a:rPr>
              <a:t>– </a:t>
            </a:r>
            <a:r>
              <a:rPr kumimoji="0" lang="ko-KR" altLang="en-US" sz="1400" smtClean="0">
                <a:latin typeface="+mn-ea"/>
                <a:ea typeface="+mn-ea"/>
              </a:rPr>
              <a:t>한빛미디어</a:t>
            </a:r>
            <a:endParaRPr kumimoji="0" lang="ko-KR" altLang="en-US" sz="1400" dirty="0" err="1" smtClean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528" y="2888472"/>
            <a:ext cx="3308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SynchronizedMap</a:t>
            </a:r>
            <a:r>
              <a:rPr lang="en-US" altLang="ko-KR" sz="1400" dirty="0" smtClean="0"/>
              <a:t> : </a:t>
            </a:r>
            <a:r>
              <a:rPr lang="ko-KR" altLang="en-US" sz="1400" smtClean="0">
                <a:hlinkClick r:id="rId5"/>
              </a:rPr>
              <a:t>http://ooz.co.kr/71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2177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78808"/>
            <a:ext cx="1415754" cy="46165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참고자료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052736"/>
            <a:ext cx="4860950" cy="457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2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78808"/>
            <a:ext cx="1625748" cy="46165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dirty="0" smtClean="0">
                <a:solidFill>
                  <a:schemeClr val="bg1"/>
                </a:solidFill>
                <a:latin typeface="+mn-ea"/>
                <a:ea typeface="+mn-ea"/>
              </a:rPr>
              <a:t>IO vs NIO</a:t>
            </a:r>
            <a:endParaRPr kumimoji="0" lang="ko-KR" altLang="en-US" sz="2400" b="1" dirty="0" err="1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823599"/>
              </p:ext>
            </p:extLst>
          </p:nvPr>
        </p:nvGraphicFramePr>
        <p:xfrm>
          <a:off x="1619672" y="2060848"/>
          <a:ext cx="6096000" cy="2649488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391816"/>
                <a:gridCol w="2232248"/>
                <a:gridCol w="2471936"/>
              </a:tblGrid>
              <a:tr h="44782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NIO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550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입출력 방식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Stream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Channel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550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버퍼 방식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Non-Buffer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Buffer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550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비동기</a:t>
                      </a:r>
                      <a:r>
                        <a:rPr lang="ko-KR" altLang="en-US" sz="1600" dirty="0" smtClean="0"/>
                        <a:t> 방식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지원 </a:t>
                      </a:r>
                      <a:r>
                        <a:rPr lang="ko-KR" altLang="en-US" sz="1600" dirty="0" err="1" smtClean="0"/>
                        <a:t>안함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지원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550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블로킹 방식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Only</a:t>
                      </a:r>
                      <a:r>
                        <a:rPr lang="en-US" altLang="ko-KR" sz="1600" baseline="0" dirty="0" smtClean="0"/>
                        <a:t> Blocking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Blocking, Non-Blocking</a:t>
                      </a:r>
                      <a:endParaRPr lang="ko-KR" altLang="en-US" sz="16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1150732"/>
            <a:ext cx="4845732" cy="58476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latin typeface="+mn-ea"/>
                <a:ea typeface="+mn-ea"/>
              </a:rPr>
              <a:t>NIO [New Input/Output]</a:t>
            </a:r>
          </a:p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>
                <a:latin typeface="+mn-ea"/>
                <a:ea typeface="+mn-ea"/>
              </a:rPr>
              <a:t> </a:t>
            </a:r>
            <a:r>
              <a:rPr kumimoji="0" lang="en-US" altLang="ko-KR" sz="1600" dirty="0" smtClean="0">
                <a:latin typeface="+mn-ea"/>
                <a:ea typeface="+mn-ea"/>
              </a:rPr>
              <a:t>- Java 4</a:t>
            </a:r>
            <a:r>
              <a:rPr kumimoji="0" lang="ko-KR" altLang="en-US" sz="1600" smtClean="0">
                <a:latin typeface="+mn-ea"/>
                <a:ea typeface="+mn-ea"/>
              </a:rPr>
              <a:t>에서 첫 등장하여 </a:t>
            </a:r>
            <a:r>
              <a:rPr kumimoji="0" lang="en-US" altLang="ko-KR" sz="1600" dirty="0" smtClean="0">
                <a:latin typeface="+mn-ea"/>
                <a:ea typeface="+mn-ea"/>
              </a:rPr>
              <a:t>Java 7</a:t>
            </a:r>
            <a:r>
              <a:rPr kumimoji="0" lang="ko-KR" altLang="en-US" sz="1600" smtClean="0">
                <a:latin typeface="+mn-ea"/>
                <a:ea typeface="+mn-ea"/>
              </a:rPr>
              <a:t>에서 강력해지다</a:t>
            </a:r>
            <a:r>
              <a:rPr kumimoji="0" lang="en-US" altLang="ko-KR" sz="1600" dirty="0">
                <a:latin typeface="+mn-ea"/>
                <a:ea typeface="+mn-ea"/>
              </a:rPr>
              <a:t>.</a:t>
            </a:r>
            <a:endParaRPr kumimoji="0" lang="en-US" altLang="ko-KR" sz="16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153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1750" y="0"/>
            <a:ext cx="9180513" cy="6858000"/>
          </a:xfrm>
          <a:prstGeom prst="rect">
            <a:avLst/>
          </a:prstGeom>
          <a:solidFill>
            <a:srgbClr val="58585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000" b="1" dirty="0" err="1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98888" y="3282950"/>
            <a:ext cx="1520825" cy="292100"/>
          </a:xfrm>
          <a:prstGeom prst="rect">
            <a:avLst/>
          </a:prstGeom>
          <a:noFill/>
        </p:spPr>
        <p:txBody>
          <a:bodyPr wrap="none" lIns="91431" tIns="45715" rIns="91431" bIns="45715">
            <a:spAutoFit/>
          </a:bodyPr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u="sng" dirty="0">
                <a:solidFill>
                  <a:schemeClr val="bg1"/>
                </a:solidFill>
                <a:latin typeface="+mn-ea"/>
                <a:ea typeface="+mn-ea"/>
              </a:rPr>
              <a:t>End of Document</a:t>
            </a:r>
            <a:endParaRPr kumimoji="0" lang="ko-KR" altLang="en-US" sz="1300" u="sng" dirty="0" err="1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2987824" y="3429000"/>
            <a:ext cx="2880320" cy="28803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ko-KR" altLang="en-US" sz="1000" b="1" dirty="0" err="1" smtClean="0">
              <a:solidFill>
                <a:prstClr val="black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35830" y="4557245"/>
            <a:ext cx="1800200" cy="5378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dirty="0" smtClean="0">
                <a:solidFill>
                  <a:prstClr val="black"/>
                </a:solidFill>
              </a:rPr>
              <a:t>채널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763688" y="5195363"/>
            <a:ext cx="1800200" cy="5378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dirty="0">
                <a:solidFill>
                  <a:prstClr val="black"/>
                </a:solidFill>
              </a:rPr>
              <a:t>출</a:t>
            </a:r>
            <a:r>
              <a:rPr kumimoji="0" lang="ko-KR" altLang="en-US" sz="1400" b="1" dirty="0" smtClean="0">
                <a:solidFill>
                  <a:prstClr val="black"/>
                </a:solidFill>
              </a:rPr>
              <a:t>력 </a:t>
            </a:r>
            <a:r>
              <a:rPr kumimoji="0" lang="ko-KR" altLang="en-US" sz="1400" b="1" dirty="0" err="1" smtClean="0">
                <a:solidFill>
                  <a:prstClr val="black"/>
                </a:solidFill>
              </a:rPr>
              <a:t>스트림</a:t>
            </a:r>
            <a:endParaRPr kumimoji="0" lang="ko-KR" altLang="en-US" sz="1400" b="1" dirty="0" smtClean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78808"/>
            <a:ext cx="2917319" cy="46165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dirty="0" smtClean="0">
                <a:solidFill>
                  <a:schemeClr val="bg1"/>
                </a:solidFill>
                <a:latin typeface="+mn-ea"/>
                <a:ea typeface="+mn-ea"/>
              </a:rPr>
              <a:t>Stream vs Channel</a:t>
            </a:r>
            <a:endParaRPr kumimoji="0" lang="ko-KR" altLang="en-US" sz="2400" b="1" dirty="0" err="1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76056" y="3933056"/>
            <a:ext cx="432048" cy="18002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000" b="1" dirty="0" err="1" smtClean="0">
                <a:solidFill>
                  <a:schemeClr val="bg1"/>
                </a:solidFill>
              </a:rPr>
              <a:t>버</a:t>
            </a:r>
            <a:endParaRPr kumimoji="0" lang="en-US" altLang="ko-KR" sz="2000" b="1" dirty="0" smtClean="0">
              <a:solidFill>
                <a:schemeClr val="bg1"/>
              </a:solidFill>
            </a:endParaRPr>
          </a:p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000" b="1">
                <a:solidFill>
                  <a:schemeClr val="bg1"/>
                </a:solidFill>
              </a:rPr>
              <a:t>퍼</a:t>
            </a:r>
            <a:endParaRPr kumimoji="0" lang="ko-KR" altLang="en-US" sz="2000" b="1" dirty="0" err="1" smtClean="0">
              <a:solidFill>
                <a:schemeClr val="bg1"/>
              </a:solidFill>
            </a:endParaRPr>
          </a:p>
        </p:txBody>
      </p:sp>
      <p:cxnSp>
        <p:nvCxnSpPr>
          <p:cNvPr id="8" name="직선 화살표 연결선 7"/>
          <p:cNvCxnSpPr>
            <a:stCxn id="4" idx="6"/>
          </p:cNvCxnSpPr>
          <p:nvPr/>
        </p:nvCxnSpPr>
        <p:spPr>
          <a:xfrm>
            <a:off x="4334272" y="4174232"/>
            <a:ext cx="7417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4334272" y="5445224"/>
            <a:ext cx="7417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763688" y="3899219"/>
            <a:ext cx="1800200" cy="5378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dirty="0" smtClean="0">
                <a:solidFill>
                  <a:prstClr val="black"/>
                </a:solidFill>
              </a:rPr>
              <a:t>입력 </a:t>
            </a:r>
            <a:r>
              <a:rPr kumimoji="0" lang="ko-KR" altLang="en-US" sz="1400" b="1" dirty="0" err="1" smtClean="0">
                <a:solidFill>
                  <a:prstClr val="black"/>
                </a:solidFill>
              </a:rPr>
              <a:t>스트림</a:t>
            </a:r>
            <a:endParaRPr kumimoji="0" lang="ko-KR" altLang="en-US" sz="1400" b="1" dirty="0" smtClean="0">
              <a:solidFill>
                <a:prstClr val="black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71600" y="3573016"/>
            <a:ext cx="936104" cy="259228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b="1" dirty="0" smtClean="0">
                <a:solidFill>
                  <a:schemeClr val="bg1"/>
                </a:solidFill>
              </a:rPr>
              <a:t>파일</a:t>
            </a:r>
            <a:endParaRPr kumimoji="0" lang="en-US" altLang="ko-KR" sz="1600" b="1" dirty="0" smtClean="0">
              <a:solidFill>
                <a:schemeClr val="bg1"/>
              </a:solidFill>
            </a:endParaRPr>
          </a:p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600" b="1" dirty="0" smtClean="0">
              <a:solidFill>
                <a:schemeClr val="bg1"/>
              </a:solidFill>
            </a:endParaRPr>
          </a:p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solidFill>
                  <a:schemeClr val="bg1"/>
                </a:solidFill>
              </a:rPr>
              <a:t>or</a:t>
            </a:r>
          </a:p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600" b="1" dirty="0" smtClean="0">
              <a:solidFill>
                <a:schemeClr val="bg1"/>
              </a:solidFill>
            </a:endParaRPr>
          </a:p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b="1" dirty="0" smtClean="0">
                <a:solidFill>
                  <a:schemeClr val="bg1"/>
                </a:solidFill>
              </a:rPr>
              <a:t>네트워크</a:t>
            </a:r>
          </a:p>
        </p:txBody>
      </p:sp>
      <p:sp>
        <p:nvSpPr>
          <p:cNvPr id="4" name="타원 3"/>
          <p:cNvSpPr/>
          <p:nvPr/>
        </p:nvSpPr>
        <p:spPr>
          <a:xfrm>
            <a:off x="3419872" y="3717032"/>
            <a:ext cx="914400" cy="9144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dirty="0" smtClean="0">
                <a:solidFill>
                  <a:schemeClr val="bg1"/>
                </a:solidFill>
              </a:rPr>
              <a:t>입력</a:t>
            </a:r>
            <a:endParaRPr kumimoji="0" lang="en-US" altLang="ko-KR" sz="1400" b="1" dirty="0" smtClean="0">
              <a:solidFill>
                <a:schemeClr val="bg1"/>
              </a:solidFill>
            </a:endParaRPr>
          </a:p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dirty="0" smtClean="0">
                <a:solidFill>
                  <a:schemeClr val="bg1"/>
                </a:solidFill>
              </a:rPr>
              <a:t>데이터</a:t>
            </a:r>
          </a:p>
        </p:txBody>
      </p:sp>
      <p:sp>
        <p:nvSpPr>
          <p:cNvPr id="5" name="타원 4"/>
          <p:cNvSpPr/>
          <p:nvPr/>
        </p:nvSpPr>
        <p:spPr>
          <a:xfrm>
            <a:off x="3419872" y="5013176"/>
            <a:ext cx="914400" cy="91440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dirty="0" smtClean="0">
                <a:solidFill>
                  <a:schemeClr val="bg1"/>
                </a:solidFill>
              </a:rPr>
              <a:t>출력</a:t>
            </a:r>
            <a:endParaRPr kumimoji="0" lang="en-US" altLang="ko-KR" sz="1400" b="1" dirty="0" smtClean="0">
              <a:solidFill>
                <a:schemeClr val="bg1"/>
              </a:solidFill>
            </a:endParaRPr>
          </a:p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dirty="0" smtClean="0">
                <a:solidFill>
                  <a:schemeClr val="bg1"/>
                </a:solidFill>
              </a:rPr>
              <a:t>데이터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948264" y="3573016"/>
            <a:ext cx="936104" cy="259228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b="1" dirty="0" smtClean="0">
                <a:solidFill>
                  <a:schemeClr val="bg1"/>
                </a:solidFill>
              </a:rPr>
              <a:t>파일</a:t>
            </a:r>
            <a:endParaRPr kumimoji="0" lang="en-US" altLang="ko-KR" sz="1600" b="1" dirty="0" smtClean="0">
              <a:solidFill>
                <a:schemeClr val="bg1"/>
              </a:solidFill>
            </a:endParaRPr>
          </a:p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600" b="1" dirty="0">
              <a:solidFill>
                <a:schemeClr val="bg1"/>
              </a:solidFill>
            </a:endParaRPr>
          </a:p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solidFill>
                  <a:schemeClr val="bg1"/>
                </a:solidFill>
              </a:rPr>
              <a:t>or</a:t>
            </a:r>
          </a:p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600" b="1" dirty="0" smtClean="0">
              <a:solidFill>
                <a:schemeClr val="bg1"/>
              </a:solidFill>
            </a:endParaRPr>
          </a:p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b="1" dirty="0" smtClean="0">
                <a:solidFill>
                  <a:schemeClr val="bg1"/>
                </a:solidFill>
              </a:rPr>
              <a:t>네트워크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3528" y="764704"/>
            <a:ext cx="6309722" cy="1107986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latin typeface="+mn-ea"/>
                <a:ea typeface="+mn-ea"/>
              </a:rPr>
              <a:t>Stream</a:t>
            </a:r>
          </a:p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 smtClean="0">
                <a:latin typeface="+mn-ea"/>
                <a:ea typeface="+mn-ea"/>
              </a:rPr>
              <a:t> </a:t>
            </a:r>
            <a:r>
              <a:rPr kumimoji="0" lang="en-US" altLang="ko-KR" sz="1400" dirty="0" smtClean="0">
                <a:latin typeface="+mn-ea"/>
                <a:ea typeface="+mn-ea"/>
              </a:rPr>
              <a:t>- </a:t>
            </a:r>
            <a:r>
              <a:rPr kumimoji="0" lang="ko-KR" altLang="en-US" sz="1400" smtClean="0">
                <a:latin typeface="+mn-ea"/>
                <a:ea typeface="+mn-ea"/>
              </a:rPr>
              <a:t>양방향 통신을 위해서는 입력용과 출력용 </a:t>
            </a:r>
            <a:r>
              <a:rPr kumimoji="0" lang="ko-KR" altLang="en-US" sz="1400" dirty="0" err="1" smtClean="0">
                <a:latin typeface="+mn-ea"/>
                <a:ea typeface="+mn-ea"/>
              </a:rPr>
              <a:t>스트림을</a:t>
            </a:r>
            <a:r>
              <a:rPr kumimoji="0" lang="ko-KR" altLang="en-US" sz="1400" dirty="0" smtClean="0">
                <a:latin typeface="+mn-ea"/>
                <a:ea typeface="+mn-ea"/>
              </a:rPr>
              <a:t> 별도로 </a:t>
            </a:r>
            <a:r>
              <a:rPr kumimoji="0" lang="ko-KR" altLang="en-US" sz="1400" smtClean="0">
                <a:latin typeface="+mn-ea"/>
                <a:ea typeface="+mn-ea"/>
              </a:rPr>
              <a:t>생성해야 한다</a:t>
            </a:r>
            <a:r>
              <a:rPr kumimoji="0" lang="en-US" altLang="ko-KR" sz="1400" dirty="0" smtClean="0">
                <a:latin typeface="+mn-ea"/>
                <a:ea typeface="+mn-ea"/>
              </a:rPr>
              <a:t>.</a:t>
            </a:r>
          </a:p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latin typeface="+mn-ea"/>
                <a:ea typeface="+mn-ea"/>
              </a:rPr>
              <a:t> </a:t>
            </a:r>
            <a:r>
              <a:rPr kumimoji="0" lang="en-US" altLang="ko-KR" sz="1400" dirty="0" smtClean="0">
                <a:latin typeface="+mn-ea"/>
                <a:ea typeface="+mn-ea"/>
              </a:rPr>
              <a:t>- 1</a:t>
            </a:r>
            <a:r>
              <a:rPr kumimoji="0" lang="ko-KR" altLang="en-US" sz="1400" smtClean="0">
                <a:latin typeface="+mn-ea"/>
                <a:ea typeface="+mn-ea"/>
              </a:rPr>
              <a:t>바이트씩 전송하는 방식이라 속도가 느리다</a:t>
            </a:r>
            <a:r>
              <a:rPr kumimoji="0" lang="en-US" altLang="ko-KR" sz="1400" dirty="0" smtClean="0">
                <a:latin typeface="+mn-ea"/>
                <a:ea typeface="+mn-ea"/>
              </a:rPr>
              <a:t>. </a:t>
            </a:r>
            <a:r>
              <a:rPr kumimoji="0" lang="en-US" altLang="ko-KR" sz="1400" b="1" dirty="0" smtClean="0">
                <a:latin typeface="+mn-ea"/>
                <a:ea typeface="+mn-ea"/>
              </a:rPr>
              <a:t>[Non-Buffer]</a:t>
            </a:r>
            <a:endParaRPr kumimoji="0" lang="ko-KR" altLang="en-US" sz="1400" b="1" dirty="0" err="1" smtClean="0"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3528" y="2060848"/>
            <a:ext cx="6426741" cy="1107986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latin typeface="+mn-ea"/>
                <a:ea typeface="+mn-ea"/>
              </a:rPr>
              <a:t>Channel</a:t>
            </a:r>
            <a:endParaRPr kumimoji="0" lang="en-US" altLang="ko-KR" sz="1400" b="1" dirty="0" smtClean="0">
              <a:latin typeface="+mn-ea"/>
              <a:ea typeface="+mn-ea"/>
            </a:endParaRPr>
          </a:p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 smtClean="0">
                <a:latin typeface="+mn-ea"/>
                <a:ea typeface="+mn-ea"/>
              </a:rPr>
              <a:t> </a:t>
            </a:r>
            <a:r>
              <a:rPr kumimoji="0" lang="en-US" altLang="ko-KR" sz="1400" dirty="0" smtClean="0">
                <a:latin typeface="+mn-ea"/>
                <a:ea typeface="+mn-ea"/>
              </a:rPr>
              <a:t>- </a:t>
            </a:r>
            <a:r>
              <a:rPr kumimoji="0" lang="ko-KR" altLang="en-US" sz="1400" smtClean="0">
                <a:latin typeface="+mn-ea"/>
                <a:ea typeface="+mn-ea"/>
              </a:rPr>
              <a:t>하나의 채널로 양방향 통신이 가능하다</a:t>
            </a:r>
            <a:r>
              <a:rPr kumimoji="0" lang="en-US" altLang="ko-KR" sz="1400" dirty="0" smtClean="0">
                <a:latin typeface="+mn-ea"/>
                <a:ea typeface="+mn-ea"/>
              </a:rPr>
              <a:t>.</a:t>
            </a:r>
          </a:p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 smtClean="0">
                <a:latin typeface="+mn-ea"/>
                <a:ea typeface="+mn-ea"/>
              </a:rPr>
              <a:t> - </a:t>
            </a:r>
            <a:r>
              <a:rPr kumimoji="0" lang="ko-KR" altLang="en-US" sz="1400" smtClean="0">
                <a:latin typeface="+mn-ea"/>
                <a:ea typeface="+mn-ea"/>
              </a:rPr>
              <a:t>복수개의 바이트를 한번에 입력과 출력이 가능해서 속도가 빠르다</a:t>
            </a:r>
            <a:r>
              <a:rPr kumimoji="0" lang="en-US" altLang="ko-KR" sz="1400" dirty="0" smtClean="0">
                <a:latin typeface="+mn-ea"/>
                <a:ea typeface="+mn-ea"/>
              </a:rPr>
              <a:t>. </a:t>
            </a:r>
            <a:r>
              <a:rPr kumimoji="0" lang="en-US" altLang="ko-KR" sz="1400" b="1" dirty="0" smtClean="0">
                <a:latin typeface="+mn-ea"/>
                <a:ea typeface="+mn-ea"/>
              </a:rPr>
              <a:t>[Buffer]</a:t>
            </a:r>
            <a:endParaRPr kumimoji="0" lang="ko-KR" altLang="en-US" sz="1400" b="1" dirty="0" err="1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531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339752" y="3068960"/>
            <a:ext cx="4295589" cy="1908435"/>
            <a:chOff x="5046094" y="2450738"/>
            <a:chExt cx="3503438" cy="15565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164454" y="2450738"/>
              <a:ext cx="1584176" cy="437313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400" b="1" dirty="0" err="1" smtClean="0">
                  <a:solidFill>
                    <a:schemeClr val="accent6"/>
                  </a:solidFill>
                </a:rPr>
                <a:t>Selectable</a:t>
              </a:r>
              <a:r>
                <a:rPr kumimoji="0" lang="en-US" altLang="ko-KR" sz="1400" b="1" dirty="0" err="1" smtClean="0">
                  <a:solidFill>
                    <a:prstClr val="black"/>
                  </a:solidFill>
                </a:rPr>
                <a:t>Channel</a:t>
              </a:r>
              <a:endParaRPr kumimoji="0" lang="ko-KR" altLang="en-US" sz="1400" b="1" dirty="0" err="1" smtClean="0">
                <a:solidFill>
                  <a:prstClr val="black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046094" y="3626253"/>
              <a:ext cx="1749254" cy="380985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400" b="1" dirty="0" err="1" smtClean="0">
                  <a:solidFill>
                    <a:srgbClr val="7030A0"/>
                  </a:solidFill>
                </a:rPr>
                <a:t>ServerSocket</a:t>
              </a:r>
              <a:r>
                <a:rPr kumimoji="0" lang="en-US" altLang="ko-KR" sz="1400" b="1" dirty="0" err="1" smtClean="0">
                  <a:solidFill>
                    <a:prstClr val="black"/>
                  </a:solidFill>
                </a:rPr>
                <a:t>Channel</a:t>
              </a:r>
              <a:endParaRPr kumimoji="0" lang="ko-KR" altLang="en-US" sz="1400" b="1" dirty="0" err="1" smtClean="0">
                <a:solidFill>
                  <a:prstClr val="black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7278934" y="3626254"/>
              <a:ext cx="1270598" cy="380984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400" b="1" dirty="0" err="1" smtClean="0">
                  <a:solidFill>
                    <a:srgbClr val="00B050"/>
                  </a:solidFill>
                </a:rPr>
                <a:t>Socket</a:t>
              </a:r>
              <a:r>
                <a:rPr kumimoji="0" lang="en-US" altLang="ko-KR" sz="1400" b="1" dirty="0" err="1" smtClean="0">
                  <a:solidFill>
                    <a:prstClr val="black"/>
                  </a:solidFill>
                </a:rPr>
                <a:t>Channel</a:t>
              </a:r>
              <a:endParaRPr kumimoji="0" lang="ko-KR" altLang="en-US" sz="1400" b="1" dirty="0" err="1" smtClean="0">
                <a:solidFill>
                  <a:prstClr val="black"/>
                </a:solidFill>
              </a:endParaRPr>
            </a:p>
          </p:txBody>
        </p:sp>
        <p:cxnSp>
          <p:nvCxnSpPr>
            <p:cNvPr id="7" name="꺾인 연결선 6"/>
            <p:cNvCxnSpPr>
              <a:stCxn id="5" idx="0"/>
              <a:endCxn id="4" idx="2"/>
            </p:cNvCxnSpPr>
            <p:nvPr/>
          </p:nvCxnSpPr>
          <p:spPr>
            <a:xfrm rot="5400000" flipH="1" flipV="1">
              <a:off x="6069530" y="2739242"/>
              <a:ext cx="738202" cy="1035821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꺾인 연결선 7"/>
            <p:cNvCxnSpPr>
              <a:stCxn id="6" idx="0"/>
              <a:endCxn id="4" idx="2"/>
            </p:cNvCxnSpPr>
            <p:nvPr/>
          </p:nvCxnSpPr>
          <p:spPr>
            <a:xfrm rot="16200000" flipV="1">
              <a:off x="7066287" y="2778307"/>
              <a:ext cx="738203" cy="95769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179512" y="78808"/>
            <a:ext cx="1366061" cy="46165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dirty="0" smtClean="0">
                <a:solidFill>
                  <a:schemeClr val="bg1"/>
                </a:solidFill>
                <a:latin typeface="+mn-ea"/>
                <a:ea typeface="+mn-ea"/>
              </a:rPr>
              <a:t>Channel</a:t>
            </a:r>
            <a:endParaRPr kumimoji="0" lang="ko-KR" altLang="en-US" sz="2400" b="1" dirty="0" err="1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3528" y="897962"/>
            <a:ext cx="2177181" cy="369322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err="1" smtClean="0">
                <a:latin typeface="+mn-ea"/>
                <a:ea typeface="+mn-ea"/>
              </a:rPr>
              <a:t>SelectableChannel</a:t>
            </a:r>
            <a:endParaRPr kumimoji="0" lang="ko-KR" altLang="en-US" b="1" dirty="0" err="1" smtClean="0">
              <a:latin typeface="+mn-ea"/>
              <a:ea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67544" y="1301622"/>
            <a:ext cx="4054297" cy="1061819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marL="171450" indent="-171450"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sz="1400" dirty="0" smtClean="0">
                <a:latin typeface="+mn-ea"/>
                <a:ea typeface="+mn-ea"/>
              </a:rPr>
              <a:t>모든 소켓 채널의 </a:t>
            </a:r>
            <a:r>
              <a:rPr kumimoji="0" lang="en-US" altLang="ko-KR" sz="1400" dirty="0" smtClean="0">
                <a:latin typeface="+mn-ea"/>
                <a:ea typeface="+mn-ea"/>
              </a:rPr>
              <a:t>Super Class</a:t>
            </a:r>
            <a:r>
              <a:rPr kumimoji="0" lang="ko-KR" altLang="en-US" sz="1400" smtClean="0">
                <a:latin typeface="+mn-ea"/>
                <a:ea typeface="+mn-ea"/>
              </a:rPr>
              <a:t>다</a:t>
            </a:r>
            <a:endParaRPr kumimoji="0" lang="en-US" altLang="ko-KR" sz="1400" dirty="0" smtClean="0">
              <a:latin typeface="+mn-ea"/>
              <a:ea typeface="+mn-ea"/>
            </a:endParaRPr>
          </a:p>
          <a:p>
            <a:pPr marL="171450" indent="-171450"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en-US" altLang="ko-KR" sz="1400" b="1" u="sng" dirty="0" smtClean="0">
                <a:latin typeface="+mn-ea"/>
                <a:ea typeface="+mn-ea"/>
              </a:rPr>
              <a:t>Blocking, Non-Blocking</a:t>
            </a:r>
            <a:r>
              <a:rPr kumimoji="0" lang="en-US" altLang="ko-KR" sz="1400" dirty="0" smtClean="0">
                <a:latin typeface="+mn-ea"/>
                <a:ea typeface="+mn-ea"/>
              </a:rPr>
              <a:t> </a:t>
            </a:r>
            <a:r>
              <a:rPr kumimoji="0" lang="ko-KR" altLang="en-US" sz="1400" smtClean="0">
                <a:latin typeface="+mn-ea"/>
                <a:ea typeface="+mn-ea"/>
              </a:rPr>
              <a:t>모드 설정 기능 제공</a:t>
            </a:r>
            <a:endParaRPr kumimoji="0" lang="en-US" altLang="ko-KR" sz="1400" dirty="0" smtClean="0">
              <a:latin typeface="+mn-ea"/>
              <a:ea typeface="+mn-ea"/>
            </a:endParaRPr>
          </a:p>
          <a:p>
            <a:pPr marL="171450" indent="-171450"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en-US" altLang="ko-KR" sz="1400" b="1" u="sng" dirty="0" smtClean="0">
                <a:latin typeface="+mn-ea"/>
                <a:ea typeface="+mn-ea"/>
              </a:rPr>
              <a:t>Selector</a:t>
            </a:r>
            <a:r>
              <a:rPr kumimoji="0" lang="ko-KR" altLang="en-US" sz="1400" smtClean="0">
                <a:latin typeface="+mn-ea"/>
                <a:ea typeface="+mn-ea"/>
              </a:rPr>
              <a:t>에 등록해주는 기능 제공</a:t>
            </a:r>
            <a:endParaRPr kumimoji="0" lang="ko-KR" altLang="en-US" sz="1400" dirty="0" err="1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356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179512" y="78808"/>
            <a:ext cx="1366061" cy="46165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dirty="0" smtClean="0">
                <a:solidFill>
                  <a:schemeClr val="bg1"/>
                </a:solidFill>
                <a:latin typeface="+mn-ea"/>
                <a:ea typeface="+mn-ea"/>
              </a:rPr>
              <a:t>Channel</a:t>
            </a:r>
            <a:endParaRPr kumimoji="0" lang="ko-KR" altLang="en-US" sz="2400" b="1" dirty="0" err="1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868138" y="4282427"/>
            <a:ext cx="1261103" cy="359800"/>
            <a:chOff x="4868138" y="4282427"/>
            <a:chExt cx="1261103" cy="359800"/>
          </a:xfrm>
        </p:grpSpPr>
        <p:cxnSp>
          <p:nvCxnSpPr>
            <p:cNvPr id="77" name="직선 화살표 연결선 76"/>
            <p:cNvCxnSpPr>
              <a:stCxn id="63" idx="3"/>
            </p:cNvCxnSpPr>
            <p:nvPr/>
          </p:nvCxnSpPr>
          <p:spPr>
            <a:xfrm>
              <a:off x="4868138" y="4642227"/>
              <a:ext cx="126110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5167280" y="4282427"/>
              <a:ext cx="730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+mn-ea"/>
                  <a:ea typeface="+mn-ea"/>
                </a:rPr>
                <a:t>④통신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</p:grpSp>
      <p:sp>
        <p:nvSpPr>
          <p:cNvPr id="79" name="모서리가 둥근 직사각형 78"/>
          <p:cNvSpPr/>
          <p:nvPr/>
        </p:nvSpPr>
        <p:spPr>
          <a:xfrm>
            <a:off x="6129241" y="2282853"/>
            <a:ext cx="2240129" cy="36178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ServerSocketChannel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612003" y="2463747"/>
            <a:ext cx="1517238" cy="1048470"/>
            <a:chOff x="4612003" y="2463747"/>
            <a:chExt cx="1517238" cy="1048470"/>
          </a:xfrm>
        </p:grpSpPr>
        <p:cxnSp>
          <p:nvCxnSpPr>
            <p:cNvPr id="81" name="직선 화살표 연결선 80"/>
            <p:cNvCxnSpPr>
              <a:endCxn id="79" idx="1"/>
            </p:cNvCxnSpPr>
            <p:nvPr/>
          </p:nvCxnSpPr>
          <p:spPr>
            <a:xfrm flipV="1">
              <a:off x="4759834" y="2463747"/>
              <a:ext cx="1369407" cy="10484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 rot="19396275">
              <a:off x="4612003" y="2823685"/>
              <a:ext cx="12251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②</a:t>
              </a:r>
              <a:r>
                <a:rPr lang="en-US" altLang="ko-KR" sz="1200" dirty="0" smtClean="0">
                  <a:latin typeface="+mn-ea"/>
                  <a:ea typeface="+mn-ea"/>
                </a:rPr>
                <a:t>Connect</a:t>
              </a:r>
              <a:r>
                <a:rPr lang="ko-KR" altLang="en-US" sz="1200" smtClean="0">
                  <a:latin typeface="+mn-ea"/>
                  <a:ea typeface="+mn-ea"/>
                </a:rPr>
                <a:t>요청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249305" y="2644640"/>
            <a:ext cx="1613974" cy="815981"/>
            <a:chOff x="7249305" y="2644640"/>
            <a:chExt cx="1613974" cy="815981"/>
          </a:xfrm>
        </p:grpSpPr>
        <p:cxnSp>
          <p:nvCxnSpPr>
            <p:cNvPr id="80" name="직선 화살표 연결선 79"/>
            <p:cNvCxnSpPr>
              <a:stCxn id="79" idx="2"/>
              <a:endCxn id="70" idx="0"/>
            </p:cNvCxnSpPr>
            <p:nvPr/>
          </p:nvCxnSpPr>
          <p:spPr>
            <a:xfrm>
              <a:off x="7249306" y="2644640"/>
              <a:ext cx="9163" cy="8159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7249305" y="2814400"/>
              <a:ext cx="1613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③</a:t>
              </a:r>
              <a:r>
                <a:rPr lang="en-US" altLang="ko-KR" sz="1200" dirty="0" smtClean="0">
                  <a:latin typeface="+mn-ea"/>
                  <a:ea typeface="+mn-ea"/>
                </a:rPr>
                <a:t>Accept </a:t>
              </a:r>
              <a:r>
                <a:rPr lang="ko-KR" altLang="en-US" sz="1200" smtClean="0">
                  <a:latin typeface="+mn-ea"/>
                  <a:ea typeface="+mn-ea"/>
                </a:rPr>
                <a:t>후</a:t>
              </a:r>
              <a:endParaRPr lang="en-US" altLang="ko-KR" sz="1200" dirty="0" smtClean="0">
                <a:latin typeface="+mn-ea"/>
                <a:ea typeface="+mn-ea"/>
              </a:endParaRPr>
            </a:p>
            <a:p>
              <a:r>
                <a:rPr lang="en-US" altLang="ko-KR" sz="1200" dirty="0" err="1" smtClean="0">
                  <a:latin typeface="+mn-ea"/>
                  <a:ea typeface="+mn-ea"/>
                </a:rPr>
                <a:t>SocketChannel</a:t>
              </a:r>
              <a:r>
                <a:rPr lang="en-US" altLang="ko-KR" sz="1200" dirty="0" smtClean="0">
                  <a:latin typeface="+mn-ea"/>
                  <a:ea typeface="+mn-ea"/>
                </a:rPr>
                <a:t> </a:t>
              </a:r>
              <a:r>
                <a:rPr lang="ko-KR" altLang="en-US" sz="1200" smtClean="0">
                  <a:latin typeface="+mn-ea"/>
                  <a:ea typeface="+mn-ea"/>
                </a:rPr>
                <a:t>생성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</p:grpSp>
      <p:cxnSp>
        <p:nvCxnSpPr>
          <p:cNvPr id="14" name="꺾인 연결선 13"/>
          <p:cNvCxnSpPr>
            <a:stCxn id="79" idx="0"/>
            <a:endCxn id="2" idx="3"/>
          </p:cNvCxnSpPr>
          <p:nvPr/>
        </p:nvCxnSpPr>
        <p:spPr>
          <a:xfrm rot="16200000" flipV="1">
            <a:off x="6048555" y="1082101"/>
            <a:ext cx="663661" cy="1737843"/>
          </a:xfrm>
          <a:prstGeom prst="bentConnector2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541479" y="839857"/>
            <a:ext cx="4969984" cy="1858020"/>
            <a:chOff x="541479" y="839857"/>
            <a:chExt cx="4969984" cy="1858020"/>
          </a:xfrm>
        </p:grpSpPr>
        <p:grpSp>
          <p:nvGrpSpPr>
            <p:cNvPr id="10" name="그룹 9"/>
            <p:cNvGrpSpPr/>
            <p:nvPr/>
          </p:nvGrpSpPr>
          <p:grpSpPr>
            <a:xfrm>
              <a:off x="554253" y="839857"/>
              <a:ext cx="4957210" cy="1558669"/>
              <a:chOff x="434519" y="911403"/>
              <a:chExt cx="4957210" cy="1558669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519" y="911403"/>
                <a:ext cx="4957210" cy="15586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5004048" y="1340768"/>
                <a:ext cx="387681" cy="112930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914218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kumimoji="0" lang="ko-KR" altLang="en-US" sz="1000" b="1" dirty="0" err="1" smtClean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541479" y="2420888"/>
              <a:ext cx="3291332" cy="276989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defTabSz="91421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200" dirty="0" smtClean="0">
                  <a:latin typeface="+mn-ea"/>
                  <a:ea typeface="+mn-ea"/>
                </a:rPr>
                <a:t>* Server</a:t>
              </a:r>
              <a:r>
                <a:rPr kumimoji="0" lang="ko-KR" altLang="en-US" sz="1200" smtClean="0">
                  <a:latin typeface="+mn-ea"/>
                  <a:ea typeface="+mn-ea"/>
                </a:rPr>
                <a:t>에서 </a:t>
              </a:r>
              <a:r>
                <a:rPr kumimoji="0" lang="en-US" altLang="ko-KR" sz="1200" dirty="0" err="1" smtClean="0">
                  <a:latin typeface="+mn-ea"/>
                  <a:ea typeface="+mn-ea"/>
                </a:rPr>
                <a:t>ServerSocketChannel</a:t>
              </a:r>
              <a:r>
                <a:rPr kumimoji="0" lang="en-US" altLang="ko-KR" sz="1200" dirty="0" smtClean="0">
                  <a:latin typeface="+mn-ea"/>
                  <a:ea typeface="+mn-ea"/>
                </a:rPr>
                <a:t> </a:t>
              </a:r>
              <a:r>
                <a:rPr kumimoji="0" lang="ko-KR" altLang="en-US" sz="1200" smtClean="0">
                  <a:latin typeface="+mn-ea"/>
                  <a:ea typeface="+mn-ea"/>
                </a:rPr>
                <a:t>생성 코드</a:t>
              </a:r>
              <a:endParaRPr kumimoji="0" lang="ko-KR" altLang="en-US" sz="1200" dirty="0" err="1" smtClean="0">
                <a:latin typeface="+mn-ea"/>
                <a:ea typeface="+mn-ea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747569" y="1505198"/>
            <a:ext cx="1810862" cy="646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smtClean="0">
                <a:latin typeface="+mn-ea"/>
                <a:ea typeface="+mn-ea"/>
              </a:rPr>
              <a:t>① 서버 실행 및</a:t>
            </a:r>
            <a:endParaRPr kumimoji="0" lang="en-US" altLang="ko-KR" sz="1200" dirty="0" smtClean="0">
              <a:latin typeface="+mn-ea"/>
              <a:ea typeface="+mn-ea"/>
            </a:endParaRPr>
          </a:p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smtClean="0">
                <a:latin typeface="+mn-ea"/>
                <a:ea typeface="+mn-ea"/>
              </a:rPr>
              <a:t>   </a:t>
            </a:r>
            <a:r>
              <a:rPr kumimoji="0" lang="en-US" altLang="ko-KR" sz="1200" dirty="0" err="1" smtClean="0">
                <a:latin typeface="+mn-ea"/>
                <a:ea typeface="+mn-ea"/>
              </a:rPr>
              <a:t>ServerSocketChannel</a:t>
            </a:r>
            <a:endParaRPr kumimoji="0" lang="en-US" altLang="ko-KR" sz="1200" dirty="0">
              <a:latin typeface="+mn-ea"/>
              <a:ea typeface="+mn-ea"/>
            </a:endParaRPr>
          </a:p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smtClean="0">
                <a:latin typeface="+mn-ea"/>
                <a:ea typeface="+mn-ea"/>
              </a:rPr>
              <a:t>   생성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2628011" y="3460621"/>
            <a:ext cx="2240127" cy="2722858"/>
            <a:chOff x="2628011" y="3460621"/>
            <a:chExt cx="2240127" cy="2722858"/>
          </a:xfrm>
        </p:grpSpPr>
        <p:grpSp>
          <p:nvGrpSpPr>
            <p:cNvPr id="7" name="그룹 6"/>
            <p:cNvGrpSpPr/>
            <p:nvPr/>
          </p:nvGrpSpPr>
          <p:grpSpPr>
            <a:xfrm>
              <a:off x="2628011" y="3460621"/>
              <a:ext cx="2240127" cy="2363211"/>
              <a:chOff x="2628011" y="3460621"/>
              <a:chExt cx="2240127" cy="2363211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>
                <a:off x="2628011" y="3460621"/>
                <a:ext cx="2240127" cy="236321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118982" y="3525476"/>
                <a:ext cx="12620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err="1" smtClean="0"/>
                  <a:t>SocketChannel</a:t>
                </a:r>
                <a:endParaRPr lang="ko-KR" altLang="en-US" sz="1200" b="1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2814779" y="3910644"/>
                <a:ext cx="774933" cy="77493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200" b="1" dirty="0" smtClean="0"/>
                  <a:t>입력</a:t>
                </a:r>
                <a:endParaRPr lang="en-US" altLang="ko-KR" sz="1200" b="1" dirty="0" smtClean="0"/>
              </a:p>
              <a:p>
                <a:pPr algn="ctr"/>
                <a:r>
                  <a:rPr lang="ko-KR" altLang="en-US" sz="1200" b="1" smtClean="0"/>
                  <a:t>데이터</a:t>
                </a:r>
                <a:endParaRPr lang="ko-KR" altLang="en-US" sz="1200" b="1" dirty="0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2799259" y="4913498"/>
                <a:ext cx="802163" cy="8021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200" b="1" dirty="0" smtClean="0"/>
                  <a:t>출력</a:t>
                </a:r>
                <a:endParaRPr lang="en-US" altLang="ko-KR" sz="1200" b="1" dirty="0" smtClean="0"/>
              </a:p>
              <a:p>
                <a:pPr algn="ctr"/>
                <a:r>
                  <a:rPr lang="ko-KR" altLang="en-US" sz="1200" b="1" dirty="0" smtClean="0"/>
                  <a:t>데이터</a:t>
                </a:r>
                <a:endParaRPr lang="ko-KR" altLang="en-US" sz="1200" b="1" dirty="0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4163483" y="3940325"/>
                <a:ext cx="430026" cy="177533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 smtClean="0"/>
                  <a:t>버</a:t>
                </a:r>
                <a:endParaRPr lang="en-US" altLang="ko-KR" sz="1400" b="1" dirty="0" smtClean="0"/>
              </a:p>
              <a:p>
                <a:pPr algn="ctr"/>
                <a:r>
                  <a:rPr lang="ko-KR" altLang="en-US" sz="1400" b="1" smtClean="0"/>
                  <a:t>퍼</a:t>
                </a:r>
                <a:endParaRPr lang="en-US" altLang="ko-KR" sz="1400" b="1" dirty="0" smtClean="0"/>
              </a:p>
            </p:txBody>
          </p:sp>
          <p:cxnSp>
            <p:nvCxnSpPr>
              <p:cNvPr id="68" name="직선 화살표 연결선 67"/>
              <p:cNvCxnSpPr>
                <a:stCxn id="66" idx="6"/>
              </p:cNvCxnSpPr>
              <p:nvPr/>
            </p:nvCxnSpPr>
            <p:spPr>
              <a:xfrm flipV="1">
                <a:off x="3601422" y="5314579"/>
                <a:ext cx="550351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/>
              <p:cNvCxnSpPr>
                <a:endCxn id="65" idx="6"/>
              </p:cNvCxnSpPr>
              <p:nvPr/>
            </p:nvCxnSpPr>
            <p:spPr>
              <a:xfrm flipH="1">
                <a:off x="3589712" y="4298110"/>
                <a:ext cx="562061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3285493" y="5844935"/>
              <a:ext cx="744096" cy="338544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600" b="1" dirty="0" smtClean="0">
                  <a:latin typeface="+mn-ea"/>
                  <a:ea typeface="+mn-ea"/>
                </a:rPr>
                <a:t>Client</a:t>
              </a:r>
              <a:endParaRPr kumimoji="0" lang="ko-KR" altLang="en-US" sz="1600" b="1" dirty="0" err="1" smtClean="0">
                <a:latin typeface="+mn-ea"/>
                <a:ea typeface="+mn-ea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138405" y="3460621"/>
            <a:ext cx="2240127" cy="2722858"/>
            <a:chOff x="6138405" y="3460621"/>
            <a:chExt cx="2240127" cy="2722858"/>
          </a:xfrm>
        </p:grpSpPr>
        <p:grpSp>
          <p:nvGrpSpPr>
            <p:cNvPr id="8" name="그룹 7"/>
            <p:cNvGrpSpPr/>
            <p:nvPr/>
          </p:nvGrpSpPr>
          <p:grpSpPr>
            <a:xfrm>
              <a:off x="6138405" y="3460621"/>
              <a:ext cx="2240127" cy="2363211"/>
              <a:chOff x="6138405" y="3460621"/>
              <a:chExt cx="2240127" cy="2363211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6138405" y="3460621"/>
                <a:ext cx="2240127" cy="236321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627458" y="3525476"/>
                <a:ext cx="12620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err="1" smtClean="0"/>
                  <a:t>SocketChannel</a:t>
                </a:r>
                <a:endParaRPr lang="ko-KR" altLang="en-US" sz="1200" b="1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7379092" y="3949148"/>
                <a:ext cx="774933" cy="77493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200" b="1" dirty="0" smtClean="0"/>
                  <a:t>입력</a:t>
                </a:r>
                <a:endParaRPr lang="en-US" altLang="ko-KR" sz="1200" b="1" dirty="0" smtClean="0"/>
              </a:p>
              <a:p>
                <a:pPr algn="ctr"/>
                <a:r>
                  <a:rPr lang="ko-KR" altLang="en-US" sz="1200" b="1" smtClean="0"/>
                  <a:t>데이터</a:t>
                </a:r>
                <a:endParaRPr lang="ko-KR" altLang="en-US" sz="1200" b="1" dirty="0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7379092" y="4870754"/>
                <a:ext cx="802163" cy="8021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200" b="1" dirty="0" smtClean="0"/>
                  <a:t>출력</a:t>
                </a:r>
                <a:endParaRPr lang="en-US" altLang="ko-KR" sz="1200" b="1" dirty="0" smtClean="0"/>
              </a:p>
              <a:p>
                <a:pPr algn="ctr"/>
                <a:r>
                  <a:rPr lang="ko-KR" altLang="en-US" sz="1200" b="1" dirty="0" smtClean="0"/>
                  <a:t>데이터</a:t>
                </a:r>
                <a:endParaRPr lang="ko-KR" altLang="en-US" sz="1200" b="1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6308379" y="3987031"/>
                <a:ext cx="430026" cy="168192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 smtClean="0"/>
                  <a:t>버</a:t>
                </a:r>
                <a:endParaRPr lang="en-US" altLang="ko-KR" sz="1400" b="1" dirty="0" smtClean="0"/>
              </a:p>
              <a:p>
                <a:pPr algn="ctr"/>
                <a:r>
                  <a:rPr lang="ko-KR" altLang="en-US" sz="1400" b="1" smtClean="0"/>
                  <a:t>퍼</a:t>
                </a:r>
                <a:endParaRPr lang="en-US" altLang="ko-KR" sz="1400" b="1" dirty="0" smtClean="0"/>
              </a:p>
            </p:txBody>
          </p:sp>
          <p:cxnSp>
            <p:nvCxnSpPr>
              <p:cNvPr id="75" name="직선 화살표 연결선 74"/>
              <p:cNvCxnSpPr>
                <a:stCxn id="73" idx="2"/>
              </p:cNvCxnSpPr>
              <p:nvPr/>
            </p:nvCxnSpPr>
            <p:spPr>
              <a:xfrm flipH="1" flipV="1">
                <a:off x="6728411" y="5271835"/>
                <a:ext cx="650681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/>
              <p:cNvCxnSpPr>
                <a:endCxn id="72" idx="2"/>
              </p:cNvCxnSpPr>
              <p:nvPr/>
            </p:nvCxnSpPr>
            <p:spPr>
              <a:xfrm flipV="1">
                <a:off x="6747569" y="4336615"/>
                <a:ext cx="631523" cy="400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6848276" y="5844935"/>
              <a:ext cx="802061" cy="338544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600" b="1" dirty="0" smtClean="0">
                  <a:latin typeface="+mn-ea"/>
                  <a:ea typeface="+mn-ea"/>
                </a:rPr>
                <a:t>Server</a:t>
              </a:r>
              <a:endParaRPr kumimoji="0" lang="ko-KR" altLang="en-US" sz="1600" b="1" dirty="0" err="1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66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78808"/>
            <a:ext cx="3977353" cy="46165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dirty="0" smtClean="0">
                <a:solidFill>
                  <a:schemeClr val="bg1"/>
                </a:solidFill>
                <a:latin typeface="+mn-ea"/>
                <a:ea typeface="+mn-ea"/>
              </a:rPr>
              <a:t>Blocking vs Non-Blocking</a:t>
            </a:r>
            <a:endParaRPr kumimoji="0" lang="ko-KR" altLang="en-US" sz="2400" b="1" dirty="0" err="1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9" y="908720"/>
            <a:ext cx="1128816" cy="369322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latin typeface="+mn-ea"/>
                <a:ea typeface="+mn-ea"/>
              </a:rPr>
              <a:t>Blocking</a:t>
            </a:r>
            <a:endParaRPr kumimoji="0" lang="ko-KR" altLang="en-US" b="1" dirty="0" err="1" smtClean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278042"/>
            <a:ext cx="5651914" cy="646321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smtClean="0">
                <a:latin typeface="+mn-ea"/>
                <a:ea typeface="+mn-ea"/>
              </a:rPr>
              <a:t>- </a:t>
            </a:r>
            <a:r>
              <a:rPr kumimoji="0" lang="en-US" altLang="ko-KR" sz="1200" dirty="0">
                <a:latin typeface="+mn-ea"/>
              </a:rPr>
              <a:t>accept(), </a:t>
            </a:r>
            <a:r>
              <a:rPr kumimoji="0" lang="en-US" altLang="ko-KR" sz="1200" dirty="0" smtClean="0">
                <a:latin typeface="+mn-ea"/>
                <a:ea typeface="+mn-ea"/>
              </a:rPr>
              <a:t>read(), write() </a:t>
            </a:r>
            <a:r>
              <a:rPr kumimoji="0" lang="ko-KR" altLang="en-US" sz="1200" smtClean="0">
                <a:latin typeface="+mn-ea"/>
                <a:ea typeface="+mn-ea"/>
              </a:rPr>
              <a:t>같은 통신용 함수에서 </a:t>
            </a:r>
            <a:r>
              <a:rPr kumimoji="0" lang="en-US" altLang="ko-KR" sz="1200" dirty="0" smtClean="0">
                <a:latin typeface="+mn-ea"/>
                <a:ea typeface="+mn-ea"/>
              </a:rPr>
              <a:t>Thread Block</a:t>
            </a:r>
            <a:r>
              <a:rPr kumimoji="0" lang="ko-KR" altLang="en-US" sz="1200" smtClean="0">
                <a:latin typeface="+mn-ea"/>
                <a:ea typeface="+mn-ea"/>
              </a:rPr>
              <a:t>이 걸린다</a:t>
            </a:r>
            <a:r>
              <a:rPr kumimoji="0" lang="en-US" altLang="ko-KR" sz="1200" dirty="0" smtClean="0">
                <a:latin typeface="+mn-ea"/>
                <a:ea typeface="+mn-ea"/>
              </a:rPr>
              <a:t>.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 </a:t>
            </a:r>
            <a:r>
              <a:rPr kumimoji="0" lang="ko-KR" altLang="en-US" sz="1200">
                <a:latin typeface="+mn-ea"/>
                <a:ea typeface="+mn-ea"/>
              </a:rPr>
              <a:t> </a:t>
            </a:r>
            <a:r>
              <a:rPr kumimoji="0" lang="en-US" altLang="ko-KR" sz="1200" dirty="0" smtClean="0">
                <a:latin typeface="+mn-ea"/>
                <a:ea typeface="+mn-ea"/>
              </a:rPr>
              <a:t>Block</a:t>
            </a:r>
            <a:r>
              <a:rPr kumimoji="0" lang="ko-KR" altLang="en-US" sz="1200" smtClean="0">
                <a:latin typeface="+mn-ea"/>
                <a:ea typeface="+mn-ea"/>
              </a:rPr>
              <a:t>시에도 통신이 이뤄지기 위해서 </a:t>
            </a:r>
            <a:r>
              <a:rPr kumimoji="0" lang="en-US" altLang="ko-KR" sz="1200" dirty="0" smtClean="0">
                <a:latin typeface="+mn-ea"/>
                <a:ea typeface="+mn-ea"/>
              </a:rPr>
              <a:t>Client</a:t>
            </a:r>
            <a:r>
              <a:rPr kumimoji="0" lang="ko-KR" altLang="en-US" sz="1200" smtClean="0">
                <a:latin typeface="+mn-ea"/>
                <a:ea typeface="+mn-ea"/>
              </a:rPr>
              <a:t>별로 </a:t>
            </a:r>
            <a:r>
              <a:rPr kumimoji="0" lang="en-US" altLang="ko-KR" sz="1200" dirty="0" smtClean="0">
                <a:latin typeface="+mn-ea"/>
                <a:ea typeface="+mn-ea"/>
              </a:rPr>
              <a:t>Thread</a:t>
            </a:r>
            <a:r>
              <a:rPr kumimoji="0" lang="ko-KR" altLang="en-US" sz="1200" smtClean="0">
                <a:latin typeface="+mn-ea"/>
                <a:ea typeface="+mn-ea"/>
              </a:rPr>
              <a:t>를 생성하여 통신한다</a:t>
            </a:r>
            <a:r>
              <a:rPr kumimoji="0" lang="en-US" altLang="ko-KR" sz="1200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60" y="1907127"/>
            <a:ext cx="574178" cy="33854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latin typeface="+mn-ea"/>
                <a:ea typeface="+mn-ea"/>
              </a:rPr>
              <a:t>But,</a:t>
            </a:r>
            <a:endParaRPr kumimoji="0" lang="ko-KR" altLang="en-US" sz="1600" b="1" dirty="0" err="1" smtClean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4940" y="2311397"/>
            <a:ext cx="4169008" cy="276989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smtClean="0">
                <a:latin typeface="+mn-ea"/>
                <a:ea typeface="+mn-ea"/>
              </a:rPr>
              <a:t>-</a:t>
            </a:r>
            <a:r>
              <a:rPr kumimoji="0" lang="ko-KR" altLang="en-US" sz="1200">
                <a:latin typeface="+mn-ea"/>
                <a:ea typeface="+mn-ea"/>
              </a:rPr>
              <a:t> </a:t>
            </a:r>
            <a:r>
              <a:rPr kumimoji="0" lang="ko-KR" altLang="en-US" sz="1200" smtClean="0">
                <a:latin typeface="+mn-ea"/>
                <a:ea typeface="+mn-ea"/>
              </a:rPr>
              <a:t>다수의 </a:t>
            </a:r>
            <a:r>
              <a:rPr kumimoji="0" lang="en-US" altLang="ko-KR" sz="1200" dirty="0" smtClean="0">
                <a:latin typeface="+mn-ea"/>
                <a:ea typeface="+mn-ea"/>
              </a:rPr>
              <a:t>Client</a:t>
            </a:r>
            <a:r>
              <a:rPr kumimoji="0" lang="ko-KR" altLang="en-US" sz="1200" smtClean="0">
                <a:latin typeface="+mn-ea"/>
                <a:ea typeface="+mn-ea"/>
              </a:rPr>
              <a:t>가 접속 시 </a:t>
            </a:r>
            <a:r>
              <a:rPr kumimoji="0" lang="en-US" altLang="ko-KR" sz="1200" dirty="0" smtClean="0">
                <a:latin typeface="+mn-ea"/>
                <a:ea typeface="+mn-ea"/>
              </a:rPr>
              <a:t>Server </a:t>
            </a:r>
            <a:r>
              <a:rPr kumimoji="0" lang="ko-KR" altLang="en-US" sz="1200" smtClean="0">
                <a:latin typeface="+mn-ea"/>
                <a:ea typeface="+mn-ea"/>
              </a:rPr>
              <a:t>부하가 상당히 증가한다</a:t>
            </a:r>
            <a:r>
              <a:rPr kumimoji="0" lang="en-US" altLang="ko-KR" sz="1200" dirty="0" smtClean="0">
                <a:latin typeface="+mn-ea"/>
                <a:ea typeface="+mn-ea"/>
              </a:rPr>
              <a:t>.</a:t>
            </a:r>
            <a:endParaRPr kumimoji="0" lang="ko-KR" altLang="en-US" sz="1200" dirty="0" err="1" smtClean="0">
              <a:latin typeface="+mn-ea"/>
              <a:ea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98648" y="2852936"/>
            <a:ext cx="7129736" cy="3411151"/>
            <a:chOff x="898648" y="2852936"/>
            <a:chExt cx="7129736" cy="3411151"/>
          </a:xfrm>
        </p:grpSpPr>
        <p:grpSp>
          <p:nvGrpSpPr>
            <p:cNvPr id="85" name="그룹 84"/>
            <p:cNvGrpSpPr/>
            <p:nvPr/>
          </p:nvGrpSpPr>
          <p:grpSpPr>
            <a:xfrm>
              <a:off x="898648" y="2852936"/>
              <a:ext cx="7129736" cy="3168352"/>
              <a:chOff x="898648" y="3115771"/>
              <a:chExt cx="7129736" cy="3168352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34082" y="3115771"/>
                <a:ext cx="4794302" cy="3168352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914218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kumimoji="0" lang="ko-KR" altLang="en-US" sz="1000" b="1" dirty="0" err="1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212805" y="3197542"/>
                <a:ext cx="543720" cy="307766"/>
              </a:xfrm>
              <a:prstGeom prst="rect">
                <a:avLst/>
              </a:prstGeom>
              <a:noFill/>
            </p:spPr>
            <p:txBody>
              <a:bodyPr wrap="none" lIns="91431" tIns="45715" rIns="91431" bIns="45715" rtlCol="0">
                <a:spAutoFit/>
              </a:bodyPr>
              <a:lstStyle/>
              <a:p>
                <a:pPr algn="ctr" defTabSz="914218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1400" b="1" dirty="0" smtClean="0">
                    <a:latin typeface="+mn-ea"/>
                    <a:ea typeface="+mn-ea"/>
                  </a:rPr>
                  <a:t>서버</a:t>
                </a:r>
              </a:p>
            </p:txBody>
          </p:sp>
          <p:grpSp>
            <p:nvGrpSpPr>
              <p:cNvPr id="58" name="그룹 57"/>
              <p:cNvGrpSpPr/>
              <p:nvPr/>
            </p:nvGrpSpPr>
            <p:grpSpPr>
              <a:xfrm>
                <a:off x="3897863" y="3212931"/>
                <a:ext cx="768141" cy="2880320"/>
                <a:chOff x="3214846" y="897677"/>
                <a:chExt cx="768141" cy="2880320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3214846" y="897677"/>
                  <a:ext cx="768141" cy="276989"/>
                </a:xfrm>
                <a:prstGeom prst="rect">
                  <a:avLst/>
                </a:prstGeom>
                <a:noFill/>
              </p:spPr>
              <p:txBody>
                <a:bodyPr wrap="none" lIns="91431" tIns="45715" rIns="91431" bIns="45715" rtlCol="0">
                  <a:spAutoFit/>
                </a:bodyPr>
                <a:lstStyle/>
                <a:p>
                  <a:pPr algn="ctr" defTabSz="914218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1200" b="1" dirty="0" smtClean="0">
                      <a:latin typeface="+mn-ea"/>
                      <a:ea typeface="+mn-ea"/>
                    </a:rPr>
                    <a:t>accept()</a:t>
                  </a:r>
                  <a:endParaRPr kumimoji="0" lang="ko-KR" altLang="en-US" sz="1200" b="1" dirty="0" err="1" smtClean="0">
                    <a:latin typeface="+mn-ea"/>
                    <a:ea typeface="+mn-ea"/>
                  </a:endParaRPr>
                </a:p>
              </p:txBody>
            </p:sp>
            <p:cxnSp>
              <p:nvCxnSpPr>
                <p:cNvPr id="60" name="직선 화살표 연결선 59"/>
                <p:cNvCxnSpPr>
                  <a:stCxn id="59" idx="2"/>
                </p:cNvCxnSpPr>
                <p:nvPr/>
              </p:nvCxnSpPr>
              <p:spPr>
                <a:xfrm>
                  <a:off x="3598917" y="1174666"/>
                  <a:ext cx="0" cy="260333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lg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그룹 60"/>
              <p:cNvGrpSpPr/>
              <p:nvPr/>
            </p:nvGrpSpPr>
            <p:grpSpPr>
              <a:xfrm>
                <a:off x="6507237" y="3627159"/>
                <a:ext cx="1249288" cy="914400"/>
                <a:chOff x="5533507" y="1394956"/>
                <a:chExt cx="1249288" cy="914400"/>
              </a:xfrm>
            </p:grpSpPr>
            <p:sp>
              <p:nvSpPr>
                <p:cNvPr id="62" name="모서리가 둥근 직사각형 61"/>
                <p:cNvSpPr/>
                <p:nvPr/>
              </p:nvSpPr>
              <p:spPr>
                <a:xfrm>
                  <a:off x="5533507" y="1394956"/>
                  <a:ext cx="1249288" cy="9144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 defTabSz="914218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ko-KR" altLang="en-US" sz="1000" b="1" dirty="0" smtClean="0">
                      <a:solidFill>
                        <a:prstClr val="black"/>
                      </a:solidFill>
                    </a:rPr>
                    <a:t>작업 </a:t>
                  </a:r>
                  <a:r>
                    <a:rPr kumimoji="0" lang="ko-KR" altLang="en-US" sz="1000" b="1" dirty="0" err="1" smtClean="0">
                      <a:solidFill>
                        <a:prstClr val="black"/>
                      </a:solidFill>
                    </a:rPr>
                    <a:t>스레드</a:t>
                  </a:r>
                  <a:r>
                    <a:rPr kumimoji="0" lang="en-US" altLang="ko-KR" sz="1000" b="1" dirty="0" smtClean="0">
                      <a:solidFill>
                        <a:prstClr val="black"/>
                      </a:solidFill>
                    </a:rPr>
                    <a:t>1</a:t>
                  </a:r>
                </a:p>
                <a:p>
                  <a:pPr algn="ctr" defTabSz="914218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en-US" altLang="ko-KR" sz="1000" b="1" dirty="0">
                    <a:solidFill>
                      <a:prstClr val="black"/>
                    </a:solidFill>
                  </a:endParaRPr>
                </a:p>
                <a:p>
                  <a:pPr algn="ctr" defTabSz="914218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1000" b="1" dirty="0" err="1" smtClean="0">
                      <a:solidFill>
                        <a:prstClr val="black"/>
                      </a:solidFill>
                    </a:rPr>
                    <a:t>SocketChannel</a:t>
                  </a:r>
                  <a:endParaRPr kumimoji="0" lang="en-US" altLang="ko-KR" sz="1000" b="1" dirty="0" smtClean="0">
                    <a:solidFill>
                      <a:prstClr val="black"/>
                    </a:solidFill>
                  </a:endParaRPr>
                </a:p>
                <a:p>
                  <a:pPr algn="ctr" defTabSz="914218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en-US" altLang="ko-KR" sz="1000" b="1" dirty="0" err="1">
                    <a:solidFill>
                      <a:prstClr val="black"/>
                    </a:solidFill>
                  </a:endParaRPr>
                </a:p>
                <a:p>
                  <a:pPr algn="ctr" defTabSz="914218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en-US" altLang="ko-KR" sz="1000" b="1" dirty="0" smtClea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5657630" y="1982791"/>
                  <a:ext cx="1008592" cy="276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91431" tIns="45715" rIns="91431" bIns="45715" rtlCol="0">
                  <a:spAutoFit/>
                </a:bodyPr>
                <a:lstStyle/>
                <a:p>
                  <a:pPr algn="ctr" defTabSz="914218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ko-KR" altLang="en-US" sz="1200" dirty="0" smtClean="0">
                      <a:latin typeface="+mn-ea"/>
                      <a:ea typeface="+mn-ea"/>
                    </a:rPr>
                    <a:t>④작업 처리</a:t>
                  </a:r>
                </a:p>
              </p:txBody>
            </p:sp>
          </p:grpSp>
          <p:grpSp>
            <p:nvGrpSpPr>
              <p:cNvPr id="64" name="그룹 63"/>
              <p:cNvGrpSpPr/>
              <p:nvPr/>
            </p:nvGrpSpPr>
            <p:grpSpPr>
              <a:xfrm>
                <a:off x="6510879" y="4994526"/>
                <a:ext cx="1245646" cy="914400"/>
                <a:chOff x="5537149" y="2575695"/>
                <a:chExt cx="1245646" cy="914400"/>
              </a:xfrm>
            </p:grpSpPr>
            <p:sp>
              <p:nvSpPr>
                <p:cNvPr id="65" name="모서리가 둥근 직사각형 64"/>
                <p:cNvSpPr/>
                <p:nvPr/>
              </p:nvSpPr>
              <p:spPr>
                <a:xfrm>
                  <a:off x="5537149" y="2575695"/>
                  <a:ext cx="1245646" cy="9144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 defTabSz="914218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ko-KR" altLang="en-US" sz="1000" b="1" dirty="0" smtClean="0">
                      <a:solidFill>
                        <a:prstClr val="black"/>
                      </a:solidFill>
                    </a:rPr>
                    <a:t>작업 </a:t>
                  </a:r>
                  <a:r>
                    <a:rPr kumimoji="0" lang="ko-KR" altLang="en-US" sz="1000" b="1" dirty="0" err="1" smtClean="0">
                      <a:solidFill>
                        <a:prstClr val="black"/>
                      </a:solidFill>
                    </a:rPr>
                    <a:t>스레드</a:t>
                  </a:r>
                  <a:r>
                    <a:rPr kumimoji="0" lang="en-US" altLang="ko-KR" sz="1000" b="1" dirty="0" smtClean="0">
                      <a:solidFill>
                        <a:prstClr val="black"/>
                      </a:solidFill>
                    </a:rPr>
                    <a:t>2</a:t>
                  </a:r>
                </a:p>
                <a:p>
                  <a:pPr algn="ctr" defTabSz="914218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en-US" altLang="ko-KR" sz="1000" b="1" dirty="0" smtClean="0">
                    <a:solidFill>
                      <a:prstClr val="black"/>
                    </a:solidFill>
                  </a:endParaRPr>
                </a:p>
                <a:p>
                  <a:pPr algn="ctr" defTabSz="914218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1000" b="1" dirty="0" err="1" smtClean="0">
                      <a:solidFill>
                        <a:prstClr val="black"/>
                      </a:solidFill>
                    </a:rPr>
                    <a:t>SocketChannel</a:t>
                  </a:r>
                  <a:endParaRPr kumimoji="0" lang="en-US" altLang="ko-KR" sz="1000" b="1" dirty="0" smtClean="0">
                    <a:solidFill>
                      <a:prstClr val="black"/>
                    </a:solidFill>
                  </a:endParaRPr>
                </a:p>
                <a:p>
                  <a:pPr algn="ctr" defTabSz="914218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en-US" altLang="ko-KR" sz="1000" b="1" dirty="0" smtClean="0">
                    <a:solidFill>
                      <a:prstClr val="black"/>
                    </a:solidFill>
                  </a:endParaRPr>
                </a:p>
                <a:p>
                  <a:pPr algn="ctr" defTabSz="914218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en-US" altLang="ko-KR" sz="1000" b="1" dirty="0" smtClea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5657630" y="3170542"/>
                  <a:ext cx="1008592" cy="276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91431" tIns="45715" rIns="91431" bIns="45715" rtlCol="0">
                  <a:spAutoFit/>
                </a:bodyPr>
                <a:lstStyle/>
                <a:p>
                  <a:pPr algn="ctr" defTabSz="914218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ko-KR" altLang="en-US" sz="1200" dirty="0" smtClean="0">
                      <a:latin typeface="+mn-ea"/>
                      <a:ea typeface="+mn-ea"/>
                    </a:rPr>
                    <a:t>④작업 처리</a:t>
                  </a:r>
                </a:p>
              </p:txBody>
            </p:sp>
          </p:grpSp>
          <p:grpSp>
            <p:nvGrpSpPr>
              <p:cNvPr id="67" name="그룹 66"/>
              <p:cNvGrpSpPr/>
              <p:nvPr/>
            </p:nvGrpSpPr>
            <p:grpSpPr>
              <a:xfrm>
                <a:off x="923398" y="3500963"/>
                <a:ext cx="5583839" cy="914486"/>
                <a:chOff x="923398" y="1268760"/>
                <a:chExt cx="5583839" cy="914486"/>
              </a:xfrm>
            </p:grpSpPr>
            <p:sp>
              <p:nvSpPr>
                <p:cNvPr id="68" name="모서리가 둥근 직사각형 67"/>
                <p:cNvSpPr/>
                <p:nvPr/>
              </p:nvSpPr>
              <p:spPr>
                <a:xfrm>
                  <a:off x="923398" y="1528120"/>
                  <a:ext cx="1224136" cy="64807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 defTabSz="914218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ko-KR" altLang="en-US" sz="1000" b="1" dirty="0" smtClean="0">
                      <a:solidFill>
                        <a:prstClr val="black"/>
                      </a:solidFill>
                    </a:rPr>
                    <a:t>클라이언트</a:t>
                  </a:r>
                  <a:r>
                    <a:rPr kumimoji="0" lang="en-US" altLang="ko-KR" sz="1000" b="1" dirty="0" smtClean="0">
                      <a:solidFill>
                        <a:prstClr val="black"/>
                      </a:solidFill>
                    </a:rPr>
                    <a:t>1</a:t>
                  </a:r>
                </a:p>
                <a:p>
                  <a:pPr algn="ctr" defTabSz="914218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1000" b="1" dirty="0" smtClean="0">
                      <a:solidFill>
                        <a:prstClr val="black"/>
                      </a:solidFill>
                    </a:rPr>
                    <a:t>(</a:t>
                  </a:r>
                  <a:r>
                    <a:rPr kumimoji="0" lang="en-US" altLang="ko-KR" sz="1000" b="1" dirty="0" err="1" smtClean="0">
                      <a:solidFill>
                        <a:prstClr val="black"/>
                      </a:solidFill>
                    </a:rPr>
                    <a:t>SocketChannel</a:t>
                  </a:r>
                  <a:r>
                    <a:rPr kumimoji="0" lang="en-US" altLang="ko-KR" sz="1000" b="1" dirty="0" smtClean="0">
                      <a:solidFill>
                        <a:prstClr val="black"/>
                      </a:solidFill>
                    </a:rPr>
                    <a:t>)</a:t>
                  </a:r>
                  <a:endParaRPr kumimoji="0" lang="ko-KR" altLang="en-US" sz="1000" b="1" dirty="0" err="1" smtClean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69" name="직선 화살표 연결선 68"/>
                <p:cNvCxnSpPr>
                  <a:stCxn id="68" idx="3"/>
                  <a:endCxn id="62" idx="1"/>
                </p:cNvCxnSpPr>
                <p:nvPr/>
              </p:nvCxnSpPr>
              <p:spPr>
                <a:xfrm>
                  <a:off x="2147534" y="1852156"/>
                  <a:ext cx="435970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화살표 연결선 69"/>
                <p:cNvCxnSpPr>
                  <a:stCxn id="68" idx="3"/>
                </p:cNvCxnSpPr>
                <p:nvPr/>
              </p:nvCxnSpPr>
              <p:spPr>
                <a:xfrm flipV="1">
                  <a:off x="2147534" y="1613767"/>
                  <a:ext cx="2134400" cy="23838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화살표 연결선 70"/>
                <p:cNvCxnSpPr/>
                <p:nvPr/>
              </p:nvCxnSpPr>
              <p:spPr>
                <a:xfrm>
                  <a:off x="4316831" y="1613767"/>
                  <a:ext cx="2190406" cy="399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/>
                <p:cNvSpPr txBox="1"/>
                <p:nvPr/>
              </p:nvSpPr>
              <p:spPr>
                <a:xfrm rot="21081375">
                  <a:off x="2406011" y="1386391"/>
                  <a:ext cx="1008592" cy="276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91431" tIns="45715" rIns="91431" bIns="45715" rtlCol="0">
                  <a:spAutoFit/>
                </a:bodyPr>
                <a:lstStyle/>
                <a:p>
                  <a:pPr algn="ctr" defTabSz="914218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ko-KR" altLang="en-US" sz="1200" dirty="0" smtClean="0">
                      <a:latin typeface="+mn-ea"/>
                      <a:ea typeface="+mn-ea"/>
                    </a:rPr>
                    <a:t>①연결 요청</a:t>
                  </a: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4992677" y="1268760"/>
                  <a:ext cx="1162481" cy="276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91431" tIns="45715" rIns="91431" bIns="45715" rtlCol="0">
                  <a:spAutoFit/>
                </a:bodyPr>
                <a:lstStyle/>
                <a:p>
                  <a:pPr algn="ctr" defTabSz="914218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ko-KR" altLang="en-US" sz="1200" dirty="0" smtClean="0">
                      <a:latin typeface="+mn-ea"/>
                      <a:ea typeface="+mn-ea"/>
                    </a:rPr>
                    <a:t>②</a:t>
                  </a:r>
                  <a:r>
                    <a:rPr kumimoji="0" lang="ko-KR" altLang="en-US" sz="1200" dirty="0" err="1" smtClean="0">
                      <a:latin typeface="+mn-ea"/>
                      <a:ea typeface="+mn-ea"/>
                    </a:rPr>
                    <a:t>스레드</a:t>
                  </a:r>
                  <a:r>
                    <a:rPr kumimoji="0" lang="ko-KR" altLang="en-US" sz="1200" dirty="0" smtClean="0">
                      <a:latin typeface="+mn-ea"/>
                      <a:ea typeface="+mn-ea"/>
                    </a:rPr>
                    <a:t> 생성</a:t>
                  </a: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2286041" y="1899203"/>
                  <a:ext cx="1008591" cy="276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91431" tIns="45715" rIns="91431" bIns="45715" rtlCol="0">
                  <a:spAutoFit/>
                </a:bodyPr>
                <a:lstStyle/>
                <a:p>
                  <a:pPr algn="ctr" defTabSz="914218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ko-KR" altLang="en-US" sz="1200" dirty="0" smtClean="0">
                      <a:latin typeface="+mn-ea"/>
                      <a:ea typeface="+mn-ea"/>
                    </a:rPr>
                    <a:t>③처리 요청</a:t>
                  </a: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3364031" y="1906257"/>
                  <a:ext cx="646313" cy="276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91431" tIns="45715" rIns="91431" bIns="45715" rtlCol="0">
                  <a:spAutoFit/>
                </a:bodyPr>
                <a:lstStyle/>
                <a:p>
                  <a:pPr algn="ctr" defTabSz="914218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ko-KR" altLang="en-US" sz="1200" dirty="0" smtClean="0">
                      <a:latin typeface="+mn-ea"/>
                      <a:ea typeface="+mn-ea"/>
                    </a:rPr>
                    <a:t>⑤응답</a:t>
                  </a:r>
                </a:p>
              </p:txBody>
            </p:sp>
          </p:grpSp>
          <p:grpSp>
            <p:nvGrpSpPr>
              <p:cNvPr id="76" name="그룹 75"/>
              <p:cNvGrpSpPr/>
              <p:nvPr/>
            </p:nvGrpSpPr>
            <p:grpSpPr>
              <a:xfrm>
                <a:off x="898648" y="4981444"/>
                <a:ext cx="5612231" cy="915045"/>
                <a:chOff x="898648" y="1268201"/>
                <a:chExt cx="5612231" cy="915045"/>
              </a:xfrm>
            </p:grpSpPr>
            <p:sp>
              <p:nvSpPr>
                <p:cNvPr id="77" name="모서리가 둥근 직사각형 76"/>
                <p:cNvSpPr/>
                <p:nvPr/>
              </p:nvSpPr>
              <p:spPr>
                <a:xfrm>
                  <a:off x="898648" y="1535174"/>
                  <a:ext cx="1224136" cy="64807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 defTabSz="914218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ko-KR" altLang="en-US" sz="1000" b="1" dirty="0" smtClean="0">
                      <a:solidFill>
                        <a:prstClr val="black"/>
                      </a:solidFill>
                    </a:rPr>
                    <a:t>클라이언트</a:t>
                  </a:r>
                  <a:r>
                    <a:rPr kumimoji="0" lang="en-US" altLang="ko-KR" sz="1000" b="1" dirty="0">
                      <a:solidFill>
                        <a:prstClr val="black"/>
                      </a:solidFill>
                    </a:rPr>
                    <a:t>2</a:t>
                  </a:r>
                  <a:endParaRPr kumimoji="0" lang="en-US" altLang="ko-KR" sz="1000" b="1" dirty="0" smtClean="0">
                    <a:solidFill>
                      <a:prstClr val="black"/>
                    </a:solidFill>
                  </a:endParaRPr>
                </a:p>
                <a:p>
                  <a:pPr algn="ctr" defTabSz="914218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ko-KR" sz="1000" b="1" dirty="0" smtClean="0">
                      <a:solidFill>
                        <a:prstClr val="black"/>
                      </a:solidFill>
                    </a:rPr>
                    <a:t>(</a:t>
                  </a:r>
                  <a:r>
                    <a:rPr kumimoji="0" lang="en-US" altLang="ko-KR" sz="1000" b="1" dirty="0" err="1" smtClean="0">
                      <a:solidFill>
                        <a:prstClr val="black"/>
                      </a:solidFill>
                    </a:rPr>
                    <a:t>SocketChannel</a:t>
                  </a:r>
                  <a:r>
                    <a:rPr kumimoji="0" lang="en-US" altLang="ko-KR" sz="1000" b="1" dirty="0" smtClean="0">
                      <a:solidFill>
                        <a:prstClr val="black"/>
                      </a:solidFill>
                    </a:rPr>
                    <a:t>)</a:t>
                  </a:r>
                  <a:endParaRPr kumimoji="0" lang="ko-KR" altLang="en-US" sz="1000" b="1" dirty="0" err="1" smtClean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78" name="직선 화살표 연결선 77"/>
                <p:cNvCxnSpPr>
                  <a:stCxn id="77" idx="3"/>
                </p:cNvCxnSpPr>
                <p:nvPr/>
              </p:nvCxnSpPr>
              <p:spPr>
                <a:xfrm>
                  <a:off x="2122784" y="1859210"/>
                  <a:ext cx="4388095" cy="1692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화살표 연결선 78"/>
                <p:cNvCxnSpPr>
                  <a:stCxn id="77" idx="3"/>
                </p:cNvCxnSpPr>
                <p:nvPr/>
              </p:nvCxnSpPr>
              <p:spPr>
                <a:xfrm flipV="1">
                  <a:off x="2122784" y="1617758"/>
                  <a:ext cx="2159150" cy="24145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화살표 연결선 79"/>
                <p:cNvCxnSpPr/>
                <p:nvPr/>
              </p:nvCxnSpPr>
              <p:spPr>
                <a:xfrm flipV="1">
                  <a:off x="4316831" y="1617758"/>
                  <a:ext cx="2190406" cy="643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TextBox 80"/>
                <p:cNvSpPr txBox="1"/>
                <p:nvPr/>
              </p:nvSpPr>
              <p:spPr>
                <a:xfrm rot="21081375">
                  <a:off x="2698063" y="1404079"/>
                  <a:ext cx="1008592" cy="276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91431" tIns="45715" rIns="91431" bIns="45715" rtlCol="0">
                  <a:spAutoFit/>
                </a:bodyPr>
                <a:lstStyle/>
                <a:p>
                  <a:pPr algn="ctr" defTabSz="914218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ko-KR" altLang="en-US" sz="1200" dirty="0" smtClean="0">
                      <a:latin typeface="+mn-ea"/>
                      <a:ea typeface="+mn-ea"/>
                    </a:rPr>
                    <a:t>①연결 요청</a:t>
                  </a: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4992677" y="1268201"/>
                  <a:ext cx="1162481" cy="276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91431" tIns="45715" rIns="91431" bIns="45715" rtlCol="0">
                  <a:spAutoFit/>
                </a:bodyPr>
                <a:lstStyle/>
                <a:p>
                  <a:pPr algn="ctr" defTabSz="914218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ko-KR" altLang="en-US" sz="1200" dirty="0" smtClean="0">
                      <a:latin typeface="+mn-ea"/>
                      <a:ea typeface="+mn-ea"/>
                    </a:rPr>
                    <a:t>②</a:t>
                  </a:r>
                  <a:r>
                    <a:rPr kumimoji="0" lang="ko-KR" altLang="en-US" sz="1200" dirty="0" err="1" smtClean="0">
                      <a:latin typeface="+mn-ea"/>
                      <a:ea typeface="+mn-ea"/>
                    </a:rPr>
                    <a:t>스레드</a:t>
                  </a:r>
                  <a:r>
                    <a:rPr kumimoji="0" lang="ko-KR" altLang="en-US" sz="1200" dirty="0" smtClean="0">
                      <a:latin typeface="+mn-ea"/>
                      <a:ea typeface="+mn-ea"/>
                    </a:rPr>
                    <a:t> 생성</a:t>
                  </a:r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2286041" y="1899203"/>
                  <a:ext cx="1008591" cy="276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91431" tIns="45715" rIns="91431" bIns="45715" rtlCol="0">
                  <a:spAutoFit/>
                </a:bodyPr>
                <a:lstStyle/>
                <a:p>
                  <a:pPr algn="ctr" defTabSz="914218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ko-KR" altLang="en-US" sz="1200" dirty="0" smtClean="0">
                      <a:latin typeface="+mn-ea"/>
                      <a:ea typeface="+mn-ea"/>
                    </a:rPr>
                    <a:t>③처리 요청</a:t>
                  </a: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3364031" y="1906257"/>
                  <a:ext cx="646313" cy="276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91431" tIns="45715" rIns="91431" bIns="45715" rtlCol="0">
                  <a:spAutoFit/>
                </a:bodyPr>
                <a:lstStyle/>
                <a:p>
                  <a:pPr algn="ctr" defTabSz="914218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ko-KR" altLang="en-US" sz="1200" dirty="0" smtClean="0">
                      <a:latin typeface="+mn-ea"/>
                      <a:ea typeface="+mn-ea"/>
                    </a:rPr>
                    <a:t>⑤응답</a:t>
                  </a:r>
                </a:p>
              </p:txBody>
            </p:sp>
          </p:grpSp>
        </p:grpSp>
        <p:grpSp>
          <p:nvGrpSpPr>
            <p:cNvPr id="4" name="그룹 3"/>
            <p:cNvGrpSpPr/>
            <p:nvPr/>
          </p:nvGrpSpPr>
          <p:grpSpPr>
            <a:xfrm>
              <a:off x="1484427" y="5863400"/>
              <a:ext cx="45719" cy="400687"/>
              <a:chOff x="1438708" y="5893500"/>
              <a:chExt cx="45719" cy="400687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1438708" y="58935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914218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kumimoji="0" lang="ko-KR" altLang="en-US" sz="1000" b="1" dirty="0" err="1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1438708" y="607098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914218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kumimoji="0" lang="ko-KR" altLang="en-US" sz="1000" b="1" dirty="0" err="1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438708" y="62484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914218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kumimoji="0" lang="ko-KR" altLang="en-US" sz="1000" b="1" dirty="0" err="1" smtClean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7109021" y="5863400"/>
              <a:ext cx="45719" cy="400687"/>
              <a:chOff x="1438708" y="5893500"/>
              <a:chExt cx="45719" cy="40068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438708" y="58935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914218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kumimoji="0" lang="ko-KR" altLang="en-US" sz="1000" b="1" dirty="0" err="1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438708" y="607098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914218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kumimoji="0" lang="ko-KR" altLang="en-US" sz="1000" b="1" dirty="0" err="1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438708" y="62484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914218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kumimoji="0" lang="ko-KR" altLang="en-US" sz="1000" b="1" dirty="0" err="1" smtClean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948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900449"/>
            <a:ext cx="1915956" cy="369322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err="1" smtClean="0">
                <a:latin typeface="+mn-ea"/>
                <a:ea typeface="+mn-ea"/>
              </a:rPr>
              <a:t>ExecutorService</a:t>
            </a:r>
            <a:endParaRPr kumimoji="0" lang="ko-KR" altLang="en-US" b="1" dirty="0" err="1" smtClean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9"/>
          <a:stretch/>
        </p:blipFill>
        <p:spPr>
          <a:xfrm>
            <a:off x="611560" y="1484784"/>
            <a:ext cx="8064896" cy="445895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06791" y="78808"/>
            <a:ext cx="3977353" cy="46165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dirty="0" smtClean="0">
                <a:solidFill>
                  <a:schemeClr val="bg1"/>
                </a:solidFill>
                <a:latin typeface="+mn-ea"/>
                <a:ea typeface="+mn-ea"/>
              </a:rPr>
              <a:t>Blocking vs Non-Blocking</a:t>
            </a:r>
            <a:endParaRPr kumimoji="0" lang="ko-KR" altLang="en-US" sz="2400" b="1" dirty="0" err="1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863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78808"/>
            <a:ext cx="3977353" cy="46165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dirty="0" smtClean="0">
                <a:solidFill>
                  <a:schemeClr val="bg1"/>
                </a:solidFill>
                <a:latin typeface="+mn-ea"/>
                <a:ea typeface="+mn-ea"/>
              </a:rPr>
              <a:t>Blocking vs Non-Blocking</a:t>
            </a:r>
            <a:endParaRPr kumimoji="0" lang="ko-KR" altLang="en-US" sz="2400" b="1" dirty="0" err="1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7271" y="836712"/>
            <a:ext cx="1693074" cy="369322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latin typeface="+mn-ea"/>
                <a:ea typeface="+mn-ea"/>
              </a:rPr>
              <a:t>Non-Blocking</a:t>
            </a:r>
            <a:endParaRPr kumimoji="0" lang="ko-KR" altLang="en-US" b="1" dirty="0" err="1" smtClean="0"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9551" y="1156645"/>
            <a:ext cx="7791346" cy="369322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smtClean="0">
                <a:latin typeface="+mn-ea"/>
                <a:ea typeface="+mn-ea"/>
              </a:rPr>
              <a:t>- accept(), read(), write() </a:t>
            </a:r>
            <a:r>
              <a:rPr kumimoji="0" lang="ko-KR" altLang="en-US" sz="1200" smtClean="0">
                <a:latin typeface="+mn-ea"/>
                <a:ea typeface="+mn-ea"/>
              </a:rPr>
              <a:t>수행 시에 </a:t>
            </a:r>
            <a:r>
              <a:rPr kumimoji="0" lang="en-US" altLang="ko-KR" sz="1200" dirty="0" smtClean="0">
                <a:latin typeface="+mn-ea"/>
                <a:ea typeface="+mn-ea"/>
              </a:rPr>
              <a:t>Client</a:t>
            </a:r>
            <a:r>
              <a:rPr kumimoji="0" lang="ko-KR" altLang="en-US" sz="1200" smtClean="0">
                <a:latin typeface="+mn-ea"/>
                <a:ea typeface="+mn-ea"/>
              </a:rPr>
              <a:t>의 별다른 요청이 없으면 </a:t>
            </a:r>
            <a:r>
              <a:rPr kumimoji="0" lang="en-US" altLang="ko-KR" sz="1200" dirty="0" smtClean="0">
                <a:latin typeface="+mn-ea"/>
                <a:ea typeface="+mn-ea"/>
              </a:rPr>
              <a:t>Block </a:t>
            </a:r>
            <a:r>
              <a:rPr kumimoji="0" lang="ko-KR" altLang="en-US" sz="1200" smtClean="0">
                <a:latin typeface="+mn-ea"/>
                <a:ea typeface="+mn-ea"/>
              </a:rPr>
              <a:t>되지 않고</a:t>
            </a:r>
            <a:r>
              <a:rPr kumimoji="0" lang="en-US" altLang="ko-KR" sz="1200" dirty="0">
                <a:latin typeface="+mn-ea"/>
                <a:ea typeface="+mn-ea"/>
              </a:rPr>
              <a:t> </a:t>
            </a:r>
            <a:r>
              <a:rPr kumimoji="0" lang="en-US" altLang="ko-KR" sz="1200" dirty="0" smtClean="0">
                <a:latin typeface="+mn-ea"/>
                <a:ea typeface="+mn-ea"/>
              </a:rPr>
              <a:t>return </a:t>
            </a:r>
            <a:r>
              <a:rPr kumimoji="0" lang="ko-KR" altLang="en-US" sz="1200" smtClean="0">
                <a:latin typeface="+mn-ea"/>
                <a:ea typeface="+mn-ea"/>
              </a:rPr>
              <a:t>처리한 후 넘어간다</a:t>
            </a:r>
            <a:r>
              <a:rPr kumimoji="0" lang="en-US" altLang="ko-KR" sz="1200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559" y="1525994"/>
            <a:ext cx="574178" cy="33854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latin typeface="+mn-ea"/>
                <a:ea typeface="+mn-ea"/>
              </a:rPr>
              <a:t>But,</a:t>
            </a:r>
            <a:endParaRPr kumimoji="0" lang="ko-KR" altLang="en-US" sz="1600" b="1" dirty="0" err="1" smtClean="0">
              <a:latin typeface="+mn-ea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4939" y="1877623"/>
            <a:ext cx="7386363" cy="276989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smtClean="0">
                <a:latin typeface="+mn-ea"/>
                <a:ea typeface="+mn-ea"/>
              </a:rPr>
              <a:t>- while(true)</a:t>
            </a:r>
            <a:r>
              <a:rPr kumimoji="0" lang="ko-KR" altLang="en-US" sz="1200" smtClean="0">
                <a:latin typeface="+mn-ea"/>
                <a:ea typeface="+mn-ea"/>
              </a:rPr>
              <a:t>문 내에서 </a:t>
            </a:r>
            <a:r>
              <a:rPr kumimoji="0" lang="en-US" altLang="ko-KR" sz="1200" dirty="0" smtClean="0">
                <a:latin typeface="+mn-ea"/>
                <a:ea typeface="+mn-ea"/>
              </a:rPr>
              <a:t>accept() </a:t>
            </a:r>
            <a:r>
              <a:rPr kumimoji="0" lang="ko-KR" altLang="en-US" sz="1200" smtClean="0">
                <a:latin typeface="+mn-ea"/>
                <a:ea typeface="+mn-ea"/>
              </a:rPr>
              <a:t>함수에서 매번 </a:t>
            </a:r>
            <a:r>
              <a:rPr kumimoji="0" lang="en-US" altLang="ko-KR" sz="1200" dirty="0" smtClean="0">
                <a:latin typeface="+mn-ea"/>
                <a:ea typeface="+mn-ea"/>
              </a:rPr>
              <a:t>Null</a:t>
            </a:r>
            <a:r>
              <a:rPr kumimoji="0" lang="ko-KR" altLang="en-US" sz="1200" smtClean="0">
                <a:latin typeface="+mn-ea"/>
                <a:ea typeface="+mn-ea"/>
              </a:rPr>
              <a:t>을 </a:t>
            </a:r>
            <a:r>
              <a:rPr kumimoji="0" lang="en-US" altLang="ko-KR" sz="1200" dirty="0" smtClean="0">
                <a:latin typeface="+mn-ea"/>
                <a:ea typeface="+mn-ea"/>
              </a:rPr>
              <a:t>return</a:t>
            </a:r>
            <a:r>
              <a:rPr kumimoji="0" lang="ko-KR" altLang="en-US" sz="1200" smtClean="0">
                <a:latin typeface="+mn-ea"/>
                <a:ea typeface="+mn-ea"/>
              </a:rPr>
              <a:t>한다면 이 또한</a:t>
            </a:r>
            <a:r>
              <a:rPr kumimoji="0" lang="en-US" altLang="ko-KR" sz="1200" dirty="0" smtClean="0">
                <a:latin typeface="+mn-ea"/>
                <a:ea typeface="+mn-ea"/>
              </a:rPr>
              <a:t> CPU</a:t>
            </a:r>
            <a:r>
              <a:rPr kumimoji="0" lang="ko-KR" altLang="en-US" sz="1200" smtClean="0">
                <a:latin typeface="+mn-ea"/>
                <a:ea typeface="+mn-ea"/>
              </a:rPr>
              <a:t>의 낭비가 아닐 수 없다</a:t>
            </a:r>
            <a:r>
              <a:rPr kumimoji="0" lang="en-US" altLang="ko-KR" sz="1200" dirty="0" smtClean="0">
                <a:latin typeface="+mn-ea"/>
                <a:ea typeface="+mn-ea"/>
              </a:rPr>
              <a:t>.</a:t>
            </a:r>
            <a:endParaRPr kumimoji="0" lang="ko-KR" altLang="en-US" sz="1200" dirty="0" err="1" smtClean="0">
              <a:latin typeface="+mn-ea"/>
              <a:ea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64704" y="2493878"/>
            <a:ext cx="7055829" cy="1200150"/>
            <a:chOff x="464704" y="2493878"/>
            <a:chExt cx="7055829" cy="1200150"/>
          </a:xfrm>
        </p:grpSpPr>
        <p:sp>
          <p:nvSpPr>
            <p:cNvPr id="14" name="TextBox 13"/>
            <p:cNvSpPr txBox="1"/>
            <p:nvPr/>
          </p:nvSpPr>
          <p:spPr>
            <a:xfrm>
              <a:off x="464704" y="2730954"/>
              <a:ext cx="5979504" cy="307766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defTabSz="91421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400" b="1" dirty="0" smtClean="0">
                  <a:latin typeface="+mn-ea"/>
                  <a:ea typeface="+mn-ea"/>
                </a:rPr>
                <a:t>Non-Blocking </a:t>
              </a:r>
              <a:r>
                <a:rPr kumimoji="0" lang="ko-KR" altLang="en-US" sz="1400" b="1" smtClean="0">
                  <a:latin typeface="+mn-ea"/>
                  <a:ea typeface="+mn-ea"/>
                </a:rPr>
                <a:t>방식을 사용하면서도</a:t>
              </a:r>
              <a:r>
                <a:rPr kumimoji="0" lang="en-US" altLang="ko-KR" sz="1400" b="1" dirty="0" smtClean="0">
                  <a:latin typeface="+mn-ea"/>
                  <a:ea typeface="+mn-ea"/>
                </a:rPr>
                <a:t> CPU</a:t>
              </a:r>
              <a:r>
                <a:rPr kumimoji="0" lang="ko-KR" altLang="en-US" sz="1400" b="1" smtClean="0">
                  <a:latin typeface="+mn-ea"/>
                  <a:ea typeface="+mn-ea"/>
                </a:rPr>
                <a:t>의 낭비를 줄일 수 있다던데</a:t>
              </a:r>
              <a:r>
                <a:rPr kumimoji="0" lang="en-US" altLang="ko-KR" sz="1400" b="1" dirty="0" smtClean="0">
                  <a:latin typeface="+mn-ea"/>
                  <a:ea typeface="+mn-ea"/>
                </a:rPr>
                <a:t>?…</a:t>
              </a:r>
              <a:endParaRPr kumimoji="0" lang="ko-KR" altLang="en-US" sz="1400" b="1" dirty="0" err="1" smtClean="0">
                <a:latin typeface="+mn-ea"/>
                <a:ea typeface="+mn-ea"/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4208" y="2493878"/>
              <a:ext cx="1076325" cy="1200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817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9525">
          <a:solidFill>
            <a:schemeClr val="bg1">
              <a:lumMod val="95000"/>
            </a:schemeClr>
          </a:solidFill>
        </a:ln>
      </a:spPr>
      <a:bodyPr wrap="none" anchor="ctr"/>
      <a:lstStyle>
        <a:defPPr defTabSz="914218" fontAlgn="auto">
          <a:spcBef>
            <a:spcPts val="0"/>
          </a:spcBef>
          <a:spcAft>
            <a:spcPts val="0"/>
          </a:spcAft>
          <a:buFont typeface="Arial" panose="020B0604020202020204" pitchFamily="34" charset="0"/>
          <a:buChar char="•"/>
          <a:defRPr kumimoji="0" sz="1000" b="1" dirty="0" err="1" smtClean="0">
            <a:solidFill>
              <a:prstClr val="black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91431" tIns="45715" rIns="91431" bIns="45715" rtlCol="0">
        <a:spAutoFit/>
      </a:bodyPr>
      <a:lstStyle>
        <a:defPPr algn="ctr" defTabSz="914218" fontAlgn="auto">
          <a:spcBef>
            <a:spcPts val="0"/>
          </a:spcBef>
          <a:spcAft>
            <a:spcPts val="0"/>
          </a:spcAft>
          <a:buFont typeface="Arial" panose="020B0604020202020204" pitchFamily="34" charset="0"/>
          <a:buChar char="•"/>
          <a:defRPr kumimoji="0" sz="1200" dirty="0" err="1" smtClean="0">
            <a:latin typeface="+mn-ea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11323</TotalTime>
  <Words>1000</Words>
  <Application>Microsoft Office PowerPoint</Application>
  <PresentationFormat>화면 슬라이드 쇼(4:3)</PresentationFormat>
  <Paragraphs>335</Paragraphs>
  <Slides>30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굴림</vt:lpstr>
      <vt:lpstr>맑은 고딕</vt:lpstr>
      <vt:lpstr>Arial</vt:lpstr>
      <vt:lpstr>디자인 사용자 지정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김송희</dc:creator>
  <cp:lastModifiedBy>황세윤</cp:lastModifiedBy>
  <cp:revision>674</cp:revision>
  <cp:lastPrinted>2014-03-12T05:36:06Z</cp:lastPrinted>
  <dcterms:created xsi:type="dcterms:W3CDTF">2013-08-20T00:24:24Z</dcterms:created>
  <dcterms:modified xsi:type="dcterms:W3CDTF">2017-08-11T05:57:07Z</dcterms:modified>
</cp:coreProperties>
</file>