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  <p:sldMasterId id="2147483672" r:id="rId2"/>
  </p:sldMasterIdLst>
  <p:notesMasterIdLst>
    <p:notesMasterId r:id="rId19"/>
  </p:notesMasterIdLst>
  <p:sldIdLst>
    <p:sldId id="295" r:id="rId3"/>
    <p:sldId id="348" r:id="rId4"/>
    <p:sldId id="342" r:id="rId5"/>
    <p:sldId id="343" r:id="rId6"/>
    <p:sldId id="345" r:id="rId7"/>
    <p:sldId id="344" r:id="rId8"/>
    <p:sldId id="347" r:id="rId9"/>
    <p:sldId id="346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36" r:id="rId18"/>
  </p:sldIdLst>
  <p:sldSz cx="9144000" cy="6858000" type="screen4x3"/>
  <p:notesSz cx="6797675" cy="9926638"/>
  <p:defaultTextStyle>
    <a:defPPr>
      <a:defRPr lang="ko-KR"/>
    </a:defPPr>
    <a:lvl1pPr algn="l" defTabSz="912813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7">
          <p15:clr>
            <a:srgbClr val="A4A3A4"/>
          </p15:clr>
        </p15:guide>
        <p15:guide id="2" orient="horz" pos="1117">
          <p15:clr>
            <a:srgbClr val="A4A3A4"/>
          </p15:clr>
        </p15:guide>
        <p15:guide id="3" orient="horz" pos="3969">
          <p15:clr>
            <a:srgbClr val="A4A3A4"/>
          </p15:clr>
        </p15:guide>
        <p15:guide id="4" pos="2877">
          <p15:clr>
            <a:srgbClr val="A4A3A4"/>
          </p15:clr>
        </p15:guide>
        <p15:guide id="5" pos="5601">
          <p15:clr>
            <a:srgbClr val="A4A3A4"/>
          </p15:clr>
        </p15:guide>
        <p15:guide id="6" pos="1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858"/>
    <a:srgbClr val="FF5000"/>
    <a:srgbClr val="44C8E8"/>
    <a:srgbClr val="FC4513"/>
    <a:srgbClr val="FFC9E4"/>
    <a:srgbClr val="404040"/>
    <a:srgbClr val="666699"/>
    <a:srgbClr val="008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53" autoAdjust="0"/>
    <p:restoredTop sz="87558" autoAdjust="0"/>
  </p:normalViewPr>
  <p:slideViewPr>
    <p:cSldViewPr snapToObjects="1">
      <p:cViewPr varScale="1">
        <p:scale>
          <a:sx n="106" d="100"/>
          <a:sy n="106" d="100"/>
        </p:scale>
        <p:origin x="2460" y="108"/>
      </p:cViewPr>
      <p:guideLst>
        <p:guide orient="horz" pos="4037"/>
        <p:guide orient="horz" pos="1117"/>
        <p:guide orient="horz" pos="3969"/>
        <p:guide pos="2877"/>
        <p:guide pos="5601"/>
        <p:guide pos="1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14218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14218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ACB4611-40F2-4D19-A694-987D12BBA0FF}" type="datetimeFigureOut">
              <a:rPr lang="ko-KR" altLang="en-US"/>
              <a:pPr>
                <a:defRPr/>
              </a:pPr>
              <a:t>2017-08-07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218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7D8C13FA-EDAA-4CC4-9B4F-76DA2BEA51F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6799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613" algn="l" defTabSz="912813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813" algn="l" defTabSz="912813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013" algn="l" defTabSz="912813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213" algn="l" defTabSz="912813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42" algn="l" defTabSz="91421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52" algn="l" defTabSz="91421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91421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69" algn="l" defTabSz="91421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302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302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302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302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302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30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30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30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30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CBEBBB5-2E1D-4AF1-A95F-56360E8A3D10}" type="slidenum">
              <a:rPr lang="en-US" altLang="ko-KR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0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697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C13FA-EDAA-4CC4-9B4F-76DA2BEA51F0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82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Answer</a:t>
            </a:r>
            <a:r>
              <a:rPr lang="en-US" altLang="ko-KR" baseline="0" dirty="0" smtClean="0"/>
              <a:t> list </a:t>
            </a:r>
            <a:r>
              <a:rPr lang="ko-KR" altLang="en-US" baseline="0" smtClean="0"/>
              <a:t>테이블은 시연에서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C13FA-EDAA-4CC4-9B4F-76DA2BEA51F0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359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525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169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그룹 1"/>
          <p:cNvGrpSpPr>
            <a:grpSpLocks/>
          </p:cNvGrpSpPr>
          <p:nvPr userDrawn="1"/>
        </p:nvGrpSpPr>
        <p:grpSpPr bwMode="auto">
          <a:xfrm>
            <a:off x="-6350" y="-1588"/>
            <a:ext cx="9148763" cy="6861176"/>
            <a:chOff x="-6350" y="-1588"/>
            <a:chExt cx="9148763" cy="6861176"/>
          </a:xfrm>
        </p:grpSpPr>
        <p:pic>
          <p:nvPicPr>
            <p:cNvPr id="1028" name="Picture 8" descr="C:\Users\euihlee\Desktop\CI\3. 신규 CI 개발\Application 디자인\Applications-0605\2_PPT-Template\PPT-Template-0104-Dark-Cover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350" y="2384425"/>
              <a:ext cx="4938713" cy="4475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8" descr="C:\Users\euihlee\Desktop\CI\3. 신규 CI 개발\Application 디자인\Applications-0605\2_PPT-Template\PPT-Template-0104-Dark-Cover.png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350" y="5967413"/>
              <a:ext cx="511175" cy="892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8" descr="C:\Users\euihlee\Desktop\CI\3. 신규 CI 개발\Application 디자인\Applications-0605\2_PPT-Template\PPT-Template-0104-Dark-Cover.png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7238" y="-1588"/>
              <a:ext cx="4575175" cy="6861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8" descr="C:\Users\euihlee\Desktop\CI\3. 신규 CI 개발\Application 디자인\Applications-0605\2_PPT-Template\PPT-Template-0104-Dark-Cover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350" y="-1588"/>
              <a:ext cx="4684713" cy="2557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직사각형 6"/>
          <p:cNvSpPr/>
          <p:nvPr userDrawn="1"/>
        </p:nvSpPr>
        <p:spPr bwMode="auto"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6971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394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0915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7885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1313" indent="-341313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344" indent="-228485" algn="l" defTabSz="91394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314" indent="-228485" algn="l" defTabSz="91394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286" indent="-228485" algn="l" defTabSz="91394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56" indent="-228485" algn="l" defTabSz="91394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394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44" algn="l" defTabSz="91394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5" algn="l" defTabSz="91394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5" algn="l" defTabSz="91394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6" algn="l" defTabSz="91394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7" algn="l" defTabSz="91394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그룹 2"/>
          <p:cNvGrpSpPr>
            <a:grpSpLocks/>
          </p:cNvGrpSpPr>
          <p:nvPr userDrawn="1"/>
        </p:nvGrpSpPr>
        <p:grpSpPr bwMode="auto">
          <a:xfrm>
            <a:off x="0" y="0"/>
            <a:ext cx="9147175" cy="6861175"/>
            <a:chOff x="0" y="0"/>
            <a:chExt cx="9147175" cy="6861175"/>
          </a:xfrm>
        </p:grpSpPr>
        <p:pic>
          <p:nvPicPr>
            <p:cNvPr id="2052" name="Picture 9" descr="C:\Users\euihlee\Desktop\CI\3. 신규 CI 개발\Application 디자인\Applications-0605\2_PPT-Template\PPT-Template-0104-Light-Interior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7875" y="6408738"/>
              <a:ext cx="747713" cy="45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9" descr="C:\Users\euihlee\Desktop\CI\3. 신규 CI 개발\Application 디자인\Applications-0605\2_PPT-Template\PPT-Template-0104-Light-Interior.png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2538" y="6553200"/>
              <a:ext cx="274637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직사각형 14"/>
            <p:cNvSpPr/>
            <p:nvPr userDrawn="1"/>
          </p:nvSpPr>
          <p:spPr bwMode="auto">
            <a:xfrm>
              <a:off x="739775" y="6497638"/>
              <a:ext cx="3738563" cy="344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latinLnBrk="1" hangingPunct="1">
                <a:defRPr/>
              </a:pPr>
              <a:r>
                <a:rPr lang="en-US" altLang="ko-KR" sz="800" b="1" dirty="0">
                  <a:solidFill>
                    <a:schemeClr val="bg1">
                      <a:lumMod val="65000"/>
                    </a:schemeClr>
                  </a:solidFill>
                </a:rPr>
                <a:t>© Smilegate Holdings. All rights reserved.</a:t>
              </a:r>
              <a:endParaRPr lang="ko-KR" altLang="en-US" sz="8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2055" name="Picture 9" descr="C:\Users\euihlee\Desktop\CI\3. 신규 CI 개발\Application 디자인\Applications-0605\2_PPT-Template\PPT-Template-0104-Dark-Interior.png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761163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6" name="Picture 9" descr="C:\Users\euihlee\Desktop\CI\3. 신규 CI 개발\Application 디자인\Applications-0605\2_PPT-Template\PPT-Template-0104-Dark-Interior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125" y="0"/>
              <a:ext cx="2559050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7" name="Picture 9" descr="C:\Users\euihlee\Desktop\CI\3. 신규 CI 개발\Application 디자인\Applications-0605\2_PPT-Template\PPT-Template-0104-Light-Interior.png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8738"/>
              <a:ext cx="825500" cy="45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슬라이드 번호 개체 틀 7"/>
          <p:cNvSpPr txBox="1">
            <a:spLocks/>
          </p:cNvSpPr>
          <p:nvPr userDrawn="1"/>
        </p:nvSpPr>
        <p:spPr bwMode="auto">
          <a:xfrm>
            <a:off x="8770938" y="6599238"/>
            <a:ext cx="37623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110" tIns="51555" rIns="103110" bIns="51555" anchor="ctr">
            <a:spAutoFit/>
          </a:bodyPr>
          <a:lstStyle>
            <a:lvl1pPr defTabSz="10302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defTabSz="10302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defTabSz="10302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defTabSz="10302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defTabSz="10302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defTabSz="10302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defTabSz="10302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defTabSz="10302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defTabSz="10302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FF1E14B7-53B2-4700-AC4B-A4089830AD56}" type="slidenum">
              <a:rPr kumimoji="0" lang="en-US" altLang="ko-KR" sz="1000" b="1" smtClean="0">
                <a:solidFill>
                  <a:srgbClr val="595959"/>
                </a:soli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endParaRPr kumimoji="0" lang="ko-KR" altLang="en-US" sz="1000" b="1" smtClean="0">
              <a:solidFill>
                <a:srgbClr val="595959"/>
              </a:solidFill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028700" rtl="0" eaLnBrk="0" fontAlgn="base" latinLnBrk="1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28700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1028700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1028700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1028700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6971" algn="ctr" defTabSz="1029773" rtl="0" fontAlgn="base" latinLnBrk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3944" algn="ctr" defTabSz="1029773" rtl="0" fontAlgn="base" latinLnBrk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0915" algn="ctr" defTabSz="1029773" rtl="0" fontAlgn="base" latinLnBrk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7885" algn="ctr" defTabSz="1029773" rtl="0" fontAlgn="base" latinLnBrk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84175" indent="-384175" algn="l" defTabSz="1028700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025" indent="-320675" algn="l" defTabSz="1028700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87463" indent="-255588" algn="l" defTabSz="1028700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3400" indent="-255588" algn="l" defTabSz="1028700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19338" indent="-255588" algn="l" defTabSz="1028700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35508" indent="-257776" algn="l" defTabSz="1031094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51054" indent="-257776" algn="l" defTabSz="1031094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66603" indent="-257776" algn="l" defTabSz="1031094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82151" indent="-257776" algn="l" defTabSz="1031094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310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5546" algn="l" defTabSz="10310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1094" algn="l" defTabSz="10310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6641" algn="l" defTabSz="10310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2189" algn="l" defTabSz="10310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7734" algn="l" defTabSz="10310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93284" algn="l" defTabSz="10310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8829" algn="l" defTabSz="10310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24377" algn="l" defTabSz="10310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92453" y="2424370"/>
            <a:ext cx="4267579" cy="12926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ko-KR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인턴 과제</a:t>
            </a:r>
            <a:r>
              <a:rPr lang="en-US" altLang="ko-KR" sz="32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3200" b="1" smtClean="0">
                <a:solidFill>
                  <a:schemeClr val="bg1"/>
                </a:solidFill>
                <a:latin typeface="+mn-ea"/>
                <a:ea typeface="+mn-ea"/>
              </a:rPr>
              <a:t>수행 결과</a:t>
            </a:r>
            <a:endParaRPr lang="en-US" altLang="ko-KR" sz="32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eaLnBrk="1" latinLnBrk="1" hangingPunct="1">
              <a:lnSpc>
                <a:spcPct val="150000"/>
              </a:lnSpc>
              <a:defRPr/>
            </a:pPr>
            <a:r>
              <a:rPr lang="ko-KR" altLang="en-US" sz="2000" b="1" dirty="0" smtClean="0">
                <a:solidFill>
                  <a:schemeClr val="bg1"/>
                </a:solidFill>
                <a:latin typeface="+mn-ea"/>
                <a:ea typeface="+mn-ea"/>
              </a:rPr>
              <a:t>주제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  <a:ea typeface="+mn-ea"/>
              </a:rPr>
              <a:t>: Spring </a:t>
            </a:r>
            <a:r>
              <a:rPr lang="ko-KR" altLang="en-US" sz="2000" b="1" smtClean="0">
                <a:solidFill>
                  <a:schemeClr val="bg1"/>
                </a:solidFill>
                <a:latin typeface="+mn-ea"/>
                <a:ea typeface="+mn-ea"/>
              </a:rPr>
              <a:t>기반의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  <a:ea typeface="+mn-ea"/>
              </a:rPr>
              <a:t>Web</a:t>
            </a:r>
            <a:r>
              <a:rPr lang="ko-KR" altLang="en-US" sz="2000" b="1" smtClean="0">
                <a:solidFill>
                  <a:schemeClr val="bg1"/>
                </a:solidFill>
                <a:latin typeface="+mn-ea"/>
                <a:ea typeface="+mn-ea"/>
              </a:rPr>
              <a:t>설문조사</a:t>
            </a:r>
            <a:endParaRPr lang="ko-KR" altLang="en-US" sz="2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4099" name="그룹 1"/>
          <p:cNvGrpSpPr>
            <a:grpSpLocks/>
          </p:cNvGrpSpPr>
          <p:nvPr/>
        </p:nvGrpSpPr>
        <p:grpSpPr bwMode="auto">
          <a:xfrm>
            <a:off x="523875" y="4308395"/>
            <a:ext cx="1891278" cy="697071"/>
            <a:chOff x="393316" y="4908584"/>
            <a:chExt cx="1892402" cy="696488"/>
          </a:xfrm>
        </p:grpSpPr>
        <p:sp>
          <p:nvSpPr>
            <p:cNvPr id="17" name="TextBox 16"/>
            <p:cNvSpPr txBox="1"/>
            <p:nvPr/>
          </p:nvSpPr>
          <p:spPr>
            <a:xfrm>
              <a:off x="393316" y="4908663"/>
              <a:ext cx="568663" cy="245857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46094" y="4908584"/>
              <a:ext cx="569726" cy="246015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황세윤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3316" y="5133899"/>
              <a:ext cx="441587" cy="245857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46094" y="5133820"/>
              <a:ext cx="1339624" cy="246015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어플리케이션개발팀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3316" y="5359136"/>
              <a:ext cx="568663" cy="245857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46094" y="5359057"/>
              <a:ext cx="842397" cy="246015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2017.08.07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12776"/>
            <a:ext cx="8231738" cy="36724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4917" y="888798"/>
            <a:ext cx="1976164" cy="369322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 smtClean="0">
                <a:latin typeface="+mn-ea"/>
                <a:ea typeface="+mn-ea"/>
              </a:rPr>
              <a:t>/create, /modify</a:t>
            </a:r>
            <a:endParaRPr kumimoji="0" lang="ko-KR" altLang="en-US" b="1" dirty="0" err="1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859" y="74695"/>
            <a:ext cx="2140311" cy="507821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b="1" dirty="0" err="1" smtClean="0">
                <a:solidFill>
                  <a:schemeClr val="bg1"/>
                </a:solidFill>
                <a:latin typeface="+mn-ea"/>
                <a:ea typeface="+mn-ea"/>
              </a:rPr>
              <a:t>페이지별</a:t>
            </a:r>
            <a:r>
              <a:rPr kumimoji="0" lang="ko-KR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 화면</a:t>
            </a:r>
          </a:p>
        </p:txBody>
      </p:sp>
    </p:spTree>
    <p:extLst>
      <p:ext uri="{BB962C8B-B14F-4D97-AF65-F5344CB8AC3E}">
        <p14:creationId xmlns:p14="http://schemas.microsoft.com/office/powerpoint/2010/main" val="61852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71" y="1307034"/>
            <a:ext cx="8219199" cy="33843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4917" y="888798"/>
            <a:ext cx="1006411" cy="369322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 smtClean="0">
                <a:latin typeface="+mn-ea"/>
                <a:ea typeface="+mn-ea"/>
              </a:rPr>
              <a:t>/survey</a:t>
            </a:r>
            <a:endParaRPr kumimoji="0" lang="ko-KR" altLang="en-US" b="1" dirty="0" err="1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859" y="74695"/>
            <a:ext cx="2140311" cy="507821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b="1" dirty="0" err="1" smtClean="0">
                <a:solidFill>
                  <a:schemeClr val="bg1"/>
                </a:solidFill>
                <a:latin typeface="+mn-ea"/>
                <a:ea typeface="+mn-ea"/>
              </a:rPr>
              <a:t>페이지별</a:t>
            </a:r>
            <a:r>
              <a:rPr kumimoji="0" lang="ko-KR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 화면</a:t>
            </a:r>
          </a:p>
        </p:txBody>
      </p:sp>
    </p:spTree>
    <p:extLst>
      <p:ext uri="{BB962C8B-B14F-4D97-AF65-F5344CB8AC3E}">
        <p14:creationId xmlns:p14="http://schemas.microsoft.com/office/powerpoint/2010/main" val="292543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339489"/>
            <a:ext cx="7204123" cy="48221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4917" y="868075"/>
            <a:ext cx="976083" cy="369322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 smtClean="0">
                <a:latin typeface="+mn-ea"/>
                <a:ea typeface="+mn-ea"/>
              </a:rPr>
              <a:t>/report</a:t>
            </a:r>
            <a:endParaRPr kumimoji="0" lang="ko-KR" altLang="en-US" b="1" dirty="0" err="1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859" y="74695"/>
            <a:ext cx="2140311" cy="507821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b="1" dirty="0" err="1" smtClean="0">
                <a:solidFill>
                  <a:schemeClr val="bg1"/>
                </a:solidFill>
                <a:latin typeface="+mn-ea"/>
                <a:ea typeface="+mn-ea"/>
              </a:rPr>
              <a:t>페이지별</a:t>
            </a:r>
            <a:r>
              <a:rPr kumimoji="0" lang="ko-KR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 화면</a:t>
            </a:r>
          </a:p>
        </p:txBody>
      </p:sp>
    </p:spTree>
    <p:extLst>
      <p:ext uri="{BB962C8B-B14F-4D97-AF65-F5344CB8AC3E}">
        <p14:creationId xmlns:p14="http://schemas.microsoft.com/office/powerpoint/2010/main" val="67389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01" y="1340768"/>
            <a:ext cx="8095842" cy="27363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4917" y="868075"/>
            <a:ext cx="1785022" cy="369322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 smtClean="0">
                <a:latin typeface="+mn-ea"/>
                <a:ea typeface="+mn-ea"/>
              </a:rPr>
              <a:t>/</a:t>
            </a:r>
            <a:r>
              <a:rPr kumimoji="0" lang="en-US" altLang="ko-KR" b="1" dirty="0" err="1" smtClean="0">
                <a:latin typeface="+mn-ea"/>
                <a:ea typeface="+mn-ea"/>
              </a:rPr>
              <a:t>personReport</a:t>
            </a:r>
            <a:endParaRPr kumimoji="0" lang="ko-KR" altLang="en-US" b="1" dirty="0" err="1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859" y="74695"/>
            <a:ext cx="2140311" cy="507821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b="1" dirty="0" err="1" smtClean="0">
                <a:solidFill>
                  <a:schemeClr val="bg1"/>
                </a:solidFill>
                <a:latin typeface="+mn-ea"/>
                <a:ea typeface="+mn-ea"/>
              </a:rPr>
              <a:t>페이지별</a:t>
            </a:r>
            <a:r>
              <a:rPr kumimoji="0" lang="ko-KR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 화면</a:t>
            </a:r>
          </a:p>
        </p:txBody>
      </p:sp>
    </p:spTree>
    <p:extLst>
      <p:ext uri="{BB962C8B-B14F-4D97-AF65-F5344CB8AC3E}">
        <p14:creationId xmlns:p14="http://schemas.microsoft.com/office/powerpoint/2010/main" val="169828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358" y="74695"/>
            <a:ext cx="2249316" cy="461655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과제 수행 과정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8308" y="836712"/>
            <a:ext cx="1008112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 smtClean="0">
                <a:latin typeface="+mn-ea"/>
                <a:ea typeface="+mn-ea"/>
              </a:rPr>
              <a:t>1</a:t>
            </a:r>
            <a:r>
              <a:rPr kumimoji="0" lang="ko-KR" altLang="en-US" b="1" smtClean="0">
                <a:latin typeface="+mn-ea"/>
                <a:ea typeface="+mn-ea"/>
              </a:rPr>
              <a:t>주차</a:t>
            </a:r>
            <a:endParaRPr kumimoji="0" lang="ko-KR" altLang="en-US" b="1" dirty="0" err="1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2948" y="1174987"/>
            <a:ext cx="4010310" cy="1200318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marL="285750" indent="-285750"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en-US" altLang="ko-KR" sz="1600" dirty="0" smtClean="0">
                <a:latin typeface="+mn-ea"/>
                <a:ea typeface="+mn-ea"/>
              </a:rPr>
              <a:t>Table </a:t>
            </a:r>
            <a:r>
              <a:rPr kumimoji="0" lang="ko-KR" altLang="en-US" sz="1600" smtClean="0">
                <a:latin typeface="+mn-ea"/>
                <a:ea typeface="+mn-ea"/>
              </a:rPr>
              <a:t>설계</a:t>
            </a:r>
            <a:endParaRPr kumimoji="0" lang="en-US" altLang="ko-KR" sz="1600" dirty="0" smtClean="0">
              <a:latin typeface="+mn-ea"/>
              <a:ea typeface="+mn-ea"/>
            </a:endParaRPr>
          </a:p>
          <a:p>
            <a:pPr marL="285750" indent="-285750"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en-US" altLang="ko-KR" sz="1600" dirty="0" err="1">
                <a:latin typeface="+mn-ea"/>
                <a:ea typeface="+mn-ea"/>
              </a:rPr>
              <a:t>Jquery</a:t>
            </a:r>
            <a:r>
              <a:rPr kumimoji="0" lang="ko-KR" altLang="en-US" sz="1600">
                <a:latin typeface="+mn-ea"/>
                <a:ea typeface="+mn-ea"/>
              </a:rPr>
              <a:t>를 이용해서 </a:t>
            </a:r>
            <a:r>
              <a:rPr kumimoji="0" lang="en-US" altLang="ko-KR" sz="1600" dirty="0">
                <a:latin typeface="+mn-ea"/>
                <a:ea typeface="+mn-ea"/>
              </a:rPr>
              <a:t>Ajax</a:t>
            </a:r>
            <a:r>
              <a:rPr kumimoji="0" lang="ko-KR" altLang="en-US" sz="1600">
                <a:latin typeface="+mn-ea"/>
                <a:ea typeface="+mn-ea"/>
              </a:rPr>
              <a:t>로 </a:t>
            </a:r>
            <a:r>
              <a:rPr kumimoji="0" lang="en-US" altLang="ko-KR" sz="1600" dirty="0" err="1">
                <a:latin typeface="+mn-ea"/>
                <a:ea typeface="+mn-ea"/>
              </a:rPr>
              <a:t>Json</a:t>
            </a:r>
            <a:r>
              <a:rPr kumimoji="0" lang="en-US" altLang="ko-KR" sz="1600" dirty="0">
                <a:latin typeface="+mn-ea"/>
                <a:ea typeface="+mn-ea"/>
              </a:rPr>
              <a:t> </a:t>
            </a:r>
            <a:r>
              <a:rPr kumimoji="0" lang="ko-KR" altLang="en-US" sz="1600" smtClean="0">
                <a:latin typeface="+mn-ea"/>
                <a:ea typeface="+mn-ea"/>
              </a:rPr>
              <a:t>형태의</a:t>
            </a:r>
            <a:r>
              <a:rPr kumimoji="0" lang="en-US" altLang="ko-KR" sz="1600" dirty="0">
                <a:latin typeface="+mn-ea"/>
                <a:ea typeface="+mn-ea"/>
              </a:rPr>
              <a:t/>
            </a:r>
            <a:br>
              <a:rPr kumimoji="0" lang="en-US" altLang="ko-KR" sz="1600" dirty="0">
                <a:latin typeface="+mn-ea"/>
                <a:ea typeface="+mn-ea"/>
              </a:rPr>
            </a:br>
            <a:r>
              <a:rPr kumimoji="0" lang="ko-KR" altLang="en-US" sz="1600" smtClean="0">
                <a:latin typeface="+mn-ea"/>
                <a:ea typeface="+mn-ea"/>
              </a:rPr>
              <a:t>데이터를 </a:t>
            </a:r>
            <a:r>
              <a:rPr kumimoji="0" lang="ko-KR" altLang="en-US" sz="1600">
                <a:latin typeface="+mn-ea"/>
                <a:ea typeface="+mn-ea"/>
              </a:rPr>
              <a:t>서버로 </a:t>
            </a:r>
            <a:r>
              <a:rPr kumimoji="0" lang="ko-KR" altLang="en-US" sz="1600" smtClean="0">
                <a:latin typeface="+mn-ea"/>
                <a:ea typeface="+mn-ea"/>
              </a:rPr>
              <a:t>전송</a:t>
            </a:r>
            <a:endParaRPr kumimoji="0" lang="ko-KR" altLang="en-US" sz="1600"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241621"/>
            <a:ext cx="3960440" cy="416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2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308" y="857210"/>
            <a:ext cx="1008112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>
                <a:latin typeface="+mn-ea"/>
                <a:ea typeface="+mn-ea"/>
              </a:rPr>
              <a:t>2</a:t>
            </a:r>
            <a:r>
              <a:rPr kumimoji="0" lang="ko-KR" altLang="en-US" b="1" smtClean="0">
                <a:latin typeface="+mn-ea"/>
                <a:ea typeface="+mn-ea"/>
              </a:rPr>
              <a:t>주차</a:t>
            </a:r>
            <a:endParaRPr kumimoji="0" lang="ko-KR" altLang="en-US" b="1" dirty="0" err="1" smtClean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2948" y="1196752"/>
            <a:ext cx="3569805" cy="1569650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marL="285750" indent="-285750"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en-US" altLang="ko-KR" sz="1600" dirty="0" smtClean="0">
                <a:latin typeface="+mn-ea"/>
                <a:ea typeface="+mn-ea"/>
              </a:rPr>
              <a:t>Table, Query </a:t>
            </a:r>
            <a:r>
              <a:rPr kumimoji="0" lang="ko-KR" altLang="en-US" sz="1600" smtClean="0">
                <a:latin typeface="+mn-ea"/>
                <a:ea typeface="+mn-ea"/>
              </a:rPr>
              <a:t>수정</a:t>
            </a:r>
            <a:endParaRPr kumimoji="0" lang="en-US" altLang="ko-KR" sz="1600" dirty="0">
              <a:latin typeface="+mn-ea"/>
              <a:ea typeface="+mn-ea"/>
            </a:endParaRPr>
          </a:p>
          <a:p>
            <a:pPr marL="285750" indent="-285750"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en-US" altLang="ko-KR" sz="1600" dirty="0" smtClean="0">
                <a:latin typeface="+mn-ea"/>
                <a:ea typeface="+mn-ea"/>
              </a:rPr>
              <a:t>Procedure </a:t>
            </a:r>
            <a:r>
              <a:rPr kumimoji="0" lang="ko-KR" altLang="en-US" sz="1600" smtClean="0">
                <a:latin typeface="+mn-ea"/>
                <a:ea typeface="+mn-ea"/>
              </a:rPr>
              <a:t>작성</a:t>
            </a:r>
            <a:r>
              <a:rPr kumimoji="0" lang="en-US" altLang="ko-KR" sz="1600" dirty="0" smtClean="0">
                <a:latin typeface="+mn-ea"/>
                <a:ea typeface="+mn-ea"/>
              </a:rPr>
              <a:t>, Transaction </a:t>
            </a:r>
            <a:r>
              <a:rPr kumimoji="0" lang="ko-KR" altLang="en-US" sz="1600" smtClean="0">
                <a:latin typeface="+mn-ea"/>
                <a:ea typeface="+mn-ea"/>
              </a:rPr>
              <a:t>처리</a:t>
            </a:r>
            <a:endParaRPr kumimoji="0" lang="en-US" altLang="ko-KR" sz="1600" dirty="0" smtClean="0">
              <a:latin typeface="+mn-ea"/>
              <a:ea typeface="+mn-ea"/>
            </a:endParaRPr>
          </a:p>
          <a:p>
            <a:pPr marL="285750" indent="-285750"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en-US" altLang="ko-KR" sz="1600" dirty="0" smtClean="0">
                <a:latin typeface="+mn-ea"/>
                <a:ea typeface="+mn-ea"/>
              </a:rPr>
              <a:t>Form </a:t>
            </a:r>
            <a:r>
              <a:rPr kumimoji="0" lang="ko-KR" altLang="en-US" sz="1600" smtClean="0">
                <a:latin typeface="+mn-ea"/>
                <a:ea typeface="+mn-ea"/>
              </a:rPr>
              <a:t>태그로 데이터 일괄 전송 후</a:t>
            </a:r>
            <a:r>
              <a:rPr kumimoji="0" lang="en-US" altLang="ko-KR" sz="1600" dirty="0" smtClean="0">
                <a:latin typeface="+mn-ea"/>
                <a:ea typeface="+mn-ea"/>
              </a:rPr>
              <a:t/>
            </a:r>
            <a:br>
              <a:rPr kumimoji="0" lang="en-US" altLang="ko-KR" sz="1600" dirty="0" smtClean="0">
                <a:latin typeface="+mn-ea"/>
                <a:ea typeface="+mn-ea"/>
              </a:rPr>
            </a:br>
            <a:r>
              <a:rPr kumimoji="0" lang="ko-KR" altLang="en-US" sz="1600" smtClean="0">
                <a:latin typeface="+mn-ea"/>
                <a:ea typeface="+mn-ea"/>
              </a:rPr>
              <a:t>모든 로직은 </a:t>
            </a:r>
            <a:r>
              <a:rPr kumimoji="0" lang="en-US" altLang="ko-KR" sz="1600" dirty="0" smtClean="0">
                <a:latin typeface="+mn-ea"/>
                <a:ea typeface="+mn-ea"/>
              </a:rPr>
              <a:t>Java</a:t>
            </a:r>
            <a:r>
              <a:rPr kumimoji="0" lang="ko-KR" altLang="en-US" sz="1600" smtClean="0">
                <a:latin typeface="+mn-ea"/>
                <a:ea typeface="+mn-ea"/>
              </a:rPr>
              <a:t>로 구현</a:t>
            </a:r>
            <a:endParaRPr kumimoji="0" lang="ko-KR" altLang="en-US" sz="160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358" y="74695"/>
            <a:ext cx="2249316" cy="461655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과제 수행 과정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1226532"/>
            <a:ext cx="4032448" cy="507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6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1750" y="0"/>
            <a:ext cx="9180513" cy="6858000"/>
          </a:xfrm>
          <a:prstGeom prst="rect">
            <a:avLst/>
          </a:prstGeom>
          <a:solidFill>
            <a:srgbClr val="58585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000" b="1" dirty="0" err="1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98888" y="3282950"/>
            <a:ext cx="1520825" cy="292100"/>
          </a:xfrm>
          <a:prstGeom prst="rect">
            <a:avLst/>
          </a:prstGeom>
          <a:noFill/>
        </p:spPr>
        <p:txBody>
          <a:bodyPr wrap="none" lIns="91431" tIns="45715" rIns="91431" bIns="45715">
            <a:spAutoFit/>
          </a:bodyPr>
          <a:lstStyle/>
          <a:p>
            <a:pPr algn="ctr" defTabSz="914218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300" u="sng" dirty="0">
                <a:solidFill>
                  <a:schemeClr val="bg1"/>
                </a:solidFill>
                <a:latin typeface="+mn-ea"/>
                <a:ea typeface="+mn-ea"/>
              </a:rPr>
              <a:t>End of Document</a:t>
            </a:r>
            <a:endParaRPr kumimoji="0" lang="ko-KR" altLang="en-US" sz="1300" u="sng" dirty="0" err="1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427" y="92256"/>
            <a:ext cx="1524758" cy="461655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과제 설명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536" y="1052736"/>
            <a:ext cx="3819425" cy="400099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000" b="1" dirty="0" smtClean="0">
                <a:latin typeface="+mn-ea"/>
                <a:ea typeface="+mn-ea"/>
              </a:rPr>
              <a:t>① 주제 </a:t>
            </a:r>
            <a:r>
              <a:rPr kumimoji="0" lang="en-US" altLang="ko-KR" sz="2000" b="1" dirty="0" smtClean="0">
                <a:latin typeface="+mn-ea"/>
                <a:ea typeface="+mn-ea"/>
              </a:rPr>
              <a:t>: Web </a:t>
            </a:r>
            <a:r>
              <a:rPr kumimoji="0" lang="ko-KR" altLang="en-US" sz="2000" b="1" smtClean="0">
                <a:latin typeface="+mn-ea"/>
                <a:ea typeface="+mn-ea"/>
              </a:rPr>
              <a:t>기반의 설문조사</a:t>
            </a:r>
            <a:endParaRPr kumimoji="0" lang="ko-KR" altLang="en-US" sz="2000" b="1" dirty="0" smtClean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452835"/>
            <a:ext cx="5118691" cy="2308314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marL="285750" indent="-285750" defTabSz="914218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en-US" altLang="ko-KR" dirty="0" smtClean="0">
                <a:latin typeface="+mn-ea"/>
                <a:ea typeface="+mn-ea"/>
              </a:rPr>
              <a:t>Spring Framework</a:t>
            </a:r>
            <a:r>
              <a:rPr kumimoji="0" lang="ko-KR" altLang="en-US">
                <a:latin typeface="+mn-ea"/>
                <a:ea typeface="+mn-ea"/>
              </a:rPr>
              <a:t> </a:t>
            </a:r>
            <a:r>
              <a:rPr kumimoji="0" lang="ko-KR" altLang="en-US" smtClean="0">
                <a:latin typeface="+mn-ea"/>
                <a:ea typeface="+mn-ea"/>
              </a:rPr>
              <a:t>사용</a:t>
            </a:r>
            <a:endParaRPr kumimoji="0" lang="en-US" altLang="ko-KR" dirty="0" smtClean="0">
              <a:latin typeface="+mn-ea"/>
              <a:ea typeface="+mn-ea"/>
            </a:endParaRPr>
          </a:p>
          <a:p>
            <a:pPr marL="285750" indent="-285750" defTabSz="914218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en-US" altLang="ko-KR" dirty="0" smtClean="0">
                <a:latin typeface="+mn-ea"/>
                <a:ea typeface="+mn-ea"/>
              </a:rPr>
              <a:t>Stored Procedure </a:t>
            </a:r>
            <a:r>
              <a:rPr kumimoji="0" lang="ko-KR" altLang="en-US" smtClean="0">
                <a:latin typeface="+mn-ea"/>
                <a:ea typeface="+mn-ea"/>
              </a:rPr>
              <a:t>사용</a:t>
            </a:r>
            <a:endParaRPr kumimoji="0" lang="en-US" altLang="ko-KR" dirty="0" smtClean="0">
              <a:latin typeface="+mn-ea"/>
              <a:ea typeface="+mn-ea"/>
            </a:endParaRPr>
          </a:p>
          <a:p>
            <a:pPr marL="285750" indent="-285750" defTabSz="914218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en-US" altLang="ko-KR" dirty="0" smtClean="0">
                <a:latin typeface="+mn-ea"/>
                <a:ea typeface="+mn-ea"/>
              </a:rPr>
              <a:t>CRUD</a:t>
            </a:r>
            <a:r>
              <a:rPr kumimoji="0" lang="ko-KR" altLang="en-US">
                <a:latin typeface="+mn-ea"/>
                <a:ea typeface="+mn-ea"/>
              </a:rPr>
              <a:t> </a:t>
            </a:r>
            <a:r>
              <a:rPr kumimoji="0" lang="ko-KR" altLang="en-US" smtClean="0">
                <a:latin typeface="+mn-ea"/>
                <a:ea typeface="+mn-ea"/>
              </a:rPr>
              <a:t>기능 구현</a:t>
            </a:r>
            <a:endParaRPr kumimoji="0" lang="en-US" altLang="ko-KR" dirty="0" smtClean="0">
              <a:latin typeface="+mn-ea"/>
              <a:ea typeface="+mn-ea"/>
            </a:endParaRPr>
          </a:p>
          <a:p>
            <a:pPr marL="285750" indent="-285750" defTabSz="914218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dirty="0" smtClean="0">
                <a:latin typeface="+mn-ea"/>
                <a:ea typeface="+mn-ea"/>
              </a:rPr>
              <a:t>여러 유형의 질문이 가능하도록 설계 및 구현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4077072"/>
            <a:ext cx="5272579" cy="400099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000" b="1" dirty="0" smtClean="0">
                <a:latin typeface="+mn-ea"/>
                <a:ea typeface="+mn-ea"/>
              </a:rPr>
              <a:t>② 과제 수행 기간 </a:t>
            </a:r>
            <a:r>
              <a:rPr kumimoji="0" lang="en-US" altLang="ko-KR" sz="2000" b="1" dirty="0" smtClean="0">
                <a:latin typeface="+mn-ea"/>
                <a:ea typeface="+mn-ea"/>
              </a:rPr>
              <a:t>: 7/17 (</a:t>
            </a:r>
            <a:r>
              <a:rPr kumimoji="0" lang="ko-KR" altLang="en-US" sz="2000" b="1" smtClean="0">
                <a:latin typeface="+mn-ea"/>
                <a:ea typeface="+mn-ea"/>
              </a:rPr>
              <a:t>월</a:t>
            </a:r>
            <a:r>
              <a:rPr kumimoji="0" lang="en-US" altLang="ko-KR" sz="2000" b="1" dirty="0" smtClean="0">
                <a:latin typeface="+mn-ea"/>
                <a:ea typeface="+mn-ea"/>
              </a:rPr>
              <a:t>) ~ 7</a:t>
            </a:r>
            <a:r>
              <a:rPr kumimoji="0" lang="ko-KR" altLang="en-US" sz="2000" b="1" smtClean="0">
                <a:latin typeface="+mn-ea"/>
                <a:ea typeface="+mn-ea"/>
              </a:rPr>
              <a:t>월 </a:t>
            </a:r>
            <a:r>
              <a:rPr kumimoji="0" lang="en-US" altLang="ko-KR" sz="2000" b="1" dirty="0" smtClean="0">
                <a:latin typeface="+mn-ea"/>
                <a:ea typeface="+mn-ea"/>
              </a:rPr>
              <a:t>31 (</a:t>
            </a:r>
            <a:r>
              <a:rPr kumimoji="0" lang="ko-KR" altLang="en-US" sz="2000" b="1" smtClean="0">
                <a:latin typeface="+mn-ea"/>
                <a:ea typeface="+mn-ea"/>
              </a:rPr>
              <a:t>월</a:t>
            </a:r>
            <a:r>
              <a:rPr kumimoji="0" lang="en-US" altLang="ko-KR" sz="2000" b="1" dirty="0" smtClean="0">
                <a:latin typeface="+mn-ea"/>
                <a:ea typeface="+mn-ea"/>
              </a:rPr>
              <a:t>)</a:t>
            </a:r>
            <a:endParaRPr kumimoji="0" lang="ko-KR" altLang="en-US" sz="20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661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427" y="92256"/>
            <a:ext cx="1524758" cy="461655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질문 유형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260635"/>
              </p:ext>
            </p:extLst>
          </p:nvPr>
        </p:nvGraphicFramePr>
        <p:xfrm>
          <a:off x="1547664" y="1844824"/>
          <a:ext cx="6096000" cy="280831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864096"/>
                <a:gridCol w="2183904"/>
                <a:gridCol w="1524000"/>
                <a:gridCol w="1524000"/>
              </a:tblGrid>
              <a:tr h="576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순번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질문 유형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복수 응답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응답 생략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44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객관식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/>
                    </a:p>
                  </a:txBody>
                  <a:tcPr anchor="ctr"/>
                </a:tc>
              </a:tr>
              <a:tr h="744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가중치 객관식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44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주관식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85658"/>
            <a:ext cx="780965" cy="461655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400" b="1" dirty="0" smtClean="0">
                <a:solidFill>
                  <a:schemeClr val="bg1"/>
                </a:solidFill>
                <a:latin typeface="+mn-ea"/>
                <a:ea typeface="+mn-ea"/>
              </a:rPr>
              <a:t>ERD</a:t>
            </a:r>
            <a:endParaRPr kumimoji="0" lang="ko-KR" altLang="en-US" sz="24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764704"/>
            <a:ext cx="6120680" cy="565970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580112" y="2560395"/>
            <a:ext cx="1970394" cy="3385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b="1" dirty="0" smtClean="0">
                <a:latin typeface="+mn-ea"/>
                <a:ea typeface="+mn-ea"/>
              </a:rPr>
              <a:t>객관식 보기 데이터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06561" y="4293096"/>
            <a:ext cx="1487889" cy="584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b="1" dirty="0" smtClean="0">
                <a:latin typeface="+mn-ea"/>
                <a:ea typeface="+mn-ea"/>
              </a:rPr>
              <a:t>가중치 객관식</a:t>
            </a:r>
            <a:endParaRPr kumimoji="0" lang="en-US" altLang="ko-KR" sz="1600" b="1" dirty="0" smtClean="0">
              <a:latin typeface="+mn-ea"/>
              <a:ea typeface="+mn-ea"/>
            </a:endParaRPr>
          </a:p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b="1" smtClean="0">
                <a:latin typeface="+mn-ea"/>
                <a:ea typeface="+mn-ea"/>
              </a:rPr>
              <a:t>보기 </a:t>
            </a:r>
            <a:r>
              <a:rPr kumimoji="0" lang="ko-KR" altLang="en-US" sz="1600" b="1" dirty="0" smtClean="0">
                <a:latin typeface="+mn-ea"/>
                <a:ea typeface="+mn-ea"/>
              </a:rPr>
              <a:t>데이터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02009" y="1628800"/>
            <a:ext cx="1693074" cy="3385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b="1" dirty="0" smtClean="0">
                <a:latin typeface="+mn-ea"/>
                <a:ea typeface="+mn-ea"/>
              </a:rPr>
              <a:t>설문조사 데이터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0656" y="4123824"/>
            <a:ext cx="1282705" cy="3385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b="1" dirty="0" smtClean="0">
                <a:latin typeface="+mn-ea"/>
                <a:ea typeface="+mn-ea"/>
              </a:rPr>
              <a:t>질문 데이터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91436" y="708019"/>
            <a:ext cx="1282705" cy="3385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b="1" dirty="0" smtClean="0">
                <a:latin typeface="+mn-ea"/>
                <a:ea typeface="+mn-ea"/>
              </a:rPr>
              <a:t>응답 데이터</a:t>
            </a:r>
          </a:p>
        </p:txBody>
      </p:sp>
    </p:spTree>
    <p:extLst>
      <p:ext uri="{BB962C8B-B14F-4D97-AF65-F5344CB8AC3E}">
        <p14:creationId xmlns:p14="http://schemas.microsoft.com/office/powerpoint/2010/main" val="203795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268760"/>
            <a:ext cx="2895600" cy="24669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t="17857"/>
          <a:stretch/>
        </p:blipFill>
        <p:spPr>
          <a:xfrm>
            <a:off x="611560" y="4545084"/>
            <a:ext cx="7526733" cy="16561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537" y="85658"/>
            <a:ext cx="5243981" cy="461655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테이블 </a:t>
            </a:r>
            <a:r>
              <a:rPr kumimoji="0"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&amp; </a:t>
            </a:r>
            <a:r>
              <a:rPr kumimoji="0" lang="ko-KR" altLang="en-US" sz="2400" b="1" smtClean="0">
                <a:solidFill>
                  <a:schemeClr val="bg1"/>
                </a:solidFill>
                <a:latin typeface="+mn-ea"/>
                <a:ea typeface="+mn-ea"/>
              </a:rPr>
              <a:t>샘플 데이터 </a:t>
            </a:r>
            <a:r>
              <a:rPr kumimoji="0" lang="en-US" altLang="ko-KR" sz="2400" b="1" dirty="0" smtClean="0">
                <a:solidFill>
                  <a:schemeClr val="bg1"/>
                </a:solidFill>
                <a:latin typeface="+mn-ea"/>
                <a:ea typeface="+mn-ea"/>
              </a:rPr>
              <a:t>– </a:t>
            </a:r>
            <a:r>
              <a:rPr kumimoji="0" lang="en-US" altLang="ko-KR" sz="2400" b="1" dirty="0" err="1" smtClean="0">
                <a:solidFill>
                  <a:schemeClr val="bg1"/>
                </a:solidFill>
                <a:latin typeface="+mn-ea"/>
                <a:ea typeface="+mn-ea"/>
              </a:rPr>
              <a:t>Survey_List</a:t>
            </a:r>
            <a:endParaRPr kumimoji="0" lang="ko-KR" altLang="en-US" sz="2400" b="1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6060" y="807009"/>
            <a:ext cx="1300339" cy="400099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000" b="1" dirty="0" smtClean="0">
                <a:latin typeface="+mn-ea"/>
                <a:ea typeface="+mn-ea"/>
              </a:rPr>
              <a:t>① 테이블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1322" y="4077072"/>
            <a:ext cx="1903068" cy="400099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000" b="1" dirty="0" smtClean="0">
                <a:latin typeface="+mn-ea"/>
                <a:ea typeface="+mn-ea"/>
              </a:rPr>
              <a:t>② 샘플 데이터</a:t>
            </a:r>
          </a:p>
        </p:txBody>
      </p:sp>
    </p:spTree>
    <p:extLst>
      <p:ext uri="{BB962C8B-B14F-4D97-AF65-F5344CB8AC3E}">
        <p14:creationId xmlns:p14="http://schemas.microsoft.com/office/powerpoint/2010/main" val="386427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3049"/>
          <a:stretch/>
        </p:blipFill>
        <p:spPr>
          <a:xfrm>
            <a:off x="675627" y="1229152"/>
            <a:ext cx="3057525" cy="1902327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713335" y="4067645"/>
            <a:ext cx="7612889" cy="1868168"/>
            <a:chOff x="350527" y="3688697"/>
            <a:chExt cx="7612889" cy="186816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527" y="3688697"/>
              <a:ext cx="5733641" cy="1868168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8740" y="3688697"/>
              <a:ext cx="1214676" cy="184767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133373" y="4671396"/>
              <a:ext cx="566162" cy="215433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dirty="0" smtClean="0">
                  <a:latin typeface="+mn-ea"/>
                </a:rPr>
                <a:t>●</a:t>
              </a:r>
              <a:r>
                <a:rPr kumimoji="0" lang="ko-KR" altLang="en-US" sz="800" dirty="0">
                  <a:latin typeface="+mn-ea"/>
                </a:rPr>
                <a:t> </a:t>
              </a:r>
              <a:r>
                <a:rPr kumimoji="0" lang="ko-KR" altLang="en-US" sz="800" dirty="0" smtClean="0">
                  <a:latin typeface="+mn-ea"/>
                </a:rPr>
                <a:t>●</a:t>
              </a:r>
              <a:r>
                <a:rPr kumimoji="0" lang="ko-KR" altLang="en-US" sz="800" dirty="0">
                  <a:latin typeface="+mn-ea"/>
                </a:rPr>
                <a:t> ●</a:t>
              </a:r>
              <a:endParaRPr kumimoji="0" lang="ko-KR" altLang="en-US" sz="800" dirty="0" smtClean="0">
                <a:latin typeface="+mn-ea"/>
                <a:ea typeface="+mn-ea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24537" y="85658"/>
            <a:ext cx="5570738" cy="461655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테이블 </a:t>
            </a:r>
            <a:r>
              <a:rPr kumimoji="0"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&amp; </a:t>
            </a:r>
            <a:r>
              <a:rPr kumimoji="0" lang="ko-KR" altLang="en-US" sz="2400" b="1" smtClean="0">
                <a:solidFill>
                  <a:schemeClr val="bg1"/>
                </a:solidFill>
                <a:latin typeface="+mn-ea"/>
                <a:ea typeface="+mn-ea"/>
              </a:rPr>
              <a:t>샘플 데이터 </a:t>
            </a:r>
            <a:r>
              <a:rPr kumimoji="0" lang="en-US" altLang="ko-KR" sz="2400" b="1" dirty="0" smtClean="0">
                <a:solidFill>
                  <a:schemeClr val="bg1"/>
                </a:solidFill>
                <a:latin typeface="+mn-ea"/>
                <a:ea typeface="+mn-ea"/>
              </a:rPr>
              <a:t>– </a:t>
            </a:r>
            <a:r>
              <a:rPr kumimoji="0" lang="en-US" altLang="ko-KR" sz="2400" b="1" dirty="0" err="1" smtClean="0">
                <a:solidFill>
                  <a:schemeClr val="bg1"/>
                </a:solidFill>
                <a:latin typeface="+mn-ea"/>
                <a:ea typeface="+mn-ea"/>
              </a:rPr>
              <a:t>Question_List</a:t>
            </a:r>
            <a:endParaRPr kumimoji="0" lang="ko-KR" altLang="en-US" sz="2400" b="1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060" y="807009"/>
            <a:ext cx="1300339" cy="400099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000" b="1" dirty="0" smtClean="0">
                <a:latin typeface="+mn-ea"/>
                <a:ea typeface="+mn-ea"/>
              </a:rPr>
              <a:t>① 테이블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6060" y="3573016"/>
            <a:ext cx="1903068" cy="400099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000" b="1" dirty="0" smtClean="0">
                <a:latin typeface="+mn-ea"/>
                <a:ea typeface="+mn-ea"/>
              </a:rPr>
              <a:t>② 샘플 데이터</a:t>
            </a:r>
          </a:p>
        </p:txBody>
      </p:sp>
    </p:spTree>
    <p:extLst>
      <p:ext uri="{BB962C8B-B14F-4D97-AF65-F5344CB8AC3E}">
        <p14:creationId xmlns:p14="http://schemas.microsoft.com/office/powerpoint/2010/main" val="116501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21" y="1268760"/>
            <a:ext cx="2962275" cy="1352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8731" y="4723784"/>
            <a:ext cx="1988027" cy="307766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dirty="0" smtClean="0">
                <a:latin typeface="+mn-ea"/>
                <a:ea typeface="+mn-ea"/>
              </a:rPr>
              <a:t>단일 선택 </a:t>
            </a:r>
            <a:r>
              <a:rPr kumimoji="0" lang="ko-KR" altLang="en-US" sz="1400" b="1" smtClean="0">
                <a:latin typeface="+mn-ea"/>
                <a:ea typeface="+mn-ea"/>
              </a:rPr>
              <a:t>객관식 </a:t>
            </a:r>
            <a:r>
              <a:rPr kumimoji="0" lang="ko-KR" altLang="en-US" sz="1400" b="1" smtClean="0">
                <a:latin typeface="+mn-ea"/>
                <a:ea typeface="+mn-ea"/>
              </a:rPr>
              <a:t>응답</a:t>
            </a:r>
            <a:endParaRPr kumimoji="0"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2205" y="4723784"/>
            <a:ext cx="1988027" cy="307766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dirty="0" smtClean="0">
                <a:latin typeface="+mn-ea"/>
                <a:ea typeface="+mn-ea"/>
              </a:rPr>
              <a:t>다중 선택 </a:t>
            </a:r>
            <a:r>
              <a:rPr kumimoji="0" lang="ko-KR" altLang="en-US" sz="1400" b="1" dirty="0" smtClean="0">
                <a:latin typeface="+mn-ea"/>
                <a:ea typeface="+mn-ea"/>
              </a:rPr>
              <a:t>객관식 응답</a:t>
            </a:r>
            <a:endParaRPr kumimoji="0"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345611"/>
            <a:ext cx="965311" cy="307766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dirty="0" smtClean="0">
                <a:latin typeface="+mn-ea"/>
                <a:ea typeface="+mn-ea"/>
              </a:rPr>
              <a:t>보기 생성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697262"/>
            <a:ext cx="2552700" cy="9334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011" y="5094611"/>
            <a:ext cx="2937098" cy="103264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4860032" y="5019195"/>
            <a:ext cx="3096344" cy="790309"/>
            <a:chOff x="4283967" y="4632443"/>
            <a:chExt cx="2775141" cy="70832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5"/>
            <a:srcRect t="84146"/>
            <a:stretch/>
          </p:blipFill>
          <p:spPr>
            <a:xfrm>
              <a:off x="4283968" y="5034544"/>
              <a:ext cx="2775140" cy="30622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5"/>
            <a:srcRect b="81843"/>
            <a:stretch/>
          </p:blipFill>
          <p:spPr>
            <a:xfrm>
              <a:off x="4283967" y="4632443"/>
              <a:ext cx="2775141" cy="350713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24537" y="85658"/>
            <a:ext cx="6441040" cy="461655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테이블 </a:t>
            </a:r>
            <a:r>
              <a:rPr kumimoji="0"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&amp; </a:t>
            </a:r>
            <a:r>
              <a:rPr kumimoji="0" lang="ko-KR" altLang="en-US" sz="2400" b="1" smtClean="0">
                <a:solidFill>
                  <a:schemeClr val="bg1"/>
                </a:solidFill>
                <a:latin typeface="+mn-ea"/>
                <a:ea typeface="+mn-ea"/>
              </a:rPr>
              <a:t>샘플 데이터 </a:t>
            </a:r>
            <a:r>
              <a:rPr kumimoji="0" lang="en-US" altLang="ko-KR" sz="2400" b="1" dirty="0" smtClean="0">
                <a:solidFill>
                  <a:schemeClr val="bg1"/>
                </a:solidFill>
                <a:latin typeface="+mn-ea"/>
                <a:ea typeface="+mn-ea"/>
              </a:rPr>
              <a:t>– </a:t>
            </a:r>
            <a:r>
              <a:rPr kumimoji="0" lang="en-US" altLang="ko-KR" sz="2400" b="1" dirty="0" err="1" smtClean="0">
                <a:solidFill>
                  <a:schemeClr val="bg1"/>
                </a:solidFill>
                <a:latin typeface="+mn-ea"/>
                <a:ea typeface="+mn-ea"/>
              </a:rPr>
              <a:t>Question_Objective</a:t>
            </a:r>
            <a:endParaRPr kumimoji="0" lang="ko-KR" altLang="en-US" sz="2400" b="1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6060" y="807009"/>
            <a:ext cx="1300339" cy="400099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000" b="1" dirty="0" smtClean="0">
                <a:latin typeface="+mn-ea"/>
                <a:ea typeface="+mn-ea"/>
              </a:rPr>
              <a:t>① 테이블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6060" y="2842338"/>
            <a:ext cx="1903068" cy="400099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000" b="1" dirty="0" smtClean="0">
                <a:latin typeface="+mn-ea"/>
                <a:ea typeface="+mn-ea"/>
              </a:rPr>
              <a:t>② 샘플 데이터</a:t>
            </a:r>
          </a:p>
        </p:txBody>
      </p:sp>
    </p:spTree>
    <p:extLst>
      <p:ext uri="{BB962C8B-B14F-4D97-AF65-F5344CB8AC3E}">
        <p14:creationId xmlns:p14="http://schemas.microsoft.com/office/powerpoint/2010/main" val="305311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7" y="1264096"/>
            <a:ext cx="2673807" cy="22369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4686119"/>
            <a:ext cx="3816424" cy="10471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4537" y="85658"/>
            <a:ext cx="6484001" cy="461655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테이블 </a:t>
            </a:r>
            <a:r>
              <a:rPr kumimoji="0"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&amp; </a:t>
            </a:r>
            <a:r>
              <a:rPr kumimoji="0" lang="ko-KR" altLang="en-US" sz="2400" b="1" smtClean="0">
                <a:solidFill>
                  <a:schemeClr val="bg1"/>
                </a:solidFill>
                <a:latin typeface="+mn-ea"/>
                <a:ea typeface="+mn-ea"/>
              </a:rPr>
              <a:t>샘플 데이터 </a:t>
            </a:r>
            <a:r>
              <a:rPr kumimoji="0" lang="en-US" altLang="ko-KR" sz="2400" b="1" dirty="0" smtClean="0">
                <a:solidFill>
                  <a:schemeClr val="bg1"/>
                </a:solidFill>
                <a:latin typeface="+mn-ea"/>
                <a:ea typeface="+mn-ea"/>
              </a:rPr>
              <a:t>– </a:t>
            </a:r>
            <a:r>
              <a:rPr kumimoji="0" lang="en-US" altLang="ko-KR" sz="2400" b="1" dirty="0" err="1" smtClean="0">
                <a:solidFill>
                  <a:schemeClr val="bg1"/>
                </a:solidFill>
                <a:latin typeface="+mn-ea"/>
                <a:ea typeface="+mn-ea"/>
              </a:rPr>
              <a:t>Question_Weighted</a:t>
            </a:r>
            <a:endParaRPr kumimoji="0" lang="ko-KR" altLang="en-US" sz="2400" b="1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6060" y="807009"/>
            <a:ext cx="1300339" cy="400099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000" b="1" dirty="0" smtClean="0">
                <a:latin typeface="+mn-ea"/>
                <a:ea typeface="+mn-ea"/>
              </a:rPr>
              <a:t>① 테이블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7846" y="3867552"/>
            <a:ext cx="1903068" cy="400099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000" b="1" dirty="0" smtClean="0">
                <a:latin typeface="+mn-ea"/>
                <a:ea typeface="+mn-ea"/>
              </a:rPr>
              <a:t>② 샘플 데이터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4328904"/>
            <a:ext cx="965311" cy="307766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dirty="0" smtClean="0">
                <a:latin typeface="+mn-ea"/>
                <a:ea typeface="+mn-ea"/>
              </a:rPr>
              <a:t>보기 생성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72" y="4706858"/>
            <a:ext cx="3267075" cy="8572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14989" y="4328904"/>
            <a:ext cx="543721" cy="307766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dirty="0" smtClean="0">
                <a:latin typeface="+mn-ea"/>
                <a:ea typeface="+mn-ea"/>
              </a:rPr>
              <a:t>응답</a:t>
            </a:r>
          </a:p>
        </p:txBody>
      </p:sp>
    </p:spTree>
    <p:extLst>
      <p:ext uri="{BB962C8B-B14F-4D97-AF65-F5344CB8AC3E}">
        <p14:creationId xmlns:p14="http://schemas.microsoft.com/office/powerpoint/2010/main" val="328399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013" y="908720"/>
            <a:ext cx="907603" cy="369322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 smtClean="0">
                <a:latin typeface="+mn-ea"/>
                <a:ea typeface="+mn-ea"/>
              </a:rPr>
              <a:t>/home</a:t>
            </a:r>
            <a:endParaRPr kumimoji="0" lang="ko-KR" altLang="en-US" b="1" dirty="0" err="1" smtClean="0"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96" y="1340768"/>
            <a:ext cx="8541792" cy="26277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0859" y="74695"/>
            <a:ext cx="2140311" cy="507821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b="1" dirty="0" err="1" smtClean="0">
                <a:solidFill>
                  <a:schemeClr val="bg1"/>
                </a:solidFill>
                <a:latin typeface="+mn-ea"/>
                <a:ea typeface="+mn-ea"/>
              </a:rPr>
              <a:t>페이지별</a:t>
            </a:r>
            <a:r>
              <a:rPr kumimoji="0" lang="ko-KR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 화면</a:t>
            </a:r>
          </a:p>
        </p:txBody>
      </p:sp>
    </p:spTree>
    <p:extLst>
      <p:ext uri="{BB962C8B-B14F-4D97-AF65-F5344CB8AC3E}">
        <p14:creationId xmlns:p14="http://schemas.microsoft.com/office/powerpoint/2010/main" val="341155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9525">
          <a:solidFill>
            <a:schemeClr val="bg1">
              <a:lumMod val="95000"/>
            </a:schemeClr>
          </a:solidFill>
        </a:ln>
      </a:spPr>
      <a:bodyPr wrap="none" anchor="ctr"/>
      <a:lstStyle>
        <a:defPPr defTabSz="914218" fontAlgn="auto">
          <a:spcBef>
            <a:spcPts val="0"/>
          </a:spcBef>
          <a:spcAft>
            <a:spcPts val="0"/>
          </a:spcAft>
          <a:buFont typeface="Arial" panose="020B0604020202020204" pitchFamily="34" charset="0"/>
          <a:buChar char="•"/>
          <a:defRPr kumimoji="0" sz="1000" b="1" dirty="0" err="1" smtClean="0">
            <a:solidFill>
              <a:prstClr val="black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91431" tIns="45715" rIns="91431" bIns="45715" rtlCol="0">
        <a:spAutoFit/>
      </a:bodyPr>
      <a:lstStyle>
        <a:defPPr algn="ctr" defTabSz="914218" fontAlgn="auto">
          <a:spcBef>
            <a:spcPts val="0"/>
          </a:spcBef>
          <a:spcAft>
            <a:spcPts val="0"/>
          </a:spcAft>
          <a:buFont typeface="Arial" panose="020B0604020202020204" pitchFamily="34" charset="0"/>
          <a:buChar char="•"/>
          <a:defRPr kumimoji="0" sz="1200" dirty="0" err="1" smtClean="0">
            <a:latin typeface="+mn-ea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8623</TotalTime>
  <Words>219</Words>
  <Application>Microsoft Office PowerPoint</Application>
  <PresentationFormat>화면 슬라이드 쇼(4:3)</PresentationFormat>
  <Paragraphs>81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굴림</vt:lpstr>
      <vt:lpstr>맑은 고딕</vt:lpstr>
      <vt:lpstr>Arial</vt:lpstr>
      <vt:lpstr>디자인 사용자 지정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김송희</dc:creator>
  <cp:lastModifiedBy>황세윤</cp:lastModifiedBy>
  <cp:revision>574</cp:revision>
  <cp:lastPrinted>2014-03-12T05:36:06Z</cp:lastPrinted>
  <dcterms:created xsi:type="dcterms:W3CDTF">2013-08-20T00:24:24Z</dcterms:created>
  <dcterms:modified xsi:type="dcterms:W3CDTF">2017-08-07T05:13:26Z</dcterms:modified>
</cp:coreProperties>
</file>