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672" r:id="rId2"/>
  </p:sldMasterIdLst>
  <p:notesMasterIdLst>
    <p:notesMasterId r:id="rId9"/>
  </p:notesMasterIdLst>
  <p:sldIdLst>
    <p:sldId id="295" r:id="rId3"/>
    <p:sldId id="335" r:id="rId4"/>
    <p:sldId id="337" r:id="rId5"/>
    <p:sldId id="338" r:id="rId6"/>
    <p:sldId id="339" r:id="rId7"/>
    <p:sldId id="336" r:id="rId8"/>
  </p:sldIdLst>
  <p:sldSz cx="9144000" cy="6858000" type="screen4x3"/>
  <p:notesSz cx="6797675" cy="9926638"/>
  <p:defaultTextStyle>
    <a:defPPr>
      <a:defRPr lang="ko-KR"/>
    </a:defPPr>
    <a:lvl1pPr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56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28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00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72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482">
          <p15:clr>
            <a:srgbClr val="A4A3A4"/>
          </p15:clr>
        </p15:guide>
        <p15:guide id="4" orient="horz" pos="4020">
          <p15:clr>
            <a:srgbClr val="A4A3A4"/>
          </p15:clr>
        </p15:guide>
        <p15:guide id="5" orient="horz" pos="1237">
          <p15:clr>
            <a:srgbClr val="A4A3A4"/>
          </p15:clr>
        </p15:guide>
        <p15:guide id="6" orient="horz" pos="572">
          <p15:clr>
            <a:srgbClr val="A4A3A4"/>
          </p15:clr>
        </p15:guide>
        <p15:guide id="7" pos="2877">
          <p15:clr>
            <a:srgbClr val="A4A3A4"/>
          </p15:clr>
        </p15:guide>
        <p15:guide id="8" pos="5601">
          <p15:clr>
            <a:srgbClr val="A4A3A4"/>
          </p15:clr>
        </p15:guide>
        <p15:guide id="9" pos="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C8E8"/>
    <a:srgbClr val="FC4513"/>
    <a:srgbClr val="FF5000"/>
    <a:srgbClr val="FFC9E4"/>
    <a:srgbClr val="404040"/>
    <a:srgbClr val="666699"/>
    <a:srgbClr val="008E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53" autoAdjust="0"/>
    <p:restoredTop sz="94660"/>
  </p:normalViewPr>
  <p:slideViewPr>
    <p:cSldViewPr snapToObjects="1">
      <p:cViewPr varScale="1">
        <p:scale>
          <a:sx n="88" d="100"/>
          <a:sy n="88" d="100"/>
        </p:scale>
        <p:origin x="102" y="822"/>
      </p:cViewPr>
      <p:guideLst>
        <p:guide orient="horz" pos="4110"/>
        <p:guide orient="horz" pos="1117"/>
        <p:guide orient="horz" pos="482"/>
        <p:guide orient="horz" pos="4020"/>
        <p:guide orient="horz" pos="1237"/>
        <p:guide orient="horz" pos="572"/>
        <p:guide pos="2877"/>
        <p:guide pos="5601"/>
        <p:guide pos="1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218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218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880ED5D-3B7E-4859-8F60-F326D8A71A07}" type="datetimeFigureOut">
              <a:rPr lang="ko-KR" altLang="en-US"/>
              <a:pPr>
                <a:defRPr/>
              </a:pPr>
              <a:t>2017-08-04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218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맑은 고딕" panose="020B0503020000020004" pitchFamily="50" charset="-127"/>
              </a:defRPr>
            </a:lvl1pPr>
          </a:lstStyle>
          <a:p>
            <a:fld id="{A3BD17E9-20F6-4F64-B976-62D3F7922E1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99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30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30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30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30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30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77427BC-026F-43BE-8212-EC4099CB4FB4}" type="slidenum">
              <a:rPr lang="en-US" altLang="ko-KR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0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5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21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3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1"/>
          <p:cNvGrpSpPr>
            <a:grpSpLocks/>
          </p:cNvGrpSpPr>
          <p:nvPr userDrawn="1"/>
        </p:nvGrpSpPr>
        <p:grpSpPr bwMode="auto">
          <a:xfrm>
            <a:off x="1588" y="-1588"/>
            <a:ext cx="9140825" cy="6861176"/>
            <a:chOff x="1588" y="-1588"/>
            <a:chExt cx="9140825" cy="6861176"/>
          </a:xfrm>
        </p:grpSpPr>
        <p:pic>
          <p:nvPicPr>
            <p:cNvPr id="1028" name="Picture 5" descr="C:\Users\euihlee\Desktop\CI\3. 신규 CI 개발\Application 디자인\Applications-0605\2_PPT-Template\PPT-Template-0104-Light-Cover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" y="-1588"/>
              <a:ext cx="4575175" cy="2536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 descr="C:\Users\euihlee\Desktop\CI\3. 신규 CI 개발\Application 디자인\Applications-0605\2_PPT-Template\PPT-Template-0104-Light-Cover.png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7238" y="-1588"/>
              <a:ext cx="4575175" cy="686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5" descr="C:\Users\euihlee\Desktop\CI\3. 신규 CI 개발\Application 디자인\Applications-0605\2_PPT-Template\PPT-Template-0104-Light-Cover.pn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" y="5911850"/>
              <a:ext cx="522287" cy="94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직사각형 11"/>
          <p:cNvSpPr/>
          <p:nvPr userDrawn="1"/>
        </p:nvSpPr>
        <p:spPr bwMode="auto">
          <a:xfrm>
            <a:off x="504825" y="6300788"/>
            <a:ext cx="3738563" cy="344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© Smilegate Holdings. All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rights reserved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6971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394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0915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7885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44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6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4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5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5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6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7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그룹 2"/>
          <p:cNvGrpSpPr>
            <a:grpSpLocks/>
          </p:cNvGrpSpPr>
          <p:nvPr userDrawn="1"/>
        </p:nvGrpSpPr>
        <p:grpSpPr bwMode="auto">
          <a:xfrm>
            <a:off x="0" y="0"/>
            <a:ext cx="9147175" cy="6861175"/>
            <a:chOff x="0" y="0"/>
            <a:chExt cx="9147175" cy="6861175"/>
          </a:xfrm>
        </p:grpSpPr>
        <p:pic>
          <p:nvPicPr>
            <p:cNvPr id="2052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1350" y="6408738"/>
              <a:ext cx="884238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2538" y="6553200"/>
              <a:ext cx="274637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4300" y="0"/>
              <a:ext cx="268287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881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직사각형 14"/>
            <p:cNvSpPr/>
            <p:nvPr userDrawn="1"/>
          </p:nvSpPr>
          <p:spPr bwMode="auto">
            <a:xfrm>
              <a:off x="739775" y="6497638"/>
              <a:ext cx="3738563" cy="344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800" b="1" dirty="0">
                  <a:solidFill>
                    <a:schemeClr val="bg1">
                      <a:lumMod val="65000"/>
                    </a:schemeClr>
                  </a:solidFill>
                </a:rPr>
                <a:t>© Smilegate Holdings. All </a:t>
              </a:r>
              <a:r>
                <a:rPr lang="en-US" altLang="ko-KR" sz="800" b="1" dirty="0">
                  <a:solidFill>
                    <a:schemeClr val="bg1">
                      <a:lumMod val="65000"/>
                    </a:schemeClr>
                  </a:solidFill>
                </a:rPr>
                <a:t>rights reserved</a:t>
              </a:r>
              <a:r>
                <a:rPr lang="en-US" altLang="ko-KR" sz="800" b="1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ko-KR" altLang="en-US" sz="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057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8738"/>
              <a:ext cx="827088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슬라이드 번호 개체 틀 7"/>
          <p:cNvSpPr txBox="1">
            <a:spLocks/>
          </p:cNvSpPr>
          <p:nvPr userDrawn="1"/>
        </p:nvSpPr>
        <p:spPr bwMode="auto">
          <a:xfrm>
            <a:off x="8770938" y="6599238"/>
            <a:ext cx="3762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10" tIns="51555" rIns="103110" bIns="51555" anchor="ctr">
            <a:spAutoFit/>
          </a:bodyPr>
          <a:lstStyle>
            <a:lvl1pPr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FEBD46A8-7659-4E24-AD10-002AE2CF1279}" type="slidenum">
              <a:rPr kumimoji="0" lang="en-US" altLang="ko-KR" sz="1000" b="1">
                <a:solidFill>
                  <a:srgbClr val="595959"/>
                </a:solidFill>
                <a:ea typeface="맑은 고딕" panose="020B0503020000020004" pitchFamily="50" charset="-127"/>
              </a:rPr>
              <a:pPr algn="r" eaLnBrk="1" hangingPunct="1"/>
              <a:t>‹#›</a:t>
            </a:fld>
            <a:endParaRPr kumimoji="0" lang="ko-KR" altLang="en-US" sz="1000" b="1">
              <a:solidFill>
                <a:srgbClr val="595959"/>
              </a:solidFill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28700" rtl="0" eaLnBrk="0" fontAlgn="base" latinLnBrk="1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6971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3944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0915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7885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84175" indent="-384175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025" indent="-320675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7463" indent="-255588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3400" indent="-255588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9338" indent="-255588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35508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1054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6603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2151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546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094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641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2189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7734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3284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8829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4377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8475" y="2513013"/>
            <a:ext cx="344902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Socket Byte </a:t>
            </a:r>
            <a:r>
              <a:rPr lang="ko-KR" altLang="en-US" sz="3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통신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075" name="그룹 1"/>
          <p:cNvGrpSpPr>
            <a:grpSpLocks/>
          </p:cNvGrpSpPr>
          <p:nvPr/>
        </p:nvGrpSpPr>
        <p:grpSpPr bwMode="auto">
          <a:xfrm>
            <a:off x="523875" y="4308395"/>
            <a:ext cx="1891278" cy="697071"/>
            <a:chOff x="393316" y="4908584"/>
            <a:chExt cx="1892402" cy="696488"/>
          </a:xfrm>
        </p:grpSpPr>
        <p:sp>
          <p:nvSpPr>
            <p:cNvPr id="17" name="TextBox 16"/>
            <p:cNvSpPr txBox="1"/>
            <p:nvPr/>
          </p:nvSpPr>
          <p:spPr>
            <a:xfrm>
              <a:off x="393316" y="4908663"/>
              <a:ext cx="568663" cy="24585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6094" y="4908584"/>
              <a:ext cx="569726" cy="24601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황세윤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3316" y="5133899"/>
              <a:ext cx="441587" cy="24585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6094" y="5133820"/>
              <a:ext cx="1339624" cy="24601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어플리케이션개발팀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3316" y="5359136"/>
              <a:ext cx="568663" cy="24585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6094" y="5359057"/>
              <a:ext cx="842397" cy="24601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ko-KR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2017.08.04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650" y="112683"/>
            <a:ext cx="2416046" cy="400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과제 시연 시나리오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1369" y="1090077"/>
            <a:ext cx="1545854" cy="40009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smtClean="0">
                <a:latin typeface="+mn-ea"/>
                <a:ea typeface="+mn-ea"/>
              </a:rPr>
              <a:t>Server APP</a:t>
            </a:r>
            <a:endParaRPr kumimoji="0" lang="ko-KR" altLang="en-US" sz="2000" b="1" dirty="0" err="1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3977" y="1084685"/>
            <a:ext cx="1468654" cy="40009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smtClean="0">
                <a:latin typeface="+mn-ea"/>
                <a:ea typeface="+mn-ea"/>
              </a:rPr>
              <a:t>Client APP</a:t>
            </a:r>
            <a:endParaRPr kumimoji="0" lang="ko-KR" altLang="en-US" sz="2000" b="1" dirty="0" err="1" smtClean="0">
              <a:latin typeface="+mn-ea"/>
              <a:ea typeface="+mn-ea"/>
            </a:endParaRPr>
          </a:p>
        </p:txBody>
      </p:sp>
      <p:cxnSp>
        <p:nvCxnSpPr>
          <p:cNvPr id="7" name="직선 연결선 6"/>
          <p:cNvCxnSpPr>
            <a:stCxn id="4" idx="2"/>
          </p:cNvCxnSpPr>
          <p:nvPr/>
        </p:nvCxnSpPr>
        <p:spPr>
          <a:xfrm>
            <a:off x="1874296" y="1490176"/>
            <a:ext cx="0" cy="48911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" idx="2"/>
          </p:cNvCxnSpPr>
          <p:nvPr/>
        </p:nvCxnSpPr>
        <p:spPr>
          <a:xfrm>
            <a:off x="7308304" y="1484784"/>
            <a:ext cx="0" cy="48965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907704" y="2348880"/>
            <a:ext cx="54006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97793" y="2030715"/>
            <a:ext cx="854703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rgbClr val="0070C0"/>
                </a:solidFill>
                <a:latin typeface="+mn-ea"/>
                <a:ea typeface="+mn-ea"/>
              </a:rPr>
              <a:t>소켓 연결</a:t>
            </a:r>
            <a:endParaRPr kumimoji="0" lang="ko-KR" altLang="en-US" sz="12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874296" y="2996952"/>
            <a:ext cx="543400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6861" y="2662352"/>
            <a:ext cx="2276567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연결 성공 응답 </a:t>
            </a:r>
            <a:r>
              <a:rPr kumimoji="0"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// </a:t>
            </a:r>
            <a:r>
              <a:rPr kumimoji="0"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Code : </a:t>
            </a:r>
            <a:r>
              <a:rPr kumimoji="0"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100</a:t>
            </a:r>
            <a:endParaRPr kumimoji="0" lang="ko-KR" altLang="en-US" sz="12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1907704" y="3645024"/>
            <a:ext cx="54006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79648" y="3309536"/>
            <a:ext cx="2290995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PC</a:t>
            </a:r>
            <a:r>
              <a:rPr kumimoji="0" lang="ko-KR" altLang="en-US" sz="1200" b="1" smtClean="0">
                <a:solidFill>
                  <a:srgbClr val="0070C0"/>
                </a:solidFill>
                <a:latin typeface="+mn-ea"/>
                <a:ea typeface="+mn-ea"/>
              </a:rPr>
              <a:t>방 이름 전송 </a:t>
            </a:r>
            <a:r>
              <a:rPr kumimoji="0" lang="en-US" altLang="ko-KR" sz="1200" b="1" dirty="0">
                <a:solidFill>
                  <a:srgbClr val="0070C0"/>
                </a:solidFill>
                <a:latin typeface="+mn-ea"/>
              </a:rPr>
              <a:t>// Code :</a:t>
            </a:r>
            <a:r>
              <a:rPr kumimoji="0"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300</a:t>
            </a:r>
            <a:endParaRPr kumimoji="0" lang="ko-KR" altLang="en-US" sz="12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07675" y="894673"/>
            <a:ext cx="1133242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latin typeface="+mn-ea"/>
                <a:ea typeface="+mn-ea"/>
              </a:rPr>
              <a:t>Center Server</a:t>
            </a:r>
            <a:endParaRPr kumimoji="0" lang="ko-KR" altLang="en-US" sz="1200" dirty="0" err="1" smtClean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46062" y="894673"/>
            <a:ext cx="524484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latin typeface="+mn-ea"/>
                <a:ea typeface="+mn-ea"/>
              </a:rPr>
              <a:t>PC</a:t>
            </a:r>
            <a:r>
              <a:rPr kumimoji="0" lang="ko-KR" altLang="en-US" sz="1200" smtClean="0">
                <a:latin typeface="+mn-ea"/>
                <a:ea typeface="+mn-ea"/>
              </a:rPr>
              <a:t>방</a:t>
            </a:r>
            <a:endParaRPr kumimoji="0" lang="ko-KR" altLang="en-US" sz="1200" dirty="0" err="1" smtClean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21944" y="3973111"/>
            <a:ext cx="2406410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가용 포인트 지급 </a:t>
            </a:r>
            <a:r>
              <a:rPr kumimoji="0"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 Code :</a:t>
            </a:r>
            <a:r>
              <a:rPr kumimoji="0"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400</a:t>
            </a:r>
            <a:endParaRPr kumimoji="0" lang="ko-KR" altLang="en-US" sz="12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874296" y="4306783"/>
            <a:ext cx="543400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1907704" y="4896355"/>
            <a:ext cx="54006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40804" y="4560867"/>
            <a:ext cx="2768689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rgbClr val="0070C0"/>
                </a:solidFill>
                <a:latin typeface="+mn-ea"/>
                <a:ea typeface="+mn-ea"/>
              </a:rPr>
              <a:t>포인트 차감 신호 전송 </a:t>
            </a:r>
            <a:r>
              <a:rPr kumimoji="0"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// </a:t>
            </a:r>
            <a:r>
              <a:rPr kumimoji="0"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Code :</a:t>
            </a:r>
            <a:r>
              <a:rPr kumimoji="0"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200</a:t>
            </a:r>
            <a:endParaRPr kumimoji="0" lang="ko-KR" altLang="en-US" sz="12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427984" y="4979243"/>
            <a:ext cx="81990" cy="8199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ko-KR" altLang="en-US" sz="1000" b="1" dirty="0" err="1" smtClean="0">
              <a:solidFill>
                <a:srgbClr val="0070C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427984" y="5147210"/>
            <a:ext cx="81990" cy="8199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ko-KR" altLang="en-US" sz="1000" b="1" dirty="0" err="1" smtClean="0">
              <a:solidFill>
                <a:srgbClr val="0070C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27984" y="5301208"/>
            <a:ext cx="81990" cy="8199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ko-KR" altLang="en-US" sz="1000" b="1" dirty="0" err="1" smtClean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3894" y="5162713"/>
            <a:ext cx="1008592" cy="27698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포인트 체크</a:t>
            </a:r>
            <a:endParaRPr kumimoji="0" lang="ko-KR" altLang="en-US" sz="12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33167" y="5478119"/>
            <a:ext cx="2383968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포인트 소멸 알림 </a:t>
            </a:r>
            <a:r>
              <a:rPr kumimoji="0"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// </a:t>
            </a:r>
            <a:r>
              <a:rPr kumimoji="0"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Code :</a:t>
            </a:r>
            <a:r>
              <a:rPr kumimoji="0"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500</a:t>
            </a:r>
            <a:endParaRPr kumimoji="0" lang="ko-KR" altLang="en-US" sz="12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874296" y="5811791"/>
            <a:ext cx="543400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46569" y="1609361"/>
            <a:ext cx="1255455" cy="27698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PC</a:t>
            </a:r>
            <a:r>
              <a:rPr kumimoji="0" lang="ko-KR" altLang="en-US" sz="1200" b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방 목록 호출</a:t>
            </a:r>
            <a:endParaRPr kumimoji="0" lang="ko-KR" altLang="en-US" sz="12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80577" y="1609361"/>
            <a:ext cx="1255455" cy="27698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PC</a:t>
            </a:r>
            <a:r>
              <a:rPr kumimoji="0" lang="ko-KR" altLang="en-US" sz="1200" b="1" smtClean="0">
                <a:solidFill>
                  <a:srgbClr val="0070C0"/>
                </a:solidFill>
                <a:latin typeface="+mn-ea"/>
                <a:ea typeface="+mn-ea"/>
              </a:rPr>
              <a:t>방 이름 입력</a:t>
            </a:r>
            <a:endParaRPr kumimoji="0" lang="ko-KR" altLang="en-US" sz="12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1303784" y="3754597"/>
            <a:ext cx="7012632" cy="522738"/>
            <a:chOff x="1472970" y="1603389"/>
            <a:chExt cx="6912768" cy="576064"/>
          </a:xfrm>
          <a:solidFill>
            <a:schemeClr val="bg1">
              <a:lumMod val="65000"/>
            </a:schemeClr>
          </a:solidFill>
        </p:grpSpPr>
        <p:sp>
          <p:nvSpPr>
            <p:cNvPr id="44" name="모서리가 둥근 직사각형 43"/>
            <p:cNvSpPr/>
            <p:nvPr/>
          </p:nvSpPr>
          <p:spPr>
            <a:xfrm>
              <a:off x="1472970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049034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625098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203547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779611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50905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926969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503033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081482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6657546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7233610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7809674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3636458" y="3770521"/>
            <a:ext cx="4679958" cy="498932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ko-KR" altLang="en-US" sz="1000" b="1" dirty="0" err="1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650" y="112683"/>
            <a:ext cx="2159566" cy="400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전송 데이터 구조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472970" y="1603389"/>
            <a:ext cx="6912768" cy="576064"/>
            <a:chOff x="1472970" y="1603389"/>
            <a:chExt cx="6912768" cy="576064"/>
          </a:xfrm>
          <a:solidFill>
            <a:schemeClr val="bg1">
              <a:lumMod val="65000"/>
            </a:schemeClr>
          </a:solidFill>
        </p:grpSpPr>
        <p:sp>
          <p:nvSpPr>
            <p:cNvPr id="4" name="모서리가 둥근 직사각형 3"/>
            <p:cNvSpPr/>
            <p:nvPr/>
          </p:nvSpPr>
          <p:spPr>
            <a:xfrm>
              <a:off x="1472970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049034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625098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203547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779611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350905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926969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503033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081482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657546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233610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809674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49954" y="1224849"/>
            <a:ext cx="1584070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Max Length : 12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954" y="1721151"/>
            <a:ext cx="753265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Byte []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  <p:sp>
        <p:nvSpPr>
          <p:cNvPr id="18" name="왼쪽 대괄호 17"/>
          <p:cNvSpPr/>
          <p:nvPr/>
        </p:nvSpPr>
        <p:spPr>
          <a:xfrm rot="16200000">
            <a:off x="1905018" y="1699046"/>
            <a:ext cx="288032" cy="1152128"/>
          </a:xfrm>
          <a:prstGeom prst="leftBracke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544738" y="2431079"/>
            <a:ext cx="1008591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latin typeface="+mn-ea"/>
                <a:ea typeface="+mn-ea"/>
              </a:rPr>
              <a:t>데이터 길이</a:t>
            </a:r>
            <a:endParaRPr kumimoji="0" lang="en-US" altLang="ko-KR" sz="1200" b="1" dirty="0" smtClean="0">
              <a:latin typeface="+mn-ea"/>
              <a:ea typeface="+mn-ea"/>
            </a:endParaRP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2</a:t>
            </a:r>
            <a:r>
              <a:rPr kumimoji="0" lang="en-US" altLang="ko-KR" sz="1200" b="1" dirty="0" smtClean="0">
                <a:latin typeface="+mn-ea"/>
                <a:ea typeface="+mn-ea"/>
              </a:rPr>
              <a:t>Byte</a:t>
            </a:r>
            <a:endParaRPr kumimoji="0"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20" name="왼쪽 대괄호 19"/>
          <p:cNvSpPr/>
          <p:nvPr/>
        </p:nvSpPr>
        <p:spPr>
          <a:xfrm rot="16200000">
            <a:off x="3064816" y="1699046"/>
            <a:ext cx="288032" cy="1152128"/>
          </a:xfrm>
          <a:prstGeom prst="leftBracke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09912" y="2431079"/>
            <a:ext cx="597838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smtClean="0">
                <a:latin typeface="+mn-ea"/>
                <a:ea typeface="+mn-ea"/>
              </a:rPr>
              <a:t>코드</a:t>
            </a:r>
            <a:endParaRPr kumimoji="0" lang="en-US" altLang="ko-KR" sz="1200" b="1" dirty="0" smtClean="0">
              <a:latin typeface="+mn-ea"/>
              <a:ea typeface="+mn-ea"/>
            </a:endParaRP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2</a:t>
            </a:r>
            <a:r>
              <a:rPr kumimoji="0" lang="en-US" altLang="ko-KR" sz="1200" b="1" dirty="0" smtClean="0">
                <a:latin typeface="+mn-ea"/>
                <a:ea typeface="+mn-ea"/>
              </a:rPr>
              <a:t>Byte</a:t>
            </a:r>
            <a:endParaRPr kumimoji="0"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22" name="왼쪽 대괄호 21"/>
          <p:cNvSpPr/>
          <p:nvPr/>
        </p:nvSpPr>
        <p:spPr>
          <a:xfrm rot="16200000">
            <a:off x="5949803" y="-16809"/>
            <a:ext cx="288032" cy="4583838"/>
          </a:xfrm>
          <a:prstGeom prst="leftBracke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47438" y="2431079"/>
            <a:ext cx="646313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latin typeface="+mn-ea"/>
                <a:ea typeface="+mn-ea"/>
              </a:rPr>
              <a:t>메시지</a:t>
            </a:r>
            <a:endParaRPr kumimoji="0" lang="en-US" altLang="ko-KR" sz="1200" b="1" dirty="0" smtClean="0">
              <a:latin typeface="+mn-ea"/>
              <a:ea typeface="+mn-ea"/>
            </a:endParaRP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8Byte</a:t>
            </a:r>
            <a:endParaRPr kumimoji="0"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151" y="2951961"/>
            <a:ext cx="2094915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2. </a:t>
            </a:r>
            <a:r>
              <a:rPr kumimoji="0" lang="ko-KR" altLang="en-US" sz="1600" b="1" smtClean="0">
                <a:latin typeface="+mn-ea"/>
                <a:ea typeface="+mn-ea"/>
              </a:rPr>
              <a:t>예시 </a:t>
            </a:r>
            <a:r>
              <a:rPr kumimoji="0" lang="en-US" altLang="ko-KR" sz="1600" b="1" dirty="0" smtClean="0">
                <a:latin typeface="+mn-ea"/>
                <a:ea typeface="+mn-ea"/>
              </a:rPr>
              <a:t>[</a:t>
            </a:r>
            <a:r>
              <a:rPr kumimoji="0" lang="en-US" altLang="ko-KR" sz="1600" b="1" dirty="0" err="1" smtClean="0">
                <a:latin typeface="+mn-ea"/>
                <a:ea typeface="+mn-ea"/>
              </a:rPr>
              <a:t>ByteBuffer</a:t>
            </a:r>
            <a:r>
              <a:rPr kumimoji="0" lang="en-US" altLang="ko-KR" sz="1600" b="1" dirty="0" smtClean="0">
                <a:latin typeface="+mn-ea"/>
                <a:ea typeface="+mn-ea"/>
              </a:rPr>
              <a:t>]</a:t>
            </a:r>
            <a:endParaRPr kumimoji="0" lang="ko-KR" altLang="en-US" sz="1600" b="1" dirty="0" smtClean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705" y="3410875"/>
            <a:ext cx="2244507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Client</a:t>
            </a:r>
            <a:r>
              <a:rPr kumimoji="0" lang="ko-KR" altLang="en-US" sz="1200" b="1" smtClean="0">
                <a:latin typeface="+mn-ea"/>
                <a:ea typeface="+mn-ea"/>
              </a:rPr>
              <a:t>에서 </a:t>
            </a:r>
            <a:r>
              <a:rPr kumimoji="0" lang="en-US" altLang="ko-KR" sz="1200" b="1" dirty="0" smtClean="0">
                <a:latin typeface="+mn-ea"/>
                <a:ea typeface="+mn-ea"/>
              </a:rPr>
              <a:t>PC</a:t>
            </a:r>
            <a:r>
              <a:rPr kumimoji="0" lang="ko-KR" altLang="en-US" sz="1200" b="1" smtClean="0">
                <a:latin typeface="+mn-ea"/>
                <a:ea typeface="+mn-ea"/>
              </a:rPr>
              <a:t>방 이름 전송 시</a:t>
            </a:r>
            <a:endParaRPr kumimoji="0" lang="ko-KR" altLang="en-US" sz="1200" b="1" dirty="0" err="1" smtClean="0"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306930" y="3770520"/>
            <a:ext cx="1150052" cy="4989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smtClean="0">
                <a:solidFill>
                  <a:schemeClr val="bg1"/>
                </a:solidFill>
              </a:rPr>
              <a:t>7</a:t>
            </a:r>
            <a:endParaRPr kumimoji="0" lang="ko-KR" altLang="en-US" sz="2000" b="1" dirty="0" err="1" smtClean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474824" y="3770520"/>
            <a:ext cx="1150052" cy="4989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smtClean="0">
                <a:solidFill>
                  <a:schemeClr val="bg1"/>
                </a:solidFill>
              </a:rPr>
              <a:t>300</a:t>
            </a:r>
            <a:endParaRPr kumimoji="0" lang="ko-KR" altLang="en-US" sz="2000" b="1" dirty="0" err="1" smtClean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643779" y="3770519"/>
            <a:ext cx="1733168" cy="4989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smtClean="0">
                <a:solidFill>
                  <a:schemeClr val="bg1"/>
                </a:solidFill>
              </a:rPr>
              <a:t>pc1</a:t>
            </a:r>
            <a:endParaRPr kumimoji="0" lang="ko-KR" altLang="en-US" sz="2000" b="1" dirty="0" err="1" smtClean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03648" y="4269451"/>
            <a:ext cx="1008591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latin typeface="+mn-ea"/>
                <a:ea typeface="+mn-ea"/>
              </a:rPr>
              <a:t>데이터 길이</a:t>
            </a:r>
            <a:endParaRPr kumimoji="0" lang="en-US" altLang="ko-KR" sz="1200" b="1" dirty="0" smtClean="0">
              <a:latin typeface="+mn-ea"/>
              <a:ea typeface="+mn-ea"/>
            </a:endParaRP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2</a:t>
            </a:r>
            <a:r>
              <a:rPr kumimoji="0" lang="en-US" altLang="ko-KR" sz="1200" b="1" dirty="0" smtClean="0">
                <a:latin typeface="+mn-ea"/>
                <a:ea typeface="+mn-ea"/>
              </a:rPr>
              <a:t>Byte</a:t>
            </a:r>
            <a:endParaRPr kumimoji="0"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22147" y="4269451"/>
            <a:ext cx="597838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smtClean="0">
                <a:latin typeface="+mn-ea"/>
                <a:ea typeface="+mn-ea"/>
              </a:rPr>
              <a:t>코드</a:t>
            </a:r>
            <a:endParaRPr kumimoji="0" lang="en-US" altLang="ko-KR" sz="1200" b="1" dirty="0" smtClean="0">
              <a:latin typeface="+mn-ea"/>
              <a:ea typeface="+mn-ea"/>
            </a:endParaRP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2</a:t>
            </a:r>
            <a:r>
              <a:rPr kumimoji="0" lang="en-US" altLang="ko-KR" sz="1200" b="1" dirty="0" smtClean="0">
                <a:latin typeface="+mn-ea"/>
                <a:ea typeface="+mn-ea"/>
              </a:rPr>
              <a:t>Byte</a:t>
            </a:r>
            <a:endParaRPr kumimoji="0"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78819" y="4269451"/>
            <a:ext cx="907218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PC</a:t>
            </a:r>
            <a:r>
              <a:rPr kumimoji="0" lang="ko-KR" altLang="en-US" sz="1200" b="1" smtClean="0">
                <a:latin typeface="+mn-ea"/>
                <a:ea typeface="+mn-ea"/>
              </a:rPr>
              <a:t>방 이름</a:t>
            </a:r>
            <a:endParaRPr kumimoji="0" lang="en-US" altLang="ko-KR" sz="1200" b="1" dirty="0" smtClean="0">
              <a:latin typeface="+mn-ea"/>
              <a:ea typeface="+mn-ea"/>
            </a:endParaRP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1 ~ 8Byte</a:t>
            </a:r>
            <a:endParaRPr kumimoji="0"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6685" y="5020460"/>
            <a:ext cx="2408142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Server</a:t>
            </a:r>
            <a:r>
              <a:rPr kumimoji="0" lang="ko-KR" altLang="en-US" sz="1200" b="1" smtClean="0">
                <a:latin typeface="+mn-ea"/>
                <a:ea typeface="+mn-ea"/>
              </a:rPr>
              <a:t>에서</a:t>
            </a:r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r>
              <a:rPr kumimoji="0" lang="ko-KR" altLang="en-US" sz="1200" b="1" smtClean="0">
                <a:latin typeface="+mn-ea"/>
                <a:ea typeface="+mn-ea"/>
              </a:rPr>
              <a:t>가용 포인트 전송 시</a:t>
            </a:r>
            <a:endParaRPr kumimoji="0" lang="ko-KR" altLang="en-US" sz="1200" b="1" dirty="0" err="1" smtClean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671" y="803650"/>
            <a:ext cx="840276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1. </a:t>
            </a:r>
            <a:r>
              <a:rPr kumimoji="0" lang="ko-KR" altLang="en-US" sz="1600" b="1" smtClean="0">
                <a:latin typeface="+mn-ea"/>
                <a:ea typeface="+mn-ea"/>
              </a:rPr>
              <a:t>구조</a:t>
            </a:r>
            <a:endParaRPr kumimoji="0" lang="ko-KR" altLang="en-US" sz="1600" b="1" dirty="0" smtClean="0">
              <a:latin typeface="+mn-ea"/>
              <a:ea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303784" y="5359475"/>
            <a:ext cx="7012632" cy="522738"/>
            <a:chOff x="1472970" y="1603389"/>
            <a:chExt cx="6912768" cy="576064"/>
          </a:xfrm>
          <a:solidFill>
            <a:schemeClr val="bg1">
              <a:lumMod val="65000"/>
            </a:schemeClr>
          </a:solidFill>
        </p:grpSpPr>
        <p:sp>
          <p:nvSpPr>
            <p:cNvPr id="57" name="모서리가 둥근 직사각형 56"/>
            <p:cNvSpPr/>
            <p:nvPr/>
          </p:nvSpPr>
          <p:spPr>
            <a:xfrm>
              <a:off x="1472970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2049034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625098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203547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779611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4350905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4926969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5503033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6081482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657546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7233610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7809674" y="1603389"/>
              <a:ext cx="576064" cy="576064"/>
            </a:xfrm>
            <a:prstGeom prst="round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</p:grpSp>
      <p:sp>
        <p:nvSpPr>
          <p:cNvPr id="69" name="모서리가 둥근 직사각형 68"/>
          <p:cNvSpPr/>
          <p:nvPr/>
        </p:nvSpPr>
        <p:spPr>
          <a:xfrm>
            <a:off x="1299047" y="5375398"/>
            <a:ext cx="1150052" cy="4989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smtClean="0">
                <a:solidFill>
                  <a:schemeClr val="bg1"/>
                </a:solidFill>
              </a:rPr>
              <a:t>8</a:t>
            </a:r>
            <a:endParaRPr kumimoji="0" lang="ko-KR" altLang="en-US" sz="2000" b="1" dirty="0" err="1" smtClean="0">
              <a:solidFill>
                <a:schemeClr val="bg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466941" y="5375398"/>
            <a:ext cx="1150052" cy="4989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>
                <a:solidFill>
                  <a:schemeClr val="bg1"/>
                </a:solidFill>
              </a:rPr>
              <a:t>4</a:t>
            </a:r>
            <a:r>
              <a:rPr kumimoji="0" lang="en-US" altLang="ko-KR" sz="2000" b="1" dirty="0" smtClean="0">
                <a:solidFill>
                  <a:schemeClr val="bg1"/>
                </a:solidFill>
              </a:rPr>
              <a:t>00</a:t>
            </a:r>
            <a:endParaRPr kumimoji="0" lang="ko-KR" altLang="en-US" sz="2000" b="1" dirty="0" err="1" smtClean="0">
              <a:solidFill>
                <a:schemeClr val="bg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43779" y="5375397"/>
            <a:ext cx="2332674" cy="4989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smtClean="0">
                <a:solidFill>
                  <a:schemeClr val="bg1"/>
                </a:solidFill>
              </a:rPr>
              <a:t>50</a:t>
            </a:r>
            <a:endParaRPr kumimoji="0" lang="ko-KR" altLang="en-US" sz="2000" b="1" dirty="0" err="1" smtClean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03648" y="5874329"/>
            <a:ext cx="1008591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latin typeface="+mn-ea"/>
                <a:ea typeface="+mn-ea"/>
              </a:rPr>
              <a:t>데이터 길이</a:t>
            </a:r>
            <a:endParaRPr kumimoji="0" lang="en-US" altLang="ko-KR" sz="1200" b="1" dirty="0" smtClean="0">
              <a:latin typeface="+mn-ea"/>
              <a:ea typeface="+mn-ea"/>
            </a:endParaRP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2</a:t>
            </a:r>
            <a:r>
              <a:rPr kumimoji="0" lang="en-US" altLang="ko-KR" sz="1200" b="1" dirty="0" smtClean="0">
                <a:latin typeface="+mn-ea"/>
                <a:ea typeface="+mn-ea"/>
              </a:rPr>
              <a:t>Byte</a:t>
            </a:r>
            <a:endParaRPr kumimoji="0"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22147" y="5874329"/>
            <a:ext cx="597838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smtClean="0">
                <a:latin typeface="+mn-ea"/>
                <a:ea typeface="+mn-ea"/>
              </a:rPr>
              <a:t>코드</a:t>
            </a:r>
            <a:endParaRPr kumimoji="0" lang="en-US" altLang="ko-KR" sz="1200" b="1" dirty="0" smtClean="0">
              <a:latin typeface="+mn-ea"/>
              <a:ea typeface="+mn-ea"/>
            </a:endParaRP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latin typeface="+mn-ea"/>
                <a:ea typeface="+mn-ea"/>
              </a:rPr>
              <a:t>2</a:t>
            </a:r>
            <a:r>
              <a:rPr kumimoji="0" lang="en-US" altLang="ko-KR" sz="1200" b="1" dirty="0" smtClean="0">
                <a:latin typeface="+mn-ea"/>
                <a:ea typeface="+mn-ea"/>
              </a:rPr>
              <a:t>Byte</a:t>
            </a:r>
            <a:endParaRPr kumimoji="0"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44143" y="5898135"/>
            <a:ext cx="1008591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latin typeface="+mn-ea"/>
                <a:ea typeface="+mn-ea"/>
              </a:rPr>
              <a:t>가용 포인트</a:t>
            </a:r>
            <a:endParaRPr kumimoji="0" lang="en-US" altLang="ko-KR" sz="1200" b="1" dirty="0" smtClean="0">
              <a:latin typeface="+mn-ea"/>
              <a:ea typeface="+mn-ea"/>
            </a:endParaRP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latin typeface="+mn-ea"/>
                <a:ea typeface="+mn-ea"/>
              </a:rPr>
              <a:t>4</a:t>
            </a:r>
            <a:r>
              <a:rPr kumimoji="0" lang="en-US" altLang="ko-KR" sz="1200" b="1" dirty="0" smtClean="0">
                <a:latin typeface="+mn-ea"/>
                <a:ea typeface="+mn-ea"/>
              </a:rPr>
              <a:t>Byte</a:t>
            </a:r>
            <a:endParaRPr kumimoji="0" lang="ko-KR" altLang="en-US" sz="12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45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650" y="112683"/>
            <a:ext cx="1556836" cy="400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약속된 코드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29198"/>
              </p:ext>
            </p:extLst>
          </p:nvPr>
        </p:nvGraphicFramePr>
        <p:xfrm>
          <a:off x="827584" y="1412776"/>
          <a:ext cx="7488832" cy="403546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76064"/>
                <a:gridCol w="1584176"/>
                <a:gridCol w="1008112"/>
                <a:gridCol w="4320480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순번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코드명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코드값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의미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00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CLI_CONNECTED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소켓 연결 성공 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smtClean="0"/>
                        <a:t>서버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smtClean="0"/>
                        <a:t>클라이언트</a:t>
                      </a:r>
                      <a:r>
                        <a:rPr lang="en-US" altLang="ko-KR" sz="1400" dirty="0" smtClean="0"/>
                        <a:t>]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00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REDUCE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310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포인트 차감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smtClean="0"/>
                        <a:t>클라이언트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smtClean="0"/>
                        <a:t>서버</a:t>
                      </a:r>
                      <a:r>
                        <a:rPr lang="en-US" altLang="ko-KR" sz="1400" dirty="0" smtClean="0"/>
                        <a:t>]</a:t>
                      </a:r>
                      <a:endParaRPr lang="ko-KR" altLang="en-US" sz="1400" smtClean="0"/>
                    </a:p>
                  </a:txBody>
                  <a:tcPr anchor="ctr"/>
                </a:tc>
              </a:tr>
              <a:tr h="600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SET_PCNAME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PC</a:t>
                      </a:r>
                      <a:r>
                        <a:rPr lang="ko-KR" altLang="en-US" sz="1400" smtClean="0"/>
                        <a:t>방 이름 설정</a:t>
                      </a:r>
                      <a:r>
                        <a:rPr lang="ko-KR" altLang="en-US" sz="1400" smtClean="0"/>
                        <a:t> 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smtClean="0"/>
                        <a:t>클라이언트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smtClean="0"/>
                        <a:t>서버</a:t>
                      </a:r>
                      <a:r>
                        <a:rPr lang="en-US" altLang="ko-KR" sz="1400" dirty="0" smtClean="0"/>
                        <a:t>]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00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POINT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포인트 지급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smtClean="0"/>
                        <a:t>서버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smtClean="0"/>
                        <a:t>클라이언트</a:t>
                      </a:r>
                      <a:r>
                        <a:rPr lang="en-US" altLang="ko-KR" sz="1400" dirty="0" smtClean="0"/>
                        <a:t>]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00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ZERO_POINT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포인트 전액 소멸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smtClean="0"/>
                        <a:t>서버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smtClean="0"/>
                        <a:t>클라이언트</a:t>
                      </a:r>
                      <a:r>
                        <a:rPr lang="en-US" altLang="ko-KR" sz="1400" dirty="0" smtClean="0"/>
                        <a:t>]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00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PC_ERROR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등록되지 않은 </a:t>
                      </a:r>
                      <a:r>
                        <a:rPr lang="en-US" altLang="ko-KR" sz="1400" dirty="0" smtClean="0"/>
                        <a:t>PC</a:t>
                      </a:r>
                      <a:r>
                        <a:rPr lang="ko-KR" altLang="en-US" sz="1400" smtClean="0"/>
                        <a:t>방 이름 </a:t>
                      </a:r>
                      <a:r>
                        <a:rPr lang="ko-KR" altLang="en-US" sz="1400" smtClean="0"/>
                        <a:t> 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smtClean="0"/>
                        <a:t>서버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smtClean="0"/>
                        <a:t>클라이언트</a:t>
                      </a:r>
                      <a:r>
                        <a:rPr lang="en-US" altLang="ko-KR" sz="1400" dirty="0" smtClean="0"/>
                        <a:t>]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2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50" y="112683"/>
            <a:ext cx="1556836" cy="400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학습한 내용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08720"/>
            <a:ext cx="2680524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Little Endian / Big Endian</a:t>
            </a:r>
            <a:endParaRPr kumimoji="0" lang="ko-KR" altLang="en-US" sz="1600" b="1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79417"/>
            <a:ext cx="2105623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Byte [] / </a:t>
            </a:r>
            <a:r>
              <a:rPr kumimoji="0" lang="en-US" altLang="ko-KR" sz="1600" b="1" dirty="0" err="1" smtClean="0">
                <a:latin typeface="+mn-ea"/>
                <a:ea typeface="+mn-ea"/>
              </a:rPr>
              <a:t>ByteBuffer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082344"/>
            <a:ext cx="5225900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err="1" smtClean="0">
                <a:latin typeface="+mn-ea"/>
                <a:ea typeface="+mn-ea"/>
              </a:rPr>
              <a:t>System.arraycopy</a:t>
            </a:r>
            <a:r>
              <a:rPr kumimoji="0" lang="en-US" altLang="ko-KR" sz="1600" b="1" dirty="0" smtClean="0">
                <a:latin typeface="+mn-ea"/>
                <a:ea typeface="+mn-ea"/>
              </a:rPr>
              <a:t>(</a:t>
            </a:r>
            <a:r>
              <a:rPr kumimoji="0" lang="en-US" altLang="ko-KR" sz="1600" b="1" dirty="0" err="1" smtClean="0">
                <a:latin typeface="+mn-ea"/>
                <a:ea typeface="+mn-ea"/>
              </a:rPr>
              <a:t>src</a:t>
            </a:r>
            <a:r>
              <a:rPr kumimoji="0" lang="en-US" altLang="ko-KR" sz="1600" b="1" dirty="0" smtClean="0">
                <a:latin typeface="+mn-ea"/>
                <a:ea typeface="+mn-ea"/>
              </a:rPr>
              <a:t>, </a:t>
            </a:r>
            <a:r>
              <a:rPr kumimoji="0" lang="en-US" altLang="ko-KR" sz="1600" b="1" dirty="0" err="1" smtClean="0">
                <a:latin typeface="+mn-ea"/>
                <a:ea typeface="+mn-ea"/>
              </a:rPr>
              <a:t>srcPos</a:t>
            </a:r>
            <a:r>
              <a:rPr kumimoji="0" lang="en-US" altLang="ko-KR" sz="1600" b="1" dirty="0" smtClean="0">
                <a:latin typeface="+mn-ea"/>
                <a:ea typeface="+mn-ea"/>
              </a:rPr>
              <a:t>, </a:t>
            </a:r>
            <a:r>
              <a:rPr kumimoji="0" lang="en-US" altLang="ko-KR" sz="1600" b="1" dirty="0" err="1" smtClean="0">
                <a:latin typeface="+mn-ea"/>
                <a:ea typeface="+mn-ea"/>
              </a:rPr>
              <a:t>dest</a:t>
            </a:r>
            <a:r>
              <a:rPr kumimoji="0" lang="en-US" altLang="ko-KR" sz="1600" b="1" dirty="0" smtClean="0">
                <a:latin typeface="+mn-ea"/>
                <a:ea typeface="+mn-ea"/>
              </a:rPr>
              <a:t>, </a:t>
            </a:r>
            <a:r>
              <a:rPr kumimoji="0" lang="en-US" altLang="ko-KR" sz="1600" b="1" dirty="0" err="1" smtClean="0">
                <a:latin typeface="+mn-ea"/>
                <a:ea typeface="+mn-ea"/>
              </a:rPr>
              <a:t>destPos</a:t>
            </a:r>
            <a:r>
              <a:rPr kumimoji="0" lang="en-US" altLang="ko-KR" sz="1600" b="1" dirty="0" smtClean="0">
                <a:latin typeface="+mn-ea"/>
                <a:ea typeface="+mn-ea"/>
              </a:rPr>
              <a:t>, length)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47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338" y="0"/>
            <a:ext cx="9180513" cy="6858000"/>
          </a:xfrm>
          <a:prstGeom prst="rect">
            <a:avLst/>
          </a:prstGeom>
          <a:solidFill>
            <a:srgbClr val="E4E5E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000" b="1" dirty="0" err="1">
              <a:solidFill>
                <a:prstClr val="black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3795713" y="3282950"/>
            <a:ext cx="15208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kumimoji="0" lang="en-US" altLang="ko-KR" sz="1300" u="sng">
                <a:ea typeface="맑은 고딕" panose="020B0503020000020004" pitchFamily="50" charset="-127"/>
              </a:rPr>
              <a:t>End of Document</a:t>
            </a:r>
            <a:endParaRPr kumimoji="0" lang="ko-KR" altLang="en-US" sz="1300" u="sng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bg1">
              <a:lumMod val="95000"/>
            </a:schemeClr>
          </a:solidFill>
        </a:ln>
      </a:spPr>
      <a:bodyPr wrap="none" anchor="ctr"/>
      <a:lstStyle>
        <a:defPPr defTabSz="914218" fontAlgn="auto">
          <a:spcBef>
            <a:spcPts val="0"/>
          </a:spcBef>
          <a:spcAft>
            <a:spcPts val="0"/>
          </a:spcAft>
          <a:buFont typeface="Arial" panose="020B0604020202020204" pitchFamily="34" charset="0"/>
          <a:buChar char="•"/>
          <a:defRPr kumimoji="0" sz="1000" b="1" dirty="0" err="1" smtClean="0">
            <a:solidFill>
              <a:prstClr val="black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1431" tIns="45715" rIns="91431" bIns="45715" rtlCol="0">
        <a:spAutoFit/>
      </a:bodyPr>
      <a:lstStyle>
        <a:defPPr algn="ctr" defTabSz="914218" fontAlgn="auto">
          <a:spcBef>
            <a:spcPts val="0"/>
          </a:spcBef>
          <a:spcAft>
            <a:spcPts val="0"/>
          </a:spcAft>
          <a:buFont typeface="Arial" panose="020B0604020202020204" pitchFamily="34" charset="0"/>
          <a:buChar char="•"/>
          <a:defRPr kumimoji="0" sz="12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8688</TotalTime>
  <Words>230</Words>
  <Application>Microsoft Office PowerPoint</Application>
  <PresentationFormat>화면 슬라이드 쇼(4:3)</PresentationFormat>
  <Paragraphs>87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굴림</vt:lpstr>
      <vt:lpstr>Arial</vt:lpstr>
      <vt:lpstr>디자인 사용자 지정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김송희</dc:creator>
  <cp:lastModifiedBy>황세윤</cp:lastModifiedBy>
  <cp:revision>551</cp:revision>
  <cp:lastPrinted>2014-03-12T05:36:06Z</cp:lastPrinted>
  <dcterms:created xsi:type="dcterms:W3CDTF">2013-08-20T00:24:24Z</dcterms:created>
  <dcterms:modified xsi:type="dcterms:W3CDTF">2017-08-04T08:42:50Z</dcterms:modified>
</cp:coreProperties>
</file>