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  <p:sldMasterId id="2147483672" r:id="rId2"/>
  </p:sldMasterIdLst>
  <p:notesMasterIdLst>
    <p:notesMasterId r:id="rId26"/>
  </p:notesMasterIdLst>
  <p:sldIdLst>
    <p:sldId id="295" r:id="rId3"/>
    <p:sldId id="335" r:id="rId4"/>
    <p:sldId id="342" r:id="rId5"/>
    <p:sldId id="337" r:id="rId6"/>
    <p:sldId id="338" r:id="rId7"/>
    <p:sldId id="339" r:id="rId8"/>
    <p:sldId id="340" r:id="rId9"/>
    <p:sldId id="341" r:id="rId10"/>
    <p:sldId id="343" r:id="rId11"/>
    <p:sldId id="344" r:id="rId12"/>
    <p:sldId id="345" r:id="rId13"/>
    <p:sldId id="346" r:id="rId14"/>
    <p:sldId id="347" r:id="rId15"/>
    <p:sldId id="350" r:id="rId16"/>
    <p:sldId id="348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36" r:id="rId25"/>
  </p:sldIdLst>
  <p:sldSz cx="9144000" cy="6858000" type="screen4x3"/>
  <p:notesSz cx="6797675" cy="9926638"/>
  <p:defaultTextStyle>
    <a:defPPr>
      <a:defRPr lang="ko-KR"/>
    </a:defPPr>
    <a:lvl1pPr algn="l" defTabSz="912813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7">
          <p15:clr>
            <a:srgbClr val="A4A3A4"/>
          </p15:clr>
        </p15:guide>
        <p15:guide id="2" orient="horz" pos="1117">
          <p15:clr>
            <a:srgbClr val="A4A3A4"/>
          </p15:clr>
        </p15:guide>
        <p15:guide id="3" orient="horz" pos="3969">
          <p15:clr>
            <a:srgbClr val="A4A3A4"/>
          </p15:clr>
        </p15:guide>
        <p15:guide id="4" pos="2877">
          <p15:clr>
            <a:srgbClr val="A4A3A4"/>
          </p15:clr>
        </p15:guide>
        <p15:guide id="5" pos="5601">
          <p15:clr>
            <a:srgbClr val="A4A3A4"/>
          </p15:clr>
        </p15:guide>
        <p15:guide id="6" pos="1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585858"/>
    <a:srgbClr val="FF5000"/>
    <a:srgbClr val="44C8E8"/>
    <a:srgbClr val="FC4513"/>
    <a:srgbClr val="FFC9E4"/>
    <a:srgbClr val="404040"/>
    <a:srgbClr val="008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44" autoAdjust="0"/>
    <p:restoredTop sz="90899" autoAdjust="0"/>
  </p:normalViewPr>
  <p:slideViewPr>
    <p:cSldViewPr snapToObjects="1">
      <p:cViewPr varScale="1">
        <p:scale>
          <a:sx n="106" d="100"/>
          <a:sy n="106" d="100"/>
        </p:scale>
        <p:origin x="2472" y="96"/>
      </p:cViewPr>
      <p:guideLst>
        <p:guide orient="horz" pos="4037"/>
        <p:guide orient="horz" pos="1117"/>
        <p:guide orient="horz" pos="3969"/>
        <p:guide pos="2877"/>
        <p:guide pos="5601"/>
        <p:guide pos="1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14218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14218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4D66D72-5B3B-4799-8D01-CBE3C742DCD0}" type="datetimeFigureOut">
              <a:rPr lang="ko-KR" altLang="en-US"/>
              <a:pPr>
                <a:defRPr/>
              </a:pPr>
              <a:t>2017-07-18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218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3B0C1878-5F18-4AE0-A8C1-34E4E165C82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699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613" algn="l" defTabSz="912813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813" algn="l" defTabSz="912813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013" algn="l" defTabSz="912813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213" algn="l" defTabSz="912813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42" algn="l" defTabSz="91421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52" algn="l" defTabSz="91421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91421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69" algn="l" defTabSz="91421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302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302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302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302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302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30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30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30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30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64DB0CD-2E60-4764-BBC8-31F01B698D25}" type="slidenum">
              <a:rPr lang="en-US" altLang="ko-KR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0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206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2813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>
                <a:solidFill>
                  <a:srgbClr val="222222"/>
                </a:solidFill>
                <a:latin typeface="+mn-ea"/>
                <a:ea typeface="+mn-ea"/>
              </a:rPr>
              <a:t>Permanent</a:t>
            </a:r>
            <a:r>
              <a:rPr lang="en-US" altLang="ko-KR" sz="1200" b="1" baseline="0" dirty="0" smtClean="0">
                <a:solidFill>
                  <a:srgbClr val="222222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solidFill>
                  <a:srgbClr val="222222"/>
                </a:solidFill>
                <a:latin typeface="+mn-ea"/>
                <a:ea typeface="+mn-ea"/>
              </a:rPr>
              <a:t>-&gt; </a:t>
            </a:r>
            <a:r>
              <a:rPr lang="en-US" altLang="ko-KR" sz="1200" b="0" i="0" dirty="0" smtClean="0">
                <a:solidFill>
                  <a:srgbClr val="222222"/>
                </a:solidFill>
                <a:effectLst/>
                <a:latin typeface="+mn-ea"/>
                <a:ea typeface="+mn-ea"/>
              </a:rPr>
              <a:t>Class </a:t>
            </a:r>
            <a:r>
              <a:rPr lang="ko-KR" altLang="en-US" sz="1200" b="0" i="0" smtClean="0">
                <a:solidFill>
                  <a:srgbClr val="222222"/>
                </a:solidFill>
                <a:effectLst/>
                <a:latin typeface="+mn-ea"/>
                <a:ea typeface="+mn-ea"/>
              </a:rPr>
              <a:t>의 </a:t>
            </a:r>
            <a:r>
              <a:rPr lang="en-US" altLang="ko-KR" sz="1200" b="0" i="0" dirty="0" smtClean="0">
                <a:solidFill>
                  <a:srgbClr val="222222"/>
                </a:solidFill>
                <a:effectLst/>
                <a:latin typeface="+mn-ea"/>
                <a:ea typeface="+mn-ea"/>
              </a:rPr>
              <a:t>Meta</a:t>
            </a:r>
            <a:r>
              <a:rPr lang="ko-KR" altLang="en-US" sz="1200" b="0" i="0" smtClean="0">
                <a:solidFill>
                  <a:srgbClr val="222222"/>
                </a:solidFill>
                <a:effectLst/>
                <a:latin typeface="+mn-ea"/>
                <a:ea typeface="+mn-ea"/>
              </a:rPr>
              <a:t>정보 </a:t>
            </a:r>
            <a:r>
              <a:rPr lang="en-US" altLang="ko-KR" sz="1200" b="0" i="0" dirty="0" smtClean="0">
                <a:solidFill>
                  <a:srgbClr val="222222"/>
                </a:solidFill>
                <a:effectLst/>
                <a:latin typeface="+mn-ea"/>
                <a:ea typeface="+mn-ea"/>
              </a:rPr>
              <a:t>/ Method</a:t>
            </a:r>
            <a:r>
              <a:rPr lang="ko-KR" altLang="en-US" sz="1200" b="0" i="0" smtClean="0">
                <a:solidFill>
                  <a:srgbClr val="222222"/>
                </a:solidFill>
                <a:effectLst/>
                <a:latin typeface="+mn-ea"/>
                <a:ea typeface="+mn-ea"/>
              </a:rPr>
              <a:t>의  </a:t>
            </a:r>
            <a:r>
              <a:rPr lang="en-US" altLang="ko-KR" sz="1200" b="0" i="0" dirty="0" smtClean="0">
                <a:solidFill>
                  <a:srgbClr val="222222"/>
                </a:solidFill>
                <a:effectLst/>
                <a:latin typeface="+mn-ea"/>
                <a:ea typeface="+mn-ea"/>
              </a:rPr>
              <a:t>Meta </a:t>
            </a:r>
            <a:r>
              <a:rPr lang="ko-KR" altLang="en-US" sz="1200" b="0" i="0" smtClean="0">
                <a:solidFill>
                  <a:srgbClr val="222222"/>
                </a:solidFill>
                <a:effectLst/>
                <a:latin typeface="+mn-ea"/>
                <a:ea typeface="+mn-ea"/>
              </a:rPr>
              <a:t>정보 </a:t>
            </a:r>
            <a:r>
              <a:rPr lang="en-US" altLang="ko-KR" sz="1200" b="0" i="0" dirty="0" smtClean="0">
                <a:solidFill>
                  <a:srgbClr val="222222"/>
                </a:solidFill>
                <a:effectLst/>
                <a:latin typeface="+mn-ea"/>
                <a:ea typeface="+mn-ea"/>
              </a:rPr>
              <a:t>/</a:t>
            </a:r>
            <a:r>
              <a:rPr lang="ko-KR" altLang="en-US" sz="1200" smtClean="0">
                <a:latin typeface="+mn-ea"/>
                <a:ea typeface="+mn-ea"/>
              </a:rPr>
              <a:t> </a:t>
            </a:r>
            <a:r>
              <a:rPr lang="en-US" altLang="ko-KR" sz="1200" b="0" i="0" dirty="0" smtClean="0">
                <a:solidFill>
                  <a:srgbClr val="222222"/>
                </a:solidFill>
                <a:effectLst/>
                <a:latin typeface="+mn-ea"/>
                <a:ea typeface="+mn-ea"/>
              </a:rPr>
              <a:t>Static Object</a:t>
            </a:r>
          </a:p>
          <a:p>
            <a:r>
              <a:rPr lang="ko-KR" altLang="en-US" dirty="0" smtClean="0"/>
              <a:t>이름만 </a:t>
            </a:r>
            <a:r>
              <a:rPr lang="ko-KR" altLang="en-US" dirty="0" err="1" smtClean="0"/>
              <a:t>바꾼것</a:t>
            </a:r>
            <a:r>
              <a:rPr lang="ko-KR" altLang="en-US" dirty="0" smtClean="0"/>
              <a:t> 아닌가</a:t>
            </a:r>
            <a:r>
              <a:rPr lang="en-US" altLang="ko-KR" dirty="0" smtClean="0"/>
              <a:t>? </a:t>
            </a:r>
            <a:r>
              <a:rPr lang="ko-KR" altLang="en-US" smtClean="0"/>
              <a:t>아니다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0C1878-5F18-4AE0-A8C1-34E4E165C822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622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Hot Deploy</a:t>
            </a:r>
            <a:r>
              <a:rPr lang="ko-KR" altLang="en-US" smtClean="0"/>
              <a:t>는 웹 개발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0C1878-5F18-4AE0-A8C1-34E4E165C822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664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0C1878-5F18-4AE0-A8C1-34E4E165C822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603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ko-KR" sz="1200" dirty="0" smtClean="0">
                <a:latin typeface="+mn-ea"/>
                <a:ea typeface="+mn-ea"/>
              </a:rPr>
              <a:t>Old</a:t>
            </a:r>
            <a:r>
              <a:rPr kumimoji="0" lang="ko-KR" altLang="en-US" sz="1200" smtClean="0">
                <a:latin typeface="+mn-ea"/>
                <a:ea typeface="+mn-ea"/>
              </a:rPr>
              <a:t>의 비율이 </a:t>
            </a:r>
            <a:r>
              <a:rPr kumimoji="0" lang="en-US" altLang="ko-KR" sz="1200" dirty="0" smtClean="0">
                <a:latin typeface="+mn-ea"/>
                <a:ea typeface="+mn-ea"/>
              </a:rPr>
              <a:t>Young</a:t>
            </a:r>
            <a:r>
              <a:rPr kumimoji="0" lang="ko-KR" altLang="en-US" sz="1200" smtClean="0">
                <a:latin typeface="+mn-ea"/>
                <a:ea typeface="+mn-ea"/>
              </a:rPr>
              <a:t>의 두배가 되면 </a:t>
            </a:r>
            <a:r>
              <a:rPr kumimoji="0" lang="en-US" altLang="ko-KR" sz="1200" dirty="0" smtClean="0">
                <a:latin typeface="+mn-ea"/>
                <a:ea typeface="+mn-ea"/>
              </a:rPr>
              <a:t>Old</a:t>
            </a:r>
            <a:r>
              <a:rPr kumimoji="0" lang="ko-KR" altLang="en-US" sz="1200" smtClean="0">
                <a:latin typeface="+mn-ea"/>
                <a:ea typeface="+mn-ea"/>
              </a:rPr>
              <a:t> </a:t>
            </a:r>
            <a:r>
              <a:rPr kumimoji="0" lang="en-US" altLang="ko-KR" sz="1200" dirty="0" smtClean="0">
                <a:latin typeface="+mn-ea"/>
                <a:ea typeface="+mn-ea"/>
              </a:rPr>
              <a:t>GC </a:t>
            </a:r>
            <a:r>
              <a:rPr kumimoji="0" lang="ko-KR" altLang="en-US" sz="1200" smtClean="0">
                <a:latin typeface="+mn-ea"/>
                <a:ea typeface="+mn-ea"/>
              </a:rPr>
              <a:t>수행</a:t>
            </a:r>
            <a:endParaRPr kumimoji="0" lang="en-US" altLang="ko-KR" sz="1200" dirty="0" smtClean="0">
              <a:latin typeface="+mn-ea"/>
              <a:ea typeface="+mn-ea"/>
            </a:endParaRPr>
          </a:p>
          <a:p>
            <a:r>
              <a:rPr kumimoji="0" lang="en-US" altLang="ko-KR" sz="1200" dirty="0" smtClean="0">
                <a:latin typeface="+mn-ea"/>
                <a:ea typeface="+mn-ea"/>
              </a:rPr>
              <a:t>Mark</a:t>
            </a:r>
            <a:r>
              <a:rPr kumimoji="0" lang="en-US" altLang="ko-KR" sz="1200" baseline="0" dirty="0" smtClean="0">
                <a:latin typeface="+mn-ea"/>
                <a:ea typeface="+mn-ea"/>
              </a:rPr>
              <a:t> : </a:t>
            </a:r>
            <a:r>
              <a:rPr kumimoji="0" lang="ko-KR" altLang="en-US" sz="1200" baseline="0" smtClean="0">
                <a:latin typeface="+mn-ea"/>
                <a:ea typeface="+mn-ea"/>
              </a:rPr>
              <a:t>살아있는 </a:t>
            </a:r>
            <a:r>
              <a:rPr kumimoji="0" lang="en-US" altLang="ko-KR" sz="1200" baseline="0" dirty="0" smtClean="0">
                <a:latin typeface="+mn-ea"/>
                <a:ea typeface="+mn-ea"/>
              </a:rPr>
              <a:t>Old </a:t>
            </a:r>
            <a:r>
              <a:rPr kumimoji="0" lang="ko-KR" altLang="en-US" sz="1200" baseline="0" smtClean="0">
                <a:latin typeface="+mn-ea"/>
                <a:ea typeface="+mn-ea"/>
              </a:rPr>
              <a:t>영역의 객체를 식별하는 것</a:t>
            </a:r>
            <a:r>
              <a:rPr kumimoji="0" lang="en-US" altLang="ko-KR" sz="1200" baseline="0" dirty="0" smtClean="0">
                <a:latin typeface="+mn-ea"/>
                <a:ea typeface="+mn-ea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0C1878-5F18-4AE0-A8C1-34E4E165C822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396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GC : Heap</a:t>
            </a:r>
            <a:r>
              <a:rPr lang="ko-KR" altLang="en-US" smtClean="0"/>
              <a:t>영역에 할당된 객체들</a:t>
            </a:r>
            <a:r>
              <a:rPr lang="ko-KR" altLang="en-US" baseline="0" smtClean="0"/>
              <a:t> 중에 더 이상 참조되지 않는 객체의 메모리를 회수하는 것</a:t>
            </a:r>
            <a:r>
              <a:rPr lang="en-US" altLang="ko-KR" baseline="0" dirty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0C1878-5F18-4AE0-A8C1-34E4E165C822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143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XX:MaxTenuringThreshold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값만큼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Survivor1,2</a:t>
            </a:r>
            <a:r>
              <a:rPr lang="ko-KR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왔다갔다함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dirty="0" smtClean="0"/>
              <a:t>Survivor</a:t>
            </a:r>
            <a:r>
              <a:rPr lang="ko-KR" altLang="en-US" smtClean="0"/>
              <a:t>를 왔다갔다 하는 이유는 </a:t>
            </a:r>
            <a:r>
              <a:rPr lang="en-US" altLang="ko-KR" dirty="0" smtClean="0"/>
              <a:t>Old</a:t>
            </a:r>
            <a:r>
              <a:rPr lang="ko-KR" altLang="en-US" smtClean="0"/>
              <a:t>로 </a:t>
            </a:r>
            <a:r>
              <a:rPr lang="en-US" altLang="ko-KR" dirty="0" smtClean="0"/>
              <a:t>Promotion</a:t>
            </a:r>
            <a:r>
              <a:rPr lang="ko-KR" altLang="en-US" smtClean="0"/>
              <a:t>하기 전에 진짜 남겨둬야할 객체인지 판단하기위함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Old</a:t>
            </a:r>
            <a:r>
              <a:rPr lang="ko-KR" altLang="en-US" smtClean="0"/>
              <a:t>로 올리면 </a:t>
            </a:r>
            <a:r>
              <a:rPr lang="en-US" altLang="ko-KR" dirty="0" smtClean="0"/>
              <a:t>Major</a:t>
            </a:r>
            <a:r>
              <a:rPr lang="en-US" altLang="ko-KR" baseline="0" dirty="0" smtClean="0"/>
              <a:t> GC</a:t>
            </a:r>
            <a:r>
              <a:rPr lang="ko-KR" altLang="en-US" baseline="0" smtClean="0"/>
              <a:t>에 해당되니까 시간이 오래걸림</a:t>
            </a:r>
            <a:r>
              <a:rPr lang="en-US" altLang="ko-KR" baseline="0" dirty="0" smtClean="0"/>
              <a:t>. Old</a:t>
            </a:r>
            <a:r>
              <a:rPr lang="ko-KR" altLang="en-US" baseline="0" smtClean="0"/>
              <a:t>가 빨리차면 그만큼 </a:t>
            </a:r>
            <a:r>
              <a:rPr lang="en-US" altLang="ko-KR" baseline="0" dirty="0" smtClean="0"/>
              <a:t>Major GC</a:t>
            </a:r>
            <a:r>
              <a:rPr lang="ko-KR" altLang="en-US" baseline="0" smtClean="0"/>
              <a:t>를 자주 수행해야함</a:t>
            </a:r>
            <a:r>
              <a:rPr lang="en-US" altLang="ko-KR" baseline="0" dirty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0C1878-5F18-4AE0-A8C1-34E4E165C822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373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 the world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개념 간략히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CMS -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조각난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메모리가 많아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Compaction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작업을 실행하면 다른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stop-the-world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시간보다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stop-the-world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시간이 더 길기 때문에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Compaction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작업이 얼마나 자주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오랫동안 수행되는지 확인해야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0C1878-5F18-4AE0-A8C1-34E4E165C822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65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JDK7</a:t>
            </a:r>
            <a:r>
              <a:rPr lang="ko-KR" altLang="en-US" smtClean="0"/>
              <a:t>에서 공식적으로 적용하기 시작함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0C1878-5F18-4AE0-A8C1-34E4E165C822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950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다른 </a:t>
            </a:r>
            <a:r>
              <a:rPr lang="en-US" altLang="ko-KR" dirty="0" smtClean="0"/>
              <a:t>GC </a:t>
            </a:r>
            <a:r>
              <a:rPr lang="ko-KR" altLang="en-US" smtClean="0"/>
              <a:t>방식은 물리적으로도 </a:t>
            </a:r>
            <a:r>
              <a:rPr lang="en-US" altLang="ko-KR" dirty="0" smtClean="0"/>
              <a:t>New,</a:t>
            </a:r>
            <a:r>
              <a:rPr lang="en-US" altLang="ko-KR" baseline="0" dirty="0" smtClean="0"/>
              <a:t> Survivor, Old </a:t>
            </a:r>
            <a:r>
              <a:rPr lang="ko-KR" altLang="en-US" baseline="0" smtClean="0"/>
              <a:t>영역으로 구분지어서 관리한다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New -&gt; Survivor -&gt; Old </a:t>
            </a:r>
            <a:r>
              <a:rPr lang="ko-KR" altLang="en-US" baseline="0" smtClean="0"/>
              <a:t>흐름의 개념도 여전히 존재</a:t>
            </a:r>
            <a:r>
              <a:rPr lang="en-US" altLang="ko-KR" baseline="0" dirty="0" smtClean="0"/>
              <a:t>. </a:t>
            </a:r>
            <a:r>
              <a:rPr lang="ko-KR" altLang="en-US" baseline="0" smtClean="0"/>
              <a:t>단지</a:t>
            </a:r>
            <a:r>
              <a:rPr lang="en-US" altLang="ko-KR" baseline="0" dirty="0" smtClean="0"/>
              <a:t>, </a:t>
            </a:r>
            <a:r>
              <a:rPr lang="ko-KR" altLang="en-US" baseline="0" smtClean="0"/>
              <a:t>물리적 할당의 차이와 메모리 관리 패러다임의 차이</a:t>
            </a:r>
            <a:endParaRPr lang="en-US" altLang="ko-KR" baseline="0" dirty="0" smtClean="0"/>
          </a:p>
          <a:p>
            <a:pPr marL="0" marR="0" lvl="0" indent="0" algn="l" defTabSz="912813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dirty="0" smtClean="0">
                <a:latin typeface="+mn-ea"/>
                <a:ea typeface="+mn-ea"/>
              </a:rPr>
              <a:t>이러한 이유로</a:t>
            </a:r>
            <a:r>
              <a:rPr kumimoji="0" lang="en-US" altLang="ko-KR" sz="1200" dirty="0" smtClean="0">
                <a:latin typeface="+mn-ea"/>
                <a:ea typeface="+mn-ea"/>
              </a:rPr>
              <a:t>, Promotion</a:t>
            </a:r>
            <a:r>
              <a:rPr kumimoji="0" lang="ko-KR" altLang="en-US" sz="1200" smtClean="0">
                <a:latin typeface="+mn-ea"/>
                <a:ea typeface="+mn-ea"/>
              </a:rPr>
              <a:t>이란 용어</a:t>
            </a:r>
            <a:r>
              <a:rPr kumimoji="0" lang="ko-KR" altLang="en-US" sz="1200" baseline="0" smtClean="0">
                <a:latin typeface="+mn-ea"/>
                <a:ea typeface="+mn-ea"/>
              </a:rPr>
              <a:t> 대신 </a:t>
            </a:r>
            <a:r>
              <a:rPr kumimoji="0" lang="en-US" altLang="ko-KR" sz="1200" baseline="0" dirty="0" smtClean="0">
                <a:latin typeface="+mn-ea"/>
                <a:ea typeface="+mn-ea"/>
              </a:rPr>
              <a:t>Evacuation </a:t>
            </a:r>
            <a:r>
              <a:rPr kumimoji="0" lang="ko-KR" altLang="en-US" sz="1200" baseline="0" smtClean="0">
                <a:latin typeface="+mn-ea"/>
                <a:ea typeface="+mn-ea"/>
              </a:rPr>
              <a:t>이란 용어 사용</a:t>
            </a:r>
            <a:r>
              <a:rPr kumimoji="0" lang="en-US" altLang="ko-KR" sz="1200" baseline="0" dirty="0" smtClean="0">
                <a:latin typeface="+mn-ea"/>
                <a:ea typeface="+mn-ea"/>
              </a:rPr>
              <a:t>.</a:t>
            </a:r>
            <a:endParaRPr kumimoji="0"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0C1878-5F18-4AE0-A8C1-34E4E165C822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582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전체</a:t>
            </a:r>
            <a:r>
              <a:rPr lang="ko-KR" altLang="en-US" baseline="0" dirty="0" smtClean="0"/>
              <a:t> 메모리를 </a:t>
            </a:r>
            <a:r>
              <a:rPr lang="en-US" altLang="ko-KR" baseline="0" dirty="0" smtClean="0"/>
              <a:t>Region</a:t>
            </a:r>
            <a:r>
              <a:rPr lang="ko-KR" altLang="en-US" baseline="0" smtClean="0"/>
              <a:t>으로 구분한 패러다임</a:t>
            </a:r>
            <a:endParaRPr lang="en-US" altLang="ko-KR" dirty="0" smtClean="0"/>
          </a:p>
          <a:p>
            <a:r>
              <a:rPr lang="en-US" altLang="ko-KR" dirty="0" smtClean="0"/>
              <a:t>Region</a:t>
            </a:r>
            <a:r>
              <a:rPr lang="ko-KR" altLang="en-US" smtClean="0"/>
              <a:t>사이즈 설정 가능</a:t>
            </a:r>
            <a:r>
              <a:rPr lang="en-US" altLang="ko-KR" dirty="0" smtClean="0"/>
              <a:t>. </a:t>
            </a:r>
            <a:r>
              <a:rPr lang="ko-KR" altLang="en-US" smtClean="0"/>
              <a:t>디폴트가 </a:t>
            </a:r>
            <a:r>
              <a:rPr lang="en-US" altLang="ko-KR" dirty="0" smtClean="0"/>
              <a:t>1mb</a:t>
            </a:r>
            <a:r>
              <a:rPr lang="ko-KR" altLang="en-US" smtClean="0"/>
              <a:t>정도</a:t>
            </a:r>
            <a:endParaRPr lang="en-US" altLang="ko-KR" dirty="0" smtClean="0"/>
          </a:p>
          <a:p>
            <a:r>
              <a:rPr lang="en-US" altLang="ko-KR" dirty="0" smtClean="0"/>
              <a:t>GC </a:t>
            </a:r>
            <a:r>
              <a:rPr lang="ko-KR" altLang="en-US" smtClean="0"/>
              <a:t>수행하다가 계속해서 살아남는 객체들을 승격시킴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0C1878-5F18-4AE0-A8C1-34E4E165C822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873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기본적으로 </a:t>
            </a:r>
            <a:r>
              <a:rPr lang="en-US" altLang="ko-KR" dirty="0" smtClean="0"/>
              <a:t>Full GC</a:t>
            </a:r>
            <a:r>
              <a:rPr lang="ko-KR" altLang="en-US" smtClean="0"/>
              <a:t>를 최대한 안하기 위한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정책</a:t>
            </a:r>
            <a:r>
              <a:rPr lang="en-US" altLang="ko-KR" baseline="0" dirty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0C1878-5F18-4AE0-A8C1-34E4E165C822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941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JDK7</a:t>
            </a:r>
            <a:r>
              <a:rPr lang="ko-KR" altLang="en-US" smtClean="0"/>
              <a:t>에서 공식적으로 적용하기 시작함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0C1878-5F18-4AE0-A8C1-34E4E165C822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242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42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830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그룹 1"/>
          <p:cNvGrpSpPr>
            <a:grpSpLocks/>
          </p:cNvGrpSpPr>
          <p:nvPr userDrawn="1"/>
        </p:nvGrpSpPr>
        <p:grpSpPr bwMode="auto">
          <a:xfrm>
            <a:off x="-6350" y="-1588"/>
            <a:ext cx="9148763" cy="6861176"/>
            <a:chOff x="-6350" y="-1588"/>
            <a:chExt cx="9148763" cy="6861176"/>
          </a:xfrm>
        </p:grpSpPr>
        <p:pic>
          <p:nvPicPr>
            <p:cNvPr id="1028" name="Picture 8" descr="C:\Users\euihlee\Desktop\CI\3. 신규 CI 개발\Application 디자인\Applications-0605\2_PPT-Template\PPT-Template-0104-Dark-Cover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350" y="2384425"/>
              <a:ext cx="4938713" cy="4475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8" descr="C:\Users\euihlee\Desktop\CI\3. 신규 CI 개발\Application 디자인\Applications-0605\2_PPT-Template\PPT-Template-0104-Dark-Cover.png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350" y="5967413"/>
              <a:ext cx="511175" cy="892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8" descr="C:\Users\euihlee\Desktop\CI\3. 신규 CI 개발\Application 디자인\Applications-0605\2_PPT-Template\PPT-Template-0104-Dark-Cover.png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7238" y="-1588"/>
              <a:ext cx="4575175" cy="6861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8" descr="C:\Users\euihlee\Desktop\CI\3. 신규 CI 개발\Application 디자인\Applications-0605\2_PPT-Template\PPT-Template-0104-Dark-Cover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350" y="-1588"/>
              <a:ext cx="4684713" cy="2557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직사각형 6"/>
          <p:cNvSpPr/>
          <p:nvPr userDrawn="1"/>
        </p:nvSpPr>
        <p:spPr bwMode="auto"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6971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394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0915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7885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1313" indent="-341313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344" indent="-228485" algn="l" defTabSz="91394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314" indent="-228485" algn="l" defTabSz="91394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286" indent="-228485" algn="l" defTabSz="91394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56" indent="-228485" algn="l" defTabSz="91394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394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44" algn="l" defTabSz="91394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5" algn="l" defTabSz="91394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5" algn="l" defTabSz="91394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6" algn="l" defTabSz="91394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7" algn="l" defTabSz="91394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그룹 2"/>
          <p:cNvGrpSpPr>
            <a:grpSpLocks/>
          </p:cNvGrpSpPr>
          <p:nvPr userDrawn="1"/>
        </p:nvGrpSpPr>
        <p:grpSpPr bwMode="auto">
          <a:xfrm>
            <a:off x="0" y="0"/>
            <a:ext cx="9147175" cy="6861175"/>
            <a:chOff x="0" y="0"/>
            <a:chExt cx="9147175" cy="6861175"/>
          </a:xfrm>
        </p:grpSpPr>
        <p:pic>
          <p:nvPicPr>
            <p:cNvPr id="2052" name="Picture 9" descr="C:\Users\euihlee\Desktop\CI\3. 신규 CI 개발\Application 디자인\Applications-0605\2_PPT-Template\PPT-Template-0104-Light-Interior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7875" y="6408738"/>
              <a:ext cx="747713" cy="45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9" descr="C:\Users\euihlee\Desktop\CI\3. 신규 CI 개발\Application 디자인\Applications-0605\2_PPT-Template\PPT-Template-0104-Light-Interior.png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2538" y="6553200"/>
              <a:ext cx="274637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직사각형 14"/>
            <p:cNvSpPr/>
            <p:nvPr userDrawn="1"/>
          </p:nvSpPr>
          <p:spPr bwMode="auto">
            <a:xfrm>
              <a:off x="739775" y="6497638"/>
              <a:ext cx="3738563" cy="344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latinLnBrk="1" hangingPunct="1">
                <a:defRPr/>
              </a:pPr>
              <a:r>
                <a:rPr lang="en-US" altLang="ko-KR" sz="800" b="1" dirty="0">
                  <a:solidFill>
                    <a:schemeClr val="bg1">
                      <a:lumMod val="65000"/>
                    </a:schemeClr>
                  </a:solidFill>
                </a:rPr>
                <a:t>© Smilegate Holdings. All rights reserved.</a:t>
              </a:r>
              <a:endParaRPr lang="ko-KR" altLang="en-US" sz="8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2055" name="Picture 9" descr="C:\Users\euihlee\Desktop\CI\3. 신규 CI 개발\Application 디자인\Applications-0605\2_PPT-Template\PPT-Template-0104-Dark-Interior.png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761163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6" name="Picture 9" descr="C:\Users\euihlee\Desktop\CI\3. 신규 CI 개발\Application 디자인\Applications-0605\2_PPT-Template\PPT-Template-0104-Dark-Interior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125" y="0"/>
              <a:ext cx="2559050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7" name="Picture 9" descr="C:\Users\euihlee\Desktop\CI\3. 신규 CI 개발\Application 디자인\Applications-0605\2_PPT-Template\PPT-Template-0104-Light-Interior.png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8738"/>
              <a:ext cx="825500" cy="45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슬라이드 번호 개체 틀 7"/>
          <p:cNvSpPr txBox="1">
            <a:spLocks/>
          </p:cNvSpPr>
          <p:nvPr userDrawn="1"/>
        </p:nvSpPr>
        <p:spPr bwMode="auto">
          <a:xfrm>
            <a:off x="8770938" y="6599238"/>
            <a:ext cx="37623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110" tIns="51555" rIns="103110" bIns="51555" anchor="ctr">
            <a:spAutoFit/>
          </a:bodyPr>
          <a:lstStyle>
            <a:lvl1pPr defTabSz="10302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defTabSz="10302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defTabSz="10302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defTabSz="10302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defTabSz="10302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defTabSz="10302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defTabSz="10302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defTabSz="10302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defTabSz="10302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82E05BE8-B9DF-4579-A746-B828AB5A27B5}" type="slidenum">
              <a:rPr kumimoji="0" lang="en-US" altLang="ko-KR" sz="1000" b="1" smtClean="0">
                <a:solidFill>
                  <a:srgbClr val="595959"/>
                </a:soli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endParaRPr kumimoji="0" lang="ko-KR" altLang="en-US" sz="1000" b="1" smtClean="0">
              <a:solidFill>
                <a:srgbClr val="595959"/>
              </a:solidFill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028700" rtl="0" eaLnBrk="0" fontAlgn="base" latinLnBrk="1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28700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1028700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1028700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1028700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6971" algn="ctr" defTabSz="1029773" rtl="0" fontAlgn="base" latinLnBrk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3944" algn="ctr" defTabSz="1029773" rtl="0" fontAlgn="base" latinLnBrk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0915" algn="ctr" defTabSz="1029773" rtl="0" fontAlgn="base" latinLnBrk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7885" algn="ctr" defTabSz="1029773" rtl="0" fontAlgn="base" latinLnBrk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84175" indent="-384175" algn="l" defTabSz="1028700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025" indent="-320675" algn="l" defTabSz="1028700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87463" indent="-255588" algn="l" defTabSz="1028700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3400" indent="-255588" algn="l" defTabSz="1028700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19338" indent="-255588" algn="l" defTabSz="1028700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35508" indent="-257776" algn="l" defTabSz="1031094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51054" indent="-257776" algn="l" defTabSz="1031094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66603" indent="-257776" algn="l" defTabSz="1031094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82151" indent="-257776" algn="l" defTabSz="1031094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310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5546" algn="l" defTabSz="10310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1094" algn="l" defTabSz="10310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6641" algn="l" defTabSz="10310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2189" algn="l" defTabSz="10310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7734" algn="l" defTabSz="10310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93284" algn="l" defTabSz="10310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8829" algn="l" defTabSz="10310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24377" algn="l" defTabSz="10310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yckwon2nd.blogspot.kr/2014/04/garbage-collection.html" TargetMode="External"/><Relationship Id="rId7" Type="http://schemas.openxmlformats.org/officeDocument/2006/relationships/hyperlink" Target="http://d2.naver.com/helloworld/329631" TargetMode="External"/><Relationship Id="rId2" Type="http://schemas.openxmlformats.org/officeDocument/2006/relationships/hyperlink" Target="http://pigbrain.github.io/java/2016/04/04/Java8_on_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ckwon2nd.blogspot.kr/2015/03/java8-permanent.html" TargetMode="External"/><Relationship Id="rId5" Type="http://schemas.openxmlformats.org/officeDocument/2006/relationships/hyperlink" Target="https://logonjava.blogspot.kr/2015/08/java-g1-gc-full-gc.html" TargetMode="External"/><Relationship Id="rId4" Type="http://schemas.openxmlformats.org/officeDocument/2006/relationships/hyperlink" Target="http://d2.naver.com/helloworld/1329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557" y="2420888"/>
            <a:ext cx="528522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3200" b="1" dirty="0" smtClean="0">
                <a:solidFill>
                  <a:schemeClr val="bg1"/>
                </a:solidFill>
                <a:latin typeface="+mn-ea"/>
                <a:ea typeface="+mn-ea"/>
              </a:rPr>
              <a:t>Java8</a:t>
            </a:r>
            <a:r>
              <a:rPr lang="ko-KR" altLang="en-US" sz="3200" b="1" smtClean="0">
                <a:solidFill>
                  <a:schemeClr val="bg1"/>
                </a:solidFill>
                <a:latin typeface="+mn-ea"/>
                <a:ea typeface="+mn-ea"/>
              </a:rPr>
              <a:t>의 </a:t>
            </a:r>
            <a:r>
              <a:rPr lang="en-US" altLang="ko-KR" sz="3200" b="1" dirty="0" smtClean="0">
                <a:solidFill>
                  <a:schemeClr val="bg1"/>
                </a:solidFill>
                <a:latin typeface="+mn-ea"/>
                <a:ea typeface="+mn-ea"/>
              </a:rPr>
              <a:t>Syntax, GC</a:t>
            </a:r>
            <a:r>
              <a:rPr lang="ko-KR" altLang="en-US" sz="3200" b="1" smtClean="0">
                <a:solidFill>
                  <a:schemeClr val="bg1"/>
                </a:solidFill>
                <a:latin typeface="+mn-ea"/>
                <a:ea typeface="+mn-ea"/>
              </a:rPr>
              <a:t>의</a:t>
            </a:r>
            <a:r>
              <a:rPr lang="en-US" altLang="ko-KR" sz="3200" b="1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3200" b="1" smtClean="0">
                <a:solidFill>
                  <a:schemeClr val="bg1"/>
                </a:solidFill>
                <a:latin typeface="+mn-ea"/>
                <a:ea typeface="+mn-ea"/>
              </a:rPr>
              <a:t>변화</a:t>
            </a:r>
            <a:endParaRPr lang="en-US" altLang="ko-KR" sz="32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4099" name="그룹 1"/>
          <p:cNvGrpSpPr>
            <a:grpSpLocks/>
          </p:cNvGrpSpPr>
          <p:nvPr/>
        </p:nvGrpSpPr>
        <p:grpSpPr bwMode="auto">
          <a:xfrm>
            <a:off x="523875" y="4308395"/>
            <a:ext cx="2224702" cy="697071"/>
            <a:chOff x="393316" y="4908584"/>
            <a:chExt cx="2226026" cy="696488"/>
          </a:xfrm>
        </p:grpSpPr>
        <p:sp>
          <p:nvSpPr>
            <p:cNvPr id="17" name="TextBox 16"/>
            <p:cNvSpPr txBox="1"/>
            <p:nvPr/>
          </p:nvSpPr>
          <p:spPr>
            <a:xfrm>
              <a:off x="393316" y="4908663"/>
              <a:ext cx="568663" cy="245857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46094" y="4908584"/>
              <a:ext cx="569726" cy="246015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황세윤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3316" y="5133899"/>
              <a:ext cx="441587" cy="245857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46094" y="5133820"/>
              <a:ext cx="1673248" cy="246015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SGP </a:t>
              </a:r>
              <a:r>
                <a:rPr lang="ko-KR" altLang="en-US" sz="1000" b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어플리케이션개발팀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3316" y="5359136"/>
              <a:ext cx="568663" cy="245857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46094" y="5359057"/>
              <a:ext cx="842398" cy="246015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2017.07.17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33108"/>
            <a:ext cx="2823704" cy="369322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Garbage Collection </a:t>
            </a:r>
            <a:r>
              <a:rPr kumimoji="0" lang="ko-KR" altLang="en-US" b="1" smtClean="0">
                <a:solidFill>
                  <a:schemeClr val="bg1"/>
                </a:solidFill>
                <a:latin typeface="+mn-ea"/>
                <a:ea typeface="+mn-ea"/>
              </a:rPr>
              <a:t>과정</a:t>
            </a:r>
            <a:endParaRPr kumimoji="0" lang="ko-KR" altLang="en-US" b="1" dirty="0" err="1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67544" y="1505178"/>
            <a:ext cx="3672408" cy="45161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0" lang="ko-KR" altLang="en-US" sz="1000" b="1" dirty="0" err="1" smtClean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8461" y="1701418"/>
            <a:ext cx="758524" cy="369322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 smtClean="0">
                <a:latin typeface="+mn-ea"/>
                <a:ea typeface="+mn-ea"/>
              </a:rPr>
              <a:t>Heap</a:t>
            </a:r>
            <a:endParaRPr kumimoji="0" lang="ko-KR" altLang="en-US" b="1" dirty="0" err="1" smtClean="0">
              <a:latin typeface="+mn-ea"/>
              <a:ea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86180" y="2215915"/>
            <a:ext cx="3065740" cy="864096"/>
            <a:chOff x="1095004" y="2276872"/>
            <a:chExt cx="3065740" cy="864096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95004" y="2276872"/>
              <a:ext cx="3065740" cy="864096"/>
            </a:xfrm>
            <a:prstGeom prst="roundRect">
              <a:avLst/>
            </a:prstGeom>
            <a:solidFill>
              <a:srgbClr val="00B050"/>
            </a:solidFill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kumimoji="0" lang="ko-KR" altLang="en-US" sz="1000" b="1" dirty="0" err="1" smtClean="0">
                <a:solidFill>
                  <a:prstClr val="black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35596" y="2314844"/>
              <a:ext cx="794688" cy="338544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6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Young</a:t>
              </a:r>
              <a:endParaRPr kumimoji="0" lang="ko-KR" altLang="en-US" sz="1600" b="1" dirty="0" err="1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786180" y="3784595"/>
            <a:ext cx="3060804" cy="864096"/>
            <a:chOff x="1095004" y="3429000"/>
            <a:chExt cx="3060804" cy="864096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095004" y="3429000"/>
              <a:ext cx="3060804" cy="864096"/>
            </a:xfrm>
            <a:prstGeom prst="roundRect">
              <a:avLst/>
            </a:prstGeom>
            <a:solidFill>
              <a:schemeClr val="accent6"/>
            </a:solidFill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kumimoji="0" lang="ko-KR" altLang="en-US" sz="1000" b="1" dirty="0" err="1" smtClean="0">
                <a:solidFill>
                  <a:prstClr val="black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29386" y="3483374"/>
              <a:ext cx="527691" cy="338544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6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Old</a:t>
              </a:r>
              <a:endParaRPr kumimoji="0" lang="ko-KR" altLang="en-US" sz="1600" b="1" dirty="0" err="1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79232" y="4876268"/>
            <a:ext cx="3060804" cy="864000"/>
            <a:chOff x="1095004" y="4567019"/>
            <a:chExt cx="3060804" cy="86400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095004" y="4567019"/>
              <a:ext cx="3060804" cy="864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kumimoji="0" lang="ko-KR" altLang="en-US" sz="1000" b="1" dirty="0" err="1" smtClean="0">
                <a:solidFill>
                  <a:prstClr val="black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46464" y="4621297"/>
              <a:ext cx="1239552" cy="338544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6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Permanent</a:t>
              </a:r>
              <a:endParaRPr kumimoji="0" lang="ko-KR" altLang="en-US" sz="1600" b="1" dirty="0" err="1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6" name="아래쪽 화살표 15"/>
          <p:cNvSpPr/>
          <p:nvPr/>
        </p:nvSpPr>
        <p:spPr>
          <a:xfrm>
            <a:off x="2000434" y="1277601"/>
            <a:ext cx="484632" cy="772766"/>
          </a:xfrm>
          <a:prstGeom prst="downArrow">
            <a:avLst/>
          </a:prstGeom>
          <a:solidFill>
            <a:schemeClr val="tx1"/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0" lang="ko-KR" altLang="en-US" sz="1000" b="1" dirty="0" err="1" smtClean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60590" y="908720"/>
            <a:ext cx="1165686" cy="338544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smtClean="0">
                <a:latin typeface="+mn-ea"/>
                <a:ea typeface="+mn-ea"/>
              </a:rPr>
              <a:t>Allocation</a:t>
            </a:r>
            <a:endParaRPr kumimoji="0" lang="ko-KR" altLang="en-US" sz="1600" b="1" dirty="0" err="1" smtClean="0">
              <a:latin typeface="+mn-ea"/>
              <a:ea typeface="+mn-ea"/>
            </a:endParaRPr>
          </a:p>
        </p:txBody>
      </p:sp>
      <p:sp>
        <p:nvSpPr>
          <p:cNvPr id="19" name="아래쪽 화살표 18"/>
          <p:cNvSpPr/>
          <p:nvPr/>
        </p:nvSpPr>
        <p:spPr>
          <a:xfrm>
            <a:off x="2000434" y="3169131"/>
            <a:ext cx="484632" cy="621617"/>
          </a:xfrm>
          <a:prstGeom prst="downArrow">
            <a:avLst/>
          </a:prstGeom>
          <a:solidFill>
            <a:schemeClr val="tx1"/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0" lang="ko-KR" altLang="en-US" sz="1000" b="1" dirty="0" err="1" smtClean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85066" y="3162494"/>
            <a:ext cx="1219162" cy="338544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smtClean="0">
                <a:latin typeface="+mn-ea"/>
                <a:ea typeface="+mn-ea"/>
              </a:rPr>
              <a:t>Promotion</a:t>
            </a:r>
            <a:endParaRPr kumimoji="0" lang="ko-KR" altLang="en-US" sz="1600" b="1" dirty="0" err="1" smtClean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51584" y="2249266"/>
            <a:ext cx="2768688" cy="738654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dirty="0" smtClean="0">
                <a:latin typeface="+mn-ea"/>
                <a:ea typeface="+mn-ea"/>
              </a:rPr>
              <a:t>새로 생성된 객체가 할당되는 곳</a:t>
            </a:r>
            <a:endParaRPr kumimoji="0" lang="en-US" altLang="ko-KR" sz="1400" b="1" dirty="0">
              <a:latin typeface="+mn-ea"/>
              <a:ea typeface="+mn-ea"/>
            </a:endParaRPr>
          </a:p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 smtClean="0">
                <a:latin typeface="+mn-ea"/>
                <a:ea typeface="+mn-ea"/>
              </a:rPr>
              <a:t>Minor GC</a:t>
            </a:r>
          </a:p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 smtClean="0">
                <a:latin typeface="+mn-ea"/>
                <a:ea typeface="+mn-ea"/>
              </a:rPr>
              <a:t>GC </a:t>
            </a:r>
            <a:r>
              <a:rPr kumimoji="0" lang="ko-KR" altLang="en-US" sz="1400" b="1" smtClean="0">
                <a:latin typeface="+mn-ea"/>
                <a:ea typeface="+mn-ea"/>
              </a:rPr>
              <a:t>빈도수↑</a:t>
            </a:r>
            <a:endParaRPr kumimoji="0"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46342" y="3784595"/>
            <a:ext cx="3948499" cy="738654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 smtClean="0">
                <a:latin typeface="+mn-ea"/>
                <a:ea typeface="+mn-ea"/>
              </a:rPr>
              <a:t>Minor GC</a:t>
            </a:r>
            <a:r>
              <a:rPr kumimoji="0" lang="ko-KR" altLang="en-US" sz="1400" b="1" smtClean="0">
                <a:latin typeface="+mn-ea"/>
                <a:ea typeface="+mn-ea"/>
              </a:rPr>
              <a:t>로부터 살아남은 객체가 할당되는 곳</a:t>
            </a:r>
            <a:endParaRPr kumimoji="0" lang="en-US" altLang="ko-KR" sz="1400" b="1" dirty="0" smtClean="0">
              <a:latin typeface="+mn-ea"/>
              <a:ea typeface="+mn-ea"/>
            </a:endParaRPr>
          </a:p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 smtClean="0">
                <a:latin typeface="+mn-ea"/>
                <a:ea typeface="+mn-ea"/>
              </a:rPr>
              <a:t>Major GC(=Full GC)</a:t>
            </a:r>
          </a:p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 smtClean="0">
                <a:latin typeface="+mn-ea"/>
                <a:ea typeface="+mn-ea"/>
              </a:rPr>
              <a:t>GC </a:t>
            </a:r>
            <a:r>
              <a:rPr kumimoji="0" lang="ko-KR" altLang="en-US" sz="1400" b="1" smtClean="0">
                <a:latin typeface="+mn-ea"/>
                <a:ea typeface="+mn-ea"/>
              </a:rPr>
              <a:t>빈도수 ↓</a:t>
            </a:r>
            <a:endParaRPr kumimoji="0" lang="en-US" altLang="ko-KR" sz="1400" b="1" dirty="0" smtClean="0">
              <a:latin typeface="+mn-ea"/>
              <a:ea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48472" y="4835176"/>
            <a:ext cx="47160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22222"/>
                </a:solidFill>
                <a:latin typeface="+mn-ea"/>
                <a:ea typeface="+mn-ea"/>
              </a:rPr>
              <a:t>Permanent </a:t>
            </a:r>
            <a:r>
              <a:rPr lang="ko-KR" altLang="en-US" sz="1400" b="1" smtClean="0">
                <a:solidFill>
                  <a:srgbClr val="222222"/>
                </a:solidFill>
                <a:latin typeface="+mn-ea"/>
                <a:ea typeface="+mn-ea"/>
              </a:rPr>
              <a:t>영역에 저장되는 정보</a:t>
            </a:r>
            <a:endParaRPr lang="en-US" altLang="ko-KR" sz="1400" b="1" dirty="0" smtClean="0">
              <a:solidFill>
                <a:srgbClr val="222222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222222"/>
                </a:solidFill>
                <a:latin typeface="+mn-ea"/>
                <a:ea typeface="+mn-ea"/>
              </a:rPr>
              <a:t>  </a:t>
            </a:r>
            <a:r>
              <a:rPr lang="en-US" altLang="ko-KR" sz="1200" b="1" dirty="0" smtClean="0">
                <a:solidFill>
                  <a:srgbClr val="222222"/>
                </a:solidFill>
                <a:latin typeface="+mn-ea"/>
                <a:ea typeface="+mn-ea"/>
              </a:rPr>
              <a:t>-&gt; </a:t>
            </a:r>
            <a:r>
              <a:rPr lang="en-US" altLang="ko-KR" sz="1200" b="0" i="0" dirty="0" smtClean="0">
                <a:solidFill>
                  <a:srgbClr val="222222"/>
                </a:solidFill>
                <a:effectLst/>
                <a:latin typeface="+mn-ea"/>
                <a:ea typeface="+mn-ea"/>
              </a:rPr>
              <a:t>Class </a:t>
            </a:r>
            <a:r>
              <a:rPr lang="ko-KR" altLang="en-US" sz="1200" b="0" i="0" smtClean="0">
                <a:solidFill>
                  <a:srgbClr val="222222"/>
                </a:solidFill>
                <a:effectLst/>
                <a:latin typeface="+mn-ea"/>
                <a:ea typeface="+mn-ea"/>
              </a:rPr>
              <a:t>의 </a:t>
            </a:r>
            <a:r>
              <a:rPr lang="en-US" altLang="ko-KR" sz="1200" b="0" i="0" dirty="0" smtClean="0">
                <a:solidFill>
                  <a:srgbClr val="222222"/>
                </a:solidFill>
                <a:effectLst/>
                <a:latin typeface="+mn-ea"/>
                <a:ea typeface="+mn-ea"/>
              </a:rPr>
              <a:t>Meta</a:t>
            </a:r>
            <a:r>
              <a:rPr lang="ko-KR" altLang="en-US" sz="1200" b="0" i="0" smtClean="0">
                <a:solidFill>
                  <a:srgbClr val="222222"/>
                </a:solidFill>
                <a:effectLst/>
                <a:latin typeface="+mn-ea"/>
                <a:ea typeface="+mn-ea"/>
              </a:rPr>
              <a:t>정보 </a:t>
            </a:r>
            <a:r>
              <a:rPr lang="en-US" altLang="ko-KR" sz="1200" b="0" i="0" dirty="0" smtClean="0">
                <a:solidFill>
                  <a:srgbClr val="222222"/>
                </a:solidFill>
                <a:effectLst/>
                <a:latin typeface="+mn-ea"/>
                <a:ea typeface="+mn-ea"/>
              </a:rPr>
              <a:t>/ Method</a:t>
            </a:r>
            <a:r>
              <a:rPr lang="ko-KR" altLang="en-US" sz="1200" b="0" i="0" smtClean="0">
                <a:solidFill>
                  <a:srgbClr val="222222"/>
                </a:solidFill>
                <a:effectLst/>
                <a:latin typeface="+mn-ea"/>
                <a:ea typeface="+mn-ea"/>
              </a:rPr>
              <a:t>의  </a:t>
            </a:r>
            <a:r>
              <a:rPr lang="en-US" altLang="ko-KR" sz="1200" b="0" i="0" dirty="0" smtClean="0">
                <a:solidFill>
                  <a:srgbClr val="222222"/>
                </a:solidFill>
                <a:effectLst/>
                <a:latin typeface="+mn-ea"/>
                <a:ea typeface="+mn-ea"/>
              </a:rPr>
              <a:t>Meta </a:t>
            </a:r>
            <a:r>
              <a:rPr lang="ko-KR" altLang="en-US" sz="1200" b="0" i="0" smtClean="0">
                <a:solidFill>
                  <a:srgbClr val="222222"/>
                </a:solidFill>
                <a:effectLst/>
                <a:latin typeface="+mn-ea"/>
                <a:ea typeface="+mn-ea"/>
              </a:rPr>
              <a:t>정보 </a:t>
            </a:r>
            <a:r>
              <a:rPr lang="en-US" altLang="ko-KR" sz="1200" b="0" i="0" dirty="0" smtClean="0">
                <a:solidFill>
                  <a:srgbClr val="222222"/>
                </a:solidFill>
                <a:effectLst/>
                <a:latin typeface="+mn-ea"/>
                <a:ea typeface="+mn-ea"/>
              </a:rPr>
              <a:t>/</a:t>
            </a:r>
            <a:r>
              <a:rPr lang="ko-KR" altLang="en-US" sz="1200" smtClean="0">
                <a:latin typeface="+mn-ea"/>
                <a:ea typeface="+mn-ea"/>
              </a:rPr>
              <a:t> </a:t>
            </a:r>
            <a:r>
              <a:rPr lang="en-US" altLang="ko-KR" sz="1200" b="0" i="0" dirty="0" smtClean="0">
                <a:solidFill>
                  <a:srgbClr val="222222"/>
                </a:solidFill>
                <a:effectLst/>
                <a:latin typeface="+mn-ea"/>
                <a:ea typeface="+mn-ea"/>
              </a:rPr>
              <a:t>Static Object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+mn-ea"/>
                <a:ea typeface="+mn-ea"/>
              </a:rPr>
              <a:t>Major GC</a:t>
            </a:r>
            <a:endParaRPr lang="ko-KR" altLang="en-US" sz="1400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886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9" grpId="0" animBg="1"/>
      <p:bldP spid="20" grpId="0"/>
      <p:bldP spid="3" grpId="0"/>
      <p:bldP spid="22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33108"/>
            <a:ext cx="4335336" cy="369322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Garbage Collection </a:t>
            </a:r>
            <a:r>
              <a:rPr kumimoji="0" lang="ko-KR" altLang="en-US" b="1" smtClean="0">
                <a:solidFill>
                  <a:schemeClr val="bg1"/>
                </a:solidFill>
                <a:latin typeface="+mn-ea"/>
                <a:ea typeface="+mn-ea"/>
              </a:rPr>
              <a:t>과정 </a:t>
            </a:r>
            <a:r>
              <a:rPr kumimoji="0"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– Young </a:t>
            </a:r>
            <a:r>
              <a:rPr kumimoji="0" lang="ko-KR" altLang="en-US" b="1" smtClean="0">
                <a:solidFill>
                  <a:schemeClr val="bg1"/>
                </a:solidFill>
                <a:latin typeface="+mn-ea"/>
                <a:ea typeface="+mn-ea"/>
              </a:rPr>
              <a:t>영역</a:t>
            </a:r>
            <a:endParaRPr kumimoji="0" lang="ko-KR" altLang="en-US" b="1" dirty="0" err="1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36323" y="868335"/>
            <a:ext cx="3137748" cy="1948889"/>
            <a:chOff x="354261" y="836712"/>
            <a:chExt cx="3137748" cy="1948889"/>
          </a:xfrm>
        </p:grpSpPr>
        <p:grpSp>
          <p:nvGrpSpPr>
            <p:cNvPr id="23" name="그룹 22"/>
            <p:cNvGrpSpPr/>
            <p:nvPr/>
          </p:nvGrpSpPr>
          <p:grpSpPr>
            <a:xfrm>
              <a:off x="354261" y="836712"/>
              <a:ext cx="3137748" cy="1948889"/>
              <a:chOff x="1022996" y="1967691"/>
              <a:chExt cx="3137748" cy="1948889"/>
            </a:xfrm>
          </p:grpSpPr>
          <p:sp>
            <p:nvSpPr>
              <p:cNvPr id="24" name="모서리가 둥근 직사각형 23"/>
              <p:cNvSpPr/>
              <p:nvPr/>
            </p:nvSpPr>
            <p:spPr>
              <a:xfrm>
                <a:off x="1095004" y="2276872"/>
                <a:ext cx="3065740" cy="1639708"/>
              </a:xfrm>
              <a:prstGeom prst="roundRect">
                <a:avLst/>
              </a:prstGeom>
              <a:solidFill>
                <a:srgbClr val="00B050"/>
              </a:solidFill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defTabSz="914218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kumimoji="0" lang="ko-KR" altLang="en-US" sz="1000" b="1" dirty="0" err="1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022996" y="1967691"/>
                <a:ext cx="794688" cy="338544"/>
              </a:xfrm>
              <a:prstGeom prst="rect">
                <a:avLst/>
              </a:prstGeom>
              <a:noFill/>
            </p:spPr>
            <p:txBody>
              <a:bodyPr wrap="none" lIns="91431" tIns="45715" rIns="91431" bIns="45715" rtlCol="0">
                <a:spAutoFit/>
              </a:bodyPr>
              <a:lstStyle/>
              <a:p>
                <a:pPr algn="ctr" defTabSz="914218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1600" b="1" dirty="0" smtClean="0">
                    <a:solidFill>
                      <a:sysClr val="windowText" lastClr="000000"/>
                    </a:solidFill>
                    <a:latin typeface="+mn-ea"/>
                    <a:ea typeface="+mn-ea"/>
                  </a:rPr>
                  <a:t>Young</a:t>
                </a:r>
                <a:endParaRPr kumimoji="0" lang="ko-KR" altLang="en-US" sz="1600" b="1" dirty="0" err="1" smtClea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</p:grpSp>
        <p:cxnSp>
          <p:nvCxnSpPr>
            <p:cNvPr id="18" name="직선 연결선 17"/>
            <p:cNvCxnSpPr/>
            <p:nvPr/>
          </p:nvCxnSpPr>
          <p:spPr>
            <a:xfrm>
              <a:off x="426269" y="1777489"/>
              <a:ext cx="30657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471270" y="1171002"/>
              <a:ext cx="981341" cy="276989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2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New(Eden)</a:t>
              </a:r>
              <a:endParaRPr kumimoji="0" lang="ko-KR" altLang="en-US" sz="1200" b="1" dirty="0" err="1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36942" y="1866062"/>
              <a:ext cx="883685" cy="276989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2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Survivor1</a:t>
              </a:r>
              <a:endParaRPr kumimoji="0" lang="ko-KR" altLang="en-US" sz="1200" b="1" dirty="0" err="1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1975503" y="1777489"/>
              <a:ext cx="0" cy="100811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986176" y="1866062"/>
              <a:ext cx="883685" cy="276989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2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Survivor2</a:t>
              </a:r>
              <a:endParaRPr kumimoji="0" lang="ko-KR" altLang="en-US" sz="1200" b="1" dirty="0" err="1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932040" y="868335"/>
            <a:ext cx="3137748" cy="1948889"/>
            <a:chOff x="354261" y="836712"/>
            <a:chExt cx="3137748" cy="1948889"/>
          </a:xfrm>
        </p:grpSpPr>
        <p:grpSp>
          <p:nvGrpSpPr>
            <p:cNvPr id="34" name="그룹 33"/>
            <p:cNvGrpSpPr/>
            <p:nvPr/>
          </p:nvGrpSpPr>
          <p:grpSpPr>
            <a:xfrm>
              <a:off x="354261" y="836712"/>
              <a:ext cx="3137748" cy="1948889"/>
              <a:chOff x="1022996" y="1967691"/>
              <a:chExt cx="3137748" cy="1948889"/>
            </a:xfrm>
          </p:grpSpPr>
          <p:sp>
            <p:nvSpPr>
              <p:cNvPr id="40" name="모서리가 둥근 직사각형 39"/>
              <p:cNvSpPr/>
              <p:nvPr/>
            </p:nvSpPr>
            <p:spPr>
              <a:xfrm>
                <a:off x="1095004" y="2276872"/>
                <a:ext cx="3065740" cy="1639708"/>
              </a:xfrm>
              <a:prstGeom prst="roundRect">
                <a:avLst/>
              </a:prstGeom>
              <a:solidFill>
                <a:srgbClr val="00B050"/>
              </a:solidFill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defTabSz="914218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kumimoji="0" lang="ko-KR" altLang="en-US" sz="1000" b="1" dirty="0" err="1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22996" y="1967691"/>
                <a:ext cx="794688" cy="338544"/>
              </a:xfrm>
              <a:prstGeom prst="rect">
                <a:avLst/>
              </a:prstGeom>
              <a:noFill/>
            </p:spPr>
            <p:txBody>
              <a:bodyPr wrap="none" lIns="91431" tIns="45715" rIns="91431" bIns="45715" rtlCol="0">
                <a:spAutoFit/>
              </a:bodyPr>
              <a:lstStyle/>
              <a:p>
                <a:pPr algn="ctr" defTabSz="914218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1600" b="1" dirty="0" smtClean="0">
                    <a:solidFill>
                      <a:sysClr val="windowText" lastClr="000000"/>
                    </a:solidFill>
                    <a:latin typeface="+mn-ea"/>
                    <a:ea typeface="+mn-ea"/>
                  </a:rPr>
                  <a:t>Young</a:t>
                </a:r>
                <a:endParaRPr kumimoji="0" lang="ko-KR" altLang="en-US" sz="1600" b="1" dirty="0" err="1" smtClea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</p:grpSp>
        <p:cxnSp>
          <p:nvCxnSpPr>
            <p:cNvPr id="35" name="직선 연결선 34"/>
            <p:cNvCxnSpPr/>
            <p:nvPr/>
          </p:nvCxnSpPr>
          <p:spPr>
            <a:xfrm>
              <a:off x="426269" y="1777489"/>
              <a:ext cx="30657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471270" y="1171002"/>
              <a:ext cx="981341" cy="276989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2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New(Eden)</a:t>
              </a:r>
              <a:endParaRPr kumimoji="0" lang="ko-KR" altLang="en-US" sz="1200" b="1" dirty="0" err="1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6942" y="1866062"/>
              <a:ext cx="883685" cy="276989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2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Survivor1</a:t>
              </a:r>
              <a:endParaRPr kumimoji="0" lang="ko-KR" altLang="en-US" sz="1200" b="1" dirty="0" err="1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1975503" y="1777489"/>
              <a:ext cx="0" cy="100811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986176" y="1866062"/>
              <a:ext cx="883685" cy="276989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2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Survivor2</a:t>
              </a:r>
              <a:endParaRPr kumimoji="0" lang="ko-KR" altLang="en-US" sz="1200" b="1" dirty="0" err="1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5215673" y="1368166"/>
            <a:ext cx="580463" cy="3199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 err="1" smtClean="0">
                <a:solidFill>
                  <a:prstClr val="black"/>
                </a:solidFill>
              </a:rPr>
              <a:t>Obj</a:t>
            </a:r>
            <a:endParaRPr kumimoji="0" lang="ko-KR" altLang="en-US" sz="1200" b="1" dirty="0" err="1" smtClean="0">
              <a:solidFill>
                <a:prstClr val="black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868144" y="1368166"/>
            <a:ext cx="580463" cy="3199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 err="1" smtClean="0">
                <a:solidFill>
                  <a:prstClr val="black"/>
                </a:solidFill>
              </a:rPr>
              <a:t>Obj</a:t>
            </a:r>
            <a:endParaRPr kumimoji="0" lang="ko-KR" altLang="en-US" sz="1200" b="1" dirty="0" err="1" smtClean="0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516216" y="1368166"/>
            <a:ext cx="580463" cy="3199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 err="1" smtClean="0">
                <a:solidFill>
                  <a:prstClr val="black"/>
                </a:solidFill>
              </a:rPr>
              <a:t>Obj</a:t>
            </a:r>
            <a:endParaRPr kumimoji="0" lang="ko-KR" altLang="en-US" sz="1200" b="1" dirty="0" err="1" smtClean="0">
              <a:solidFill>
                <a:prstClr val="black"/>
              </a:solidFill>
            </a:endParaRPr>
          </a:p>
        </p:txBody>
      </p:sp>
      <p:sp>
        <p:nvSpPr>
          <p:cNvPr id="44" name="오른쪽 화살표 43"/>
          <p:cNvSpPr/>
          <p:nvPr/>
        </p:nvSpPr>
        <p:spPr>
          <a:xfrm>
            <a:off x="3685696" y="1655369"/>
            <a:ext cx="1085470" cy="484632"/>
          </a:xfrm>
          <a:prstGeom prst="rightArrow">
            <a:avLst/>
          </a:prstGeom>
          <a:solidFill>
            <a:schemeClr val="tx1"/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0" lang="ko-KR" altLang="en-US" sz="1000" b="1" dirty="0" err="1" smtClean="0">
              <a:solidFill>
                <a:prstClr val="black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336323" y="3284984"/>
            <a:ext cx="3137748" cy="1948889"/>
            <a:chOff x="354261" y="836712"/>
            <a:chExt cx="3137748" cy="1948889"/>
          </a:xfrm>
        </p:grpSpPr>
        <p:grpSp>
          <p:nvGrpSpPr>
            <p:cNvPr id="49" name="그룹 48"/>
            <p:cNvGrpSpPr/>
            <p:nvPr/>
          </p:nvGrpSpPr>
          <p:grpSpPr>
            <a:xfrm>
              <a:off x="354261" y="836712"/>
              <a:ext cx="3137748" cy="1948889"/>
              <a:chOff x="1022996" y="1967691"/>
              <a:chExt cx="3137748" cy="1948889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1095004" y="2276872"/>
                <a:ext cx="3065740" cy="1639708"/>
              </a:xfrm>
              <a:prstGeom prst="roundRect">
                <a:avLst/>
              </a:prstGeom>
              <a:solidFill>
                <a:srgbClr val="00B050"/>
              </a:solidFill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defTabSz="914218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kumimoji="0" lang="ko-KR" altLang="en-US" sz="1000" b="1" dirty="0" err="1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022996" y="1967691"/>
                <a:ext cx="794688" cy="338544"/>
              </a:xfrm>
              <a:prstGeom prst="rect">
                <a:avLst/>
              </a:prstGeom>
              <a:noFill/>
            </p:spPr>
            <p:txBody>
              <a:bodyPr wrap="none" lIns="91431" tIns="45715" rIns="91431" bIns="45715" rtlCol="0">
                <a:spAutoFit/>
              </a:bodyPr>
              <a:lstStyle/>
              <a:p>
                <a:pPr algn="ctr" defTabSz="914218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1600" b="1" dirty="0" smtClean="0">
                    <a:solidFill>
                      <a:sysClr val="windowText" lastClr="000000"/>
                    </a:solidFill>
                    <a:latin typeface="+mn-ea"/>
                    <a:ea typeface="+mn-ea"/>
                  </a:rPr>
                  <a:t>Young</a:t>
                </a:r>
                <a:endParaRPr kumimoji="0" lang="ko-KR" altLang="en-US" sz="1600" b="1" dirty="0" err="1" smtClea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</p:grpSp>
        <p:cxnSp>
          <p:nvCxnSpPr>
            <p:cNvPr id="50" name="직선 연결선 49"/>
            <p:cNvCxnSpPr/>
            <p:nvPr/>
          </p:nvCxnSpPr>
          <p:spPr>
            <a:xfrm>
              <a:off x="426269" y="1777489"/>
              <a:ext cx="30657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471270" y="1171002"/>
              <a:ext cx="981341" cy="276989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2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New(Eden)</a:t>
              </a:r>
              <a:endParaRPr kumimoji="0" lang="ko-KR" altLang="en-US" sz="1200" b="1" dirty="0" err="1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36942" y="1866062"/>
              <a:ext cx="883685" cy="276989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2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Survivor1</a:t>
              </a:r>
              <a:endParaRPr kumimoji="0" lang="ko-KR" altLang="en-US" sz="1200" b="1" dirty="0" err="1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>
              <a:off x="1975503" y="1777489"/>
              <a:ext cx="0" cy="100811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986176" y="1866062"/>
              <a:ext cx="883685" cy="276989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2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Survivor2</a:t>
              </a:r>
              <a:endParaRPr kumimoji="0" lang="ko-KR" altLang="en-US" sz="1200" b="1" dirty="0" err="1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1459483" y="3764657"/>
            <a:ext cx="580463" cy="3199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 smtClean="0">
                <a:solidFill>
                  <a:prstClr val="black"/>
                </a:solidFill>
              </a:rPr>
              <a:t>X</a:t>
            </a:r>
            <a:endParaRPr kumimoji="0" lang="ko-KR" altLang="en-US" sz="1200" b="1" dirty="0" err="1" smtClean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281154" y="4668007"/>
            <a:ext cx="580463" cy="3199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 err="1" smtClean="0">
                <a:solidFill>
                  <a:prstClr val="black"/>
                </a:solidFill>
              </a:rPr>
              <a:t>Obj</a:t>
            </a:r>
            <a:endParaRPr kumimoji="0" lang="ko-KR" altLang="en-US" sz="1200" b="1" dirty="0" err="1" smtClean="0">
              <a:solidFill>
                <a:prstClr val="black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61213" y="4668007"/>
            <a:ext cx="580463" cy="3199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 err="1" smtClean="0">
                <a:solidFill>
                  <a:prstClr val="black"/>
                </a:solidFill>
              </a:rPr>
              <a:t>Obj</a:t>
            </a:r>
            <a:endParaRPr kumimoji="0" lang="ko-KR" altLang="en-US" sz="1200" b="1" dirty="0" err="1" smtClean="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92280" y="1487837"/>
            <a:ext cx="662547" cy="200045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dirty="0" smtClean="0">
                <a:solidFill>
                  <a:schemeClr val="bg1"/>
                </a:solidFill>
                <a:latin typeface="+mn-ea"/>
              </a:rPr>
              <a:t>●</a:t>
            </a:r>
            <a:r>
              <a:rPr kumimoji="0" lang="ko-KR" altLang="en-US" sz="700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0" lang="ko-KR" altLang="en-US" sz="700" dirty="0" smtClean="0">
                <a:solidFill>
                  <a:schemeClr val="bg1"/>
                </a:solidFill>
                <a:latin typeface="+mn-ea"/>
              </a:rPr>
              <a:t>●</a:t>
            </a:r>
            <a:r>
              <a:rPr kumimoji="0" lang="ko-KR" altLang="en-US" sz="700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0" lang="ko-KR" altLang="en-US" sz="700" dirty="0" smtClean="0">
                <a:solidFill>
                  <a:schemeClr val="bg1"/>
                </a:solidFill>
                <a:latin typeface="+mn-ea"/>
              </a:rPr>
              <a:t>●</a:t>
            </a:r>
            <a:r>
              <a:rPr kumimoji="0" lang="ko-KR" altLang="en-US" sz="700" dirty="0">
                <a:solidFill>
                  <a:schemeClr val="bg1"/>
                </a:solidFill>
                <a:latin typeface="+mn-ea"/>
              </a:rPr>
              <a:t> ●</a:t>
            </a:r>
            <a:endParaRPr kumimoji="0" lang="ko-KR" altLang="en-US" sz="7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15771" y="5010905"/>
            <a:ext cx="662547" cy="200045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dirty="0" smtClean="0">
                <a:solidFill>
                  <a:schemeClr val="bg1"/>
                </a:solidFill>
                <a:latin typeface="+mn-ea"/>
              </a:rPr>
              <a:t>●</a:t>
            </a:r>
            <a:r>
              <a:rPr kumimoji="0" lang="ko-KR" altLang="en-US" sz="700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0" lang="ko-KR" altLang="en-US" sz="700" dirty="0" smtClean="0">
                <a:solidFill>
                  <a:schemeClr val="bg1"/>
                </a:solidFill>
                <a:latin typeface="+mn-ea"/>
              </a:rPr>
              <a:t>●</a:t>
            </a:r>
            <a:r>
              <a:rPr kumimoji="0" lang="ko-KR" altLang="en-US" sz="700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0" lang="ko-KR" altLang="en-US" sz="700" dirty="0" smtClean="0">
                <a:solidFill>
                  <a:schemeClr val="bg1"/>
                </a:solidFill>
                <a:latin typeface="+mn-ea"/>
              </a:rPr>
              <a:t>●</a:t>
            </a:r>
            <a:r>
              <a:rPr kumimoji="0" lang="ko-KR" altLang="en-US" sz="700" dirty="0">
                <a:solidFill>
                  <a:schemeClr val="bg1"/>
                </a:solidFill>
                <a:latin typeface="+mn-ea"/>
              </a:rPr>
              <a:t> ●</a:t>
            </a:r>
            <a:endParaRPr kumimoji="0" lang="ko-KR" altLang="en-US" sz="7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43676" y="3764656"/>
            <a:ext cx="580463" cy="3199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 smtClean="0">
                <a:solidFill>
                  <a:prstClr val="black"/>
                </a:solidFill>
              </a:rPr>
              <a:t>X</a:t>
            </a:r>
            <a:endParaRPr kumimoji="0" lang="ko-KR" altLang="en-US" sz="1200" b="1" dirty="0" err="1" smtClean="0">
              <a:solidFill>
                <a:prstClr val="black"/>
              </a:solidFill>
            </a:endParaRPr>
          </a:p>
        </p:txBody>
      </p:sp>
      <p:sp>
        <p:nvSpPr>
          <p:cNvPr id="65" name="오른쪽 화살표 64"/>
          <p:cNvSpPr/>
          <p:nvPr/>
        </p:nvSpPr>
        <p:spPr>
          <a:xfrm rot="9000000">
            <a:off x="3762570" y="3042668"/>
            <a:ext cx="978408" cy="484632"/>
          </a:xfrm>
          <a:prstGeom prst="rightArrow">
            <a:avLst/>
          </a:prstGeom>
          <a:solidFill>
            <a:schemeClr val="tx1"/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0" lang="ko-KR" altLang="en-US" sz="1000" b="1" dirty="0" err="1" smtClean="0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673506" y="1388310"/>
            <a:ext cx="854703" cy="276989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 smtClean="0">
                <a:latin typeface="+mn-ea"/>
                <a:ea typeface="+mn-ea"/>
              </a:rPr>
              <a:t>객체 할당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5014721" y="3284984"/>
            <a:ext cx="3137748" cy="1948889"/>
            <a:chOff x="354261" y="836712"/>
            <a:chExt cx="3137748" cy="1948889"/>
          </a:xfrm>
        </p:grpSpPr>
        <p:grpSp>
          <p:nvGrpSpPr>
            <p:cNvPr id="68" name="그룹 67"/>
            <p:cNvGrpSpPr/>
            <p:nvPr/>
          </p:nvGrpSpPr>
          <p:grpSpPr>
            <a:xfrm>
              <a:off x="354261" y="836712"/>
              <a:ext cx="3137748" cy="1948889"/>
              <a:chOff x="1022996" y="1967691"/>
              <a:chExt cx="3137748" cy="1948889"/>
            </a:xfrm>
          </p:grpSpPr>
          <p:sp>
            <p:nvSpPr>
              <p:cNvPr id="74" name="모서리가 둥근 직사각형 73"/>
              <p:cNvSpPr/>
              <p:nvPr/>
            </p:nvSpPr>
            <p:spPr>
              <a:xfrm>
                <a:off x="1095004" y="2276872"/>
                <a:ext cx="3065740" cy="1639708"/>
              </a:xfrm>
              <a:prstGeom prst="roundRect">
                <a:avLst/>
              </a:prstGeom>
              <a:solidFill>
                <a:srgbClr val="00B050"/>
              </a:solidFill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defTabSz="914218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kumimoji="0" lang="ko-KR" altLang="en-US" sz="1000" b="1" dirty="0" err="1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022996" y="1967691"/>
                <a:ext cx="794688" cy="338544"/>
              </a:xfrm>
              <a:prstGeom prst="rect">
                <a:avLst/>
              </a:prstGeom>
              <a:noFill/>
            </p:spPr>
            <p:txBody>
              <a:bodyPr wrap="none" lIns="91431" tIns="45715" rIns="91431" bIns="45715" rtlCol="0">
                <a:spAutoFit/>
              </a:bodyPr>
              <a:lstStyle/>
              <a:p>
                <a:pPr algn="ctr" defTabSz="914218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1600" b="1" dirty="0" smtClean="0">
                    <a:solidFill>
                      <a:sysClr val="windowText" lastClr="000000"/>
                    </a:solidFill>
                    <a:latin typeface="+mn-ea"/>
                    <a:ea typeface="+mn-ea"/>
                  </a:rPr>
                  <a:t>Young</a:t>
                </a:r>
                <a:endParaRPr kumimoji="0" lang="ko-KR" altLang="en-US" sz="1600" b="1" dirty="0" err="1" smtClea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</p:grpSp>
        <p:cxnSp>
          <p:nvCxnSpPr>
            <p:cNvPr id="69" name="직선 연결선 68"/>
            <p:cNvCxnSpPr/>
            <p:nvPr/>
          </p:nvCxnSpPr>
          <p:spPr>
            <a:xfrm>
              <a:off x="426269" y="1777489"/>
              <a:ext cx="30657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471270" y="1171002"/>
              <a:ext cx="981341" cy="276989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2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New(Eden)</a:t>
              </a:r>
              <a:endParaRPr kumimoji="0" lang="ko-KR" altLang="en-US" sz="1200" b="1" dirty="0" err="1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36942" y="1866062"/>
              <a:ext cx="883685" cy="276989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2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Survivor1</a:t>
              </a:r>
              <a:endParaRPr kumimoji="0" lang="ko-KR" altLang="en-US" sz="1200" b="1" dirty="0" err="1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1975503" y="1777489"/>
              <a:ext cx="0" cy="100811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986176" y="1866062"/>
              <a:ext cx="883685" cy="276989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2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Survivor2</a:t>
              </a:r>
              <a:endParaRPr kumimoji="0" lang="ko-KR" altLang="en-US" sz="1200" b="1" dirty="0" err="1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7464595" y="4668007"/>
            <a:ext cx="580463" cy="3199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 err="1" smtClean="0">
                <a:solidFill>
                  <a:prstClr val="black"/>
                </a:solidFill>
              </a:rPr>
              <a:t>Obj</a:t>
            </a:r>
            <a:endParaRPr kumimoji="0" lang="ko-KR" altLang="en-US" sz="1200" b="1" dirty="0" err="1" smtClean="0">
              <a:solidFill>
                <a:prstClr val="black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744654" y="4668007"/>
            <a:ext cx="580463" cy="3199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 err="1" smtClean="0">
                <a:solidFill>
                  <a:prstClr val="black"/>
                </a:solidFill>
              </a:rPr>
              <a:t>Obj</a:t>
            </a:r>
            <a:endParaRPr kumimoji="0" lang="ko-KR" altLang="en-US" sz="1200" b="1" dirty="0" err="1" smtClean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099212" y="5010905"/>
            <a:ext cx="662547" cy="200045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dirty="0" smtClean="0">
                <a:solidFill>
                  <a:schemeClr val="bg1"/>
                </a:solidFill>
                <a:latin typeface="+mn-ea"/>
              </a:rPr>
              <a:t>●</a:t>
            </a:r>
            <a:r>
              <a:rPr kumimoji="0" lang="ko-KR" altLang="en-US" sz="700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0" lang="ko-KR" altLang="en-US" sz="700" dirty="0" smtClean="0">
                <a:solidFill>
                  <a:schemeClr val="bg1"/>
                </a:solidFill>
                <a:latin typeface="+mn-ea"/>
              </a:rPr>
              <a:t>●</a:t>
            </a:r>
            <a:r>
              <a:rPr kumimoji="0" lang="ko-KR" altLang="en-US" sz="700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0" lang="ko-KR" altLang="en-US" sz="700" dirty="0" smtClean="0">
                <a:solidFill>
                  <a:schemeClr val="bg1"/>
                </a:solidFill>
                <a:latin typeface="+mn-ea"/>
              </a:rPr>
              <a:t>●</a:t>
            </a:r>
            <a:r>
              <a:rPr kumimoji="0" lang="ko-KR" altLang="en-US" sz="700" dirty="0">
                <a:solidFill>
                  <a:schemeClr val="bg1"/>
                </a:solidFill>
                <a:latin typeface="+mn-ea"/>
              </a:rPr>
              <a:t> ●</a:t>
            </a:r>
            <a:endParaRPr kumimoji="0" lang="ko-KR" altLang="en-US" sz="7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1" name="오른쪽 화살표 80"/>
          <p:cNvSpPr/>
          <p:nvPr/>
        </p:nvSpPr>
        <p:spPr>
          <a:xfrm>
            <a:off x="3838950" y="4486201"/>
            <a:ext cx="978408" cy="484632"/>
          </a:xfrm>
          <a:prstGeom prst="rightArrow">
            <a:avLst/>
          </a:prstGeom>
          <a:solidFill>
            <a:schemeClr val="tx1"/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0" lang="ko-KR" altLang="en-US" sz="1000" b="1" dirty="0" err="1" smtClean="0">
              <a:solidFill>
                <a:prstClr val="black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475022" y="3996567"/>
            <a:ext cx="1563360" cy="461655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 smtClean="0">
                <a:latin typeface="+mn-ea"/>
                <a:ea typeface="+mn-ea"/>
              </a:rPr>
              <a:t> Survivor1 </a:t>
            </a:r>
            <a:r>
              <a:rPr kumimoji="0" lang="ko-KR" altLang="en-US" sz="1200" b="1" smtClean="0">
                <a:latin typeface="+mn-ea"/>
                <a:ea typeface="+mn-ea"/>
              </a:rPr>
              <a:t>영역 </a:t>
            </a:r>
            <a:r>
              <a:rPr kumimoji="0" lang="en-US" altLang="ko-KR" sz="1200" b="1" dirty="0" smtClean="0">
                <a:latin typeface="+mn-ea"/>
                <a:ea typeface="+mn-ea"/>
              </a:rPr>
              <a:t>GC</a:t>
            </a:r>
          </a:p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 smtClean="0">
                <a:latin typeface="+mn-ea"/>
                <a:ea typeface="+mn-ea"/>
              </a:rPr>
              <a:t>Survivor2</a:t>
            </a:r>
            <a:r>
              <a:rPr kumimoji="0" lang="ko-KR" altLang="en-US" sz="1200" b="1" smtClean="0">
                <a:latin typeface="+mn-ea"/>
                <a:ea typeface="+mn-ea"/>
              </a:rPr>
              <a:t>로 이동</a:t>
            </a:r>
            <a:endParaRPr kumimoji="0" lang="ko-KR" altLang="en-US" sz="1200" b="1" dirty="0" err="1" smtClean="0">
              <a:latin typeface="+mn-ea"/>
              <a:ea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116469" y="5836106"/>
            <a:ext cx="6270609" cy="307766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 smtClean="0">
                <a:latin typeface="+mn-ea"/>
                <a:ea typeface="+mn-ea"/>
              </a:rPr>
              <a:t>GC</a:t>
            </a:r>
            <a:r>
              <a:rPr kumimoji="0" lang="ko-KR" altLang="en-US" sz="1400" b="1" smtClean="0">
                <a:latin typeface="+mn-ea"/>
                <a:ea typeface="+mn-ea"/>
              </a:rPr>
              <a:t>를 통한 </a:t>
            </a:r>
            <a:r>
              <a:rPr kumimoji="0" lang="en-US" altLang="ko-KR" sz="1400" b="1" dirty="0" smtClean="0">
                <a:latin typeface="+mn-ea"/>
                <a:ea typeface="+mn-ea"/>
              </a:rPr>
              <a:t>Survivor1, 2 </a:t>
            </a:r>
            <a:r>
              <a:rPr kumimoji="0" lang="ko-KR" altLang="en-US" sz="1400" b="1" smtClean="0">
                <a:latin typeface="+mn-ea"/>
                <a:ea typeface="+mn-ea"/>
              </a:rPr>
              <a:t>이동을 반복하다가 일정 시점에 </a:t>
            </a:r>
            <a:r>
              <a:rPr kumimoji="0" lang="en-US" altLang="ko-KR" sz="1400" b="1" dirty="0" smtClean="0">
                <a:latin typeface="+mn-ea"/>
                <a:ea typeface="+mn-ea"/>
              </a:rPr>
              <a:t>Old </a:t>
            </a:r>
            <a:r>
              <a:rPr kumimoji="0" lang="ko-KR" altLang="en-US" sz="1400" b="1" smtClean="0">
                <a:latin typeface="+mn-ea"/>
                <a:ea typeface="+mn-ea"/>
              </a:rPr>
              <a:t>영역으로 이동</a:t>
            </a:r>
            <a:endParaRPr kumimoji="0" lang="ko-KR" altLang="en-US" sz="1400" b="1" dirty="0" err="1" smtClean="0">
              <a:latin typeface="+mn-ea"/>
              <a:ea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 rot="19833550">
            <a:off x="3343970" y="2762674"/>
            <a:ext cx="1502316" cy="276989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 smtClean="0">
                <a:latin typeface="+mn-ea"/>
                <a:ea typeface="+mn-ea"/>
              </a:rPr>
              <a:t>New </a:t>
            </a:r>
            <a:r>
              <a:rPr kumimoji="0" lang="ko-KR" altLang="en-US" sz="1200" b="1" smtClean="0">
                <a:latin typeface="+mn-ea"/>
                <a:ea typeface="+mn-ea"/>
              </a:rPr>
              <a:t>영역 </a:t>
            </a:r>
            <a:r>
              <a:rPr kumimoji="0" lang="en-US" altLang="ko-KR" sz="1200" b="1" dirty="0" smtClean="0">
                <a:latin typeface="+mn-ea"/>
                <a:ea typeface="+mn-ea"/>
              </a:rPr>
              <a:t>GC </a:t>
            </a:r>
            <a:r>
              <a:rPr kumimoji="0" lang="ko-KR" altLang="en-US" sz="1200" b="1" smtClean="0">
                <a:latin typeface="+mn-ea"/>
                <a:ea typeface="+mn-ea"/>
              </a:rPr>
              <a:t>수행</a:t>
            </a:r>
            <a:endParaRPr kumimoji="0" lang="ko-KR" altLang="en-US" sz="1200" b="1" dirty="0" err="1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630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65" grpId="0" animBg="1"/>
      <p:bldP spid="66" grpId="0"/>
      <p:bldP spid="81" grpId="0" animBg="1"/>
      <p:bldP spid="82" grpId="0"/>
      <p:bldP spid="83" grpId="0"/>
      <p:bldP spid="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107504" y="133108"/>
            <a:ext cx="4014735" cy="369322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Garbage Collection </a:t>
            </a:r>
            <a:r>
              <a:rPr kumimoji="0" lang="ko-KR" altLang="en-US" b="1" smtClean="0">
                <a:solidFill>
                  <a:schemeClr val="bg1"/>
                </a:solidFill>
                <a:latin typeface="+mn-ea"/>
                <a:ea typeface="+mn-ea"/>
              </a:rPr>
              <a:t>과정 </a:t>
            </a:r>
            <a:r>
              <a:rPr kumimoji="0"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– Old </a:t>
            </a:r>
            <a:r>
              <a:rPr kumimoji="0" lang="ko-KR" altLang="en-US" b="1" smtClean="0">
                <a:solidFill>
                  <a:schemeClr val="bg1"/>
                </a:solidFill>
                <a:latin typeface="+mn-ea"/>
                <a:ea typeface="+mn-ea"/>
              </a:rPr>
              <a:t>영역</a:t>
            </a:r>
            <a:endParaRPr kumimoji="0" lang="ko-KR" altLang="en-US" b="1" dirty="0" err="1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956521"/>
            <a:ext cx="6351079" cy="338544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smtClean="0">
                <a:latin typeface="+mn-ea"/>
                <a:ea typeface="+mn-ea"/>
              </a:rPr>
              <a:t>Old</a:t>
            </a:r>
            <a:r>
              <a:rPr kumimoji="0" lang="ko-KR" altLang="en-US" sz="1600" b="1" smtClean="0">
                <a:latin typeface="+mn-ea"/>
                <a:ea typeface="+mn-ea"/>
              </a:rPr>
              <a:t>영역 </a:t>
            </a:r>
            <a:r>
              <a:rPr kumimoji="0" lang="en-US" altLang="ko-KR" sz="1600" b="1" dirty="0" smtClean="0">
                <a:latin typeface="+mn-ea"/>
                <a:ea typeface="+mn-ea"/>
              </a:rPr>
              <a:t>GC </a:t>
            </a:r>
            <a:r>
              <a:rPr kumimoji="0" lang="ko-KR" altLang="en-US" sz="1600" b="1" smtClean="0">
                <a:latin typeface="+mn-ea"/>
                <a:ea typeface="+mn-ea"/>
              </a:rPr>
              <a:t>알고리즘 </a:t>
            </a:r>
            <a:r>
              <a:rPr kumimoji="0" lang="en-US" altLang="ko-KR" sz="1600" b="1" dirty="0" smtClean="0">
                <a:latin typeface="+mn-ea"/>
                <a:ea typeface="+mn-ea"/>
              </a:rPr>
              <a:t>- </a:t>
            </a:r>
            <a:r>
              <a:rPr kumimoji="0" lang="en-US" altLang="ko-KR" sz="1600" b="1" dirty="0">
                <a:latin typeface="+mn-ea"/>
                <a:ea typeface="+mn-ea"/>
              </a:rPr>
              <a:t>stop-the-world</a:t>
            </a:r>
            <a:r>
              <a:rPr kumimoji="0" lang="ko-KR" altLang="en-US" sz="1600" b="1">
                <a:latin typeface="+mn-ea"/>
                <a:ea typeface="+mn-ea"/>
              </a:rPr>
              <a:t>를 최소화시키는 것이 </a:t>
            </a:r>
            <a:r>
              <a:rPr kumimoji="0" lang="ko-KR" altLang="en-US" sz="1600" b="1" smtClean="0">
                <a:latin typeface="+mn-ea"/>
                <a:ea typeface="+mn-ea"/>
              </a:rPr>
              <a:t>목표</a:t>
            </a:r>
            <a:endParaRPr kumimoji="0" lang="ko-KR" altLang="en-US" sz="1600" b="1" dirty="0" err="1" smtClean="0"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1560" y="1484784"/>
            <a:ext cx="7272808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i="0" dirty="0" smtClean="0">
                <a:effectLst/>
                <a:latin typeface="+mn-ea"/>
                <a:ea typeface="+mn-ea"/>
              </a:rPr>
              <a:t>Serial GC</a:t>
            </a:r>
            <a:r>
              <a:rPr lang="en-US" altLang="ko-KR" b="0" i="0" dirty="0" smtClean="0">
                <a:effectLst/>
                <a:latin typeface="+mn-ea"/>
                <a:ea typeface="+mn-ea"/>
              </a:rPr>
              <a:t/>
            </a:r>
            <a:br>
              <a:rPr lang="en-US" altLang="ko-KR" b="0" i="0" dirty="0" smtClean="0">
                <a:effectLst/>
                <a:latin typeface="+mn-ea"/>
                <a:ea typeface="+mn-ea"/>
              </a:rPr>
            </a:br>
            <a:r>
              <a:rPr lang="en-US" altLang="ko-KR" sz="1400" b="0" i="0" dirty="0" smtClean="0">
                <a:effectLst/>
                <a:latin typeface="+mn-ea"/>
                <a:ea typeface="+mn-ea"/>
              </a:rPr>
              <a:t>- </a:t>
            </a:r>
            <a:r>
              <a:rPr lang="ko-KR" altLang="en-US" sz="1400" b="0" i="0" smtClean="0">
                <a:effectLst/>
                <a:latin typeface="+mn-ea"/>
                <a:ea typeface="+mn-ea"/>
              </a:rPr>
              <a:t>적은 메모리와 </a:t>
            </a:r>
            <a:r>
              <a:rPr lang="ko-KR" altLang="en-US" sz="1400" smtClean="0">
                <a:latin typeface="+mn-ea"/>
                <a:ea typeface="+mn-ea"/>
              </a:rPr>
              <a:t>단일 </a:t>
            </a:r>
            <a:r>
              <a:rPr lang="en-US" altLang="ko-KR" sz="1400" dirty="0" smtClean="0">
                <a:latin typeface="+mn-ea"/>
                <a:ea typeface="+mn-ea"/>
              </a:rPr>
              <a:t>CPU </a:t>
            </a:r>
            <a:r>
              <a:rPr lang="ko-KR" altLang="en-US" sz="1400" smtClean="0">
                <a:latin typeface="+mn-ea"/>
                <a:ea typeface="+mn-ea"/>
              </a:rPr>
              <a:t>코어 환경에 적합한 알고리즘으로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smtClean="0">
                <a:latin typeface="+mn-ea"/>
                <a:ea typeface="+mn-ea"/>
              </a:rPr>
              <a:t>현대 컴퓨팅 환경에는 적합하지 않습니다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endParaRPr lang="en-US" altLang="ko-KR" sz="1400" b="0" i="0" dirty="0" smtClean="0">
              <a:effectLst/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ko-KR" b="1" dirty="0" smtClean="0">
                <a:latin typeface="+mn-ea"/>
                <a:ea typeface="+mn-ea"/>
              </a:rPr>
              <a:t>Parallel GC</a:t>
            </a:r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en-US" altLang="ko-KR" sz="1400" dirty="0" smtClean="0">
                <a:latin typeface="+mn-ea"/>
                <a:ea typeface="+mn-ea"/>
              </a:rPr>
              <a:t>- Serial GC</a:t>
            </a:r>
            <a:r>
              <a:rPr lang="ko-KR" altLang="en-US" sz="1400" smtClean="0">
                <a:latin typeface="+mn-ea"/>
                <a:ea typeface="+mn-ea"/>
              </a:rPr>
              <a:t>와 방식은 같으나 다중 </a:t>
            </a:r>
            <a:r>
              <a:rPr lang="en-US" altLang="ko-KR" sz="1400" dirty="0" smtClean="0">
                <a:latin typeface="+mn-ea"/>
                <a:ea typeface="+mn-ea"/>
              </a:rPr>
              <a:t>Thread</a:t>
            </a:r>
            <a:r>
              <a:rPr lang="ko-KR" altLang="en-US" sz="1400" smtClean="0">
                <a:latin typeface="+mn-ea"/>
                <a:ea typeface="+mn-ea"/>
              </a:rPr>
              <a:t>로 </a:t>
            </a:r>
            <a:r>
              <a:rPr lang="en-US" altLang="ko-KR" sz="1400" dirty="0" smtClean="0">
                <a:latin typeface="+mn-ea"/>
                <a:ea typeface="+mn-ea"/>
              </a:rPr>
              <a:t>GC</a:t>
            </a:r>
            <a:r>
              <a:rPr lang="ko-KR" altLang="en-US" sz="1400" smtClean="0">
                <a:latin typeface="+mn-ea"/>
                <a:ea typeface="+mn-ea"/>
              </a:rPr>
              <a:t>를 수행한 점이 다릅니다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  <a:br>
              <a:rPr lang="en-US" altLang="ko-KR" sz="1400" dirty="0" smtClean="0">
                <a:latin typeface="+mn-ea"/>
                <a:ea typeface="+mn-ea"/>
              </a:rPr>
            </a:br>
            <a:r>
              <a:rPr lang="en-US" altLang="ko-KR" sz="1400" dirty="0" smtClean="0">
                <a:latin typeface="+mn-ea"/>
                <a:ea typeface="+mn-ea"/>
              </a:rPr>
              <a:t>  Mark-Sweep-Compaction</a:t>
            </a:r>
            <a:r>
              <a:rPr lang="ko-KR" altLang="en-US" sz="1400" smtClean="0">
                <a:latin typeface="+mn-ea"/>
                <a:ea typeface="+mn-ea"/>
              </a:rPr>
              <a:t>의 과정을 거칩니다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endParaRPr lang="en-US" altLang="ko-KR" sz="1400" dirty="0" smtClean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ko-KR" b="1" i="0" dirty="0" smtClean="0">
                <a:effectLst/>
                <a:latin typeface="+mn-ea"/>
                <a:ea typeface="+mn-ea"/>
              </a:rPr>
              <a:t>Parallel Old GC (Parallel Compacting GC)</a:t>
            </a:r>
            <a:r>
              <a:rPr lang="en-US" altLang="ko-KR" b="0" i="0" dirty="0" smtClean="0">
                <a:effectLst/>
                <a:latin typeface="+mn-ea"/>
                <a:ea typeface="+mn-ea"/>
              </a:rPr>
              <a:t/>
            </a:r>
            <a:br>
              <a:rPr lang="en-US" altLang="ko-KR" b="0" i="0" dirty="0" smtClean="0">
                <a:effectLst/>
                <a:latin typeface="+mn-ea"/>
                <a:ea typeface="+mn-ea"/>
              </a:rPr>
            </a:br>
            <a:r>
              <a:rPr lang="en-US" altLang="ko-KR" sz="1400" b="0" i="0" dirty="0" smtClean="0">
                <a:effectLst/>
                <a:latin typeface="+mn-ea"/>
                <a:ea typeface="+mn-ea"/>
              </a:rPr>
              <a:t>- Sweep </a:t>
            </a:r>
            <a:r>
              <a:rPr lang="ko-KR" altLang="en-US" sz="1400" b="0" i="0" smtClean="0">
                <a:effectLst/>
                <a:latin typeface="+mn-ea"/>
                <a:ea typeface="+mn-ea"/>
              </a:rPr>
              <a:t>단계 대신에 </a:t>
            </a:r>
            <a:r>
              <a:rPr lang="en-US" altLang="ko-KR" sz="1400" b="0" i="0" dirty="0" smtClean="0">
                <a:effectLst/>
                <a:latin typeface="+mn-ea"/>
                <a:ea typeface="+mn-ea"/>
              </a:rPr>
              <a:t>Summary </a:t>
            </a:r>
            <a:r>
              <a:rPr lang="ko-KR" altLang="en-US" sz="1400" b="0" i="0" smtClean="0">
                <a:effectLst/>
                <a:latin typeface="+mn-ea"/>
                <a:ea typeface="+mn-ea"/>
              </a:rPr>
              <a:t>단계 도입</a:t>
            </a:r>
            <a:r>
              <a:rPr lang="ko-KR" altLang="en-US" sz="1400" smtClean="0">
                <a:latin typeface="+mn-ea"/>
                <a:ea typeface="+mn-ea"/>
              </a:rPr>
              <a:t>하여</a:t>
            </a:r>
            <a:r>
              <a:rPr lang="en-US" altLang="ko-KR" sz="1400" b="0" i="0" dirty="0" smtClean="0">
                <a:effectLst/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Mark-Summary-Compaction</a:t>
            </a:r>
            <a:r>
              <a:rPr lang="ko-KR" altLang="en-US" sz="1400" smtClean="0">
                <a:latin typeface="+mn-ea"/>
                <a:ea typeface="+mn-ea"/>
              </a:rPr>
              <a:t>의 과정을 거칩니다</a:t>
            </a:r>
            <a:r>
              <a:rPr lang="en-US" altLang="ko-KR" sz="1400" dirty="0" smtClean="0">
                <a:latin typeface="+mn-ea"/>
                <a:ea typeface="+mn-ea"/>
              </a:rPr>
              <a:t>. Summary </a:t>
            </a:r>
            <a:r>
              <a:rPr lang="ko-KR" altLang="en-US" sz="1400" smtClean="0">
                <a:latin typeface="+mn-ea"/>
                <a:ea typeface="+mn-ea"/>
              </a:rPr>
              <a:t>단계에서 </a:t>
            </a:r>
            <a:r>
              <a:rPr lang="en-US" altLang="ko-KR" sz="1400" dirty="0" smtClean="0">
                <a:latin typeface="+mn-ea"/>
                <a:ea typeface="+mn-ea"/>
              </a:rPr>
              <a:t>GC </a:t>
            </a:r>
            <a:r>
              <a:rPr lang="ko-KR" altLang="en-US" sz="1400" smtClean="0">
                <a:latin typeface="+mn-ea"/>
                <a:ea typeface="+mn-ea"/>
              </a:rPr>
              <a:t>이후에 별도로 살아 있는 객체를 식별합니다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  <a:br>
              <a:rPr lang="en-US" altLang="ko-KR" sz="1400" dirty="0" smtClean="0">
                <a:latin typeface="+mn-ea"/>
                <a:ea typeface="+mn-ea"/>
              </a:rPr>
            </a:br>
            <a:endParaRPr lang="en-US" altLang="ko-KR" b="0" i="0" dirty="0" smtClean="0">
              <a:effectLst/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ko-KR" b="1" i="0" dirty="0" smtClean="0">
                <a:effectLst/>
                <a:latin typeface="+mn-ea"/>
                <a:ea typeface="+mn-ea"/>
              </a:rPr>
              <a:t>Concurrent Mark &amp; Sweep GC (CMS)</a:t>
            </a:r>
            <a:r>
              <a:rPr lang="en-US" altLang="ko-KR" b="0" i="0" dirty="0" smtClean="0">
                <a:effectLst/>
                <a:latin typeface="+mn-ea"/>
                <a:ea typeface="+mn-ea"/>
              </a:rPr>
              <a:t/>
            </a:r>
            <a:br>
              <a:rPr lang="en-US" altLang="ko-KR" b="0" i="0" dirty="0" smtClean="0">
                <a:effectLst/>
                <a:latin typeface="+mn-ea"/>
                <a:ea typeface="+mn-ea"/>
              </a:rPr>
            </a:br>
            <a:r>
              <a:rPr lang="en-US" altLang="ko-KR" sz="1400" b="0" i="0" dirty="0" smtClean="0">
                <a:effectLst/>
                <a:latin typeface="+mn-ea"/>
                <a:ea typeface="+mn-ea"/>
              </a:rPr>
              <a:t>- </a:t>
            </a:r>
            <a:r>
              <a:rPr lang="ko-KR" altLang="en-US" sz="1400" b="0" i="0" smtClean="0">
                <a:effectLst/>
                <a:latin typeface="+mn-ea"/>
                <a:ea typeface="+mn-ea"/>
              </a:rPr>
              <a:t>앞의 </a:t>
            </a:r>
            <a:r>
              <a:rPr lang="en-US" altLang="ko-KR" sz="1400" b="0" i="0" dirty="0" smtClean="0">
                <a:effectLst/>
                <a:latin typeface="+mn-ea"/>
                <a:ea typeface="+mn-ea"/>
              </a:rPr>
              <a:t>3</a:t>
            </a:r>
            <a:r>
              <a:rPr lang="ko-KR" altLang="en-US" sz="1400" b="0" i="0" smtClean="0">
                <a:effectLst/>
                <a:latin typeface="+mn-ea"/>
                <a:ea typeface="+mn-ea"/>
              </a:rPr>
              <a:t>가지 </a:t>
            </a:r>
            <a:r>
              <a:rPr lang="en-US" altLang="ko-KR" sz="1400" b="0" i="0" dirty="0" smtClean="0">
                <a:effectLst/>
                <a:latin typeface="+mn-ea"/>
                <a:ea typeface="+mn-ea"/>
              </a:rPr>
              <a:t>GC </a:t>
            </a:r>
            <a:r>
              <a:rPr lang="ko-KR" altLang="en-US" sz="1400" b="0" i="0" smtClean="0">
                <a:effectLst/>
                <a:latin typeface="+mn-ea"/>
                <a:ea typeface="+mn-ea"/>
              </a:rPr>
              <a:t>보다 월등히 빠른 </a:t>
            </a:r>
            <a:r>
              <a:rPr lang="en-US" altLang="ko-KR" sz="1400" b="0" i="0" dirty="0" smtClean="0">
                <a:effectLst/>
                <a:latin typeface="+mn-ea"/>
                <a:ea typeface="+mn-ea"/>
              </a:rPr>
              <a:t>GC </a:t>
            </a:r>
            <a:r>
              <a:rPr lang="ko-KR" altLang="en-US" sz="1400" b="0" i="0" smtClean="0">
                <a:effectLst/>
                <a:latin typeface="+mn-ea"/>
                <a:ea typeface="+mn-ea"/>
              </a:rPr>
              <a:t>속도를 자랑합니다</a:t>
            </a:r>
            <a:r>
              <a:rPr lang="en-US" altLang="ko-KR" sz="1400" b="0" i="0" dirty="0" smtClean="0">
                <a:effectLst/>
                <a:latin typeface="+mn-ea"/>
                <a:ea typeface="+mn-ea"/>
              </a:rPr>
              <a:t>. </a:t>
            </a:r>
            <a:r>
              <a:rPr lang="ko-KR" altLang="en-US" sz="1400" b="0" i="0" smtClean="0">
                <a:effectLst/>
                <a:latin typeface="+mn-ea"/>
                <a:ea typeface="+mn-ea"/>
              </a:rPr>
              <a:t>하지만</a:t>
            </a:r>
            <a:r>
              <a:rPr lang="en-US" altLang="ko-KR" sz="1400" dirty="0" smtClean="0">
                <a:latin typeface="+mn-ea"/>
                <a:ea typeface="+mn-ea"/>
              </a:rPr>
              <a:t>, CPU</a:t>
            </a:r>
            <a:r>
              <a:rPr lang="ko-KR" altLang="en-US" sz="1400" smtClean="0">
                <a:latin typeface="+mn-ea"/>
                <a:ea typeface="+mn-ea"/>
              </a:rPr>
              <a:t>와 </a:t>
            </a:r>
            <a:r>
              <a:rPr lang="en-US" altLang="ko-KR" sz="1400" dirty="0" smtClean="0">
                <a:latin typeface="+mn-ea"/>
                <a:ea typeface="+mn-ea"/>
              </a:rPr>
              <a:t>Memory</a:t>
            </a:r>
            <a:r>
              <a:rPr lang="ko-KR" altLang="en-US" sz="1400" smtClean="0">
                <a:latin typeface="+mn-ea"/>
                <a:ea typeface="+mn-ea"/>
              </a:rPr>
              <a:t>를 많이 사용하고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Compaction </a:t>
            </a:r>
            <a:r>
              <a:rPr lang="ko-KR" altLang="en-US" sz="1400" smtClean="0">
                <a:latin typeface="+mn-ea"/>
                <a:ea typeface="+mn-ea"/>
              </a:rPr>
              <a:t>단계를 제공하지 않습니다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  <a:br>
              <a:rPr lang="en-US" altLang="ko-KR" sz="1400" dirty="0" smtClean="0">
                <a:latin typeface="+mn-ea"/>
                <a:ea typeface="+mn-ea"/>
              </a:rPr>
            </a:br>
            <a:endParaRPr lang="en-US" altLang="ko-KR" b="0" i="0" dirty="0" smtClean="0">
              <a:effectLst/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ko-KR" b="1" i="0" dirty="0" smtClean="0">
                <a:solidFill>
                  <a:srgbClr val="0070C0"/>
                </a:solidFill>
                <a:effectLst/>
                <a:latin typeface="+mn-ea"/>
                <a:ea typeface="+mn-ea"/>
              </a:rPr>
              <a:t>G1(Garbage First) GC</a:t>
            </a:r>
            <a:r>
              <a:rPr lang="en-US" altLang="ko-KR" b="0" i="0" dirty="0" smtClean="0">
                <a:effectLst/>
                <a:latin typeface="+mn-ea"/>
                <a:ea typeface="+mn-ea"/>
              </a:rPr>
              <a:t/>
            </a:r>
            <a:br>
              <a:rPr lang="en-US" altLang="ko-KR" b="0" i="0" dirty="0" smtClean="0">
                <a:effectLst/>
                <a:latin typeface="+mn-ea"/>
                <a:ea typeface="+mn-ea"/>
              </a:rPr>
            </a:br>
            <a:r>
              <a:rPr lang="en-US" altLang="ko-KR" sz="1400" b="0" i="0" dirty="0" smtClean="0">
                <a:effectLst/>
                <a:latin typeface="+mn-ea"/>
                <a:ea typeface="+mn-ea"/>
              </a:rPr>
              <a:t>- </a:t>
            </a:r>
            <a:r>
              <a:rPr lang="ko-KR" altLang="en-US" sz="1400" b="0" i="0" smtClean="0">
                <a:effectLst/>
                <a:latin typeface="+mn-ea"/>
                <a:ea typeface="+mn-ea"/>
              </a:rPr>
              <a:t>현재까지 가장 우수한 </a:t>
            </a:r>
            <a:r>
              <a:rPr lang="en-US" altLang="ko-KR" sz="1400" b="0" i="0" dirty="0" smtClean="0">
                <a:effectLst/>
                <a:latin typeface="+mn-ea"/>
                <a:ea typeface="+mn-ea"/>
              </a:rPr>
              <a:t>GC </a:t>
            </a:r>
            <a:r>
              <a:rPr lang="ko-KR" altLang="en-US" sz="1400" b="0" i="0" smtClean="0">
                <a:effectLst/>
                <a:latin typeface="+mn-ea"/>
                <a:ea typeface="+mn-ea"/>
              </a:rPr>
              <a:t>알고리즘으로</a:t>
            </a:r>
            <a:r>
              <a:rPr lang="en-US" altLang="ko-KR" sz="1400" b="0" i="0" dirty="0" smtClean="0">
                <a:effectLst/>
                <a:latin typeface="+mn-ea"/>
                <a:ea typeface="+mn-ea"/>
              </a:rPr>
              <a:t>, CMS </a:t>
            </a:r>
            <a:r>
              <a:rPr lang="ko-KR" altLang="en-US" sz="1400" b="0" i="0" smtClean="0">
                <a:effectLst/>
                <a:latin typeface="+mn-ea"/>
                <a:ea typeface="+mn-ea"/>
              </a:rPr>
              <a:t>알고리즘을 대체하기 위해서 만들었습니다</a:t>
            </a:r>
            <a:r>
              <a:rPr lang="en-US" altLang="ko-KR" sz="1400" b="0" i="0" dirty="0" smtClean="0">
                <a:effectLst/>
                <a:latin typeface="+mn-ea"/>
                <a:ea typeface="+mn-ea"/>
              </a:rPr>
              <a:t>.</a:t>
            </a:r>
            <a:endParaRPr lang="en-US" altLang="ko-KR" b="0" i="0" dirty="0"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179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1595" y="3167395"/>
            <a:ext cx="3260811" cy="523210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b="1" dirty="0" smtClean="0">
                <a:latin typeface="+mn-ea"/>
                <a:ea typeface="+mn-ea"/>
              </a:rPr>
              <a:t>3. G1 GC </a:t>
            </a:r>
            <a:r>
              <a:rPr kumimoji="0" lang="ko-KR" altLang="en-US" sz="2800" b="1" smtClean="0">
                <a:latin typeface="+mn-ea"/>
                <a:ea typeface="+mn-ea"/>
              </a:rPr>
              <a:t>알고리즘</a:t>
            </a:r>
            <a:endParaRPr kumimoji="0" lang="ko-KR" altLang="en-US" sz="2800" b="1" dirty="0" err="1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927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6943" y="907091"/>
            <a:ext cx="877145" cy="369322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b="1" dirty="0" smtClean="0">
                <a:latin typeface="+mn-ea"/>
                <a:ea typeface="+mn-ea"/>
              </a:rPr>
              <a:t>공통점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328516"/>
            <a:ext cx="4632147" cy="307766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 smtClean="0">
                <a:latin typeface="+mn-ea"/>
                <a:ea typeface="+mn-ea"/>
              </a:rPr>
              <a:t>New, Survivor, Old </a:t>
            </a:r>
            <a:r>
              <a:rPr kumimoji="0" lang="ko-KR" altLang="en-US" sz="1400" smtClean="0">
                <a:latin typeface="+mn-ea"/>
                <a:ea typeface="+mn-ea"/>
              </a:rPr>
              <a:t>개념의 논리적인 구분은 동일합니다</a:t>
            </a:r>
            <a:r>
              <a:rPr kumimoji="0" lang="en-US" altLang="ko-KR" sz="1400" dirty="0" smtClean="0">
                <a:latin typeface="+mn-ea"/>
                <a:ea typeface="+mn-ea"/>
              </a:rPr>
              <a:t>.</a:t>
            </a:r>
            <a:endParaRPr kumimoji="0" lang="ko-KR" altLang="en-US" sz="1400" dirty="0" err="1" smtClean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6943" y="1960649"/>
            <a:ext cx="877145" cy="369322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b="1" dirty="0" smtClean="0">
                <a:latin typeface="+mn-ea"/>
                <a:ea typeface="+mn-ea"/>
              </a:rPr>
              <a:t>차이점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1" y="2401154"/>
            <a:ext cx="7903877" cy="307766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 smtClean="0">
                <a:latin typeface="+mn-ea"/>
                <a:ea typeface="+mn-ea"/>
              </a:rPr>
              <a:t>G1</a:t>
            </a:r>
            <a:r>
              <a:rPr kumimoji="0" lang="ko-KR" altLang="en-US" sz="1400" smtClean="0">
                <a:latin typeface="+mn-ea"/>
                <a:ea typeface="+mn-ea"/>
              </a:rPr>
              <a:t>은 </a:t>
            </a:r>
            <a:r>
              <a:rPr kumimoji="0" lang="en-US" altLang="ko-KR" sz="1400" dirty="0" smtClean="0">
                <a:latin typeface="+mn-ea"/>
                <a:ea typeface="+mn-ea"/>
              </a:rPr>
              <a:t>New, Survivor, Old</a:t>
            </a:r>
            <a:r>
              <a:rPr kumimoji="0" lang="ko-KR" altLang="en-US" sz="1400">
                <a:latin typeface="+mn-ea"/>
                <a:ea typeface="+mn-ea"/>
              </a:rPr>
              <a:t> </a:t>
            </a:r>
            <a:r>
              <a:rPr kumimoji="0" lang="ko-KR" altLang="en-US" sz="1400" smtClean="0">
                <a:latin typeface="+mn-ea"/>
                <a:ea typeface="+mn-ea"/>
              </a:rPr>
              <a:t>개념에 따라서 메모리상에 물리적으로 주소번지 구분은 하지 않습니다</a:t>
            </a:r>
            <a:r>
              <a:rPr kumimoji="0" lang="en-US" altLang="ko-KR" sz="1400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552" y="133108"/>
            <a:ext cx="1503920" cy="369322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G1 vs Other</a:t>
            </a:r>
            <a:endParaRPr kumimoji="0" lang="ko-KR" altLang="en-US" b="1" dirty="0" err="1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154088" y="3200075"/>
          <a:ext cx="873665" cy="2654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3665"/>
              </a:tblGrid>
              <a:tr h="44233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4233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233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4233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233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233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오른쪽 중괄호 8"/>
          <p:cNvSpPr/>
          <p:nvPr/>
        </p:nvSpPr>
        <p:spPr>
          <a:xfrm>
            <a:off x="2051720" y="3200075"/>
            <a:ext cx="192057" cy="864096"/>
          </a:xfrm>
          <a:prstGeom prst="rightBrace">
            <a:avLst>
              <a:gd name="adj1" fmla="val 38095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288534" y="3475531"/>
            <a:ext cx="569369" cy="307766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 smtClean="0">
                <a:latin typeface="+mn-ea"/>
                <a:ea typeface="+mn-ea"/>
              </a:rPr>
              <a:t>New</a:t>
            </a:r>
            <a:endParaRPr kumimoji="0" lang="ko-KR" altLang="en-US" sz="1400" b="1" dirty="0" err="1" smtClean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1330" y="4366719"/>
            <a:ext cx="894137" cy="307766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 smtClean="0">
                <a:latin typeface="+mn-ea"/>
                <a:ea typeface="+mn-ea"/>
              </a:rPr>
              <a:t>Survivor</a:t>
            </a:r>
            <a:endParaRPr kumimoji="0" lang="ko-KR" altLang="en-US" sz="1400" b="1" dirty="0" err="1" smtClean="0">
              <a:latin typeface="+mn-ea"/>
              <a:ea typeface="+mn-ea"/>
            </a:endParaRPr>
          </a:p>
        </p:txBody>
      </p:sp>
      <p:sp>
        <p:nvSpPr>
          <p:cNvPr id="14" name="오른쪽 중괄호 13"/>
          <p:cNvSpPr/>
          <p:nvPr/>
        </p:nvSpPr>
        <p:spPr>
          <a:xfrm>
            <a:off x="2051720" y="4088554"/>
            <a:ext cx="192057" cy="864096"/>
          </a:xfrm>
          <a:prstGeom prst="rightBrace">
            <a:avLst>
              <a:gd name="adj1" fmla="val 38095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중괄호 14"/>
          <p:cNvSpPr/>
          <p:nvPr/>
        </p:nvSpPr>
        <p:spPr>
          <a:xfrm>
            <a:off x="2051720" y="4952650"/>
            <a:ext cx="192057" cy="864096"/>
          </a:xfrm>
          <a:prstGeom prst="rightBrace">
            <a:avLst>
              <a:gd name="adj1" fmla="val 38095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285788" y="5230815"/>
            <a:ext cx="486012" cy="307766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 smtClean="0">
                <a:latin typeface="+mn-ea"/>
                <a:ea typeface="+mn-ea"/>
              </a:rPr>
              <a:t>Old</a:t>
            </a:r>
            <a:endParaRPr kumimoji="0" lang="ko-KR" altLang="en-US" sz="1400" b="1" dirty="0" err="1" smtClean="0">
              <a:latin typeface="+mn-ea"/>
              <a:ea typeface="+mn-ea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4113569" y="3200075"/>
          <a:ext cx="873665" cy="2654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3665"/>
              </a:tblGrid>
              <a:tr h="44233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4233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233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4233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4233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233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936751" y="2852936"/>
            <a:ext cx="1009425" cy="338544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smtClean="0">
                <a:latin typeface="+mn-ea"/>
                <a:ea typeface="+mn-ea"/>
              </a:rPr>
              <a:t>Memory</a:t>
            </a:r>
            <a:endParaRPr kumimoji="0" lang="ko-KR" altLang="en-US" sz="1600" b="1" dirty="0" err="1" smtClean="0">
              <a:latin typeface="+mn-ea"/>
              <a:ea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38441" y="2852936"/>
            <a:ext cx="1009425" cy="338544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smtClean="0">
                <a:latin typeface="+mn-ea"/>
                <a:ea typeface="+mn-ea"/>
              </a:rPr>
              <a:t>Memory</a:t>
            </a:r>
            <a:endParaRPr kumimoji="0" lang="ko-KR" altLang="en-US" sz="1600" b="1" dirty="0" err="1" smtClean="0">
              <a:latin typeface="+mn-ea"/>
              <a:ea typeface="+mn-ea"/>
            </a:endParaRPr>
          </a:p>
        </p:txBody>
      </p:sp>
      <p:sp>
        <p:nvSpPr>
          <p:cNvPr id="27" name="오른쪽 중괄호 26"/>
          <p:cNvSpPr/>
          <p:nvPr/>
        </p:nvSpPr>
        <p:spPr>
          <a:xfrm>
            <a:off x="4987234" y="3200075"/>
            <a:ext cx="394288" cy="2654010"/>
          </a:xfrm>
          <a:prstGeom prst="rightBrace">
            <a:avLst>
              <a:gd name="adj1" fmla="val 44729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79887" y="5941028"/>
            <a:ext cx="2222065" cy="307766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 smtClean="0">
                <a:latin typeface="+mn-ea"/>
                <a:ea typeface="+mn-ea"/>
              </a:rPr>
              <a:t>G1 </a:t>
            </a:r>
            <a:r>
              <a:rPr kumimoji="0" lang="ko-KR" altLang="en-US" sz="1400" b="1" smtClean="0">
                <a:latin typeface="+mn-ea"/>
                <a:ea typeface="+mn-ea"/>
              </a:rPr>
              <a:t>이전의 물리적 메모리</a:t>
            </a:r>
            <a:endParaRPr kumimoji="0" lang="ko-KR" altLang="en-US" sz="1400" b="1" dirty="0" err="1" smtClean="0">
              <a:latin typeface="+mn-ea"/>
              <a:ea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35621" y="5947624"/>
            <a:ext cx="1800475" cy="307766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 smtClean="0">
                <a:latin typeface="+mn-ea"/>
                <a:ea typeface="+mn-ea"/>
              </a:rPr>
              <a:t>G1</a:t>
            </a:r>
            <a:r>
              <a:rPr kumimoji="0" lang="ko-KR" altLang="en-US" sz="1400" b="1" smtClean="0">
                <a:latin typeface="+mn-ea"/>
                <a:ea typeface="+mn-ea"/>
              </a:rPr>
              <a:t>의 물리적 메모리</a:t>
            </a:r>
            <a:endParaRPr kumimoji="0" lang="ko-KR" altLang="en-US" sz="1400" b="1" dirty="0" err="1" smtClean="0"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81522" y="4272071"/>
            <a:ext cx="631886" cy="523210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 smtClean="0">
                <a:latin typeface="+mn-ea"/>
                <a:ea typeface="+mn-ea"/>
              </a:rPr>
              <a:t>Java</a:t>
            </a:r>
          </a:p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 smtClean="0">
                <a:latin typeface="+mn-ea"/>
                <a:ea typeface="+mn-ea"/>
              </a:rPr>
              <a:t>Heap</a:t>
            </a:r>
            <a:endParaRPr kumimoji="0" lang="ko-KR" altLang="en-US" sz="1400" b="1" dirty="0" err="1" smtClean="0">
              <a:latin typeface="+mn-ea"/>
              <a:ea typeface="+mn-ea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6797560" y="3723100"/>
          <a:ext cx="1806888" cy="1650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722"/>
                <a:gridCol w="451722"/>
                <a:gridCol w="451722"/>
                <a:gridCol w="451722"/>
              </a:tblGrid>
              <a:tr h="412529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2566" marR="82566" marT="41283" marB="4128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82566" marR="82566" marT="41283" marB="4128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82566" marR="82566" marT="41283" marB="4128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82566" marR="82566" marT="41283" marB="41283"/>
                </a:tc>
              </a:tr>
              <a:tr h="412529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82566" marR="82566" marT="41283" marB="4128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82566" marR="82566" marT="41283" marB="4128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82566" marR="82566" marT="41283" marB="4128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82566" marR="82566" marT="41283" marB="41283"/>
                </a:tc>
              </a:tr>
              <a:tr h="412529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82566" marR="82566" marT="41283" marB="4128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82566" marR="82566" marT="41283" marB="4128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82566" marR="82566" marT="41283" marB="4128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82566" marR="82566" marT="41283" marB="41283"/>
                </a:tc>
              </a:tr>
              <a:tr h="412529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2566" marR="82566" marT="41283" marB="4128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82566" marR="82566" marT="41283" marB="4128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2566" marR="82566" marT="41283" marB="4128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2566" marR="82566" marT="41283" marB="41283"/>
                </a:tc>
              </a:tr>
            </a:tbl>
          </a:graphicData>
        </a:graphic>
      </p:graphicFrame>
      <p:sp>
        <p:nvSpPr>
          <p:cNvPr id="33" name="오른쪽 화살표 32"/>
          <p:cNvSpPr/>
          <p:nvPr/>
        </p:nvSpPr>
        <p:spPr>
          <a:xfrm>
            <a:off x="6076464" y="4291360"/>
            <a:ext cx="561940" cy="484632"/>
          </a:xfrm>
          <a:prstGeom prst="rightArrow">
            <a:avLst/>
          </a:prstGeom>
          <a:solidFill>
            <a:schemeClr val="tx1"/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0" lang="ko-KR" altLang="en-US" sz="1000" b="1" dirty="0" err="1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29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3" grpId="0"/>
      <p:bldP spid="14" grpId="0" animBg="1"/>
      <p:bldP spid="15" grpId="0" animBg="1"/>
      <p:bldP spid="16" grpId="0"/>
      <p:bldP spid="25" grpId="0"/>
      <p:bldP spid="26" grpId="0"/>
      <p:bldP spid="27" grpId="0" animBg="1"/>
      <p:bldP spid="29" grpId="0"/>
      <p:bldP spid="30" grpId="0"/>
      <p:bldP spid="31" grpId="0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946040"/>
              </p:ext>
            </p:extLst>
          </p:nvPr>
        </p:nvGraphicFramePr>
        <p:xfrm>
          <a:off x="467544" y="1412776"/>
          <a:ext cx="5256584" cy="46085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57073"/>
                <a:gridCol w="657073"/>
                <a:gridCol w="657073"/>
                <a:gridCol w="657073"/>
                <a:gridCol w="657073"/>
                <a:gridCol w="657073"/>
                <a:gridCol w="657073"/>
                <a:gridCol w="657073"/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rgbClr val="FFC000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7002" marR="77002" marT="38501" marB="38501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908720"/>
            <a:ext cx="1185499" cy="338544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smtClean="0">
                <a:latin typeface="+mn-ea"/>
                <a:ea typeface="+mn-ea"/>
              </a:rPr>
              <a:t>Java Heap</a:t>
            </a:r>
            <a:endParaRPr kumimoji="0" lang="ko-KR" altLang="en-US" sz="1600" b="1" dirty="0" err="1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903" y="6109856"/>
            <a:ext cx="2768945" cy="415488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 smtClean="0">
                <a:latin typeface="+mn-ea"/>
                <a:ea typeface="+mn-ea"/>
              </a:rPr>
              <a:t>N : New / S : Survivor / O : Old</a:t>
            </a:r>
          </a:p>
        </p:txBody>
      </p:sp>
      <p:sp>
        <p:nvSpPr>
          <p:cNvPr id="5" name="왼쪽 대괄호 4"/>
          <p:cNvSpPr/>
          <p:nvPr/>
        </p:nvSpPr>
        <p:spPr>
          <a:xfrm rot="5400000">
            <a:off x="5324274" y="1003238"/>
            <a:ext cx="146304" cy="653405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왼쪽 대괄호 5"/>
          <p:cNvSpPr/>
          <p:nvPr/>
        </p:nvSpPr>
        <p:spPr>
          <a:xfrm rot="10800000">
            <a:off x="5724128" y="1421049"/>
            <a:ext cx="170552" cy="551814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70991" y="916579"/>
            <a:ext cx="2760546" cy="307766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dirty="0" smtClean="0">
                <a:latin typeface="+mn-ea"/>
                <a:ea typeface="+mn-ea"/>
              </a:rPr>
              <a:t>약 </a:t>
            </a:r>
            <a:r>
              <a:rPr kumimoji="0" lang="en-US" altLang="ko-KR" sz="1400" b="1" dirty="0" smtClean="0">
                <a:latin typeface="+mn-ea"/>
                <a:ea typeface="+mn-ea"/>
              </a:rPr>
              <a:t>1MB</a:t>
            </a:r>
            <a:r>
              <a:rPr kumimoji="0" lang="ko-KR" altLang="en-US" sz="1400" b="1" smtClean="0">
                <a:latin typeface="+mn-ea"/>
                <a:ea typeface="+mn-ea"/>
              </a:rPr>
              <a:t>의 </a:t>
            </a:r>
            <a:r>
              <a:rPr kumimoji="0" lang="en-US" altLang="ko-KR" sz="1400" b="1" dirty="0" smtClean="0">
                <a:latin typeface="+mn-ea"/>
                <a:ea typeface="+mn-ea"/>
              </a:rPr>
              <a:t>Region (</a:t>
            </a:r>
            <a:r>
              <a:rPr kumimoji="0" lang="ko-KR" altLang="en-US" sz="1400" b="1" smtClean="0">
                <a:latin typeface="+mn-ea"/>
                <a:ea typeface="+mn-ea"/>
              </a:rPr>
              <a:t>최대 </a:t>
            </a:r>
            <a:r>
              <a:rPr kumimoji="0" lang="en-US" altLang="ko-KR" sz="1400" b="1" dirty="0" smtClean="0">
                <a:latin typeface="+mn-ea"/>
                <a:ea typeface="+mn-ea"/>
              </a:rPr>
              <a:t>32MB)</a:t>
            </a:r>
            <a:endParaRPr kumimoji="0" lang="ko-KR" altLang="en-US" sz="1400" b="1" dirty="0" err="1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133108"/>
            <a:ext cx="3037993" cy="369322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G1</a:t>
            </a:r>
            <a:r>
              <a:rPr kumimoji="0" lang="ko-KR" altLang="en-US" b="1" smtClean="0">
                <a:solidFill>
                  <a:schemeClr val="bg1"/>
                </a:solidFill>
                <a:latin typeface="+mn-ea"/>
                <a:ea typeface="+mn-ea"/>
              </a:rPr>
              <a:t>의 메모리 관리 레이아웃</a:t>
            </a:r>
            <a:endParaRPr kumimoji="0" lang="ko-KR" altLang="en-US" b="1" dirty="0" err="1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349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504" y="133108"/>
            <a:ext cx="2792734" cy="369322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G1</a:t>
            </a:r>
            <a:r>
              <a:rPr kumimoji="0" lang="ko-KR" altLang="en-US" b="1" smtClean="0">
                <a:solidFill>
                  <a:schemeClr val="bg1"/>
                </a:solidFill>
                <a:latin typeface="+mn-ea"/>
                <a:ea typeface="+mn-ea"/>
              </a:rPr>
              <a:t>이 수행하는 </a:t>
            </a:r>
            <a:r>
              <a:rPr kumimoji="0"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GC 3</a:t>
            </a:r>
            <a:r>
              <a:rPr kumimoji="0" lang="ko-KR" altLang="en-US" b="1" smtClean="0">
                <a:solidFill>
                  <a:schemeClr val="bg1"/>
                </a:solidFill>
                <a:latin typeface="+mn-ea"/>
                <a:ea typeface="+mn-ea"/>
              </a:rPr>
              <a:t>가지</a:t>
            </a:r>
            <a:endParaRPr kumimoji="0" lang="ko-KR" altLang="en-US" b="1" dirty="0" err="1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5562" y="943095"/>
            <a:ext cx="1391005" cy="338544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smtClean="0">
                <a:latin typeface="+mn-ea"/>
                <a:ea typeface="+mn-ea"/>
              </a:rPr>
              <a:t>1. Young GC</a:t>
            </a:r>
            <a:endParaRPr kumimoji="0" lang="ko-KR" altLang="en-US" sz="1600" b="1" dirty="0" err="1" smtClean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5562" y="2780928"/>
            <a:ext cx="1124008" cy="338544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smtClean="0">
                <a:latin typeface="+mn-ea"/>
                <a:ea typeface="+mn-ea"/>
              </a:rPr>
              <a:t>2. Old GC</a:t>
            </a:r>
            <a:endParaRPr kumimoji="0" lang="ko-KR" altLang="en-US" sz="1600" b="1" dirty="0" err="1" smtClean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3959" y="5250696"/>
            <a:ext cx="1125611" cy="338544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smtClean="0">
                <a:latin typeface="+mn-ea"/>
                <a:ea typeface="+mn-ea"/>
              </a:rPr>
              <a:t>3. Full GC</a:t>
            </a:r>
            <a:endParaRPr kumimoji="0" lang="ko-KR" altLang="en-US" sz="1600" b="1" dirty="0" err="1" smtClean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1234971"/>
            <a:ext cx="4253134" cy="886323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 smtClean="0">
                <a:latin typeface="+mn-ea"/>
                <a:ea typeface="+mn-ea"/>
              </a:rPr>
              <a:t>작업</a:t>
            </a:r>
            <a:endParaRPr kumimoji="0" lang="en-US" altLang="ko-KR" sz="1200" b="1" dirty="0" smtClean="0">
              <a:latin typeface="+mn-ea"/>
              <a:ea typeface="+mn-ea"/>
            </a:endParaRPr>
          </a:p>
          <a:p>
            <a:pPr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 smtClean="0">
                <a:latin typeface="+mn-ea"/>
                <a:ea typeface="+mn-ea"/>
              </a:rPr>
              <a:t> - Young Region </a:t>
            </a:r>
            <a:r>
              <a:rPr kumimoji="0" lang="ko-KR" altLang="en-US" sz="1200" smtClean="0">
                <a:latin typeface="+mn-ea"/>
                <a:ea typeface="+mn-ea"/>
              </a:rPr>
              <a:t>객체를 </a:t>
            </a:r>
            <a:r>
              <a:rPr kumimoji="0" lang="en-US" altLang="ko-KR" sz="1200" dirty="0" smtClean="0">
                <a:latin typeface="+mn-ea"/>
                <a:ea typeface="+mn-ea"/>
              </a:rPr>
              <a:t>Survivor Region</a:t>
            </a:r>
            <a:r>
              <a:rPr kumimoji="0" lang="ko-KR" altLang="en-US" sz="1200" smtClean="0">
                <a:latin typeface="+mn-ea"/>
                <a:ea typeface="+mn-ea"/>
              </a:rPr>
              <a:t>으로 </a:t>
            </a:r>
            <a:r>
              <a:rPr kumimoji="0" lang="en-US" altLang="ko-KR" sz="1200" dirty="0" err="1" smtClean="0">
                <a:latin typeface="+mn-ea"/>
                <a:ea typeface="+mn-ea"/>
              </a:rPr>
              <a:t>Copy&amp;Move</a:t>
            </a:r>
            <a:endParaRPr kumimoji="0" lang="en-US" altLang="ko-KR" sz="1200" dirty="0" smtClean="0">
              <a:latin typeface="+mn-ea"/>
              <a:ea typeface="+mn-ea"/>
            </a:endParaRPr>
          </a:p>
          <a:p>
            <a:pPr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latin typeface="+mn-ea"/>
              </a:rPr>
              <a:t> - </a:t>
            </a:r>
            <a:r>
              <a:rPr kumimoji="0" lang="en-US" altLang="ko-KR" sz="1200" dirty="0" smtClean="0">
                <a:latin typeface="+mn-ea"/>
              </a:rPr>
              <a:t>Survivor </a:t>
            </a:r>
            <a:r>
              <a:rPr kumimoji="0" lang="en-US" altLang="ko-KR" sz="1200" dirty="0">
                <a:latin typeface="+mn-ea"/>
              </a:rPr>
              <a:t>Region </a:t>
            </a:r>
            <a:r>
              <a:rPr kumimoji="0" lang="ko-KR" altLang="en-US" sz="1200">
                <a:latin typeface="+mn-ea"/>
              </a:rPr>
              <a:t>객체를 </a:t>
            </a:r>
            <a:r>
              <a:rPr kumimoji="0" lang="en-US" altLang="ko-KR" sz="1200" dirty="0" smtClean="0">
                <a:latin typeface="+mn-ea"/>
              </a:rPr>
              <a:t>Old </a:t>
            </a:r>
            <a:r>
              <a:rPr kumimoji="0" lang="en-US" altLang="ko-KR" sz="1200" dirty="0">
                <a:latin typeface="+mn-ea"/>
              </a:rPr>
              <a:t>Region</a:t>
            </a:r>
            <a:r>
              <a:rPr kumimoji="0" lang="ko-KR" altLang="en-US" sz="1200">
                <a:latin typeface="+mn-ea"/>
              </a:rPr>
              <a:t>으로 </a:t>
            </a:r>
            <a:r>
              <a:rPr kumimoji="0" lang="en-US" altLang="ko-KR" sz="1200" dirty="0" err="1" smtClean="0">
                <a:latin typeface="+mn-ea"/>
              </a:rPr>
              <a:t>Copy&amp;Move</a:t>
            </a:r>
            <a:endParaRPr kumimoji="0" lang="ko-KR" altLang="en-US" sz="120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60" y="3068960"/>
            <a:ext cx="5199995" cy="887605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 smtClean="0">
                <a:latin typeface="+mn-ea"/>
                <a:ea typeface="+mn-ea"/>
              </a:rPr>
              <a:t>작업</a:t>
            </a:r>
            <a:endParaRPr kumimoji="0" lang="en-US" altLang="ko-KR" sz="1200" b="1" dirty="0" smtClean="0">
              <a:latin typeface="+mn-ea"/>
              <a:ea typeface="+mn-ea"/>
            </a:endParaRPr>
          </a:p>
          <a:p>
            <a:pPr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 smtClean="0">
                <a:latin typeface="+mn-ea"/>
                <a:ea typeface="+mn-ea"/>
              </a:rPr>
              <a:t> - Initial Marking Phase </a:t>
            </a:r>
            <a:r>
              <a:rPr kumimoji="0" lang="ko-KR" altLang="en-US" sz="1200" smtClean="0">
                <a:latin typeface="+mn-ea"/>
                <a:ea typeface="+mn-ea"/>
              </a:rPr>
              <a:t>▶ </a:t>
            </a:r>
            <a:r>
              <a:rPr kumimoji="0" lang="en-US" altLang="ko-KR" sz="1200" dirty="0" smtClean="0">
                <a:latin typeface="+mn-ea"/>
                <a:ea typeface="+mn-ea"/>
              </a:rPr>
              <a:t>Concurrent Marking Phase </a:t>
            </a:r>
            <a:r>
              <a:rPr kumimoji="0" lang="ko-KR" altLang="en-US" sz="1200" smtClean="0">
                <a:latin typeface="+mn-ea"/>
                <a:ea typeface="+mn-ea"/>
              </a:rPr>
              <a:t>▶ </a:t>
            </a:r>
            <a:r>
              <a:rPr kumimoji="0" lang="en-US" altLang="ko-KR" sz="1200" dirty="0" smtClean="0">
                <a:latin typeface="+mn-ea"/>
                <a:ea typeface="+mn-ea"/>
              </a:rPr>
              <a:t>Remark Phase</a:t>
            </a:r>
          </a:p>
          <a:p>
            <a:pPr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latin typeface="+mn-ea"/>
                <a:ea typeface="+mn-ea"/>
              </a:rPr>
              <a:t> </a:t>
            </a:r>
            <a:r>
              <a:rPr kumimoji="0" lang="en-US" altLang="ko-KR" sz="1200" dirty="0" smtClean="0">
                <a:latin typeface="+mn-ea"/>
                <a:ea typeface="+mn-ea"/>
              </a:rPr>
              <a:t>  </a:t>
            </a:r>
            <a:r>
              <a:rPr kumimoji="0" lang="ko-KR" altLang="en-US" sz="1200" smtClean="0">
                <a:latin typeface="+mn-ea"/>
                <a:ea typeface="+mn-ea"/>
              </a:rPr>
              <a:t>▶ </a:t>
            </a:r>
            <a:r>
              <a:rPr kumimoji="0" lang="en-US" altLang="ko-KR" sz="1200" dirty="0" smtClean="0">
                <a:latin typeface="+mn-ea"/>
                <a:ea typeface="+mn-ea"/>
              </a:rPr>
              <a:t>Copying/Cleanup Phase </a:t>
            </a:r>
            <a:r>
              <a:rPr kumimoji="0" lang="ko-KR" altLang="en-US" sz="1200" smtClean="0">
                <a:latin typeface="+mn-ea"/>
                <a:ea typeface="+mn-ea"/>
              </a:rPr>
              <a:t>▶ </a:t>
            </a:r>
            <a:r>
              <a:rPr kumimoji="0" lang="en-US" altLang="ko-KR" sz="1200" dirty="0" smtClean="0">
                <a:latin typeface="+mn-ea"/>
                <a:ea typeface="+mn-ea"/>
              </a:rPr>
              <a:t>After Copying/Cleanup Phase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1560" y="2159289"/>
            <a:ext cx="1503920" cy="333607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 smtClean="0">
                <a:latin typeface="+mn-ea"/>
                <a:ea typeface="+mn-ea"/>
              </a:rPr>
              <a:t>빈도</a:t>
            </a:r>
            <a:r>
              <a:rPr kumimoji="0" lang="en-US" altLang="ko-KR" sz="1200" dirty="0">
                <a:latin typeface="+mn-ea"/>
                <a:ea typeface="+mn-ea"/>
              </a:rPr>
              <a:t> </a:t>
            </a:r>
            <a:r>
              <a:rPr kumimoji="0" lang="en-US" altLang="ko-KR" sz="1200" dirty="0" smtClean="0">
                <a:latin typeface="+mn-ea"/>
                <a:ea typeface="+mn-ea"/>
              </a:rPr>
              <a:t>– </a:t>
            </a:r>
            <a:r>
              <a:rPr kumimoji="0" lang="ko-KR" altLang="en-US" sz="1200" smtClean="0">
                <a:latin typeface="+mn-ea"/>
                <a:ea typeface="+mn-ea"/>
              </a:rPr>
              <a:t>수시로 진행</a:t>
            </a:r>
            <a:endParaRPr kumimoji="0" lang="ko-KR" altLang="en-US" sz="120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560" y="4005064"/>
            <a:ext cx="6160386" cy="923320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 smtClean="0">
                <a:latin typeface="+mn-ea"/>
                <a:ea typeface="+mn-ea"/>
              </a:rPr>
              <a:t>빈도</a:t>
            </a:r>
            <a:r>
              <a:rPr kumimoji="0" lang="en-US" altLang="ko-KR" sz="1200" dirty="0" smtClean="0">
                <a:latin typeface="+mn-ea"/>
                <a:ea typeface="+mn-ea"/>
              </a:rPr>
              <a:t/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  - Young </a:t>
            </a:r>
            <a:r>
              <a:rPr kumimoji="0" lang="ko-KR" altLang="en-US" sz="1200" smtClean="0">
                <a:latin typeface="+mn-ea"/>
                <a:ea typeface="+mn-ea"/>
              </a:rPr>
              <a:t>영역과 </a:t>
            </a:r>
            <a:r>
              <a:rPr kumimoji="0" lang="en-US" altLang="ko-KR" sz="1200" dirty="0" smtClean="0">
                <a:latin typeface="+mn-ea"/>
                <a:ea typeface="+mn-ea"/>
              </a:rPr>
              <a:t>Old </a:t>
            </a:r>
            <a:r>
              <a:rPr kumimoji="0" lang="ko-KR" altLang="en-US" sz="1200" smtClean="0">
                <a:latin typeface="+mn-ea"/>
                <a:ea typeface="+mn-ea"/>
              </a:rPr>
              <a:t>영역의 비율이 일정 값 이하로 떨어졌을 때 수행</a:t>
            </a:r>
            <a:r>
              <a:rPr kumimoji="0" lang="en-US" altLang="ko-KR" sz="1200" dirty="0" smtClean="0">
                <a:latin typeface="+mn-ea"/>
                <a:ea typeface="+mn-ea"/>
              </a:rPr>
              <a:t>.</a:t>
            </a:r>
          </a:p>
          <a:p>
            <a:pPr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latin typeface="+mn-ea"/>
                <a:ea typeface="+mn-ea"/>
              </a:rPr>
              <a:t> </a:t>
            </a:r>
            <a:r>
              <a:rPr kumimoji="0" lang="en-US" altLang="ko-KR" sz="1200" dirty="0" smtClean="0">
                <a:latin typeface="+mn-ea"/>
                <a:ea typeface="+mn-ea"/>
              </a:rPr>
              <a:t>   </a:t>
            </a:r>
            <a:r>
              <a:rPr kumimoji="0" lang="ko-KR" altLang="en-US" sz="1200" smtClean="0">
                <a:latin typeface="+mn-ea"/>
                <a:ea typeface="+mn-ea"/>
              </a:rPr>
              <a:t>예</a:t>
            </a:r>
            <a:r>
              <a:rPr kumimoji="0" lang="en-US" altLang="ko-KR" sz="1200" dirty="0" smtClean="0">
                <a:latin typeface="+mn-ea"/>
                <a:ea typeface="+mn-ea"/>
              </a:rPr>
              <a:t>) Young</a:t>
            </a:r>
            <a:r>
              <a:rPr kumimoji="0" lang="ko-KR" altLang="en-US" sz="1200" smtClean="0">
                <a:latin typeface="+mn-ea"/>
                <a:ea typeface="+mn-ea"/>
              </a:rPr>
              <a:t>과 </a:t>
            </a:r>
            <a:r>
              <a:rPr kumimoji="0" lang="en-US" altLang="ko-KR" sz="1200" dirty="0" smtClean="0">
                <a:latin typeface="+mn-ea"/>
                <a:ea typeface="+mn-ea"/>
              </a:rPr>
              <a:t>Old</a:t>
            </a:r>
            <a:r>
              <a:rPr kumimoji="0" lang="ko-KR" altLang="en-US" sz="1200" smtClean="0">
                <a:latin typeface="+mn-ea"/>
                <a:ea typeface="+mn-ea"/>
              </a:rPr>
              <a:t>가 </a:t>
            </a:r>
            <a:r>
              <a:rPr kumimoji="0" lang="en-US" altLang="ko-KR" sz="1200" dirty="0" smtClean="0">
                <a:latin typeface="+mn-ea"/>
                <a:ea typeface="+mn-ea"/>
              </a:rPr>
              <a:t>1:2 </a:t>
            </a:r>
            <a:r>
              <a:rPr kumimoji="0" lang="ko-KR" altLang="en-US" sz="1200" smtClean="0">
                <a:latin typeface="+mn-ea"/>
                <a:ea typeface="+mn-ea"/>
              </a:rPr>
              <a:t>비율이라면 </a:t>
            </a:r>
            <a:r>
              <a:rPr kumimoji="0" lang="en-US" altLang="ko-KR" sz="1200" dirty="0" smtClean="0">
                <a:latin typeface="+mn-ea"/>
                <a:ea typeface="+mn-ea"/>
              </a:rPr>
              <a:t>Old</a:t>
            </a:r>
            <a:r>
              <a:rPr kumimoji="0" lang="ko-KR" altLang="en-US" sz="1200" smtClean="0">
                <a:latin typeface="+mn-ea"/>
                <a:ea typeface="+mn-ea"/>
              </a:rPr>
              <a:t>의 비율이 </a:t>
            </a:r>
            <a:r>
              <a:rPr kumimoji="0" lang="en-US" altLang="ko-KR" sz="1200" dirty="0" smtClean="0">
                <a:latin typeface="+mn-ea"/>
                <a:ea typeface="+mn-ea"/>
              </a:rPr>
              <a:t>Young</a:t>
            </a:r>
            <a:r>
              <a:rPr kumimoji="0" lang="ko-KR" altLang="en-US" sz="1200" smtClean="0">
                <a:latin typeface="+mn-ea"/>
                <a:ea typeface="+mn-ea"/>
              </a:rPr>
              <a:t>의 두배가 되면 </a:t>
            </a:r>
            <a:r>
              <a:rPr kumimoji="0" lang="en-US" altLang="ko-KR" sz="1200" dirty="0" smtClean="0">
                <a:latin typeface="+mn-ea"/>
                <a:ea typeface="+mn-ea"/>
              </a:rPr>
              <a:t>Old</a:t>
            </a:r>
            <a:r>
              <a:rPr kumimoji="0" lang="ko-KR" altLang="en-US" sz="1200">
                <a:latin typeface="+mn-ea"/>
                <a:ea typeface="+mn-ea"/>
              </a:rPr>
              <a:t> </a:t>
            </a:r>
            <a:r>
              <a:rPr kumimoji="0" lang="en-US" altLang="ko-KR" sz="1200" dirty="0" smtClean="0">
                <a:latin typeface="+mn-ea"/>
                <a:ea typeface="+mn-ea"/>
              </a:rPr>
              <a:t>GC </a:t>
            </a:r>
            <a:r>
              <a:rPr kumimoji="0" lang="ko-KR" altLang="en-US" sz="1200" smtClean="0">
                <a:latin typeface="+mn-ea"/>
                <a:ea typeface="+mn-ea"/>
              </a:rPr>
              <a:t>수행</a:t>
            </a:r>
            <a:endParaRPr kumimoji="0" lang="ko-KR" altLang="en-US" sz="120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1560" y="5589240"/>
            <a:ext cx="4216201" cy="276989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 smtClean="0">
                <a:latin typeface="+mn-ea"/>
                <a:ea typeface="+mn-ea"/>
              </a:rPr>
              <a:t>- Old GC</a:t>
            </a:r>
            <a:r>
              <a:rPr kumimoji="0" lang="ko-KR" altLang="en-US" sz="1200" smtClean="0">
                <a:latin typeface="+mn-ea"/>
                <a:ea typeface="+mn-ea"/>
              </a:rPr>
              <a:t>로도 충분한 메모리를 확보하지 못할 경우에 수행</a:t>
            </a:r>
            <a:endParaRPr kumimoji="0" lang="ko-KR" altLang="en-US" sz="1200" dirty="0" err="1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769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6743" y="3167395"/>
            <a:ext cx="4790524" cy="523210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b="1" dirty="0" smtClean="0">
                <a:latin typeface="+mn-ea"/>
                <a:ea typeface="+mn-ea"/>
              </a:rPr>
              <a:t>4. Java7</a:t>
            </a:r>
            <a:r>
              <a:rPr kumimoji="0" lang="ko-KR" altLang="en-US" sz="2800" b="1" smtClean="0">
                <a:latin typeface="+mn-ea"/>
                <a:ea typeface="+mn-ea"/>
              </a:rPr>
              <a:t>과 </a:t>
            </a:r>
            <a:r>
              <a:rPr kumimoji="0" lang="en-US" altLang="ko-KR" sz="2800" b="1" dirty="0" smtClean="0">
                <a:latin typeface="+mn-ea"/>
                <a:ea typeface="+mn-ea"/>
              </a:rPr>
              <a:t>Java8</a:t>
            </a:r>
            <a:r>
              <a:rPr kumimoji="0" lang="ko-KR" altLang="en-US" sz="2800" b="1" smtClean="0">
                <a:latin typeface="+mn-ea"/>
                <a:ea typeface="+mn-ea"/>
              </a:rPr>
              <a:t>의 </a:t>
            </a:r>
            <a:r>
              <a:rPr kumimoji="0" lang="en-US" altLang="ko-KR" sz="2800" b="1" dirty="0" smtClean="0">
                <a:latin typeface="+mn-ea"/>
                <a:ea typeface="+mn-ea"/>
              </a:rPr>
              <a:t>GC </a:t>
            </a:r>
            <a:r>
              <a:rPr kumimoji="0" lang="ko-KR" altLang="en-US" sz="2800" b="1" smtClean="0">
                <a:latin typeface="+mn-ea"/>
                <a:ea typeface="+mn-ea"/>
              </a:rPr>
              <a:t>차이</a:t>
            </a:r>
            <a:endParaRPr kumimoji="0" lang="ko-KR" altLang="en-US" sz="2800" b="1" dirty="0" err="1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45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67544" y="1224158"/>
            <a:ext cx="3672408" cy="45161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0" lang="ko-KR" altLang="en-US" sz="1000" b="1" dirty="0" err="1" smtClean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8461" y="1420398"/>
            <a:ext cx="758524" cy="369322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 smtClean="0">
                <a:latin typeface="+mn-ea"/>
                <a:ea typeface="+mn-ea"/>
              </a:rPr>
              <a:t>Heap</a:t>
            </a:r>
            <a:endParaRPr kumimoji="0" lang="ko-KR" altLang="en-US" b="1" dirty="0" err="1" smtClean="0">
              <a:latin typeface="+mn-ea"/>
              <a:ea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86180" y="1934895"/>
            <a:ext cx="3065740" cy="864096"/>
            <a:chOff x="1095004" y="2276872"/>
            <a:chExt cx="3065740" cy="86409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095004" y="2276872"/>
              <a:ext cx="3065740" cy="864096"/>
            </a:xfrm>
            <a:prstGeom prst="roundRect">
              <a:avLst/>
            </a:prstGeom>
            <a:solidFill>
              <a:srgbClr val="00B050"/>
            </a:solidFill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kumimoji="0" lang="ko-KR" altLang="en-US" sz="1000" b="1" dirty="0" err="1" smtClean="0">
                <a:solidFill>
                  <a:prstClr val="black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35596" y="2314844"/>
              <a:ext cx="794688" cy="338544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6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Young</a:t>
              </a:r>
              <a:endParaRPr kumimoji="0" lang="ko-KR" altLang="en-US" sz="1600" b="1" dirty="0" err="1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86180" y="3503575"/>
            <a:ext cx="3060804" cy="864096"/>
            <a:chOff x="1095004" y="3429000"/>
            <a:chExt cx="3060804" cy="864096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095004" y="3429000"/>
              <a:ext cx="3060804" cy="864096"/>
            </a:xfrm>
            <a:prstGeom prst="roundRect">
              <a:avLst/>
            </a:prstGeom>
            <a:solidFill>
              <a:schemeClr val="accent6"/>
            </a:solidFill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kumimoji="0" lang="ko-KR" altLang="en-US" sz="1000" b="1" dirty="0" err="1" smtClean="0">
                <a:solidFill>
                  <a:prstClr val="black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29386" y="3483374"/>
              <a:ext cx="527691" cy="338544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6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Old</a:t>
              </a:r>
              <a:endParaRPr kumimoji="0" lang="ko-KR" altLang="en-US" sz="1600" b="1" dirty="0" err="1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779232" y="4595248"/>
            <a:ext cx="3060804" cy="864000"/>
            <a:chOff x="1095004" y="4567019"/>
            <a:chExt cx="3060804" cy="864000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095004" y="4567019"/>
              <a:ext cx="3060804" cy="864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kumimoji="0" lang="ko-KR" altLang="en-US" sz="1000" b="1" dirty="0" err="1" smtClean="0">
                <a:solidFill>
                  <a:prstClr val="black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46464" y="4621297"/>
              <a:ext cx="1239552" cy="338544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6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Permanent</a:t>
              </a:r>
              <a:endParaRPr kumimoji="0" lang="ko-KR" altLang="en-US" sz="1600" b="1" dirty="0" err="1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5220072" y="1224158"/>
            <a:ext cx="3672408" cy="45161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0" lang="ko-KR" altLang="en-US" sz="1000" b="1" dirty="0" err="1" smtClean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60989" y="1420398"/>
            <a:ext cx="758524" cy="369322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 smtClean="0">
                <a:latin typeface="+mn-ea"/>
                <a:ea typeface="+mn-ea"/>
              </a:rPr>
              <a:t>Heap</a:t>
            </a:r>
            <a:endParaRPr kumimoji="0" lang="ko-KR" altLang="en-US" b="1" dirty="0" err="1" smtClean="0">
              <a:latin typeface="+mn-ea"/>
              <a:ea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538708" y="1934895"/>
            <a:ext cx="3065740" cy="864096"/>
            <a:chOff x="1095004" y="2276872"/>
            <a:chExt cx="3065740" cy="86409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095004" y="2276872"/>
              <a:ext cx="3065740" cy="864096"/>
            </a:xfrm>
            <a:prstGeom prst="roundRect">
              <a:avLst/>
            </a:prstGeom>
            <a:solidFill>
              <a:srgbClr val="00B050"/>
            </a:solidFill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kumimoji="0" lang="ko-KR" altLang="en-US" sz="1000" b="1" dirty="0" err="1" smtClean="0">
                <a:solidFill>
                  <a:prstClr val="black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35596" y="2314844"/>
              <a:ext cx="794688" cy="338544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6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Young</a:t>
              </a:r>
              <a:endParaRPr kumimoji="0" lang="ko-KR" altLang="en-US" sz="1600" b="1" dirty="0" err="1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538708" y="3503575"/>
            <a:ext cx="3060804" cy="864096"/>
            <a:chOff x="1095004" y="3429000"/>
            <a:chExt cx="3060804" cy="864096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1095004" y="3429000"/>
              <a:ext cx="3060804" cy="864096"/>
            </a:xfrm>
            <a:prstGeom prst="roundRect">
              <a:avLst/>
            </a:prstGeom>
            <a:solidFill>
              <a:schemeClr val="accent6"/>
            </a:solidFill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kumimoji="0" lang="ko-KR" altLang="en-US" sz="1000" b="1" dirty="0" err="1" smtClean="0">
                <a:solidFill>
                  <a:prstClr val="black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29386" y="3483374"/>
              <a:ext cx="527691" cy="338544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6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Old</a:t>
              </a:r>
              <a:endParaRPr kumimoji="0" lang="ko-KR" altLang="en-US" sz="1600" b="1" dirty="0" err="1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531760" y="4595248"/>
            <a:ext cx="3060804" cy="864000"/>
            <a:chOff x="1095004" y="4567019"/>
            <a:chExt cx="3060804" cy="864000"/>
          </a:xfrm>
          <a:solidFill>
            <a:srgbClr val="0070C0"/>
          </a:solidFill>
        </p:grpSpPr>
        <p:sp>
          <p:nvSpPr>
            <p:cNvPr id="26" name="모서리가 둥근 직사각형 25"/>
            <p:cNvSpPr/>
            <p:nvPr/>
          </p:nvSpPr>
          <p:spPr>
            <a:xfrm>
              <a:off x="1095004" y="4567019"/>
              <a:ext cx="3060804" cy="864000"/>
            </a:xfrm>
            <a:prstGeom prst="roundRect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kumimoji="0" lang="ko-KR" altLang="en-US" sz="1000" b="1" dirty="0" err="1" smtClean="0">
                <a:solidFill>
                  <a:prstClr val="black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51756" y="4621297"/>
              <a:ext cx="1228973" cy="338544"/>
            </a:xfrm>
            <a:prstGeom prst="rect">
              <a:avLst/>
            </a:prstGeom>
            <a:grpFill/>
          </p:spPr>
          <p:txBody>
            <a:bodyPr wrap="none" lIns="91431" tIns="45715" rIns="91431" bIns="45715" rtlCol="0">
              <a:spAutoFit/>
            </a:bodyPr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600" b="1" dirty="0" err="1" smtClean="0">
                  <a:solidFill>
                    <a:schemeClr val="bg1"/>
                  </a:solidFill>
                  <a:latin typeface="+mn-ea"/>
                  <a:ea typeface="+mn-ea"/>
                </a:rPr>
                <a:t>Metaspace</a:t>
              </a:r>
              <a:endParaRPr kumimoji="0" lang="ko-KR" altLang="en-US" sz="1600" b="1" dirty="0" err="1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8" name="오른쪽 화살표 27"/>
          <p:cNvSpPr/>
          <p:nvPr/>
        </p:nvSpPr>
        <p:spPr>
          <a:xfrm>
            <a:off x="4214723" y="3226314"/>
            <a:ext cx="933341" cy="484632"/>
          </a:xfrm>
          <a:prstGeom prst="rightArrow">
            <a:avLst/>
          </a:prstGeom>
          <a:solidFill>
            <a:schemeClr val="tx1"/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0" lang="ko-KR" altLang="en-US" sz="1000" b="1" dirty="0" err="1" smtClean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40192" y="768295"/>
            <a:ext cx="865796" cy="369322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 smtClean="0">
                <a:latin typeface="+mn-ea"/>
                <a:ea typeface="+mn-ea"/>
              </a:rPr>
              <a:t>Java 8</a:t>
            </a:r>
            <a:endParaRPr kumimoji="0" lang="ko-KR" altLang="en-US" b="1" dirty="0" err="1" smtClean="0">
              <a:latin typeface="+mn-ea"/>
              <a:ea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7544" y="768295"/>
            <a:ext cx="1409215" cy="369322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 smtClean="0">
                <a:latin typeface="+mn-ea"/>
                <a:ea typeface="+mn-ea"/>
              </a:rPr>
              <a:t>Java 7 </a:t>
            </a:r>
            <a:r>
              <a:rPr kumimoji="0" lang="ko-KR" altLang="en-US" b="1" smtClean="0">
                <a:latin typeface="+mn-ea"/>
                <a:ea typeface="+mn-ea"/>
              </a:rPr>
              <a:t>이하</a:t>
            </a:r>
            <a:endParaRPr kumimoji="0" lang="ko-KR" altLang="en-US" b="1" dirty="0" err="1" smtClean="0">
              <a:latin typeface="+mn-ea"/>
              <a:ea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33108"/>
            <a:ext cx="2954509" cy="369322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Heap Architecture</a:t>
            </a:r>
            <a:r>
              <a:rPr kumimoji="0" lang="ko-KR" altLang="en-US" b="1" smtClean="0">
                <a:solidFill>
                  <a:schemeClr val="bg1"/>
                </a:solidFill>
                <a:latin typeface="+mn-ea"/>
                <a:ea typeface="+mn-ea"/>
              </a:rPr>
              <a:t>의 변경</a:t>
            </a:r>
            <a:endParaRPr kumimoji="0" lang="ko-KR" altLang="en-US" b="1" dirty="0" err="1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4" name="대각선 방향의 모서리가 잘린 사각형 33"/>
          <p:cNvSpPr/>
          <p:nvPr/>
        </p:nvSpPr>
        <p:spPr>
          <a:xfrm>
            <a:off x="1700596" y="4668003"/>
            <a:ext cx="2016224" cy="703941"/>
          </a:xfrm>
          <a:prstGeom prst="snip2DiagRect">
            <a:avLst>
              <a:gd name="adj1" fmla="val 0"/>
              <a:gd name="adj2" fmla="val 40327"/>
            </a:avLst>
          </a:prstGeom>
          <a:solidFill>
            <a:srgbClr val="FF0000"/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dirty="0" smtClean="0">
                <a:solidFill>
                  <a:schemeClr val="bg1"/>
                </a:solidFill>
              </a:rPr>
              <a:t>빈번한</a:t>
            </a:r>
            <a:endParaRPr kumimoji="0" lang="en-US" altLang="ko-KR" sz="1400" b="1" dirty="0" smtClean="0">
              <a:solidFill>
                <a:schemeClr val="bg1"/>
              </a:solidFill>
            </a:endParaRPr>
          </a:p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 smtClean="0">
                <a:solidFill>
                  <a:schemeClr val="bg1"/>
                </a:solidFill>
              </a:rPr>
              <a:t>Out Of Memory</a:t>
            </a:r>
          </a:p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smtClean="0">
                <a:solidFill>
                  <a:schemeClr val="bg1"/>
                </a:solidFill>
              </a:rPr>
              <a:t>발생</a:t>
            </a:r>
            <a:endParaRPr kumimoji="0" lang="ko-KR" altLang="en-US" sz="1400" b="1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45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8" grpId="0" animBg="1"/>
      <p:bldP spid="29" grpId="0"/>
      <p:bldP spid="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908720"/>
            <a:ext cx="4195490" cy="338544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smtClean="0">
                <a:latin typeface="+mn-ea"/>
                <a:ea typeface="+mn-ea"/>
              </a:rPr>
              <a:t>Permanent</a:t>
            </a:r>
            <a:r>
              <a:rPr kumimoji="0" lang="ko-KR" altLang="en-US" sz="1600" b="1">
                <a:latin typeface="+mn-ea"/>
                <a:ea typeface="+mn-ea"/>
              </a:rPr>
              <a:t> </a:t>
            </a:r>
            <a:r>
              <a:rPr kumimoji="0" lang="ko-KR" altLang="en-US" sz="1600" b="1" smtClean="0">
                <a:latin typeface="+mn-ea"/>
                <a:ea typeface="+mn-ea"/>
              </a:rPr>
              <a:t>영역의 부족을 발생시키는 원인</a:t>
            </a:r>
            <a:endParaRPr kumimoji="0" lang="ko-KR" altLang="en-US" sz="1600" b="1" dirty="0" err="1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247264"/>
            <a:ext cx="5747068" cy="830987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marL="171450" indent="-171450"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en-US" altLang="ko-KR" sz="1600" dirty="0" smtClean="0">
                <a:latin typeface="+mn-ea"/>
                <a:ea typeface="+mn-ea"/>
              </a:rPr>
              <a:t>Static Object</a:t>
            </a:r>
            <a:r>
              <a:rPr kumimoji="0" lang="ko-KR" altLang="en-US" sz="1600" smtClean="0">
                <a:latin typeface="+mn-ea"/>
                <a:ea typeface="+mn-ea"/>
              </a:rPr>
              <a:t>의 잘못된 사용 </a:t>
            </a:r>
            <a:r>
              <a:rPr kumimoji="0" lang="en-US" altLang="ko-KR" sz="1600" dirty="0" smtClean="0">
                <a:latin typeface="+mn-ea"/>
                <a:ea typeface="+mn-ea"/>
              </a:rPr>
              <a:t>[</a:t>
            </a:r>
            <a:r>
              <a:rPr kumimoji="0" lang="ko-KR" altLang="en-US" sz="1600" smtClean="0">
                <a:latin typeface="+mn-ea"/>
                <a:ea typeface="+mn-ea"/>
              </a:rPr>
              <a:t>개발자 과실</a:t>
            </a:r>
            <a:r>
              <a:rPr kumimoji="0" lang="en-US" altLang="ko-KR" sz="1600" dirty="0" smtClean="0">
                <a:latin typeface="+mn-ea"/>
                <a:ea typeface="+mn-ea"/>
              </a:rPr>
              <a:t>]</a:t>
            </a:r>
          </a:p>
          <a:p>
            <a:pPr marL="171450" indent="-171450"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en-US" altLang="ko-KR" sz="1600" dirty="0" smtClean="0">
                <a:latin typeface="+mn-ea"/>
                <a:ea typeface="+mn-ea"/>
              </a:rPr>
              <a:t>Class, Method</a:t>
            </a:r>
            <a:r>
              <a:rPr kumimoji="0" lang="ko-KR" altLang="en-US" sz="1600">
                <a:latin typeface="+mn-ea"/>
                <a:ea typeface="+mn-ea"/>
              </a:rPr>
              <a:t> </a:t>
            </a:r>
            <a:r>
              <a:rPr kumimoji="0" lang="en-US" altLang="ko-KR" sz="1600" dirty="0" smtClean="0">
                <a:latin typeface="+mn-ea"/>
                <a:ea typeface="+mn-ea"/>
              </a:rPr>
              <a:t>Meta Data</a:t>
            </a:r>
            <a:r>
              <a:rPr kumimoji="0" lang="ko-KR" altLang="en-US" sz="1600" smtClean="0">
                <a:latin typeface="+mn-ea"/>
                <a:ea typeface="+mn-ea"/>
              </a:rPr>
              <a:t>의 증가 </a:t>
            </a:r>
            <a:r>
              <a:rPr kumimoji="0" lang="en-US" altLang="ko-KR" sz="1600" dirty="0" smtClean="0">
                <a:latin typeface="+mn-ea"/>
                <a:ea typeface="+mn-ea"/>
              </a:rPr>
              <a:t>[JSP Hot Deploy</a:t>
            </a:r>
            <a:r>
              <a:rPr kumimoji="0" lang="ko-KR" altLang="en-US" sz="1600" smtClean="0">
                <a:latin typeface="+mn-ea"/>
                <a:ea typeface="+mn-ea"/>
              </a:rPr>
              <a:t>가 원인</a:t>
            </a:r>
            <a:r>
              <a:rPr kumimoji="0" lang="en-US" altLang="ko-KR" sz="1600" dirty="0" smtClean="0">
                <a:latin typeface="+mn-ea"/>
                <a:ea typeface="+mn-ea"/>
              </a:rPr>
              <a:t>]</a:t>
            </a:r>
            <a:endParaRPr kumimoji="0" lang="ko-KR" altLang="en-US" sz="1600" dirty="0" err="1" smtClean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2441162"/>
            <a:ext cx="7118469" cy="338544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b="1" dirty="0" smtClean="0">
                <a:latin typeface="+mn-ea"/>
                <a:ea typeface="+mn-ea"/>
              </a:rPr>
              <a:t>기존에 </a:t>
            </a:r>
            <a:r>
              <a:rPr kumimoji="0" lang="en-US" altLang="ko-KR" sz="1600" b="1" dirty="0" smtClean="0">
                <a:latin typeface="+mn-ea"/>
                <a:ea typeface="+mn-ea"/>
              </a:rPr>
              <a:t>Permanent</a:t>
            </a:r>
            <a:r>
              <a:rPr kumimoji="0" lang="ko-KR" altLang="en-US" sz="1600" b="1" smtClean="0">
                <a:latin typeface="+mn-ea"/>
                <a:ea typeface="+mn-ea"/>
              </a:rPr>
              <a:t>의 영역에 저장되던 </a:t>
            </a:r>
            <a:r>
              <a:rPr kumimoji="0" lang="en-US" altLang="ko-KR" sz="1600" b="1" dirty="0" smtClean="0">
                <a:latin typeface="+mn-ea"/>
                <a:ea typeface="+mn-ea"/>
              </a:rPr>
              <a:t>Static Object</a:t>
            </a:r>
            <a:r>
              <a:rPr kumimoji="0" lang="ko-KR" altLang="en-US" sz="1600" b="1" smtClean="0">
                <a:latin typeface="+mn-ea"/>
                <a:ea typeface="+mn-ea"/>
              </a:rPr>
              <a:t>를 </a:t>
            </a:r>
            <a:r>
              <a:rPr kumimoji="0" lang="en-US" altLang="ko-KR" sz="1600" b="1" dirty="0" smtClean="0">
                <a:latin typeface="+mn-ea"/>
                <a:ea typeface="+mn-ea"/>
              </a:rPr>
              <a:t>Heap</a:t>
            </a:r>
            <a:r>
              <a:rPr kumimoji="0" lang="ko-KR" altLang="en-US" sz="1600" b="1" smtClean="0">
                <a:latin typeface="+mn-ea"/>
                <a:ea typeface="+mn-ea"/>
              </a:rPr>
              <a:t>에 저장합니다</a:t>
            </a:r>
            <a:r>
              <a:rPr kumimoji="0" lang="en-US" altLang="ko-KR" sz="1600" b="1" dirty="0" smtClean="0">
                <a:latin typeface="+mn-ea"/>
                <a:ea typeface="+mn-ea"/>
              </a:rPr>
              <a:t>.</a:t>
            </a:r>
            <a:endParaRPr kumimoji="0" lang="ko-KR" altLang="en-US" sz="1600" b="1" dirty="0" err="1" smtClean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0744" y="2780928"/>
            <a:ext cx="7238374" cy="1200318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marL="285750" indent="-285750"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en-US" altLang="ko-KR" sz="1600" dirty="0" smtClean="0">
                <a:latin typeface="+mn-ea"/>
                <a:ea typeface="+mn-ea"/>
              </a:rPr>
              <a:t>Static Object</a:t>
            </a:r>
            <a:r>
              <a:rPr kumimoji="0" lang="ko-KR" altLang="en-US" sz="1600" smtClean="0">
                <a:latin typeface="+mn-ea"/>
                <a:ea typeface="+mn-ea"/>
              </a:rPr>
              <a:t>를 </a:t>
            </a:r>
            <a:r>
              <a:rPr kumimoji="0" lang="en-US" altLang="ko-KR" sz="1600" dirty="0" smtClean="0">
                <a:latin typeface="+mn-ea"/>
                <a:ea typeface="+mn-ea"/>
              </a:rPr>
              <a:t>Heap </a:t>
            </a:r>
            <a:r>
              <a:rPr kumimoji="0" lang="ko-KR" altLang="en-US" sz="1600" smtClean="0">
                <a:latin typeface="+mn-ea"/>
                <a:ea typeface="+mn-ea"/>
              </a:rPr>
              <a:t>저장하여 최대한 </a:t>
            </a:r>
            <a:r>
              <a:rPr kumimoji="0" lang="en-US" altLang="ko-KR" sz="1600" dirty="0" smtClean="0">
                <a:latin typeface="+mn-ea"/>
                <a:ea typeface="+mn-ea"/>
              </a:rPr>
              <a:t>GC</a:t>
            </a:r>
            <a:r>
              <a:rPr kumimoji="0" lang="ko-KR" altLang="en-US" sz="1600" smtClean="0">
                <a:latin typeface="+mn-ea"/>
                <a:ea typeface="+mn-ea"/>
              </a:rPr>
              <a:t>의 대상이 될 수 있도록 합니다</a:t>
            </a:r>
            <a:r>
              <a:rPr kumimoji="0" lang="en-US" altLang="ko-KR" sz="1600" dirty="0" smtClean="0">
                <a:latin typeface="+mn-ea"/>
                <a:ea typeface="+mn-ea"/>
              </a:rPr>
              <a:t>.</a:t>
            </a:r>
          </a:p>
          <a:p>
            <a:pPr marL="285750" indent="-285750"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en-US" altLang="ko-KR" sz="1600" dirty="0" smtClean="0">
                <a:latin typeface="+mn-ea"/>
                <a:ea typeface="+mn-ea"/>
              </a:rPr>
              <a:t>Static Object </a:t>
            </a:r>
            <a:r>
              <a:rPr kumimoji="0" lang="ko-KR" altLang="en-US" sz="1600" smtClean="0">
                <a:latin typeface="+mn-ea"/>
                <a:ea typeface="+mn-ea"/>
              </a:rPr>
              <a:t>제외한 다른 요소들은 </a:t>
            </a:r>
            <a:r>
              <a:rPr kumimoji="0" lang="en-US" altLang="ko-KR" sz="1600" dirty="0" err="1" smtClean="0">
                <a:latin typeface="+mn-ea"/>
                <a:ea typeface="+mn-ea"/>
              </a:rPr>
              <a:t>Permantent</a:t>
            </a:r>
            <a:r>
              <a:rPr kumimoji="0" lang="ko-KR" altLang="en-US" sz="1600" smtClean="0">
                <a:latin typeface="+mn-ea"/>
                <a:ea typeface="+mn-ea"/>
              </a:rPr>
              <a:t>에서 </a:t>
            </a:r>
            <a:r>
              <a:rPr kumimoji="0" lang="en-US" altLang="ko-KR" sz="1600" dirty="0" err="1" smtClean="0">
                <a:latin typeface="+mn-ea"/>
                <a:ea typeface="+mn-ea"/>
              </a:rPr>
              <a:t>Metaspace</a:t>
            </a:r>
            <a:r>
              <a:rPr kumimoji="0" lang="ko-KR" altLang="en-US" sz="1600" smtClean="0">
                <a:latin typeface="+mn-ea"/>
                <a:ea typeface="+mn-ea"/>
              </a:rPr>
              <a:t>로 대체된</a:t>
            </a:r>
            <a:r>
              <a:rPr kumimoji="0" lang="en-US" altLang="ko-KR" sz="1600" dirty="0" smtClean="0">
                <a:latin typeface="+mn-ea"/>
                <a:ea typeface="+mn-ea"/>
              </a:rPr>
              <a:t/>
            </a:r>
            <a:br>
              <a:rPr kumimoji="0" lang="en-US" altLang="ko-KR" sz="1600" dirty="0" smtClean="0">
                <a:latin typeface="+mn-ea"/>
                <a:ea typeface="+mn-ea"/>
              </a:rPr>
            </a:br>
            <a:r>
              <a:rPr kumimoji="0" lang="ko-KR" altLang="en-US" sz="1600" smtClean="0">
                <a:latin typeface="+mn-ea"/>
                <a:ea typeface="+mn-ea"/>
              </a:rPr>
              <a:t>수준으로 봐도 무방합니다</a:t>
            </a:r>
            <a:r>
              <a:rPr kumimoji="0" lang="en-US" altLang="ko-KR" sz="1600" dirty="0" smtClean="0">
                <a:latin typeface="+mn-ea"/>
                <a:ea typeface="+mn-ea"/>
              </a:rPr>
              <a:t>.</a:t>
            </a:r>
            <a:endParaRPr kumimoji="0" lang="ko-KR" altLang="en-US" sz="1600" dirty="0" err="1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133108"/>
            <a:ext cx="2954509" cy="369322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Heap Architecture</a:t>
            </a:r>
            <a:r>
              <a:rPr kumimoji="0" lang="ko-KR" altLang="en-US" b="1" smtClean="0">
                <a:solidFill>
                  <a:schemeClr val="bg1"/>
                </a:solidFill>
                <a:latin typeface="+mn-ea"/>
                <a:ea typeface="+mn-ea"/>
              </a:rPr>
              <a:t>의 변경</a:t>
            </a:r>
            <a:endParaRPr kumimoji="0" lang="ko-KR" altLang="en-US" b="1" dirty="0" err="1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361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669" y="908720"/>
            <a:ext cx="3173158" cy="3416310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marL="228600" indent="-228600" defTabSz="914218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kumimoji="0" lang="en-US" altLang="ko-KR" b="1" dirty="0" smtClean="0">
                <a:latin typeface="+mn-ea"/>
                <a:ea typeface="+mn-ea"/>
              </a:rPr>
              <a:t>Java8</a:t>
            </a:r>
            <a:r>
              <a:rPr kumimoji="0" lang="ko-KR" altLang="en-US" b="1" smtClean="0">
                <a:latin typeface="+mn-ea"/>
                <a:ea typeface="+mn-ea"/>
              </a:rPr>
              <a:t>의 </a:t>
            </a:r>
            <a:r>
              <a:rPr kumimoji="0" lang="en-US" altLang="ko-KR" b="1" dirty="0" smtClean="0">
                <a:latin typeface="+mn-ea"/>
                <a:ea typeface="+mn-ea"/>
              </a:rPr>
              <a:t>Syntax </a:t>
            </a:r>
            <a:r>
              <a:rPr kumimoji="0" lang="ko-KR" altLang="en-US" b="1" smtClean="0">
                <a:latin typeface="+mn-ea"/>
                <a:ea typeface="+mn-ea"/>
              </a:rPr>
              <a:t>변경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marL="228600" indent="-228600" defTabSz="914218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kumimoji="0" lang="en-US" altLang="ko-KR" b="1" dirty="0" smtClean="0">
                <a:latin typeface="+mn-ea"/>
                <a:ea typeface="+mn-ea"/>
              </a:rPr>
              <a:t>Garbage </a:t>
            </a:r>
            <a:r>
              <a:rPr kumimoji="0" lang="en-US" altLang="ko-KR" b="1" dirty="0" err="1" smtClean="0">
                <a:latin typeface="+mn-ea"/>
                <a:ea typeface="+mn-ea"/>
              </a:rPr>
              <a:t>Colletion</a:t>
            </a:r>
            <a:r>
              <a:rPr kumimoji="0" lang="ko-KR" altLang="en-US" b="1" smtClean="0">
                <a:latin typeface="+mn-ea"/>
                <a:ea typeface="+mn-ea"/>
              </a:rPr>
              <a:t>의 기본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marL="228600" indent="-228600" defTabSz="914218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kumimoji="0" lang="en-US" altLang="ko-KR" b="1" dirty="0" smtClean="0">
                <a:latin typeface="+mn-ea"/>
                <a:ea typeface="+mn-ea"/>
              </a:rPr>
              <a:t>G1 </a:t>
            </a:r>
            <a:r>
              <a:rPr kumimoji="0" lang="en-US" altLang="ko-KR" b="1" dirty="0" smtClean="0">
                <a:latin typeface="+mn-ea"/>
                <a:ea typeface="+mn-ea"/>
              </a:rPr>
              <a:t>GC </a:t>
            </a:r>
            <a:r>
              <a:rPr kumimoji="0" lang="ko-KR" altLang="en-US" b="1" smtClean="0">
                <a:latin typeface="+mn-ea"/>
                <a:ea typeface="+mn-ea"/>
              </a:rPr>
              <a:t>알고리즘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marL="228600" indent="-228600" defTabSz="914218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kumimoji="0" lang="en-US" altLang="ko-KR" b="1" dirty="0" smtClean="0">
                <a:latin typeface="+mn-ea"/>
                <a:ea typeface="+mn-ea"/>
              </a:rPr>
              <a:t>Java7</a:t>
            </a:r>
            <a:r>
              <a:rPr kumimoji="0" lang="ko-KR" altLang="en-US" b="1" smtClean="0">
                <a:latin typeface="+mn-ea"/>
                <a:ea typeface="+mn-ea"/>
              </a:rPr>
              <a:t>과 </a:t>
            </a:r>
            <a:r>
              <a:rPr kumimoji="0" lang="en-US" altLang="ko-KR" b="1" dirty="0" smtClean="0">
                <a:latin typeface="+mn-ea"/>
                <a:ea typeface="+mn-ea"/>
              </a:rPr>
              <a:t>Java8</a:t>
            </a:r>
            <a:r>
              <a:rPr kumimoji="0" lang="ko-KR" altLang="en-US" b="1" smtClean="0">
                <a:latin typeface="+mn-ea"/>
                <a:ea typeface="+mn-ea"/>
              </a:rPr>
              <a:t>의 </a:t>
            </a:r>
            <a:r>
              <a:rPr kumimoji="0" lang="en-US" altLang="ko-KR" b="1" dirty="0" smtClean="0">
                <a:latin typeface="+mn-ea"/>
                <a:ea typeface="+mn-ea"/>
              </a:rPr>
              <a:t>GC </a:t>
            </a:r>
            <a:r>
              <a:rPr kumimoji="0" lang="ko-KR" altLang="en-US" b="1" smtClean="0">
                <a:latin typeface="+mn-ea"/>
                <a:ea typeface="+mn-ea"/>
              </a:rPr>
              <a:t>차이</a:t>
            </a:r>
            <a:endParaRPr kumimoji="0" lang="ko-KR" altLang="en-US" b="1" dirty="0" err="1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33108"/>
            <a:ext cx="646314" cy="369322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b="1" smtClean="0">
                <a:solidFill>
                  <a:schemeClr val="bg1"/>
                </a:solidFill>
                <a:latin typeface="+mn-ea"/>
                <a:ea typeface="+mn-ea"/>
              </a:rPr>
              <a:t>목차</a:t>
            </a:r>
            <a:endParaRPr kumimoji="0" lang="ko-KR" altLang="en-US" b="1" dirty="0" err="1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504" y="133108"/>
            <a:ext cx="2954509" cy="369322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Heap Architecture</a:t>
            </a:r>
            <a:r>
              <a:rPr kumimoji="0" lang="ko-KR" altLang="en-US" b="1" smtClean="0">
                <a:solidFill>
                  <a:schemeClr val="bg1"/>
                </a:solidFill>
                <a:latin typeface="+mn-ea"/>
                <a:ea typeface="+mn-ea"/>
              </a:rPr>
              <a:t>의 변경</a:t>
            </a:r>
            <a:endParaRPr kumimoji="0" lang="ko-KR" altLang="en-US" b="1" dirty="0" err="1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7707" y="1412776"/>
            <a:ext cx="54726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22222"/>
                </a:solidFill>
                <a:latin typeface="+mn-ea"/>
                <a:ea typeface="+mn-ea"/>
              </a:rPr>
              <a:t>-</a:t>
            </a:r>
            <a:r>
              <a:rPr lang="en-US" altLang="ko-KR" sz="1600" dirty="0" err="1">
                <a:solidFill>
                  <a:srgbClr val="222222"/>
                </a:solidFill>
                <a:latin typeface="+mn-ea"/>
                <a:ea typeface="+mn-ea"/>
              </a:rPr>
              <a:t>XX:PermSize</a:t>
            </a:r>
            <a:r>
              <a:rPr lang="en-US" altLang="ko-KR" sz="1600" dirty="0">
                <a:solidFill>
                  <a:srgbClr val="222222"/>
                </a:solidFill>
                <a:latin typeface="+mn-ea"/>
                <a:ea typeface="+mn-ea"/>
              </a:rPr>
              <a:t>=350m </a:t>
            </a:r>
            <a:r>
              <a:rPr lang="en-US" altLang="ko-KR" sz="1600" dirty="0" smtClean="0">
                <a:solidFill>
                  <a:srgbClr val="222222"/>
                </a:solidFill>
                <a:latin typeface="+mn-ea"/>
                <a:ea typeface="+mn-ea"/>
              </a:rPr>
              <a:t>        [Permanent </a:t>
            </a:r>
            <a:r>
              <a:rPr lang="ko-KR" altLang="en-US" sz="1600" smtClean="0">
                <a:solidFill>
                  <a:srgbClr val="222222"/>
                </a:solidFill>
                <a:latin typeface="+mn-ea"/>
                <a:ea typeface="+mn-ea"/>
              </a:rPr>
              <a:t>사이즈</a:t>
            </a:r>
            <a:r>
              <a:rPr lang="en-US" altLang="ko-KR" sz="1600" dirty="0" smtClean="0">
                <a:solidFill>
                  <a:srgbClr val="222222"/>
                </a:solidFill>
                <a:latin typeface="+mn-ea"/>
                <a:ea typeface="+mn-ea"/>
              </a:rPr>
              <a:t>]</a:t>
            </a:r>
            <a:r>
              <a:rPr lang="ko-KR" altLang="en-US" sz="1600">
                <a:latin typeface="+mn-ea"/>
                <a:ea typeface="+mn-ea"/>
              </a:rPr>
              <a:t/>
            </a:r>
            <a:br>
              <a:rPr lang="ko-KR" altLang="en-US" sz="1600">
                <a:latin typeface="+mn-ea"/>
                <a:ea typeface="+mn-ea"/>
              </a:rPr>
            </a:br>
            <a:r>
              <a:rPr lang="en-US" altLang="ko-KR" sz="1600" dirty="0">
                <a:solidFill>
                  <a:srgbClr val="222222"/>
                </a:solidFill>
                <a:latin typeface="+mn-ea"/>
                <a:ea typeface="+mn-ea"/>
              </a:rPr>
              <a:t>-</a:t>
            </a:r>
            <a:r>
              <a:rPr lang="en-US" altLang="ko-KR" sz="1600" dirty="0" err="1">
                <a:solidFill>
                  <a:srgbClr val="222222"/>
                </a:solidFill>
                <a:latin typeface="+mn-ea"/>
                <a:ea typeface="+mn-ea"/>
              </a:rPr>
              <a:t>XX:MaxPermSize</a:t>
            </a:r>
            <a:r>
              <a:rPr lang="en-US" altLang="ko-KR" sz="1600" dirty="0">
                <a:solidFill>
                  <a:srgbClr val="222222"/>
                </a:solidFill>
                <a:latin typeface="+mn-ea"/>
                <a:ea typeface="+mn-ea"/>
              </a:rPr>
              <a:t>=400m </a:t>
            </a:r>
            <a:r>
              <a:rPr lang="en-US" altLang="ko-KR" sz="1600" dirty="0" smtClean="0">
                <a:solidFill>
                  <a:srgbClr val="222222"/>
                </a:solidFill>
                <a:latin typeface="+mn-ea"/>
                <a:ea typeface="+mn-ea"/>
              </a:rPr>
              <a:t>   [Permanent </a:t>
            </a:r>
            <a:r>
              <a:rPr lang="ko-KR" altLang="en-US" sz="1600" smtClean="0">
                <a:solidFill>
                  <a:srgbClr val="222222"/>
                </a:solidFill>
                <a:latin typeface="+mn-ea"/>
                <a:ea typeface="+mn-ea"/>
              </a:rPr>
              <a:t>최대 사이즈</a:t>
            </a:r>
            <a:r>
              <a:rPr lang="en-US" altLang="ko-KR" sz="1600" dirty="0" smtClean="0">
                <a:solidFill>
                  <a:srgbClr val="222222"/>
                </a:solidFill>
                <a:latin typeface="+mn-ea"/>
                <a:ea typeface="+mn-ea"/>
              </a:rPr>
              <a:t>]</a:t>
            </a:r>
            <a:endParaRPr lang="ko-KR" altLang="en-US" sz="1600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4669" y="2497695"/>
            <a:ext cx="55056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22222"/>
                </a:solidFill>
                <a:latin typeface="+mn-ea"/>
                <a:ea typeface="+mn-ea"/>
              </a:rPr>
              <a:t>-</a:t>
            </a:r>
            <a:r>
              <a:rPr lang="en-US" altLang="ko-KR" sz="1600" dirty="0" err="1" smtClean="0">
                <a:solidFill>
                  <a:srgbClr val="222222"/>
                </a:solidFill>
                <a:latin typeface="+mn-ea"/>
                <a:ea typeface="+mn-ea"/>
              </a:rPr>
              <a:t>XX:MaxMetaspaceSize</a:t>
            </a:r>
            <a:r>
              <a:rPr lang="en-US" altLang="ko-KR" sz="1600" dirty="0" smtClean="0">
                <a:solidFill>
                  <a:srgbClr val="222222"/>
                </a:solidFill>
                <a:latin typeface="+mn-ea"/>
                <a:ea typeface="+mn-ea"/>
              </a:rPr>
              <a:t>=350m </a:t>
            </a:r>
            <a:r>
              <a:rPr lang="en-US" altLang="ko-KR" sz="1600" dirty="0" smtClean="0">
                <a:solidFill>
                  <a:srgbClr val="222222"/>
                </a:solidFill>
                <a:latin typeface="+mn-ea"/>
              </a:rPr>
              <a:t>[</a:t>
            </a:r>
            <a:r>
              <a:rPr lang="en-US" altLang="ko-KR" sz="1600" dirty="0" err="1" smtClean="0">
                <a:solidFill>
                  <a:srgbClr val="222222"/>
                </a:solidFill>
                <a:latin typeface="+mn-ea"/>
              </a:rPr>
              <a:t>Metaspace</a:t>
            </a:r>
            <a:r>
              <a:rPr lang="en-US" altLang="ko-KR" sz="1600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altLang="en-US" sz="1600" smtClean="0">
                <a:solidFill>
                  <a:srgbClr val="222222"/>
                </a:solidFill>
                <a:latin typeface="+mn-ea"/>
              </a:rPr>
              <a:t>사이즈</a:t>
            </a:r>
            <a:r>
              <a:rPr lang="en-US" altLang="ko-KR" sz="1600" dirty="0" smtClean="0">
                <a:solidFill>
                  <a:srgbClr val="222222"/>
                </a:solidFill>
                <a:latin typeface="+mn-ea"/>
              </a:rPr>
              <a:t>]</a:t>
            </a:r>
            <a:r>
              <a:rPr lang="en-US" altLang="ko-KR" sz="1600" dirty="0">
                <a:latin typeface="+mn-ea"/>
                <a:ea typeface="+mn-ea"/>
              </a:rPr>
              <a:t/>
            </a:r>
            <a:br>
              <a:rPr lang="en-US" altLang="ko-KR" sz="1600" dirty="0">
                <a:latin typeface="+mn-ea"/>
                <a:ea typeface="+mn-ea"/>
              </a:rPr>
            </a:br>
            <a:r>
              <a:rPr lang="en-US" altLang="ko-KR" sz="1600" dirty="0">
                <a:solidFill>
                  <a:srgbClr val="222222"/>
                </a:solidFill>
                <a:latin typeface="+mn-ea"/>
                <a:ea typeface="+mn-ea"/>
              </a:rPr>
              <a:t>-</a:t>
            </a:r>
            <a:r>
              <a:rPr lang="en-US" altLang="ko-KR" sz="1600" dirty="0" err="1" smtClean="0">
                <a:solidFill>
                  <a:srgbClr val="222222"/>
                </a:solidFill>
                <a:latin typeface="+mn-ea"/>
                <a:ea typeface="+mn-ea"/>
              </a:rPr>
              <a:t>XX:MetaspaceSize</a:t>
            </a:r>
            <a:r>
              <a:rPr lang="en-US" altLang="ko-KR" sz="1600" dirty="0" smtClean="0">
                <a:solidFill>
                  <a:srgbClr val="222222"/>
                </a:solidFill>
                <a:latin typeface="+mn-ea"/>
                <a:ea typeface="+mn-ea"/>
              </a:rPr>
              <a:t>=400m       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[</a:t>
            </a:r>
            <a:r>
              <a:rPr lang="en-US" altLang="ko-KR" sz="1600" dirty="0" err="1">
                <a:solidFill>
                  <a:srgbClr val="222222"/>
                </a:solidFill>
                <a:latin typeface="+mn-ea"/>
              </a:rPr>
              <a:t>Metaspace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altLang="en-US" sz="1600" smtClean="0">
                <a:solidFill>
                  <a:srgbClr val="222222"/>
                </a:solidFill>
                <a:latin typeface="+mn-ea"/>
              </a:rPr>
              <a:t>최대 사이즈</a:t>
            </a:r>
            <a:r>
              <a:rPr lang="en-US" altLang="ko-KR" sz="1600" dirty="0" smtClean="0">
                <a:solidFill>
                  <a:srgbClr val="222222"/>
                </a:solidFill>
                <a:latin typeface="+mn-ea"/>
              </a:rPr>
              <a:t>]</a:t>
            </a:r>
            <a:endParaRPr lang="ko-KR" altLang="en-US" sz="160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5596" y="908720"/>
            <a:ext cx="1502316" cy="369322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b="1" dirty="0" smtClean="0">
                <a:latin typeface="+mn-ea"/>
                <a:ea typeface="+mn-ea"/>
              </a:rPr>
              <a:t>옵션 값 변경</a:t>
            </a:r>
          </a:p>
        </p:txBody>
      </p:sp>
    </p:spTree>
    <p:extLst>
      <p:ext uri="{BB962C8B-B14F-4D97-AF65-F5344CB8AC3E}">
        <p14:creationId xmlns:p14="http://schemas.microsoft.com/office/powerpoint/2010/main" val="244932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33108"/>
            <a:ext cx="1967187" cy="369322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G1 GC </a:t>
            </a:r>
            <a:r>
              <a:rPr kumimoji="0" lang="ko-KR" altLang="en-US" b="1" smtClean="0">
                <a:solidFill>
                  <a:schemeClr val="bg1"/>
                </a:solidFill>
                <a:latin typeface="+mn-ea"/>
                <a:ea typeface="+mn-ea"/>
              </a:rPr>
              <a:t>적용 사례</a:t>
            </a:r>
            <a:endParaRPr kumimoji="0" lang="ko-KR" altLang="en-US" b="1" dirty="0" err="1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89377" y="620688"/>
            <a:ext cx="4572000" cy="54066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latinLnBrk="1">
              <a:lnSpc>
                <a:spcPct val="200000"/>
              </a:lnSpc>
              <a:spcAft>
                <a:spcPts val="800"/>
              </a:spcAft>
            </a:pPr>
            <a:r>
              <a:rPr lang="en-US" altLang="ko-KR" sz="16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java </a:t>
            </a:r>
            <a:r>
              <a:rPr lang="en-US" altLang="ko-KR" sz="1600" kern="100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–server</a:t>
            </a:r>
          </a:p>
          <a:p>
            <a:pPr algn="just" latinLnBrk="1">
              <a:lnSpc>
                <a:spcPct val="200000"/>
              </a:lnSpc>
              <a:spcAft>
                <a:spcPts val="800"/>
              </a:spcAft>
            </a:pPr>
            <a:r>
              <a:rPr lang="en-US" altLang="ko-KR" sz="1600" kern="100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-Xms256m </a:t>
            </a:r>
            <a:r>
              <a:rPr lang="en-US" altLang="ko-KR" sz="16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-Xmx1024m</a:t>
            </a:r>
            <a:endParaRPr lang="ko-KR" altLang="ko-KR" sz="1600" kern="10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200000"/>
              </a:lnSpc>
              <a:spcAft>
                <a:spcPts val="800"/>
              </a:spcAft>
            </a:pPr>
            <a:r>
              <a:rPr lang="en-US" altLang="ko-KR" sz="16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en-US" altLang="ko-KR" sz="1600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XX:ParallelGCThreads</a:t>
            </a:r>
            <a:r>
              <a:rPr lang="en-US" altLang="ko-KR" sz="16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=32</a:t>
            </a:r>
            <a:endParaRPr lang="ko-KR" altLang="ko-KR" sz="1600" kern="10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200000"/>
              </a:lnSpc>
              <a:spcAft>
                <a:spcPts val="800"/>
              </a:spcAft>
            </a:pPr>
            <a:r>
              <a:rPr lang="en-US" altLang="ko-KR" sz="16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en-US" altLang="ko-KR" sz="1600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XX:NewRatio</a:t>
            </a:r>
            <a:r>
              <a:rPr lang="en-US" altLang="ko-KR" sz="16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=2</a:t>
            </a:r>
            <a:endParaRPr lang="ko-KR" altLang="ko-KR" sz="1600" kern="10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200000"/>
              </a:lnSpc>
              <a:spcAft>
                <a:spcPts val="800"/>
              </a:spcAft>
            </a:pPr>
            <a:r>
              <a:rPr lang="en-US" altLang="ko-KR" sz="16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-XX:+UseG1GC</a:t>
            </a:r>
            <a:endParaRPr lang="ko-KR" altLang="ko-KR" sz="1600" kern="10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200000"/>
              </a:lnSpc>
              <a:spcAft>
                <a:spcPts val="800"/>
              </a:spcAft>
            </a:pPr>
            <a:r>
              <a:rPr lang="en-US" altLang="ko-KR" sz="16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-XX:+</a:t>
            </a:r>
            <a:r>
              <a:rPr lang="en-US" altLang="ko-KR" sz="1600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UnlockExperimentalVMOptions</a:t>
            </a:r>
            <a:endParaRPr lang="ko-KR" altLang="ko-KR" sz="1600" kern="10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200000"/>
              </a:lnSpc>
              <a:spcAft>
                <a:spcPts val="800"/>
              </a:spcAft>
            </a:pPr>
            <a:r>
              <a:rPr lang="en-US" altLang="ko-KR" sz="16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-XX:+</a:t>
            </a:r>
            <a:r>
              <a:rPr lang="en-US" altLang="ko-KR" sz="1600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UseLargePagesInMetaspace</a:t>
            </a:r>
            <a:endParaRPr lang="ko-KR" altLang="ko-KR" sz="1600" kern="10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200000"/>
              </a:lnSpc>
              <a:spcAft>
                <a:spcPts val="800"/>
              </a:spcAft>
            </a:pPr>
            <a:r>
              <a:rPr lang="en-US" altLang="ko-KR" sz="16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en-US" altLang="ko-KR" sz="1600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XX:InitiatingHeapOccupancyPercent</a:t>
            </a:r>
            <a:r>
              <a:rPr lang="en-US" altLang="ko-KR" sz="16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=45</a:t>
            </a:r>
            <a:endParaRPr lang="ko-KR" altLang="ko-KR" sz="1600" kern="10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200000"/>
              </a:lnSpc>
              <a:spcAft>
                <a:spcPts val="800"/>
              </a:spcAft>
            </a:pPr>
            <a:r>
              <a:rPr lang="en-US" altLang="ko-KR" sz="16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en-US" altLang="ko-KR" sz="1600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XX:ConcGCThreads</a:t>
            </a:r>
            <a:r>
              <a:rPr lang="en-US" altLang="ko-KR" sz="16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=8</a:t>
            </a:r>
            <a:endParaRPr lang="ko-KR" altLang="ko-KR" sz="1600" kern="100"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27378" y="1340768"/>
            <a:ext cx="3994986" cy="307766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 smtClean="0">
                <a:latin typeface="+mn-ea"/>
                <a:ea typeface="+mn-ea"/>
              </a:rPr>
              <a:t>JVM Heap </a:t>
            </a:r>
            <a:r>
              <a:rPr kumimoji="0" lang="ko-KR" altLang="en-US" sz="1400" smtClean="0">
                <a:latin typeface="+mn-ea"/>
                <a:ea typeface="+mn-ea"/>
              </a:rPr>
              <a:t>영역 크기      최대 </a:t>
            </a:r>
            <a:r>
              <a:rPr kumimoji="0" lang="en-US" altLang="ko-KR" sz="1400" dirty="0" smtClean="0">
                <a:latin typeface="+mn-ea"/>
                <a:ea typeface="+mn-ea"/>
              </a:rPr>
              <a:t>Heap </a:t>
            </a:r>
            <a:r>
              <a:rPr kumimoji="0" lang="ko-KR" altLang="en-US" sz="1400" smtClean="0">
                <a:latin typeface="+mn-ea"/>
                <a:ea typeface="+mn-ea"/>
              </a:rPr>
              <a:t>영역 크기</a:t>
            </a:r>
            <a:endParaRPr kumimoji="0" lang="ko-KR" altLang="en-US" sz="1400" dirty="0" err="1" smtClean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27378" y="1969106"/>
            <a:ext cx="3061334" cy="307766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 smtClean="0">
                <a:latin typeface="+mn-ea"/>
                <a:ea typeface="+mn-ea"/>
              </a:rPr>
              <a:t>Young GC</a:t>
            </a:r>
            <a:r>
              <a:rPr kumimoji="0" lang="ko-KR" altLang="en-US" sz="1400" smtClean="0">
                <a:latin typeface="+mn-ea"/>
                <a:ea typeface="+mn-ea"/>
              </a:rPr>
              <a:t>를 수행하는 </a:t>
            </a:r>
            <a:r>
              <a:rPr kumimoji="0" lang="en-US" altLang="ko-KR" sz="1400" dirty="0" smtClean="0">
                <a:latin typeface="+mn-ea"/>
                <a:ea typeface="+mn-ea"/>
              </a:rPr>
              <a:t>Thread </a:t>
            </a:r>
            <a:r>
              <a:rPr kumimoji="0" lang="ko-KR" altLang="en-US" sz="1400" smtClean="0">
                <a:latin typeface="+mn-ea"/>
                <a:ea typeface="+mn-ea"/>
              </a:rPr>
              <a:t>개수</a:t>
            </a:r>
            <a:endParaRPr kumimoji="0" lang="ko-KR" altLang="en-US" sz="1400" dirty="0" err="1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7378" y="2564904"/>
            <a:ext cx="2579727" cy="307766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 smtClean="0">
                <a:latin typeface="+mn-ea"/>
                <a:ea typeface="+mn-ea"/>
              </a:rPr>
              <a:t>Young</a:t>
            </a:r>
            <a:r>
              <a:rPr kumimoji="0" lang="ko-KR" altLang="en-US" sz="1400" smtClean="0">
                <a:latin typeface="+mn-ea"/>
                <a:ea typeface="+mn-ea"/>
              </a:rPr>
              <a:t>영역과 </a:t>
            </a:r>
            <a:r>
              <a:rPr kumimoji="0" lang="en-US" altLang="ko-KR" sz="1400" dirty="0" smtClean="0">
                <a:latin typeface="+mn-ea"/>
                <a:ea typeface="+mn-ea"/>
              </a:rPr>
              <a:t>Old</a:t>
            </a:r>
            <a:r>
              <a:rPr kumimoji="0" lang="ko-KR" altLang="en-US" sz="1400" smtClean="0">
                <a:latin typeface="+mn-ea"/>
                <a:ea typeface="+mn-ea"/>
              </a:rPr>
              <a:t>영역의 비율</a:t>
            </a:r>
            <a:endParaRPr kumimoji="0" lang="ko-KR" altLang="en-US" sz="1400" dirty="0" err="1" smtClean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27378" y="3140968"/>
            <a:ext cx="2467325" cy="307766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 smtClean="0">
                <a:latin typeface="+mn-ea"/>
                <a:ea typeface="+mn-ea"/>
              </a:rPr>
              <a:t>G1 GC</a:t>
            </a:r>
            <a:r>
              <a:rPr kumimoji="0" lang="ko-KR" altLang="en-US" sz="1400" smtClean="0">
                <a:latin typeface="+mn-ea"/>
                <a:ea typeface="+mn-ea"/>
              </a:rPr>
              <a:t>를 사용하겠다는 명시</a:t>
            </a:r>
            <a:endParaRPr kumimoji="0" lang="ko-KR" altLang="en-US" sz="1400" dirty="0" err="1" smtClean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27378" y="3769306"/>
            <a:ext cx="2170769" cy="307766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 smtClean="0">
                <a:latin typeface="+mn-ea"/>
                <a:ea typeface="+mn-ea"/>
              </a:rPr>
              <a:t>G1 GC</a:t>
            </a:r>
            <a:r>
              <a:rPr kumimoji="0" lang="ko-KR" altLang="en-US" sz="1400" smtClean="0">
                <a:latin typeface="+mn-ea"/>
                <a:ea typeface="+mn-ea"/>
              </a:rPr>
              <a:t>와 함께 쓰는 옵션</a:t>
            </a:r>
            <a:endParaRPr kumimoji="0" lang="ko-KR" altLang="en-US" sz="1400" dirty="0" err="1" smtClean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27378" y="4365104"/>
            <a:ext cx="3359684" cy="307766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 smtClean="0">
                <a:latin typeface="+mn-ea"/>
                <a:ea typeface="+mn-ea"/>
              </a:rPr>
              <a:t>Class Unloading </a:t>
            </a:r>
            <a:r>
              <a:rPr kumimoji="0" lang="ko-KR" altLang="en-US" sz="1400" smtClean="0">
                <a:latin typeface="+mn-ea"/>
                <a:ea typeface="+mn-ea"/>
              </a:rPr>
              <a:t>시간을 줄여주는 옵션</a:t>
            </a:r>
            <a:endParaRPr kumimoji="0" lang="ko-KR" altLang="en-US" sz="1400" dirty="0" err="1" smtClean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27378" y="4888894"/>
            <a:ext cx="4241720" cy="523210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 smtClean="0">
                <a:latin typeface="+mn-ea"/>
                <a:ea typeface="+mn-ea"/>
              </a:rPr>
              <a:t>Old Region</a:t>
            </a:r>
            <a:r>
              <a:rPr kumimoji="0" lang="ko-KR" altLang="en-US" sz="1400" smtClean="0">
                <a:latin typeface="+mn-ea"/>
                <a:ea typeface="+mn-ea"/>
              </a:rPr>
              <a:t>을 언제부터 </a:t>
            </a:r>
            <a:r>
              <a:rPr kumimoji="0" lang="en-US" altLang="ko-KR" sz="1400" dirty="0" smtClean="0">
                <a:latin typeface="+mn-ea"/>
                <a:ea typeface="+mn-ea"/>
              </a:rPr>
              <a:t>Mark</a:t>
            </a:r>
            <a:r>
              <a:rPr kumimoji="0" lang="ko-KR" altLang="en-US" sz="1400" smtClean="0">
                <a:latin typeface="+mn-ea"/>
                <a:ea typeface="+mn-ea"/>
              </a:rPr>
              <a:t>할 것인지 지정</a:t>
            </a:r>
            <a:endParaRPr kumimoji="0" lang="en-US" altLang="ko-KR" sz="1400" dirty="0" smtClean="0">
              <a:latin typeface="+mn-ea"/>
              <a:ea typeface="+mn-ea"/>
            </a:endParaRPr>
          </a:p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 smtClean="0">
                <a:latin typeface="+mn-ea"/>
                <a:ea typeface="+mn-ea"/>
              </a:rPr>
              <a:t>(</a:t>
            </a:r>
            <a:r>
              <a:rPr kumimoji="0" lang="ko-KR" altLang="en-US" sz="1400" smtClean="0">
                <a:latin typeface="+mn-ea"/>
                <a:ea typeface="+mn-ea"/>
              </a:rPr>
              <a:t>전체 </a:t>
            </a:r>
            <a:r>
              <a:rPr kumimoji="0" lang="en-US" altLang="ko-KR" sz="1400" dirty="0" smtClean="0">
                <a:latin typeface="+mn-ea"/>
                <a:ea typeface="+mn-ea"/>
              </a:rPr>
              <a:t>Region</a:t>
            </a:r>
            <a:r>
              <a:rPr kumimoji="0" lang="ko-KR" altLang="en-US" sz="1400" smtClean="0">
                <a:latin typeface="+mn-ea"/>
                <a:ea typeface="+mn-ea"/>
              </a:rPr>
              <a:t>의 크기의 </a:t>
            </a:r>
            <a:r>
              <a:rPr kumimoji="0" lang="en-US" altLang="ko-KR" sz="1400" dirty="0" smtClean="0">
                <a:latin typeface="+mn-ea"/>
                <a:ea typeface="+mn-ea"/>
              </a:rPr>
              <a:t>45%</a:t>
            </a:r>
            <a:r>
              <a:rPr kumimoji="0" lang="ko-KR" altLang="en-US" sz="1400" smtClean="0">
                <a:latin typeface="+mn-ea"/>
                <a:ea typeface="+mn-ea"/>
              </a:rPr>
              <a:t>가 차면 </a:t>
            </a:r>
            <a:r>
              <a:rPr kumimoji="0" lang="en-US" altLang="ko-KR" sz="1400" dirty="0" smtClean="0">
                <a:latin typeface="+mn-ea"/>
                <a:ea typeface="+mn-ea"/>
              </a:rPr>
              <a:t>Mark</a:t>
            </a:r>
            <a:r>
              <a:rPr kumimoji="0" lang="ko-KR" altLang="en-US" sz="1400" smtClean="0">
                <a:latin typeface="+mn-ea"/>
                <a:ea typeface="+mn-ea"/>
              </a:rPr>
              <a:t>를 시작</a:t>
            </a:r>
            <a:r>
              <a:rPr kumimoji="0" lang="en-US" altLang="ko-KR" sz="1400" dirty="0" smtClean="0">
                <a:latin typeface="+mn-ea"/>
                <a:ea typeface="+mn-ea"/>
              </a:rPr>
              <a:t>)</a:t>
            </a:r>
            <a:endParaRPr kumimoji="0" lang="ko-KR" altLang="en-US" sz="1400" dirty="0" err="1" smtClean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27378" y="5521684"/>
            <a:ext cx="4003001" cy="307766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 smtClean="0">
                <a:latin typeface="+mn-ea"/>
                <a:ea typeface="+mn-ea"/>
              </a:rPr>
              <a:t>Old Region Mark </a:t>
            </a:r>
            <a:r>
              <a:rPr kumimoji="0" lang="ko-KR" altLang="en-US" sz="1400" smtClean="0">
                <a:latin typeface="+mn-ea"/>
                <a:ea typeface="+mn-ea"/>
              </a:rPr>
              <a:t>단계에 사용되는 </a:t>
            </a:r>
            <a:r>
              <a:rPr kumimoji="0" lang="en-US" altLang="ko-KR" sz="1400" dirty="0" smtClean="0">
                <a:latin typeface="+mn-ea"/>
                <a:ea typeface="+mn-ea"/>
              </a:rPr>
              <a:t>Thread </a:t>
            </a:r>
            <a:r>
              <a:rPr kumimoji="0" lang="ko-KR" altLang="en-US" sz="1400" smtClean="0">
                <a:latin typeface="+mn-ea"/>
                <a:ea typeface="+mn-ea"/>
              </a:rPr>
              <a:t>개수</a:t>
            </a:r>
            <a:endParaRPr kumimoji="0" lang="ko-KR" altLang="en-US" sz="1400" dirty="0" err="1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858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33108"/>
            <a:ext cx="1107977" cy="369322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b="1" dirty="0" smtClean="0">
                <a:solidFill>
                  <a:schemeClr val="bg1"/>
                </a:solidFill>
                <a:latin typeface="+mn-ea"/>
                <a:ea typeface="+mn-ea"/>
              </a:rPr>
              <a:t>참고자료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483" y="851278"/>
            <a:ext cx="1543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dirty="0">
                <a:latin typeface="+mn-ea"/>
                <a:ea typeface="+mn-ea"/>
              </a:rPr>
              <a:t>Java8</a:t>
            </a:r>
            <a:r>
              <a:rPr kumimoji="0" lang="ko-KR" altLang="en-US">
                <a:latin typeface="+mn-ea"/>
                <a:ea typeface="+mn-ea"/>
              </a:rPr>
              <a:t>의 특징</a:t>
            </a:r>
            <a:endParaRPr kumimoji="0" lang="en-US" altLang="ko-KR" dirty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0483" y="3164644"/>
            <a:ext cx="1885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mtClean="0">
                <a:latin typeface="+mn-ea"/>
                <a:ea typeface="+mn-ea"/>
              </a:rPr>
              <a:t>G1 GC </a:t>
            </a:r>
            <a:r>
              <a:rPr kumimoji="0" lang="ko-KR" altLang="en-US" smtClean="0">
                <a:latin typeface="+mn-ea"/>
                <a:ea typeface="+mn-ea"/>
              </a:rPr>
              <a:t>알고리즘</a:t>
            </a:r>
            <a:endParaRPr kumimoji="0" lang="en-US" altLang="ko-KR" dirty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0483" y="4481197"/>
            <a:ext cx="2846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dirty="0">
                <a:latin typeface="+mn-ea"/>
                <a:ea typeface="+mn-ea"/>
              </a:rPr>
              <a:t>Java7</a:t>
            </a:r>
            <a:r>
              <a:rPr kumimoji="0" lang="ko-KR" altLang="en-US">
                <a:latin typeface="+mn-ea"/>
                <a:ea typeface="+mn-ea"/>
              </a:rPr>
              <a:t>과 </a:t>
            </a:r>
            <a:r>
              <a:rPr kumimoji="0" lang="en-US" altLang="ko-KR" dirty="0">
                <a:latin typeface="+mn-ea"/>
                <a:ea typeface="+mn-ea"/>
              </a:rPr>
              <a:t>Java8</a:t>
            </a:r>
            <a:r>
              <a:rPr kumimoji="0" lang="ko-KR" altLang="en-US">
                <a:latin typeface="+mn-ea"/>
                <a:ea typeface="+mn-ea"/>
              </a:rPr>
              <a:t>의 </a:t>
            </a:r>
            <a:r>
              <a:rPr kumimoji="0" lang="en-US" altLang="ko-KR" dirty="0">
                <a:latin typeface="+mn-ea"/>
                <a:ea typeface="+mn-ea"/>
              </a:rPr>
              <a:t>GC </a:t>
            </a:r>
            <a:r>
              <a:rPr kumimoji="0" lang="ko-KR" altLang="en-US">
                <a:latin typeface="+mn-ea"/>
                <a:ea typeface="+mn-ea"/>
              </a:rPr>
              <a:t>차이</a:t>
            </a:r>
            <a:endParaRPr kumimoji="0" lang="ko-KR" altLang="en-US" dirty="0" err="1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1492" y="1208394"/>
            <a:ext cx="41582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2"/>
              </a:rPr>
              <a:t>http://</a:t>
            </a:r>
            <a:r>
              <a:rPr lang="ko-KR" altLang="en-US" sz="1200" dirty="0" smtClean="0">
                <a:hlinkClick r:id="rId2"/>
              </a:rPr>
              <a:t>pigbrain.github.io/java/2016/04/04/Java8_on_Java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300483" y="1848091"/>
            <a:ext cx="2942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dirty="0">
                <a:latin typeface="+mn-ea"/>
                <a:ea typeface="+mn-ea"/>
              </a:rPr>
              <a:t>Garbage </a:t>
            </a:r>
            <a:r>
              <a:rPr kumimoji="0" lang="en-US" altLang="ko-KR" dirty="0" err="1">
                <a:latin typeface="+mn-ea"/>
                <a:ea typeface="+mn-ea"/>
              </a:rPr>
              <a:t>Colletion</a:t>
            </a:r>
            <a:r>
              <a:rPr kumimoji="0" lang="ko-KR" altLang="en-US">
                <a:latin typeface="+mn-ea"/>
                <a:ea typeface="+mn-ea"/>
              </a:rPr>
              <a:t>의 기본</a:t>
            </a:r>
            <a:endParaRPr kumimoji="0" lang="en-US" altLang="ko-KR" dirty="0"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2002" y="2547355"/>
            <a:ext cx="49502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3"/>
              </a:rPr>
              <a:t>https://</a:t>
            </a:r>
            <a:r>
              <a:rPr lang="ko-KR" altLang="en-US" sz="1200" dirty="0" smtClean="0">
                <a:hlinkClick r:id="rId3"/>
              </a:rPr>
              <a:t>yckwon2nd.blogspot.kr/2014/04/garbage-collection.html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643386" y="3845064"/>
            <a:ext cx="2790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hlinkClick r:id="rId4"/>
              </a:rPr>
              <a:t>http://</a:t>
            </a:r>
            <a:r>
              <a:rPr lang="ko-KR" altLang="en-US" sz="1200" dirty="0" smtClean="0">
                <a:hlinkClick r:id="rId4"/>
              </a:rPr>
              <a:t>d2.naver.com/helloworld/1329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652002" y="3561633"/>
            <a:ext cx="48782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5"/>
              </a:rPr>
              <a:t>https://</a:t>
            </a:r>
            <a:r>
              <a:rPr lang="ko-KR" altLang="en-US" sz="1200" dirty="0" smtClean="0">
                <a:hlinkClick r:id="rId5"/>
              </a:rPr>
              <a:t>logonjava.blogspot.kr/2015/08/java-g1-gc-full-gc.html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652002" y="4850529"/>
            <a:ext cx="50943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6"/>
              </a:rPr>
              <a:t>https://</a:t>
            </a:r>
            <a:r>
              <a:rPr lang="ko-KR" altLang="en-US" sz="1200" dirty="0" smtClean="0">
                <a:hlinkClick r:id="rId6"/>
              </a:rPr>
              <a:t>yckwon2nd.blogspot.kr/2015/03/java8-permanent.html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661492" y="2256527"/>
            <a:ext cx="29602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hlinkClick r:id="rId7"/>
              </a:rPr>
              <a:t>http://</a:t>
            </a:r>
            <a:r>
              <a:rPr lang="ko-KR" altLang="en-US" sz="1200" dirty="0" smtClean="0">
                <a:hlinkClick r:id="rId7"/>
              </a:rPr>
              <a:t>d2.naver.com/helloworld/329631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7803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1750" y="0"/>
            <a:ext cx="9180513" cy="6858000"/>
          </a:xfrm>
          <a:prstGeom prst="rect">
            <a:avLst/>
          </a:prstGeom>
          <a:solidFill>
            <a:srgbClr val="58585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000" b="1" dirty="0" err="1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98888" y="3282950"/>
            <a:ext cx="1520825" cy="292100"/>
          </a:xfrm>
          <a:prstGeom prst="rect">
            <a:avLst/>
          </a:prstGeom>
          <a:noFill/>
        </p:spPr>
        <p:txBody>
          <a:bodyPr wrap="none" lIns="91431" tIns="45715" rIns="91431" bIns="45715">
            <a:spAutoFit/>
          </a:bodyPr>
          <a:lstStyle/>
          <a:p>
            <a:pPr algn="ctr" defTabSz="914218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300" u="sng" dirty="0">
                <a:solidFill>
                  <a:schemeClr val="bg1"/>
                </a:solidFill>
                <a:latin typeface="+mn-ea"/>
                <a:ea typeface="+mn-ea"/>
              </a:rPr>
              <a:t>End of Document</a:t>
            </a:r>
            <a:endParaRPr kumimoji="0" lang="ko-KR" altLang="en-US" sz="1300" u="sng" dirty="0" err="1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5981" y="3136618"/>
            <a:ext cx="4012042" cy="523210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b="1" dirty="0" smtClean="0">
                <a:latin typeface="+mn-ea"/>
                <a:ea typeface="+mn-ea"/>
              </a:rPr>
              <a:t>1. Java8</a:t>
            </a:r>
            <a:r>
              <a:rPr kumimoji="0" lang="ko-KR" altLang="en-US" sz="2800" b="1" smtClean="0">
                <a:latin typeface="+mn-ea"/>
                <a:ea typeface="+mn-ea"/>
              </a:rPr>
              <a:t>의 </a:t>
            </a:r>
            <a:r>
              <a:rPr kumimoji="0" lang="en-US" altLang="ko-KR" sz="2800" b="1" dirty="0" smtClean="0">
                <a:latin typeface="+mn-ea"/>
                <a:ea typeface="+mn-ea"/>
              </a:rPr>
              <a:t>Syntax </a:t>
            </a:r>
            <a:r>
              <a:rPr kumimoji="0" lang="ko-KR" altLang="en-US" sz="2800" b="1" smtClean="0">
                <a:latin typeface="+mn-ea"/>
                <a:ea typeface="+mn-ea"/>
              </a:rPr>
              <a:t>변경</a:t>
            </a:r>
            <a:endParaRPr kumimoji="0" lang="ko-KR" altLang="en-US" sz="2800" b="1" dirty="0" err="1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794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61" y="133108"/>
            <a:ext cx="2366399" cy="369322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Java8</a:t>
            </a:r>
            <a:r>
              <a:rPr kumimoji="0" lang="ko-KR" altLang="en-US" b="1" smtClean="0">
                <a:solidFill>
                  <a:schemeClr val="bg1"/>
                </a:solidFill>
                <a:latin typeface="+mn-ea"/>
                <a:ea typeface="+mn-ea"/>
              </a:rPr>
              <a:t>의 </a:t>
            </a:r>
            <a:r>
              <a:rPr kumimoji="0"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Syntax </a:t>
            </a:r>
            <a:r>
              <a:rPr kumimoji="0" lang="ko-KR" altLang="en-US" b="1" smtClean="0">
                <a:solidFill>
                  <a:schemeClr val="bg1"/>
                </a:solidFill>
                <a:latin typeface="+mn-ea"/>
                <a:ea typeface="+mn-ea"/>
              </a:rPr>
              <a:t>변경</a:t>
            </a:r>
            <a:endParaRPr kumimoji="0" lang="ko-KR" altLang="en-US" b="1" dirty="0" err="1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836712"/>
            <a:ext cx="3150781" cy="338544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smtClean="0">
                <a:latin typeface="+mn-ea"/>
                <a:ea typeface="+mn-ea"/>
              </a:rPr>
              <a:t>1. Lambda Expression (</a:t>
            </a:r>
            <a:r>
              <a:rPr kumimoji="0" lang="ko-KR" altLang="en-US" sz="1600" b="1" smtClean="0">
                <a:latin typeface="+mn-ea"/>
                <a:ea typeface="+mn-ea"/>
              </a:rPr>
              <a:t>람다식</a:t>
            </a:r>
            <a:r>
              <a:rPr kumimoji="0" lang="en-US" altLang="ko-KR" sz="1600" b="1" dirty="0" smtClean="0">
                <a:latin typeface="+mn-ea"/>
                <a:ea typeface="+mn-ea"/>
              </a:rPr>
              <a:t>)</a:t>
            </a:r>
            <a:endParaRPr kumimoji="0" lang="ko-KR" altLang="en-US" sz="1600" b="1" dirty="0" err="1" smtClean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584" y="1622704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Runnable </a:t>
            </a:r>
            <a:r>
              <a:rPr lang="en-US" altLang="ko-K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oldRunner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Runnable(){</a:t>
            </a:r>
          </a:p>
          <a:p>
            <a:pPr lvl="1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run(){</a:t>
            </a:r>
          </a:p>
          <a:p>
            <a:pPr lvl="1"/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"I am running"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ko-KR" alt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528417" y="1322040"/>
            <a:ext cx="854703" cy="276989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 smtClean="0">
                <a:latin typeface="+mn-ea"/>
                <a:ea typeface="+mn-ea"/>
              </a:rPr>
              <a:t>기존 방식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4660" y="3196141"/>
            <a:ext cx="585848" cy="276989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 smtClean="0">
                <a:latin typeface="+mn-ea"/>
                <a:ea typeface="+mn-ea"/>
              </a:rPr>
              <a:t>Java8</a:t>
            </a:r>
            <a:endParaRPr kumimoji="0" lang="ko-KR" altLang="en-US" sz="1200" b="1" dirty="0" smtClean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7584" y="357475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Runnable </a:t>
            </a: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java8Runner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() -&gt; {</a:t>
            </a:r>
          </a:p>
          <a:p>
            <a:pPr lvl="1"/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"I am running"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80233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836712"/>
            <a:ext cx="2228221" cy="338544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latin typeface="+mn-ea"/>
                <a:ea typeface="+mn-ea"/>
              </a:rPr>
              <a:t>2</a:t>
            </a:r>
            <a:r>
              <a:rPr kumimoji="0" lang="en-US" altLang="ko-KR" sz="1600" b="1" dirty="0" smtClean="0">
                <a:latin typeface="+mn-ea"/>
                <a:ea typeface="+mn-ea"/>
              </a:rPr>
              <a:t>. Method Reference</a:t>
            </a:r>
            <a:endParaRPr kumimoji="0" lang="ko-KR" altLang="en-US" sz="1600" b="1" dirty="0" err="1" smtClean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035" y="1737522"/>
            <a:ext cx="854703" cy="276989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 smtClean="0">
                <a:latin typeface="+mn-ea"/>
                <a:ea typeface="+mn-ea"/>
              </a:rPr>
              <a:t>기존 방식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8683" y="3398514"/>
            <a:ext cx="585848" cy="276989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 smtClean="0">
                <a:latin typeface="+mn-ea"/>
                <a:ea typeface="+mn-ea"/>
              </a:rPr>
              <a:t>Java8</a:t>
            </a:r>
            <a:endParaRPr kumimoji="0" lang="ko-KR" altLang="en-US" sz="1200" b="1" dirty="0" smtClean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07704" y="1368184"/>
            <a:ext cx="56166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File[]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hiddenFiles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altLang="ko-KR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"."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listFiles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FileFilter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accept(File file)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file.isHidden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/>
          </a:p>
        </p:txBody>
      </p:sp>
      <p:sp>
        <p:nvSpPr>
          <p:cNvPr id="9" name="직사각형 8"/>
          <p:cNvSpPr/>
          <p:nvPr/>
        </p:nvSpPr>
        <p:spPr>
          <a:xfrm>
            <a:off x="4716016" y="1120892"/>
            <a:ext cx="41764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200" i="0" dirty="0" smtClean="0">
                <a:solidFill>
                  <a:srgbClr val="00B050"/>
                </a:solidFill>
                <a:effectLst/>
                <a:latin typeface="+mn-ea"/>
                <a:ea typeface="+mn-ea"/>
              </a:rPr>
              <a:t>//</a:t>
            </a:r>
            <a:r>
              <a:rPr lang="ko-KR" altLang="en-US" sz="1200" i="0" smtClean="0">
                <a:solidFill>
                  <a:srgbClr val="00B050"/>
                </a:solidFill>
                <a:effectLst/>
                <a:latin typeface="+mn-ea"/>
                <a:ea typeface="+mn-ea"/>
              </a:rPr>
              <a:t>디렉토리의 파일목록</a:t>
            </a:r>
            <a:r>
              <a:rPr lang="en-US" altLang="ko-KR" sz="1200" i="0" dirty="0" smtClean="0">
                <a:solidFill>
                  <a:srgbClr val="00B050"/>
                </a:solidFill>
                <a:effectLst/>
                <a:latin typeface="+mn-ea"/>
                <a:ea typeface="+mn-ea"/>
              </a:rPr>
              <a:t>(</a:t>
            </a:r>
            <a:r>
              <a:rPr lang="ko-KR" altLang="en-US" sz="1200" i="0" smtClean="0">
                <a:solidFill>
                  <a:srgbClr val="00B050"/>
                </a:solidFill>
                <a:effectLst/>
                <a:latin typeface="+mn-ea"/>
                <a:ea typeface="+mn-ea"/>
              </a:rPr>
              <a:t>디렉토리포함</a:t>
            </a:r>
            <a:r>
              <a:rPr lang="en-US" altLang="ko-KR" sz="1200" i="0" dirty="0" smtClean="0">
                <a:solidFill>
                  <a:srgbClr val="00B050"/>
                </a:solidFill>
                <a:effectLst/>
                <a:latin typeface="+mn-ea"/>
                <a:ea typeface="+mn-ea"/>
              </a:rPr>
              <a:t>)</a:t>
            </a:r>
            <a:r>
              <a:rPr lang="ko-KR" altLang="en-US" sz="1200" i="0" smtClean="0">
                <a:solidFill>
                  <a:srgbClr val="00B050"/>
                </a:solidFill>
                <a:effectLst/>
                <a:latin typeface="+mn-ea"/>
                <a:ea typeface="+mn-ea"/>
              </a:rPr>
              <a:t>을 </a:t>
            </a:r>
            <a:r>
              <a:rPr lang="en-US" altLang="ko-KR" sz="1200" i="0" dirty="0" smtClean="0">
                <a:solidFill>
                  <a:srgbClr val="00B050"/>
                </a:solidFill>
                <a:effectLst/>
                <a:latin typeface="+mn-ea"/>
                <a:ea typeface="+mn-ea"/>
              </a:rPr>
              <a:t>File </a:t>
            </a:r>
            <a:r>
              <a:rPr lang="ko-KR" altLang="en-US" sz="1200" i="0" smtClean="0">
                <a:solidFill>
                  <a:srgbClr val="00B050"/>
                </a:solidFill>
                <a:effectLst/>
                <a:latin typeface="+mn-ea"/>
                <a:ea typeface="+mn-ea"/>
              </a:rPr>
              <a:t>배열로 반</a:t>
            </a:r>
            <a:r>
              <a:rPr lang="ko-KR" altLang="en-US" sz="1200">
                <a:solidFill>
                  <a:srgbClr val="00B050"/>
                </a:solidFill>
                <a:latin typeface="+mn-ea"/>
                <a:ea typeface="+mn-ea"/>
              </a:rPr>
              <a:t>환</a:t>
            </a:r>
            <a:endParaRPr lang="ko-KR" altLang="en-US" sz="1200" i="0">
              <a:solidFill>
                <a:srgbClr val="00B050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81944" y="3152001"/>
            <a:ext cx="6102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File[]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hiddenFiles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altLang="ko-KR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"."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listFiles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((File f) -&gt;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f.isHidden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ko-KR" altLang="en-US" sz="1200"/>
          </a:p>
        </p:txBody>
      </p:sp>
      <p:sp>
        <p:nvSpPr>
          <p:cNvPr id="12" name="왼쪽 중괄호 11"/>
          <p:cNvSpPr/>
          <p:nvPr/>
        </p:nvSpPr>
        <p:spPr>
          <a:xfrm>
            <a:off x="1362913" y="2996946"/>
            <a:ext cx="254042" cy="10801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69792" y="3645024"/>
            <a:ext cx="52565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File[]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hiddenFiles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altLang="ko-KR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"."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listFiles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(File::isHidden</a:t>
            </a:r>
            <a:r>
              <a:rPr lang="en-US" altLang="ko-KR" sz="1200" b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45361" y="133108"/>
            <a:ext cx="2366399" cy="369322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Java8</a:t>
            </a:r>
            <a:r>
              <a:rPr kumimoji="0" lang="ko-KR" altLang="en-US" b="1" smtClean="0">
                <a:solidFill>
                  <a:schemeClr val="bg1"/>
                </a:solidFill>
                <a:latin typeface="+mn-ea"/>
                <a:ea typeface="+mn-ea"/>
              </a:rPr>
              <a:t>의 </a:t>
            </a:r>
            <a:r>
              <a:rPr kumimoji="0"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Syntax </a:t>
            </a:r>
            <a:r>
              <a:rPr kumimoji="0" lang="ko-KR" altLang="en-US" b="1" smtClean="0">
                <a:solidFill>
                  <a:schemeClr val="bg1"/>
                </a:solidFill>
                <a:latin typeface="+mn-ea"/>
                <a:ea typeface="+mn-ea"/>
              </a:rPr>
              <a:t>변경</a:t>
            </a:r>
            <a:endParaRPr kumimoji="0" lang="ko-KR" altLang="en-US" b="1" dirty="0" err="1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397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836712"/>
            <a:ext cx="1518026" cy="338544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latin typeface="+mn-ea"/>
                <a:ea typeface="+mn-ea"/>
              </a:rPr>
              <a:t>3</a:t>
            </a:r>
            <a:r>
              <a:rPr kumimoji="0" lang="en-US" altLang="ko-KR" sz="1600" b="1" dirty="0" smtClean="0">
                <a:latin typeface="+mn-ea"/>
                <a:ea typeface="+mn-ea"/>
              </a:rPr>
              <a:t>. Stream API</a:t>
            </a:r>
            <a:endParaRPr kumimoji="0" lang="ko-KR" altLang="en-US" sz="1600" b="1" dirty="0" err="1" smtClean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945" y="1340768"/>
            <a:ext cx="854703" cy="276989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 smtClean="0">
                <a:latin typeface="+mn-ea"/>
                <a:ea typeface="+mn-ea"/>
              </a:rPr>
              <a:t>기존 방식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027" y="3255210"/>
            <a:ext cx="1271677" cy="276989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 smtClean="0">
                <a:latin typeface="+mn-ea"/>
                <a:ea typeface="+mn-ea"/>
              </a:rPr>
              <a:t>Java8 - Stream</a:t>
            </a:r>
            <a:endParaRPr kumimoji="0" lang="ko-KR" altLang="en-US" sz="1200" b="1" dirty="0" smtClean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20771" y="1628800"/>
            <a:ext cx="5454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List&lt;Shape&gt; </a:t>
            </a: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&lt;Shape&gt;();</a:t>
            </a:r>
          </a:p>
          <a:p>
            <a:pPr lvl="1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(Shape </a:t>
            </a:r>
            <a:r>
              <a:rPr lang="en-US" altLang="ko-KR" sz="1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: shapes) {</a:t>
            </a:r>
          </a:p>
          <a:p>
            <a:pPr lvl="2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.getColor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== RED) {</a:t>
            </a:r>
          </a:p>
          <a:p>
            <a:pPr lvl="3"/>
            <a:r>
              <a:rPr lang="en-US" altLang="ko-K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/>
          </a:p>
        </p:txBody>
      </p:sp>
      <p:sp>
        <p:nvSpPr>
          <p:cNvPr id="7" name="직사각형 6"/>
          <p:cNvSpPr/>
          <p:nvPr/>
        </p:nvSpPr>
        <p:spPr>
          <a:xfrm>
            <a:off x="920771" y="3584049"/>
            <a:ext cx="59584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shapes.stream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().filter(s -&gt;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s.getColor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== Red).collect(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ko-KR" altLang="en-US" sz="1200"/>
          </a:p>
        </p:txBody>
      </p:sp>
      <p:sp>
        <p:nvSpPr>
          <p:cNvPr id="10" name="직사각형 9"/>
          <p:cNvSpPr/>
          <p:nvPr/>
        </p:nvSpPr>
        <p:spPr>
          <a:xfrm>
            <a:off x="920771" y="4664169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shapes.parallelStream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 -&gt;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doSomething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ko-KR" alt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636027" y="4392423"/>
            <a:ext cx="1854079" cy="276989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 smtClean="0">
                <a:latin typeface="+mn-ea"/>
                <a:ea typeface="+mn-ea"/>
              </a:rPr>
              <a:t>Java8 – Parallel Stream</a:t>
            </a:r>
            <a:endParaRPr kumimoji="0" lang="ko-KR" altLang="en-US" sz="1200" b="1" dirty="0" smtClean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361" y="133108"/>
            <a:ext cx="2366399" cy="369322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Java8</a:t>
            </a:r>
            <a:r>
              <a:rPr kumimoji="0" lang="ko-KR" altLang="en-US" b="1" smtClean="0">
                <a:solidFill>
                  <a:schemeClr val="bg1"/>
                </a:solidFill>
                <a:latin typeface="+mn-ea"/>
                <a:ea typeface="+mn-ea"/>
              </a:rPr>
              <a:t>의 </a:t>
            </a:r>
            <a:r>
              <a:rPr kumimoji="0"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Syntax </a:t>
            </a:r>
            <a:r>
              <a:rPr kumimoji="0" lang="ko-KR" altLang="en-US" b="1" smtClean="0">
                <a:solidFill>
                  <a:schemeClr val="bg1"/>
                </a:solidFill>
                <a:latin typeface="+mn-ea"/>
                <a:ea typeface="+mn-ea"/>
              </a:rPr>
              <a:t>변경</a:t>
            </a:r>
            <a:endParaRPr kumimoji="0" lang="ko-KR" altLang="en-US" b="1" dirty="0" err="1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698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836712"/>
            <a:ext cx="1983217" cy="338544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smtClean="0">
                <a:latin typeface="+mn-ea"/>
                <a:ea typeface="+mn-ea"/>
              </a:rPr>
              <a:t>4. Default Method</a:t>
            </a:r>
            <a:endParaRPr kumimoji="0" lang="ko-KR" altLang="en-US" sz="1600" b="1" dirty="0" err="1" smtClean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355538"/>
            <a:ext cx="585848" cy="276989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 smtClean="0">
                <a:latin typeface="+mn-ea"/>
                <a:ea typeface="+mn-ea"/>
              </a:rPr>
              <a:t>Java8</a:t>
            </a:r>
            <a:endParaRPr kumimoji="0" lang="ko-KR" altLang="en-US" sz="1200" b="1" dirty="0" smtClean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1683965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Sized {</a:t>
            </a:r>
          </a:p>
          <a:p>
            <a:pPr lvl="1"/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size();</a:t>
            </a:r>
          </a:p>
          <a:p>
            <a:pPr lvl="1"/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size() == 0;</a:t>
            </a:r>
          </a:p>
          <a:p>
            <a:pPr lvl="1"/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45361" y="133108"/>
            <a:ext cx="2366399" cy="369322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Java8</a:t>
            </a:r>
            <a:r>
              <a:rPr kumimoji="0" lang="ko-KR" altLang="en-US" b="1" smtClean="0">
                <a:solidFill>
                  <a:schemeClr val="bg1"/>
                </a:solidFill>
                <a:latin typeface="+mn-ea"/>
                <a:ea typeface="+mn-ea"/>
              </a:rPr>
              <a:t>의 </a:t>
            </a:r>
            <a:r>
              <a:rPr kumimoji="0"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Syntax </a:t>
            </a:r>
            <a:r>
              <a:rPr kumimoji="0" lang="ko-KR" altLang="en-US" b="1" smtClean="0">
                <a:solidFill>
                  <a:schemeClr val="bg1"/>
                </a:solidFill>
                <a:latin typeface="+mn-ea"/>
                <a:ea typeface="+mn-ea"/>
              </a:rPr>
              <a:t>변경</a:t>
            </a:r>
            <a:endParaRPr kumimoji="0" lang="ko-KR" altLang="en-US" b="1" dirty="0" err="1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263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836712"/>
            <a:ext cx="1271484" cy="338544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latin typeface="+mn-ea"/>
                <a:ea typeface="+mn-ea"/>
              </a:rPr>
              <a:t>5</a:t>
            </a:r>
            <a:r>
              <a:rPr kumimoji="0" lang="en-US" altLang="ko-KR" sz="1600" b="1" dirty="0" smtClean="0">
                <a:latin typeface="+mn-ea"/>
                <a:ea typeface="+mn-ea"/>
              </a:rPr>
              <a:t>. Optional</a:t>
            </a:r>
            <a:endParaRPr kumimoji="0" lang="ko-KR" altLang="en-US" sz="1600" b="1" dirty="0" err="1" smtClean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5312251"/>
            <a:ext cx="585848" cy="276989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 smtClean="0">
                <a:latin typeface="+mn-ea"/>
                <a:ea typeface="+mn-ea"/>
              </a:rPr>
              <a:t>Java8</a:t>
            </a:r>
            <a:endParaRPr kumimoji="0" lang="ko-KR" altLang="en-US" sz="12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612" y="2492896"/>
            <a:ext cx="2396792" cy="276989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 smtClean="0">
                <a:latin typeface="+mn-ea"/>
                <a:ea typeface="+mn-ea"/>
              </a:rPr>
              <a:t>NPE</a:t>
            </a:r>
            <a:r>
              <a:rPr kumimoji="0" lang="ko-KR" altLang="en-US" sz="1200" b="1" smtClean="0">
                <a:latin typeface="+mn-ea"/>
                <a:ea typeface="+mn-ea"/>
              </a:rPr>
              <a:t>를 해결하기 위한 기존 </a:t>
            </a:r>
            <a:r>
              <a:rPr kumimoji="0" lang="ko-KR" altLang="en-US" sz="1200" b="1" dirty="0" smtClean="0">
                <a:latin typeface="+mn-ea"/>
                <a:ea typeface="+mn-ea"/>
              </a:rPr>
              <a:t>방식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83568" y="1671191"/>
            <a:ext cx="64624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unsafeTypeDirName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project.getApplicationType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getTypeDirName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1" i="1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unsafeTypeDirName</a:t>
            </a:r>
            <a:r>
              <a:rPr lang="en-US" altLang="ko-KR" sz="1200" b="1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  <a:endParaRPr lang="ko-KR" alt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427663" y="1351811"/>
            <a:ext cx="3111219" cy="276989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 err="1" smtClean="0">
                <a:latin typeface="+mn-ea"/>
                <a:ea typeface="+mn-ea"/>
              </a:rPr>
              <a:t>NullPointerException</a:t>
            </a:r>
            <a:r>
              <a:rPr kumimoji="0" lang="en-US" altLang="ko-KR" sz="1200" b="1" dirty="0" smtClean="0">
                <a:latin typeface="+mn-ea"/>
                <a:ea typeface="+mn-ea"/>
              </a:rPr>
              <a:t> </a:t>
            </a:r>
            <a:r>
              <a:rPr kumimoji="0" lang="ko-KR" altLang="en-US" sz="1200" b="1" smtClean="0">
                <a:latin typeface="+mn-ea"/>
                <a:ea typeface="+mn-ea"/>
              </a:rPr>
              <a:t>발생이 가능한 코드</a:t>
            </a:r>
            <a:endParaRPr kumimoji="0" lang="ko-KR" altLang="en-US" sz="1200" b="1" dirty="0" err="1" smtClean="0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3568" y="2874432"/>
            <a:ext cx="603041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(project != </a:t>
            </a: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ApplicationType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applicationType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project.getApplicationType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ko-KR" altLang="en-US" sz="1200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applicationType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typeDirName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applicationType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.getTypeDirName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ko-KR" altLang="en-US" sz="1200" dirty="0" smtClean="0">
              <a:latin typeface="Consolas" panose="020B0609020204030204" pitchFamily="49" charset="0"/>
            </a:endParaRPr>
          </a:p>
          <a:p>
            <a:pPr lvl="2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typeDirName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typeDirName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/>
          </a:p>
        </p:txBody>
      </p:sp>
      <p:sp>
        <p:nvSpPr>
          <p:cNvPr id="10" name="직사각형 9"/>
          <p:cNvSpPr/>
          <p:nvPr/>
        </p:nvSpPr>
        <p:spPr>
          <a:xfrm>
            <a:off x="683568" y="5622339"/>
            <a:ext cx="4970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Optional&lt;String&gt; </a:t>
            </a: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optionalTypeDirName2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optionalProject</a:t>
            </a:r>
            <a:endParaRPr lang="en-US" altLang="ko-KR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.map(Project::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getApplicationType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.map(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ApplicationType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getTypeDirName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optionalTypeDirName2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.ifPresent(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45361" y="133108"/>
            <a:ext cx="2366399" cy="369322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Java8</a:t>
            </a:r>
            <a:r>
              <a:rPr kumimoji="0" lang="ko-KR" altLang="en-US" b="1" smtClean="0">
                <a:solidFill>
                  <a:schemeClr val="bg1"/>
                </a:solidFill>
                <a:latin typeface="+mn-ea"/>
                <a:ea typeface="+mn-ea"/>
              </a:rPr>
              <a:t>의 </a:t>
            </a:r>
            <a:r>
              <a:rPr kumimoji="0"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Syntax </a:t>
            </a:r>
            <a:r>
              <a:rPr kumimoji="0" lang="ko-KR" altLang="en-US" b="1" smtClean="0">
                <a:solidFill>
                  <a:schemeClr val="bg1"/>
                </a:solidFill>
                <a:latin typeface="+mn-ea"/>
                <a:ea typeface="+mn-ea"/>
              </a:rPr>
              <a:t>변경</a:t>
            </a:r>
            <a:endParaRPr kumimoji="0" lang="ko-KR" altLang="en-US" b="1" dirty="0" err="1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981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2172" y="3167395"/>
            <a:ext cx="4899656" cy="523210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b="1" dirty="0">
                <a:latin typeface="+mn-ea"/>
                <a:ea typeface="+mn-ea"/>
              </a:rPr>
              <a:t>2</a:t>
            </a:r>
            <a:r>
              <a:rPr kumimoji="0" lang="en-US" altLang="ko-KR" sz="2800" b="1" dirty="0" smtClean="0">
                <a:latin typeface="+mn-ea"/>
                <a:ea typeface="+mn-ea"/>
              </a:rPr>
              <a:t>. Garbage </a:t>
            </a:r>
            <a:r>
              <a:rPr kumimoji="0" lang="en-US" altLang="ko-KR" sz="2800" b="1" dirty="0" err="1" smtClean="0">
                <a:latin typeface="+mn-ea"/>
                <a:ea typeface="+mn-ea"/>
              </a:rPr>
              <a:t>Colletion</a:t>
            </a:r>
            <a:r>
              <a:rPr kumimoji="0" lang="ko-KR" altLang="en-US" sz="2800" b="1" smtClean="0">
                <a:latin typeface="+mn-ea"/>
                <a:ea typeface="+mn-ea"/>
              </a:rPr>
              <a:t>의 기본</a:t>
            </a:r>
            <a:endParaRPr kumimoji="0" lang="ko-KR" altLang="en-US" sz="2800" b="1" dirty="0" err="1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731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9525">
          <a:solidFill>
            <a:schemeClr val="bg1">
              <a:lumMod val="95000"/>
            </a:schemeClr>
          </a:solidFill>
        </a:ln>
      </a:spPr>
      <a:bodyPr wrap="none" anchor="ctr"/>
      <a:lstStyle>
        <a:defPPr defTabSz="914218" fontAlgn="auto">
          <a:spcBef>
            <a:spcPts val="0"/>
          </a:spcBef>
          <a:spcAft>
            <a:spcPts val="0"/>
          </a:spcAft>
          <a:buFont typeface="Arial" panose="020B0604020202020204" pitchFamily="34" charset="0"/>
          <a:buChar char="•"/>
          <a:defRPr kumimoji="0" sz="1000" b="1" dirty="0" err="1" smtClean="0">
            <a:solidFill>
              <a:prstClr val="black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91431" tIns="45715" rIns="91431" bIns="45715" rtlCol="0">
        <a:spAutoFit/>
      </a:bodyPr>
      <a:lstStyle>
        <a:defPPr algn="ctr" defTabSz="914218" fontAlgn="auto">
          <a:spcBef>
            <a:spcPts val="0"/>
          </a:spcBef>
          <a:spcAft>
            <a:spcPts val="0"/>
          </a:spcAft>
          <a:buFont typeface="Arial" panose="020B0604020202020204" pitchFamily="34" charset="0"/>
          <a:buChar char="•"/>
          <a:defRPr kumimoji="0" sz="1200" dirty="0" err="1" smtClean="0">
            <a:latin typeface="+mn-ea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12698</TotalTime>
  <Words>1102</Words>
  <Application>Microsoft Office PowerPoint</Application>
  <PresentationFormat>화면 슬라이드 쇼(4:3)</PresentationFormat>
  <Paragraphs>277</Paragraphs>
  <Slides>23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굴림</vt:lpstr>
      <vt:lpstr>맑은 고딕</vt:lpstr>
      <vt:lpstr>Arial</vt:lpstr>
      <vt:lpstr>Consolas</vt:lpstr>
      <vt:lpstr>Times New Roman</vt:lpstr>
      <vt:lpstr>디자인 사용자 지정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김송희</dc:creator>
  <cp:lastModifiedBy>황세윤</cp:lastModifiedBy>
  <cp:revision>673</cp:revision>
  <cp:lastPrinted>2014-03-12T05:36:06Z</cp:lastPrinted>
  <dcterms:created xsi:type="dcterms:W3CDTF">2013-08-20T00:24:24Z</dcterms:created>
  <dcterms:modified xsi:type="dcterms:W3CDTF">2017-07-18T00:14:20Z</dcterms:modified>
</cp:coreProperties>
</file>