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95" r:id="rId3"/>
    <p:sldId id="346" r:id="rId4"/>
    <p:sldId id="335" r:id="rId5"/>
    <p:sldId id="337" r:id="rId6"/>
    <p:sldId id="344" r:id="rId7"/>
    <p:sldId id="345" r:id="rId8"/>
    <p:sldId id="343" r:id="rId9"/>
    <p:sldId id="340" r:id="rId10"/>
    <p:sldId id="341" r:id="rId11"/>
    <p:sldId id="339" r:id="rId12"/>
    <p:sldId id="342" r:id="rId13"/>
    <p:sldId id="336" r:id="rId14"/>
  </p:sldIdLst>
  <p:sldSz cx="9144000" cy="6858000" type="screen4x3"/>
  <p:notesSz cx="6797675" cy="9926638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7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969">
          <p15:clr>
            <a:srgbClr val="A4A3A4"/>
          </p15:clr>
        </p15:guide>
        <p15:guide id="4" pos="2877">
          <p15:clr>
            <a:srgbClr val="A4A3A4"/>
          </p15:clr>
        </p15:guide>
        <p15:guide id="5" pos="5601">
          <p15:clr>
            <a:srgbClr val="A4A3A4"/>
          </p15:clr>
        </p15:guide>
        <p15:guide id="6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FF5000"/>
    <a:srgbClr val="44C8E8"/>
    <a:srgbClr val="FC4513"/>
    <a:srgbClr val="FFC9E4"/>
    <a:srgbClr val="404040"/>
    <a:srgbClr val="666699"/>
    <a:srgbClr val="00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3" autoAdjust="0"/>
    <p:restoredTop sz="94660"/>
  </p:normalViewPr>
  <p:slideViewPr>
    <p:cSldViewPr snapToObjects="1">
      <p:cViewPr>
        <p:scale>
          <a:sx n="100" d="100"/>
          <a:sy n="100" d="100"/>
        </p:scale>
        <p:origin x="2610" y="444"/>
      </p:cViewPr>
      <p:guideLst>
        <p:guide orient="horz" pos="4037"/>
        <p:guide orient="horz" pos="1117"/>
        <p:guide orient="horz" pos="3969"/>
        <p:guide pos="2877"/>
        <p:guide pos="5601"/>
        <p:guide pos="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BF6E29-0E6D-444C-BFE6-BFBDB6A2FAFB}" type="datetimeFigureOut">
              <a:rPr lang="ko-KR" altLang="en-US"/>
              <a:pPr>
                <a:defRPr/>
              </a:pPr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18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99830D88-8357-4934-820F-E8B6E051D5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30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30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F13942D-517F-40AA-90CD-DC471B44329C}" type="slidenum">
              <a:rPr lang="en-US" altLang="ko-KR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5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"/>
          <p:cNvGrpSpPr>
            <a:grpSpLocks/>
          </p:cNvGrpSpPr>
          <p:nvPr userDrawn="1"/>
        </p:nvGrpSpPr>
        <p:grpSpPr bwMode="auto">
          <a:xfrm>
            <a:off x="-6350" y="-1588"/>
            <a:ext cx="9148763" cy="6861176"/>
            <a:chOff x="-6350" y="-1588"/>
            <a:chExt cx="9148763" cy="6861176"/>
          </a:xfrm>
        </p:grpSpPr>
        <p:pic>
          <p:nvPicPr>
            <p:cNvPr id="1028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2384425"/>
              <a:ext cx="4938713" cy="4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5967413"/>
              <a:ext cx="511175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38" y="-1588"/>
              <a:ext cx="4575175" cy="68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8" descr="C:\Users\euihlee\Desktop\CI\3. 신규 CI 개발\Application 디자인\Applications-0605\2_PPT-Template\PPT-Template-0104-Dark-Cove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50" y="-1588"/>
              <a:ext cx="4684713" cy="255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 userDrawn="1"/>
        </p:nvSpPr>
        <p:spPr bwMode="auto"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6" indent="-228485" algn="l" defTabSz="91394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4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6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7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"/>
          <p:cNvGrpSpPr>
            <a:grpSpLocks/>
          </p:cNvGrpSpPr>
          <p:nvPr userDrawn="1"/>
        </p:nvGrpSpPr>
        <p:grpSpPr bwMode="auto">
          <a:xfrm>
            <a:off x="0" y="0"/>
            <a:ext cx="9147175" cy="6861175"/>
            <a:chOff x="0" y="0"/>
            <a:chExt cx="9147175" cy="6861175"/>
          </a:xfrm>
        </p:grpSpPr>
        <p:pic>
          <p:nvPicPr>
            <p:cNvPr id="2052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875" y="6408738"/>
              <a:ext cx="747713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8" y="6553200"/>
              <a:ext cx="274637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직사각형 14"/>
            <p:cNvSpPr/>
            <p:nvPr userDrawn="1"/>
          </p:nvSpPr>
          <p:spPr bwMode="auto">
            <a:xfrm>
              <a:off x="739775" y="6497638"/>
              <a:ext cx="3738563" cy="34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800" b="1" dirty="0">
                  <a:solidFill>
                    <a:schemeClr val="bg1">
                      <a:lumMod val="65000"/>
                    </a:schemeClr>
                  </a:solidFill>
                </a:rPr>
                <a:t>© Smilegate Holdings. All rights reserved.</a:t>
              </a:r>
              <a:endParaRPr lang="ko-KR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5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6116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9" descr="C:\Users\euihlee\Desktop\CI\3. 신규 CI 개발\Application 디자인\Applications-0605\2_PPT-Template\PPT-Template-0104-Dark-Interior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0"/>
              <a:ext cx="25590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 descr="C:\Users\euihlee\Desktop\CI\3. 신규 CI 개발\Application 디자인\Applications-0605\2_PPT-Template\PPT-Template-0104-Light-Interior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08738"/>
              <a:ext cx="8255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7"/>
          <p:cNvSpPr txBox="1">
            <a:spLocks/>
          </p:cNvSpPr>
          <p:nvPr userDrawn="1"/>
        </p:nvSpPr>
        <p:spPr bwMode="auto">
          <a:xfrm>
            <a:off x="8770938" y="6599238"/>
            <a:ext cx="376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10" tIns="51555" rIns="103110" bIns="51555" anchor="ctr">
            <a:spAutoFit/>
          </a:bodyPr>
          <a:lstStyle>
            <a:lvl1pPr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1030288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1030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DA6D60D2-CC8D-44DF-AC21-EA049C4C8C47}" type="slidenum">
              <a:rPr kumimoji="0" lang="en-US" altLang="ko-KR" sz="1000" b="1">
                <a:solidFill>
                  <a:srgbClr val="595959"/>
                </a:solidFill>
                <a:ea typeface="맑은 고딕" panose="020B0503020000020004" pitchFamily="50" charset="-127"/>
              </a:rPr>
              <a:pPr algn="r" eaLnBrk="1" hangingPunct="1"/>
              <a:t>‹#›</a:t>
            </a:fld>
            <a:endParaRPr kumimoji="0" lang="ko-KR" altLang="en-US" sz="1000" b="1">
              <a:solidFill>
                <a:srgbClr val="595959"/>
              </a:solidFill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28700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28700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6971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3944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091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7885" algn="ctr" defTabSz="1029773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4175" indent="-3841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025" indent="-320675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463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3400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9338" indent="-255588" algn="l" defTabSz="1028700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508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054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6603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2151" indent="-257776" algn="l" defTabSz="103109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546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09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641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18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773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3284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8829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4377" algn="l" defTabSz="103109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313982/when-will-the-garbage-collector-collect-a-singlet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8475" y="2513013"/>
            <a:ext cx="484902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Multi-thread 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환경에서의</a:t>
            </a:r>
            <a:endParaRPr lang="en-US" altLang="ko-KR" sz="32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Singleton 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075" name="그룹 1"/>
          <p:cNvGrpSpPr>
            <a:grpSpLocks/>
          </p:cNvGrpSpPr>
          <p:nvPr/>
        </p:nvGrpSpPr>
        <p:grpSpPr bwMode="auto">
          <a:xfrm>
            <a:off x="523875" y="4308395"/>
            <a:ext cx="2179818" cy="697071"/>
            <a:chOff x="393316" y="4908584"/>
            <a:chExt cx="2181115" cy="696488"/>
          </a:xfrm>
        </p:grpSpPr>
        <p:sp>
          <p:nvSpPr>
            <p:cNvPr id="17" name="TextBox 16"/>
            <p:cNvSpPr txBox="1"/>
            <p:nvPr/>
          </p:nvSpPr>
          <p:spPr>
            <a:xfrm>
              <a:off x="393316" y="4908663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6094" y="4908584"/>
              <a:ext cx="569726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황세윤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316" y="5133899"/>
              <a:ext cx="441587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6094" y="5133820"/>
              <a:ext cx="1628337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SGP </a:t>
              </a:r>
              <a:r>
                <a:rPr lang="ko-KR" altLang="en-US" sz="1000" b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어플리케이션개발팀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316" y="5359136"/>
              <a:ext cx="568663" cy="24585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6094" y="5359057"/>
              <a:ext cx="842398" cy="24601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2017.07.12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836712"/>
            <a:ext cx="4878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private PremiumController() {}	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private static PremiumController instance = null;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public static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synchronized</a:t>
            </a:r>
            <a:r>
              <a:rPr lang="ko-KR" altLang="en-US" sz="1200" dirty="0" smtClean="0"/>
              <a:t> PremiumController getInstance(){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if(instance == null){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	instance = new PremiumController();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return instance;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29268" y="3789040"/>
            <a:ext cx="836321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ko-KR" altLang="ko-KR" sz="1100" dirty="0">
                <a:latin typeface="+mn-ea"/>
                <a:ea typeface="+mn-ea"/>
              </a:rPr>
              <a:t>여러 thread들이 동시에 접근해서 </a:t>
            </a:r>
            <a:r>
              <a:rPr lang="ko-KR" altLang="ko-KR" sz="1100" dirty="0" err="1">
                <a:latin typeface="+mn-ea"/>
                <a:ea typeface="+mn-ea"/>
              </a:rPr>
              <a:t>인스턴스를</a:t>
            </a:r>
            <a:r>
              <a:rPr lang="ko-KR" altLang="ko-KR" sz="1100" dirty="0">
                <a:latin typeface="+mn-ea"/>
                <a:ea typeface="+mn-ea"/>
              </a:rPr>
              <a:t> 생성시키는 위험은 </a:t>
            </a:r>
            <a:r>
              <a:rPr lang="ko-KR" altLang="ko-KR" sz="1100" dirty="0" smtClean="0">
                <a:latin typeface="+mn-ea"/>
                <a:ea typeface="+mn-ea"/>
              </a:rPr>
              <a:t>없어졌</a:t>
            </a:r>
            <a:r>
              <a:rPr lang="ko-KR" altLang="en-US" sz="1100" dirty="0" smtClean="0">
                <a:latin typeface="+mn-ea"/>
                <a:ea typeface="+mn-ea"/>
              </a:rPr>
              <a:t>습니다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r>
              <a:rPr lang="ko-KR" altLang="ko-KR" sz="1100" smtClean="0">
                <a:latin typeface="+mn-ea"/>
                <a:ea typeface="+mn-ea"/>
              </a:rPr>
              <a:t> </a:t>
            </a:r>
            <a:r>
              <a:rPr lang="ko-KR" altLang="ko-KR" sz="1100" dirty="0">
                <a:latin typeface="+mn-ea"/>
                <a:ea typeface="+mn-ea"/>
              </a:rPr>
              <a:t>하지만 수 많은 </a:t>
            </a:r>
            <a:r>
              <a:rPr lang="ko-KR" altLang="ko-KR" sz="1100">
                <a:latin typeface="+mn-ea"/>
                <a:ea typeface="+mn-ea"/>
              </a:rPr>
              <a:t>thread </a:t>
            </a:r>
            <a:r>
              <a:rPr lang="ko-KR" altLang="ko-KR" sz="1100" smtClean="0">
                <a:latin typeface="+mn-ea"/>
                <a:ea typeface="+mn-ea"/>
              </a:rPr>
              <a:t>들이</a:t>
            </a:r>
            <a:endParaRPr lang="en-US" altLang="ko-KR" sz="1100" dirty="0" smtClean="0"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</a:pPr>
            <a:r>
              <a:rPr lang="ko-KR" altLang="ko-KR" sz="1100" dirty="0" smtClean="0">
                <a:latin typeface="+mn-ea"/>
                <a:ea typeface="+mn-ea"/>
                <a:cs typeface="Consolas" panose="020B0609020204030204" pitchFamily="49" charset="0"/>
              </a:rPr>
              <a:t>getInstance</a:t>
            </a:r>
            <a:r>
              <a:rPr lang="ko-KR" altLang="ko-KR" sz="1100" dirty="0">
                <a:latin typeface="+mn-ea"/>
                <a:ea typeface="+mn-ea"/>
                <a:cs typeface="Consolas" panose="020B0609020204030204" pitchFamily="49" charset="0"/>
              </a:rPr>
              <a:t>()</a:t>
            </a:r>
            <a:r>
              <a:rPr lang="ko-KR" altLang="ko-KR" sz="1100" dirty="0">
                <a:latin typeface="+mn-ea"/>
                <a:ea typeface="+mn-ea"/>
              </a:rPr>
              <a:t> </a:t>
            </a:r>
            <a:r>
              <a:rPr lang="ko-KR" altLang="ko-KR" sz="1100" dirty="0" smtClean="0">
                <a:latin typeface="+mn-ea"/>
                <a:ea typeface="+mn-ea"/>
              </a:rPr>
              <a:t>method를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ko-KR" sz="1100" smtClean="0">
                <a:latin typeface="+mn-ea"/>
                <a:ea typeface="+mn-ea"/>
              </a:rPr>
              <a:t>호출하게 </a:t>
            </a:r>
            <a:r>
              <a:rPr lang="ko-KR" altLang="ko-KR" sz="1100" dirty="0">
                <a:latin typeface="+mn-ea"/>
                <a:ea typeface="+mn-ea"/>
              </a:rPr>
              <a:t>되면 높은 cost 비용으로 인해 프로그램 전반에 성능저하가 </a:t>
            </a:r>
            <a:r>
              <a:rPr lang="ko-KR" altLang="ko-KR" sz="1100" dirty="0" smtClean="0">
                <a:latin typeface="+mn-ea"/>
                <a:ea typeface="+mn-ea"/>
              </a:rPr>
              <a:t>일어</a:t>
            </a:r>
            <a:r>
              <a:rPr lang="ko-KR" altLang="en-US" sz="1100" dirty="0" smtClean="0">
                <a:latin typeface="+mn-ea"/>
                <a:ea typeface="+mn-ea"/>
              </a:rPr>
              <a:t>납니다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lvl="0" eaLnBrk="0" hangingPunct="0">
              <a:lnSpc>
                <a:spcPct val="150000"/>
              </a:lnSpc>
            </a:pPr>
            <a:r>
              <a:rPr lang="en-US" altLang="ko-KR" sz="1100" dirty="0" err="1" smtClean="0">
                <a:latin typeface="+mn-ea"/>
                <a:ea typeface="+mn-ea"/>
              </a:rPr>
              <a:t>getInstance</a:t>
            </a:r>
            <a:r>
              <a:rPr lang="en-US" altLang="ko-KR" sz="1100" dirty="0" smtClean="0">
                <a:latin typeface="+mn-ea"/>
                <a:ea typeface="+mn-ea"/>
              </a:rPr>
              <a:t>()</a:t>
            </a:r>
            <a:r>
              <a:rPr lang="ko-KR" altLang="en-US" sz="1100" smtClean="0">
                <a:latin typeface="+mn-ea"/>
                <a:ea typeface="+mn-ea"/>
              </a:rPr>
              <a:t>의 속도가 중요하지 않은 환경에서 사용해야할 코드입니다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ko-KR" altLang="ko-KR" sz="11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54644"/>
            <a:ext cx="2941813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err="1" smtClean="0">
                <a:solidFill>
                  <a:schemeClr val="bg1"/>
                </a:solidFill>
                <a:latin typeface="+mn-ea"/>
                <a:ea typeface="+mn-ea"/>
              </a:rPr>
              <a:t>getInstance</a:t>
            </a:r>
            <a:r>
              <a:rPr kumimoji="0"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() </a:t>
            </a:r>
            <a:r>
              <a:rPr kumimoji="0" lang="ko-KR" altLang="en-US" b="1" smtClean="0">
                <a:solidFill>
                  <a:schemeClr val="bg1"/>
                </a:solidFill>
                <a:latin typeface="+mn-ea"/>
                <a:ea typeface="+mn-ea"/>
              </a:rPr>
              <a:t>동기화 </a:t>
            </a: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531331"/>
            <a:ext cx="59501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1682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41346"/>
            <a:ext cx="3675989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+mn-ea"/>
                <a:ea typeface="+mn-ea"/>
              </a:rPr>
              <a:t>DCL (Double-checked Locking</a:t>
            </a:r>
            <a:r>
              <a:rPr kumimoji="0" lang="en-US" altLang="ko-KR" sz="1600" b="1" smtClean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r>
              <a:rPr kumimoji="0" lang="ko-KR" altLang="en-US" sz="1600" b="1" smtClean="0">
                <a:solidFill>
                  <a:schemeClr val="bg1"/>
                </a:solidFill>
                <a:latin typeface="+mn-ea"/>
                <a:ea typeface="+mn-ea"/>
              </a:rPr>
              <a:t>방법</a:t>
            </a:r>
            <a:endParaRPr kumimoji="0" lang="ko-KR" altLang="en-US" sz="1600" b="1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754826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private PremiumController() {}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p</a:t>
            </a:r>
            <a:r>
              <a:rPr lang="ko-KR" altLang="en-US" sz="1200" smtClean="0"/>
              <a:t>rivate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volatile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static </a:t>
            </a:r>
            <a:r>
              <a:rPr lang="ko-KR" altLang="en-US" sz="1200" smtClean="0"/>
              <a:t>PremiumController instance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null;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public static PremiumController getInstance(){</a:t>
            </a:r>
            <a:endParaRPr lang="en-US" altLang="ko-KR" sz="12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if(instance == null){</a:t>
            </a:r>
          </a:p>
          <a:p>
            <a:pPr lvl="2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synchronized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PremiumController.class</a:t>
            </a:r>
            <a:r>
              <a:rPr lang="en-US" altLang="ko-KR" sz="1200" dirty="0" smtClean="0"/>
              <a:t>){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 smtClean="0"/>
              <a:t>if(instance == null){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 smtClean="0"/>
              <a:t>      instance = new </a:t>
            </a:r>
            <a:r>
              <a:rPr lang="en-US" altLang="ko-KR" sz="1200" dirty="0" err="1" smtClean="0"/>
              <a:t>PremiumController</a:t>
            </a:r>
            <a:r>
              <a:rPr lang="en-US" altLang="ko-KR" sz="1200" dirty="0" smtClean="0"/>
              <a:t>();</a:t>
            </a:r>
          </a:p>
          <a:p>
            <a:pPr lvl="3">
              <a:lnSpc>
                <a:spcPct val="150000"/>
              </a:lnSpc>
            </a:pPr>
            <a:r>
              <a:rPr lang="en-US" altLang="ko-KR" sz="1200" dirty="0" smtClean="0"/>
              <a:t>}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}</a:t>
            </a:r>
            <a:endParaRPr lang="ko-KR" altLang="en-US" sz="1200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return instance;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426690" y="5169352"/>
            <a:ext cx="6857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i="0" dirty="0" err="1" smtClean="0">
                <a:effectLst/>
                <a:latin typeface="+mn-ea"/>
                <a:ea typeface="+mn-ea"/>
              </a:rPr>
              <a:t>메서드에</a:t>
            </a:r>
            <a:r>
              <a:rPr lang="ko-KR" altLang="en-US" sz="1200" i="0" dirty="0" smtClean="0">
                <a:effectLst/>
                <a:latin typeface="+mn-ea"/>
                <a:ea typeface="+mn-ea"/>
              </a:rPr>
              <a:t> 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synchronized</a:t>
            </a:r>
            <a:r>
              <a:rPr lang="ko-KR" altLang="en-US" sz="1200" i="0" smtClean="0">
                <a:effectLst/>
                <a:latin typeface="+mn-ea"/>
                <a:ea typeface="+mn-ea"/>
              </a:rPr>
              <a:t>를 빼면서 동기화 오버헤드를 줄여보고자 하는 의도로 설계된 방법입니다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. Instance</a:t>
            </a:r>
            <a:r>
              <a:rPr lang="ko-KR" altLang="en-US" sz="1200" i="0" smtClean="0">
                <a:effectLst/>
                <a:latin typeface="+mn-ea"/>
                <a:ea typeface="+mn-ea"/>
              </a:rPr>
              <a:t>가 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null </a:t>
            </a:r>
            <a:r>
              <a:rPr lang="ko-KR" altLang="en-US" sz="1200" i="0" smtClean="0">
                <a:effectLst/>
                <a:latin typeface="+mn-ea"/>
                <a:ea typeface="+mn-ea"/>
              </a:rPr>
              <a:t>인지 체크하고 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null </a:t>
            </a:r>
            <a:r>
              <a:rPr lang="ko-KR" altLang="en-US" sz="1200" i="0" smtClean="0">
                <a:effectLst/>
                <a:latin typeface="+mn-ea"/>
                <a:ea typeface="+mn-ea"/>
              </a:rPr>
              <a:t>일 경우 동기화 블록에 진입하게 됩니다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. </a:t>
            </a:r>
            <a:r>
              <a:rPr lang="ko-KR" altLang="en-US" sz="1200" i="0" smtClean="0">
                <a:effectLst/>
                <a:latin typeface="+mn-ea"/>
                <a:ea typeface="+mn-ea"/>
              </a:rPr>
              <a:t>그래서 최초 객체가 생성된 이후로는 동기화 블록에 진입하지 않기 때문에 효율적인 방법이라고 생각할 수 있습니다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. </a:t>
            </a:r>
            <a:r>
              <a:rPr lang="ko-KR" altLang="en-US" sz="1200" i="0" smtClean="0">
                <a:effectLst/>
                <a:latin typeface="+mn-ea"/>
                <a:ea typeface="+mn-ea"/>
              </a:rPr>
              <a:t>하지만 아주 안 좋은 케이스로 정상 동작 하지 않을 수 있다</a:t>
            </a:r>
            <a:r>
              <a:rPr lang="en-US" altLang="ko-KR" sz="1200" i="0" dirty="0" smtClean="0">
                <a:effectLst/>
                <a:latin typeface="+mn-ea"/>
                <a:ea typeface="+mn-ea"/>
              </a:rPr>
              <a:t>.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17" y="4830808"/>
            <a:ext cx="59501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58696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1750" y="0"/>
            <a:ext cx="9180513" cy="6858000"/>
          </a:xfrm>
          <a:prstGeom prst="rect">
            <a:avLst/>
          </a:prstGeom>
          <a:solidFill>
            <a:srgbClr val="58585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00" b="1" dirty="0" err="1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8888" y="3282950"/>
            <a:ext cx="1520825" cy="29210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u="sng" dirty="0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1300" u="sng" dirty="0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80928"/>
            <a:ext cx="3395014" cy="646321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600" b="1" dirty="0" smtClean="0">
                <a:latin typeface="+mn-ea"/>
                <a:ea typeface="+mn-ea"/>
              </a:rPr>
              <a:t>Singleton</a:t>
            </a:r>
            <a:r>
              <a:rPr kumimoji="0" lang="ko-KR" altLang="en-US" sz="3600" b="1" smtClean="0">
                <a:latin typeface="+mn-ea"/>
                <a:ea typeface="+mn-ea"/>
              </a:rPr>
              <a:t>이란</a:t>
            </a:r>
            <a:r>
              <a:rPr kumimoji="0" lang="en-US" altLang="ko-KR" sz="3600" b="1" dirty="0" smtClean="0">
                <a:latin typeface="+mn-ea"/>
                <a:ea typeface="+mn-ea"/>
              </a:rPr>
              <a:t>?</a:t>
            </a:r>
            <a:endParaRPr kumimoji="0" lang="ko-KR" altLang="en-US" sz="3600" b="1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654" y="146406"/>
            <a:ext cx="1107977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원본코드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9552" y="1028343"/>
            <a:ext cx="55983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dev.mail.controller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instance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i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(){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4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instance</a:t>
            </a:r>
            <a:r>
              <a:rPr lang="en-US" altLang="ko-KR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PremiumController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163926"/>
            <a:ext cx="6556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Initialization on Demand Holder Idiom </a:t>
            </a:r>
            <a:r>
              <a:rPr lang="ko-KR" altLang="en-US" b="1" i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방법 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(Lazy Holder)</a:t>
            </a:r>
            <a:endParaRPr lang="en-US" altLang="ko-KR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882" y="4509120"/>
            <a:ext cx="7513486" cy="175431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latin typeface="+mn-ea"/>
                <a:ea typeface="+mn-ea"/>
              </a:rPr>
              <a:t>위의 방법은 객체가 </a:t>
            </a:r>
            <a:r>
              <a:rPr lang="ko-KR" altLang="en-US" sz="1200" dirty="0">
                <a:latin typeface="+mn-ea"/>
                <a:ea typeface="+mn-ea"/>
              </a:rPr>
              <a:t>필요할 때로 초기화를 미루는 </a:t>
            </a:r>
            <a:r>
              <a:rPr lang="ko-KR" altLang="en-US" sz="1200" dirty="0" smtClean="0">
                <a:latin typeface="+mn-ea"/>
                <a:ea typeface="+mn-ea"/>
              </a:rPr>
              <a:t>것입니다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 smtClean="0">
                <a:latin typeface="+mn-ea"/>
                <a:ea typeface="+mn-ea"/>
              </a:rPr>
              <a:t>PremiumController</a:t>
            </a:r>
            <a:r>
              <a:rPr kumimoji="0" lang="ko-KR" altLang="en-US" sz="120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클래스에는 </a:t>
            </a:r>
            <a:r>
              <a:rPr kumimoji="0" lang="en-US" altLang="ko-KR" sz="1200" dirty="0" err="1" smtClean="0">
                <a:latin typeface="+mn-ea"/>
                <a:ea typeface="+mn-ea"/>
              </a:rPr>
              <a:t>LazyHolder</a:t>
            </a:r>
            <a:r>
              <a:rPr kumimoji="0" lang="ko-KR" altLang="en-US" sz="1200" smtClean="0">
                <a:latin typeface="+mn-ea"/>
                <a:ea typeface="+mn-ea"/>
              </a:rPr>
              <a:t>클래스의 변수가 없기 때문에 </a:t>
            </a:r>
            <a:r>
              <a:rPr kumimoji="0" lang="en-US" altLang="ko-KR" sz="1200" dirty="0" err="1" smtClean="0">
                <a:latin typeface="+mn-ea"/>
                <a:ea typeface="+mn-ea"/>
              </a:rPr>
              <a:t>PremiumController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클래스 로딩 시 </a:t>
            </a:r>
            <a:r>
              <a:rPr kumimoji="0" lang="en-US" altLang="ko-KR" sz="1200" dirty="0" err="1">
                <a:latin typeface="+mn-ea"/>
              </a:rPr>
              <a:t>LazyHolder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클래스를 초기화하지 않습니다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en-US" altLang="ko-KR" sz="1200" dirty="0" err="1">
                <a:latin typeface="+mn-ea"/>
              </a:rPr>
              <a:t>LazyHolder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클래스는 </a:t>
            </a:r>
            <a:r>
              <a:rPr kumimoji="0" lang="en-US" altLang="ko-KR" sz="1200" dirty="0" err="1" smtClean="0">
                <a:latin typeface="+mn-ea"/>
                <a:ea typeface="+mn-ea"/>
              </a:rPr>
              <a:t>PremiumController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클래스의 </a:t>
            </a:r>
            <a:r>
              <a:rPr kumimoji="0" lang="en-US" altLang="ko-KR" sz="1200" dirty="0" err="1" smtClean="0">
                <a:latin typeface="+mn-ea"/>
                <a:ea typeface="+mn-ea"/>
              </a:rPr>
              <a:t>getInstance</a:t>
            </a:r>
            <a:r>
              <a:rPr kumimoji="0" lang="en-US" altLang="ko-KR" sz="1200" dirty="0" smtClean="0">
                <a:latin typeface="+mn-ea"/>
                <a:ea typeface="+mn-ea"/>
              </a:rPr>
              <a:t>() </a:t>
            </a:r>
            <a:r>
              <a:rPr kumimoji="0" lang="ko-KR" altLang="en-US" sz="1200" smtClean="0">
                <a:latin typeface="+mn-ea"/>
                <a:ea typeface="+mn-ea"/>
              </a:rPr>
              <a:t>메소드에서 </a:t>
            </a:r>
            <a:r>
              <a:rPr kumimoji="0" lang="en-US" altLang="ko-KR" sz="1200" dirty="0" err="1">
                <a:latin typeface="+mn-ea"/>
              </a:rPr>
              <a:t>LazyHolder</a:t>
            </a:r>
            <a:r>
              <a:rPr kumimoji="0" lang="en-US" altLang="ko-KR" sz="1200" dirty="0" err="1" smtClean="0">
                <a:latin typeface="+mn-ea"/>
                <a:ea typeface="+mn-ea"/>
              </a:rPr>
              <a:t>.instance</a:t>
            </a:r>
            <a:r>
              <a:rPr kumimoji="0" lang="ko-KR" altLang="en-US" sz="1200" smtClean="0">
                <a:latin typeface="+mn-ea"/>
                <a:ea typeface="+mn-ea"/>
              </a:rPr>
              <a:t>를 참조하는 순간 </a:t>
            </a:r>
            <a:r>
              <a:rPr kumimoji="0" lang="en-US" altLang="ko-KR" sz="1200" dirty="0" smtClean="0">
                <a:latin typeface="+mn-ea"/>
                <a:ea typeface="+mn-ea"/>
              </a:rPr>
              <a:t>Class</a:t>
            </a:r>
            <a:r>
              <a:rPr kumimoji="0" lang="ko-KR" altLang="en-US" sz="1200" smtClean="0">
                <a:latin typeface="+mn-ea"/>
                <a:ea typeface="+mn-ea"/>
              </a:rPr>
              <a:t>가 로딩되면서 초기화가 진행됩니다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Class</a:t>
            </a:r>
            <a:r>
              <a:rPr kumimoji="0" lang="ko-KR" altLang="en-US" sz="1200" smtClean="0">
                <a:latin typeface="+mn-ea"/>
                <a:ea typeface="+mn-ea"/>
              </a:rPr>
              <a:t>를 로딩하고 초기화하는 시점은 </a:t>
            </a:r>
            <a:r>
              <a:rPr kumimoji="0" lang="en-US" altLang="ko-KR" sz="1200" dirty="0" smtClean="0">
                <a:latin typeface="+mn-ea"/>
                <a:ea typeface="+mn-ea"/>
              </a:rPr>
              <a:t>Thread-Safe</a:t>
            </a:r>
            <a:r>
              <a:rPr kumimoji="0" lang="ko-KR" altLang="en-US" sz="1200" smtClean="0">
                <a:latin typeface="+mn-ea"/>
                <a:ea typeface="+mn-ea"/>
              </a:rPr>
              <a:t>를 보장하기 때문에 </a:t>
            </a:r>
            <a:r>
              <a:rPr kumimoji="0" lang="en-US" altLang="ko-KR" sz="1200" dirty="0" smtClean="0">
                <a:latin typeface="+mn-ea"/>
                <a:ea typeface="+mn-ea"/>
              </a:rPr>
              <a:t>Volatile</a:t>
            </a:r>
            <a:r>
              <a:rPr kumimoji="0" lang="ko-KR" altLang="en-US" sz="1200" smtClean="0">
                <a:latin typeface="+mn-ea"/>
                <a:ea typeface="+mn-ea"/>
              </a:rPr>
              <a:t>이나 </a:t>
            </a:r>
            <a:r>
              <a:rPr kumimoji="0" lang="en-US" altLang="ko-KR" sz="1200" dirty="0" smtClean="0">
                <a:latin typeface="+mn-ea"/>
                <a:ea typeface="+mn-ea"/>
              </a:rPr>
              <a:t>Synchronized</a:t>
            </a:r>
            <a:r>
              <a:rPr kumimoji="0" lang="ko-KR" altLang="en-US" sz="1200" smtClean="0">
                <a:latin typeface="+mn-ea"/>
                <a:ea typeface="+mn-ea"/>
              </a:rPr>
              <a:t>와 같은 키워드가 없어도 </a:t>
            </a:r>
            <a:r>
              <a:rPr kumimoji="0" lang="en-US" altLang="ko-KR" sz="1200" dirty="0" smtClean="0">
                <a:latin typeface="+mn-ea"/>
                <a:ea typeface="+mn-ea"/>
              </a:rPr>
              <a:t>Thread-Safe</a:t>
            </a:r>
            <a:r>
              <a:rPr kumimoji="0" lang="ko-KR" altLang="en-US" sz="1200" smtClean="0">
                <a:latin typeface="+mn-ea"/>
                <a:ea typeface="+mn-ea"/>
              </a:rPr>
              <a:t>와 성능을 보장하는 코드입니다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866" y="4160863"/>
            <a:ext cx="59501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61" y="862124"/>
            <a:ext cx="994165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 smtClean="0">
                <a:latin typeface="+mn-ea"/>
                <a:ea typeface="+mn-ea"/>
              </a:rPr>
              <a:t>Solution</a:t>
            </a:r>
            <a:endParaRPr kumimoji="0" lang="ko-KR" altLang="en-US" sz="1600" b="1" dirty="0" err="1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882" y="1210381"/>
            <a:ext cx="8512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LazyHolder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PremiumController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PremiumController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LazyHolder.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819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631" y="3700963"/>
            <a:ext cx="3182263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② 클래스 적재 및 객체 초기화 시점의 방면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163926"/>
            <a:ext cx="586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일반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Singleton vs</a:t>
            </a:r>
            <a:r>
              <a:rPr lang="ko-KR" altLang="en-US" b="1" i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Lazy Holder Singleton / </a:t>
            </a:r>
            <a:r>
              <a:rPr lang="ko-KR" altLang="en-US" b="1" i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이슈 정리</a:t>
            </a:r>
            <a:endParaRPr lang="en-US" altLang="ko-KR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992002"/>
            <a:ext cx="8496944" cy="175431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JVM</a:t>
            </a:r>
            <a:r>
              <a:rPr kumimoji="0" lang="ko-KR" altLang="en-US" sz="1200" smtClean="0">
                <a:latin typeface="+mn-ea"/>
                <a:ea typeface="+mn-ea"/>
              </a:rPr>
              <a:t>의 </a:t>
            </a:r>
            <a:r>
              <a:rPr kumimoji="0" lang="en-US" altLang="ko-KR" sz="1200" dirty="0" smtClean="0">
                <a:latin typeface="+mn-ea"/>
                <a:ea typeface="+mn-ea"/>
              </a:rPr>
              <a:t>Class Loader </a:t>
            </a:r>
            <a:r>
              <a:rPr kumimoji="0" lang="en-US" altLang="ko-KR" sz="1200" dirty="0" err="1" smtClean="0">
                <a:latin typeface="+mn-ea"/>
                <a:ea typeface="+mn-ea"/>
              </a:rPr>
              <a:t>Machanism</a:t>
            </a:r>
            <a:r>
              <a:rPr kumimoji="0" lang="ko-KR" altLang="en-US" sz="1200" smtClean="0">
                <a:latin typeface="+mn-ea"/>
                <a:ea typeface="+mn-ea"/>
              </a:rPr>
              <a:t>에 따르면 클래스가 적재되는 순간에는 </a:t>
            </a:r>
            <a:r>
              <a:rPr kumimoji="0" lang="en-US" altLang="ko-KR" sz="1200" dirty="0" smtClean="0">
                <a:latin typeface="+mn-ea"/>
                <a:ea typeface="+mn-ea"/>
              </a:rPr>
              <a:t>Thread-Safe </a:t>
            </a:r>
            <a:r>
              <a:rPr kumimoji="0" lang="ko-KR" altLang="en-US" sz="1200" smtClean="0">
                <a:latin typeface="+mn-ea"/>
                <a:ea typeface="+mn-ea"/>
              </a:rPr>
              <a:t>보장된다고 합니다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이를 이용한 것이 </a:t>
            </a:r>
            <a:r>
              <a:rPr kumimoji="0" lang="en-US" altLang="ko-KR" sz="1200" dirty="0" smtClean="0">
                <a:latin typeface="+mn-ea"/>
                <a:ea typeface="+mn-ea"/>
              </a:rPr>
              <a:t>Lazy Holder </a:t>
            </a:r>
            <a:r>
              <a:rPr kumimoji="0" lang="ko-KR" altLang="en-US" sz="1200" smtClean="0">
                <a:latin typeface="+mn-ea"/>
                <a:ea typeface="+mn-ea"/>
              </a:rPr>
              <a:t>방식의 </a:t>
            </a:r>
            <a:r>
              <a:rPr kumimoji="0" lang="en-US" altLang="ko-KR" sz="1200" dirty="0" smtClean="0">
                <a:latin typeface="+mn-ea"/>
                <a:ea typeface="+mn-ea"/>
              </a:rPr>
              <a:t>Singleton</a:t>
            </a:r>
            <a:r>
              <a:rPr kumimoji="0" lang="ko-KR" altLang="en-US" sz="1200" smtClean="0">
                <a:latin typeface="+mn-ea"/>
                <a:ea typeface="+mn-ea"/>
              </a:rPr>
              <a:t>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ko-KR" altLang="en-US" sz="1200" smtClean="0">
                <a:latin typeface="+mn-ea"/>
                <a:ea typeface="+mn-ea"/>
              </a:rPr>
              <a:t>프로그램이 실행되면 </a:t>
            </a:r>
            <a:r>
              <a:rPr kumimoji="0" lang="en-US" altLang="ko-KR" sz="1200" dirty="0" smtClean="0">
                <a:latin typeface="+mn-ea"/>
                <a:ea typeface="+mn-ea"/>
              </a:rPr>
              <a:t>Premium Controller</a:t>
            </a:r>
            <a:r>
              <a:rPr kumimoji="0" lang="ko-KR" altLang="en-US" sz="1200" smtClean="0">
                <a:latin typeface="+mn-ea"/>
                <a:ea typeface="+mn-ea"/>
              </a:rPr>
              <a:t>는 </a:t>
            </a:r>
            <a:r>
              <a:rPr kumimoji="0" lang="en-US" altLang="ko-KR" sz="1200" dirty="0" smtClean="0">
                <a:latin typeface="+mn-ea"/>
                <a:ea typeface="+mn-ea"/>
              </a:rPr>
              <a:t>Class Loader</a:t>
            </a:r>
            <a:r>
              <a:rPr kumimoji="0" lang="ko-KR" altLang="en-US" sz="1200" smtClean="0">
                <a:latin typeface="+mn-ea"/>
                <a:ea typeface="+mn-ea"/>
              </a:rPr>
              <a:t>에 의해</a:t>
            </a:r>
            <a:endParaRPr kumimoji="0" lang="en-US" altLang="ko-KR" sz="1200" dirty="0" smtClean="0">
              <a:latin typeface="+mn-ea"/>
              <a:ea typeface="+mn-ea"/>
            </a:endParaRP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적재됩니다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ko-KR" altLang="en-US" sz="1200" smtClean="0">
                <a:latin typeface="+mn-ea"/>
                <a:ea typeface="+mn-ea"/>
              </a:rPr>
              <a:t>하지만</a:t>
            </a:r>
            <a:r>
              <a:rPr kumimoji="0"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smtClean="0">
                <a:latin typeface="+mn-ea"/>
                <a:ea typeface="+mn-ea"/>
              </a:rPr>
              <a:t>이를 초기화 할 수 있는 유일한 순간이 </a:t>
            </a:r>
            <a:r>
              <a:rPr kumimoji="0" lang="en-US" altLang="ko-KR" sz="1200" dirty="0" smtClean="0">
                <a:latin typeface="+mn-ea"/>
                <a:ea typeface="+mn-ea"/>
              </a:rPr>
              <a:t>Lazy Holder </a:t>
            </a:r>
            <a:r>
              <a:rPr kumimoji="0" lang="ko-KR" altLang="en-US" sz="1200" smtClean="0">
                <a:latin typeface="+mn-ea"/>
                <a:ea typeface="+mn-ea"/>
              </a:rPr>
              <a:t>클래스가 호출되는 순간입니다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ko-KR" altLang="en-US" sz="1200" smtClean="0">
                <a:latin typeface="+mn-ea"/>
                <a:ea typeface="+mn-ea"/>
              </a:rPr>
              <a:t>이러한 이유로</a:t>
            </a:r>
            <a:r>
              <a:rPr kumimoji="0" lang="ko-KR" altLang="en-US" sz="1200" err="1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Thread-Safe</a:t>
            </a:r>
            <a:r>
              <a:rPr kumimoji="0" lang="ko-KR" altLang="en-US" sz="1200" smtClean="0">
                <a:latin typeface="+mn-ea"/>
                <a:ea typeface="+mn-ea"/>
              </a:rPr>
              <a:t>이 보장되는 것입니다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반대로</a:t>
            </a:r>
            <a:r>
              <a:rPr kumimoji="0" lang="en-US" altLang="ko-KR" sz="1200" dirty="0" smtClean="0">
                <a:latin typeface="+mn-ea"/>
                <a:ea typeface="+mn-ea"/>
              </a:rPr>
              <a:t>, </a:t>
            </a:r>
            <a:r>
              <a:rPr kumimoji="0" lang="ko-KR" altLang="en-US" sz="1200" smtClean="0">
                <a:latin typeface="+mn-ea"/>
                <a:ea typeface="+mn-ea"/>
              </a:rPr>
              <a:t>일반 </a:t>
            </a:r>
            <a:r>
              <a:rPr kumimoji="0" lang="en-US" altLang="ko-KR" sz="1200" dirty="0" smtClean="0">
                <a:latin typeface="+mn-ea"/>
                <a:ea typeface="+mn-ea"/>
              </a:rPr>
              <a:t>Singleton</a:t>
            </a:r>
            <a:r>
              <a:rPr kumimoji="0" lang="ko-KR" altLang="en-US" sz="1200" smtClean="0">
                <a:latin typeface="+mn-ea"/>
                <a:ea typeface="+mn-ea"/>
              </a:rPr>
              <a:t>의 경우에는 </a:t>
            </a:r>
            <a:r>
              <a:rPr kumimoji="0" lang="en-US" altLang="ko-KR" sz="1200" dirty="0" err="1" smtClean="0">
                <a:latin typeface="+mn-ea"/>
                <a:ea typeface="+mn-ea"/>
              </a:rPr>
              <a:t>PremiumController</a:t>
            </a:r>
            <a:r>
              <a:rPr kumimoji="0" lang="en-US" altLang="ko-KR" sz="1200" dirty="0" smtClean="0"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latin typeface="+mn-ea"/>
                <a:ea typeface="+mn-ea"/>
              </a:rPr>
              <a:t>클래스가 적재된 이후에 다른 클래스가 적재되는 순간을 이용하는 코드가 없기 때문에 </a:t>
            </a:r>
            <a:r>
              <a:rPr kumimoji="0" lang="en-US" altLang="ko-KR" sz="1200" dirty="0" smtClean="0">
                <a:latin typeface="+mn-ea"/>
                <a:ea typeface="+mn-ea"/>
              </a:rPr>
              <a:t>Thread-Safe</a:t>
            </a:r>
            <a:r>
              <a:rPr kumimoji="0" lang="ko-KR" altLang="en-US" sz="1200" smtClean="0">
                <a:latin typeface="+mn-ea"/>
                <a:ea typeface="+mn-ea"/>
              </a:rPr>
              <a:t>을 보장 받지 못하는 것입니다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31" y="919763"/>
            <a:ext cx="2323951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① </a:t>
            </a:r>
            <a:r>
              <a:rPr kumimoji="0" lang="en-US" altLang="ko-KR" sz="1200" b="1" dirty="0" smtClean="0">
                <a:latin typeface="+mn-ea"/>
                <a:ea typeface="+mn-ea"/>
              </a:rPr>
              <a:t>Singleton </a:t>
            </a:r>
            <a:r>
              <a:rPr kumimoji="0" lang="ko-KR" altLang="en-US" sz="1200" b="1" smtClean="0">
                <a:latin typeface="+mn-ea"/>
                <a:ea typeface="+mn-ea"/>
              </a:rPr>
              <a:t>구현 방식의 명명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216035"/>
            <a:ext cx="8136904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 smtClean="0">
                <a:latin typeface="+mn-ea"/>
                <a:ea typeface="+mn-ea"/>
              </a:rPr>
              <a:t>구글링을</a:t>
            </a:r>
            <a:r>
              <a:rPr kumimoji="0" lang="ko-KR" altLang="en-US" sz="1200" dirty="0" smtClean="0">
                <a:latin typeface="+mn-ea"/>
                <a:ea typeface="+mn-ea"/>
              </a:rPr>
              <a:t> 통해서 </a:t>
            </a:r>
            <a:r>
              <a:rPr kumimoji="0" lang="en-US" altLang="ko-KR" sz="1200" dirty="0" smtClean="0">
                <a:latin typeface="+mn-ea"/>
                <a:ea typeface="+mn-ea"/>
              </a:rPr>
              <a:t>Singleton </a:t>
            </a:r>
            <a:r>
              <a:rPr kumimoji="0" lang="ko-KR" altLang="en-US" sz="1200" smtClean="0">
                <a:latin typeface="+mn-ea"/>
                <a:ea typeface="+mn-ea"/>
              </a:rPr>
              <a:t>구현에 있어서의 </a:t>
            </a:r>
            <a:r>
              <a:rPr kumimoji="0" lang="en-US" altLang="ko-KR" sz="1200" dirty="0" smtClean="0">
                <a:latin typeface="+mn-ea"/>
                <a:ea typeface="+mn-ea"/>
              </a:rPr>
              <a:t>Thread-Safe</a:t>
            </a:r>
            <a:r>
              <a:rPr kumimoji="0" lang="ko-KR" altLang="en-US" sz="1200" smtClean="0">
                <a:latin typeface="+mn-ea"/>
                <a:ea typeface="+mn-ea"/>
              </a:rPr>
              <a:t>에 관한 레퍼런스들을 조사해보면</a:t>
            </a:r>
            <a:r>
              <a:rPr kumimoji="0" lang="en-US" altLang="ko-KR" sz="1200" dirty="0" smtClean="0">
                <a:latin typeface="+mn-ea"/>
                <a:ea typeface="+mn-ea"/>
              </a:rPr>
              <a:t>, Singleton </a:t>
            </a:r>
            <a:r>
              <a:rPr kumimoji="0" lang="ko-KR" altLang="en-US" sz="1200" smtClean="0">
                <a:latin typeface="+mn-ea"/>
                <a:ea typeface="+mn-ea"/>
              </a:rPr>
              <a:t>구현 방식에 대한 명칭에 대해서 혼란이 올 수 있어서 정리해두겠습니다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기본적으로 </a:t>
            </a:r>
            <a:r>
              <a:rPr kumimoji="0" lang="en-US" altLang="ko-KR" sz="1200" dirty="0" smtClean="0">
                <a:latin typeface="+mn-ea"/>
                <a:ea typeface="+mn-ea"/>
              </a:rPr>
              <a:t>Singleton</a:t>
            </a:r>
            <a:r>
              <a:rPr kumimoji="0" lang="ko-KR" altLang="en-US" sz="1200" smtClean="0">
                <a:latin typeface="+mn-ea"/>
                <a:ea typeface="+mn-ea"/>
              </a:rPr>
              <a:t>이라고 하면</a:t>
            </a:r>
            <a:r>
              <a:rPr kumimoji="0" lang="en-US" altLang="ko-KR" sz="1200" dirty="0" smtClean="0">
                <a:latin typeface="+mn-ea"/>
                <a:ea typeface="+mn-ea"/>
              </a:rPr>
              <a:t>, Thread-Safe</a:t>
            </a:r>
            <a:r>
              <a:rPr kumimoji="0" lang="ko-KR" altLang="en-US" sz="1200" smtClean="0">
                <a:latin typeface="+mn-ea"/>
                <a:ea typeface="+mn-ea"/>
              </a:rPr>
              <a:t>을 고려하지 않은 코드입니다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ko-KR" altLang="en-US" sz="1200" smtClean="0">
                <a:latin typeface="+mn-ea"/>
                <a:ea typeface="+mn-ea"/>
              </a:rPr>
              <a:t>본 </a:t>
            </a:r>
            <a:r>
              <a:rPr kumimoji="0" lang="en-US" altLang="ko-KR" sz="1200" dirty="0" smtClean="0">
                <a:latin typeface="+mn-ea"/>
                <a:ea typeface="+mn-ea"/>
              </a:rPr>
              <a:t>PPT</a:t>
            </a:r>
            <a:r>
              <a:rPr kumimoji="0" lang="ko-KR" altLang="en-US" sz="1200" smtClean="0">
                <a:latin typeface="+mn-ea"/>
                <a:ea typeface="+mn-ea"/>
              </a:rPr>
              <a:t>상에서 </a:t>
            </a:r>
            <a:r>
              <a:rPr kumimoji="0" lang="en-US" altLang="ko-KR" sz="1200" dirty="0" smtClean="0">
                <a:latin typeface="+mn-ea"/>
                <a:ea typeface="+mn-ea"/>
              </a:rPr>
              <a:t>1</a:t>
            </a:r>
            <a:r>
              <a:rPr kumimoji="0" lang="ko-KR" altLang="en-US" sz="1200" smtClean="0">
                <a:latin typeface="+mn-ea"/>
                <a:ea typeface="+mn-ea"/>
              </a:rPr>
              <a:t>번 페이지에 구현된 형태입니다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lang="en-US" altLang="ko-KR" sz="1200" dirty="0" smtClean="0">
                <a:latin typeface="+mn-ea"/>
                <a:ea typeface="+mn-ea"/>
              </a:rPr>
              <a:t>Bill </a:t>
            </a:r>
            <a:r>
              <a:rPr lang="en-US" altLang="ko-KR" sz="1200" dirty="0" err="1" smtClean="0">
                <a:latin typeface="+mn-ea"/>
                <a:ea typeface="+mn-ea"/>
              </a:rPr>
              <a:t>pugh</a:t>
            </a:r>
            <a:r>
              <a:rPr lang="ko-KR" altLang="en-US" sz="1200" smtClean="0">
                <a:latin typeface="+mn-ea"/>
                <a:ea typeface="+mn-ea"/>
              </a:rPr>
              <a:t>가 </a:t>
            </a:r>
            <a:r>
              <a:rPr lang="en-US" altLang="ko-KR" sz="1200" dirty="0" smtClean="0">
                <a:latin typeface="+mn-ea"/>
                <a:ea typeface="+mn-ea"/>
              </a:rPr>
              <a:t>Thread-Safe</a:t>
            </a:r>
            <a:r>
              <a:rPr lang="ko-KR" altLang="en-US" sz="1200" smtClean="0">
                <a:latin typeface="+mn-ea"/>
                <a:ea typeface="+mn-ea"/>
              </a:rPr>
              <a:t>을 고려해서 만든 구현 방식을 </a:t>
            </a:r>
            <a:r>
              <a:rPr lang="en-US" altLang="ko-KR" sz="1200" dirty="0" smtClean="0">
                <a:latin typeface="+mn-ea"/>
                <a:ea typeface="+mn-ea"/>
              </a:rPr>
              <a:t>Lazy Holder </a:t>
            </a:r>
            <a:r>
              <a:rPr lang="ko-KR" altLang="en-US" sz="1200" smtClean="0">
                <a:latin typeface="+mn-ea"/>
                <a:ea typeface="+mn-ea"/>
              </a:rPr>
              <a:t>또는 </a:t>
            </a:r>
            <a:r>
              <a:rPr lang="en-US" altLang="ko-KR" sz="1200" dirty="0" smtClean="0">
                <a:latin typeface="+mn-ea"/>
                <a:ea typeface="+mn-ea"/>
              </a:rPr>
              <a:t>Singleton Holder</a:t>
            </a:r>
            <a:r>
              <a:rPr lang="ko-KR" altLang="en-US" sz="1200" smtClean="0">
                <a:latin typeface="+mn-ea"/>
                <a:ea typeface="+mn-ea"/>
              </a:rPr>
              <a:t>라고 부릅니다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smtClean="0">
                <a:latin typeface="+mn-ea"/>
                <a:ea typeface="+mn-ea"/>
              </a:rPr>
              <a:t>다시 말해서</a:t>
            </a:r>
            <a:r>
              <a:rPr lang="en-US" altLang="ko-KR" sz="1200" dirty="0" smtClean="0">
                <a:latin typeface="+mn-ea"/>
                <a:ea typeface="+mn-ea"/>
              </a:rPr>
              <a:t>, Holder</a:t>
            </a:r>
            <a:r>
              <a:rPr lang="ko-KR" altLang="en-US" sz="1200" smtClean="0">
                <a:latin typeface="+mn-ea"/>
                <a:ea typeface="+mn-ea"/>
              </a:rPr>
              <a:t>를 썼느냐 안썼느냐로 구분짓는다고 볼 수 있습니다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kumimoji="0" lang="ko-KR" altLang="en-US" sz="1200" dirty="0" err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45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259" y="942992"/>
            <a:ext cx="1785855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③ </a:t>
            </a:r>
            <a:r>
              <a:rPr kumimoji="0" lang="en-US" altLang="ko-KR" sz="1200" b="1" dirty="0" smtClean="0">
                <a:latin typeface="+mn-ea"/>
                <a:ea typeface="+mn-ea"/>
              </a:rPr>
              <a:t>Garbage Collection</a:t>
            </a:r>
            <a:endParaRPr kumimoji="0" lang="ko-KR" altLang="en-US" sz="1200" b="1" dirty="0" err="1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63926"/>
            <a:ext cx="586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일반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Singleton vs</a:t>
            </a:r>
            <a:r>
              <a:rPr lang="ko-KR" altLang="en-US" b="1" i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Lazy Holder Singleton / </a:t>
            </a:r>
            <a:r>
              <a:rPr lang="ko-KR" altLang="en-US" b="1" i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이슈 정리</a:t>
            </a:r>
            <a:endParaRPr lang="en-US" altLang="ko-KR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223414"/>
            <a:ext cx="7772061" cy="92332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latin typeface="+mn-ea"/>
                <a:ea typeface="+mn-ea"/>
              </a:rPr>
              <a:t>Singleton</a:t>
            </a:r>
            <a:r>
              <a:rPr kumimoji="0" lang="ko-KR" altLang="en-US" sz="1200" smtClean="0">
                <a:latin typeface="+mn-ea"/>
                <a:ea typeface="+mn-ea"/>
              </a:rPr>
              <a:t>은 </a:t>
            </a:r>
            <a:r>
              <a:rPr kumimoji="0" lang="en-US" altLang="ko-KR" sz="1200" dirty="0" smtClean="0">
                <a:latin typeface="+mn-ea"/>
                <a:ea typeface="+mn-ea"/>
              </a:rPr>
              <a:t>static </a:t>
            </a:r>
            <a:r>
              <a:rPr kumimoji="0" lang="ko-KR" altLang="en-US" sz="1200" smtClean="0">
                <a:latin typeface="+mn-ea"/>
                <a:ea typeface="+mn-ea"/>
              </a:rPr>
              <a:t>키워드를 통해 함수나 객체를 선언합니다</a:t>
            </a:r>
            <a:r>
              <a:rPr kumimoji="0" lang="en-US" altLang="ko-KR" sz="1200" dirty="0" smtClean="0">
                <a:latin typeface="+mn-ea"/>
                <a:ea typeface="+mn-ea"/>
              </a:rPr>
              <a:t>. Static</a:t>
            </a:r>
            <a:r>
              <a:rPr kumimoji="0" lang="ko-KR" altLang="en-US" sz="1200" smtClean="0">
                <a:latin typeface="+mn-ea"/>
                <a:ea typeface="+mn-ea"/>
              </a:rPr>
              <a:t>으로 선언된 요소들은 소프트웨어상의 관련 </a:t>
            </a:r>
            <a:r>
              <a:rPr kumimoji="0" lang="en-US" altLang="ko-KR" sz="1200" dirty="0" smtClean="0">
                <a:latin typeface="+mn-ea"/>
                <a:ea typeface="+mn-ea"/>
              </a:rPr>
              <a:t>App Domain</a:t>
            </a:r>
            <a:r>
              <a:rPr kumimoji="0" lang="ko-KR" altLang="en-US" sz="1200" smtClean="0">
                <a:latin typeface="+mn-ea"/>
                <a:ea typeface="+mn-ea"/>
              </a:rPr>
              <a:t>이</a:t>
            </a:r>
            <a:r>
              <a:rPr kumimoji="0" lang="ko-KR" altLang="en-US" sz="1200" err="1">
                <a:latin typeface="+mn-ea"/>
                <a:ea typeface="+mn-ea"/>
              </a:rPr>
              <a:t> </a:t>
            </a:r>
            <a:r>
              <a:rPr kumimoji="0" lang="en-US" altLang="ko-KR" sz="1200" dirty="0" smtClean="0">
                <a:latin typeface="+mn-ea"/>
                <a:ea typeface="+mn-ea"/>
              </a:rPr>
              <a:t>GC</a:t>
            </a:r>
            <a:r>
              <a:rPr kumimoji="0" lang="ko-KR" altLang="en-US" sz="1200" smtClean="0">
                <a:latin typeface="+mn-ea"/>
                <a:ea typeface="+mn-ea"/>
              </a:rPr>
              <a:t>되기 전까지는 메모리에 살아있는다고 합니다</a:t>
            </a:r>
            <a:r>
              <a:rPr kumimoji="0" lang="en-US" altLang="ko-KR" sz="1200" dirty="0" smtClean="0">
                <a:latin typeface="+mn-ea"/>
                <a:ea typeface="+mn-ea"/>
              </a:rPr>
              <a:t>. </a:t>
            </a:r>
            <a:r>
              <a:rPr kumimoji="0" lang="ko-KR" altLang="en-US" sz="1200" smtClean="0">
                <a:latin typeface="+mn-ea"/>
                <a:ea typeface="+mn-ea"/>
              </a:rPr>
              <a:t>대부분의 레퍼런스에서 </a:t>
            </a:r>
            <a:r>
              <a:rPr kumimoji="0" lang="en-US" altLang="ko-KR" sz="1200" dirty="0" smtClean="0">
                <a:latin typeface="+mn-ea"/>
                <a:ea typeface="+mn-ea"/>
              </a:rPr>
              <a:t>Static</a:t>
            </a:r>
            <a:r>
              <a:rPr kumimoji="0" lang="ko-KR" altLang="en-US" sz="1200" smtClean="0">
                <a:latin typeface="+mn-ea"/>
                <a:ea typeface="+mn-ea"/>
              </a:rPr>
              <a:t>으로 선언된 요소들에 대해서 </a:t>
            </a:r>
            <a:r>
              <a:rPr kumimoji="0" lang="en-US" altLang="ko-KR" sz="1200" dirty="0" smtClean="0">
                <a:latin typeface="+mn-ea"/>
                <a:ea typeface="+mn-ea"/>
              </a:rPr>
              <a:t>GC</a:t>
            </a:r>
            <a:r>
              <a:rPr kumimoji="0" lang="ko-KR" altLang="en-US" sz="1200" smtClean="0">
                <a:latin typeface="+mn-ea"/>
                <a:ea typeface="+mn-ea"/>
              </a:rPr>
              <a:t>에 대한 걱정은 하지 않아도 된다고 합니다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261049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42729"/>
                </a:solidFill>
                <a:latin typeface="+mn-ea"/>
                <a:ea typeface="+mn-ea"/>
              </a:rPr>
              <a:t>Objects referenced by static variables will only be garbage collected when the relevant </a:t>
            </a:r>
            <a:r>
              <a:rPr lang="en-US" altLang="ko-KR" sz="1200" dirty="0" err="1">
                <a:solidFill>
                  <a:srgbClr val="242729"/>
                </a:solidFill>
                <a:latin typeface="+mn-ea"/>
                <a:ea typeface="+mn-ea"/>
              </a:rPr>
              <a:t>AppDomain</a:t>
            </a:r>
            <a:r>
              <a:rPr lang="en-US" altLang="ko-KR" sz="1200" dirty="0">
                <a:solidFill>
                  <a:srgbClr val="242729"/>
                </a:solidFill>
                <a:latin typeface="+mn-ea"/>
                <a:ea typeface="+mn-ea"/>
              </a:rPr>
              <a:t> is garbage collected. In client applications, there's often just a single </a:t>
            </a:r>
            <a:r>
              <a:rPr lang="en-US" altLang="ko-KR" sz="1200" dirty="0" err="1">
                <a:solidFill>
                  <a:srgbClr val="242729"/>
                </a:solidFill>
                <a:latin typeface="+mn-ea"/>
                <a:ea typeface="+mn-ea"/>
              </a:rPr>
              <a:t>AppDomain</a:t>
            </a:r>
            <a:r>
              <a:rPr lang="en-US" altLang="ko-KR" sz="1200" dirty="0">
                <a:solidFill>
                  <a:srgbClr val="242729"/>
                </a:solidFill>
                <a:latin typeface="+mn-ea"/>
                <a:ea typeface="+mn-ea"/>
              </a:rPr>
              <a:t> which lives for the duration of the process. (An exception is when the application uses a plug-in architecture - different plug-ins may be loaded in different </a:t>
            </a:r>
            <a:r>
              <a:rPr lang="en-US" altLang="ko-KR" sz="1200" dirty="0" err="1">
                <a:solidFill>
                  <a:srgbClr val="242729"/>
                </a:solidFill>
                <a:latin typeface="+mn-ea"/>
                <a:ea typeface="+mn-ea"/>
              </a:rPr>
              <a:t>AppDomains</a:t>
            </a:r>
            <a:r>
              <a:rPr lang="en-US" altLang="ko-KR" sz="1200" dirty="0">
                <a:solidFill>
                  <a:srgbClr val="242729"/>
                </a:solidFill>
                <a:latin typeface="+mn-ea"/>
                <a:ea typeface="+mn-ea"/>
              </a:rPr>
              <a:t> and the </a:t>
            </a:r>
            <a:r>
              <a:rPr lang="en-US" altLang="ko-KR" sz="1200" dirty="0" err="1">
                <a:solidFill>
                  <a:srgbClr val="242729"/>
                </a:solidFill>
                <a:latin typeface="+mn-ea"/>
                <a:ea typeface="+mn-ea"/>
              </a:rPr>
              <a:t>AppDomain</a:t>
            </a:r>
            <a:r>
              <a:rPr lang="en-US" altLang="ko-KR" sz="1200" dirty="0">
                <a:solidFill>
                  <a:srgbClr val="242729"/>
                </a:solidFill>
                <a:latin typeface="+mn-ea"/>
                <a:ea typeface="+mn-ea"/>
              </a:rPr>
              <a:t> may be unloaded later.)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3762618"/>
            <a:ext cx="6606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2"/>
              </a:rPr>
              <a:t>https://</a:t>
            </a:r>
            <a:r>
              <a:rPr lang="ko-KR" altLang="en-US" sz="1100" dirty="0" smtClean="0">
                <a:hlinkClick r:id="rId2"/>
              </a:rPr>
              <a:t>stackoverflow.com/questions/18313982/when-will-the-garbage-collector-collect-a-singleton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348880"/>
            <a:ext cx="800201" cy="276989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latin typeface="+mn-ea"/>
                <a:ea typeface="+mn-ea"/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9159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738" y="2708920"/>
            <a:ext cx="7185410" cy="1285278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latin typeface="+mn-ea"/>
                <a:ea typeface="+mn-ea"/>
              </a:rPr>
              <a:t>다음 장부터는 </a:t>
            </a:r>
            <a:r>
              <a:rPr kumimoji="0" lang="en-US" altLang="ko-KR" b="1" dirty="0" smtClean="0">
                <a:latin typeface="+mn-ea"/>
                <a:ea typeface="+mn-ea"/>
              </a:rPr>
              <a:t>Lazy Holder </a:t>
            </a:r>
            <a:r>
              <a:rPr kumimoji="0" lang="ko-KR" altLang="en-US" b="1" smtClean="0">
                <a:latin typeface="+mn-ea"/>
                <a:ea typeface="+mn-ea"/>
              </a:rPr>
              <a:t>방법 외에 조사해본 코드들입니다</a:t>
            </a:r>
            <a:r>
              <a:rPr kumimoji="0" lang="en-US" altLang="ko-KR" b="1" dirty="0" smtClean="0">
                <a:latin typeface="+mn-ea"/>
                <a:ea typeface="+mn-ea"/>
              </a:rPr>
              <a:t>.</a:t>
            </a:r>
          </a:p>
          <a:p>
            <a:pPr algn="ctr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err="1" smtClean="0">
                <a:latin typeface="+mn-ea"/>
                <a:ea typeface="+mn-ea"/>
              </a:rPr>
              <a:t>Enum</a:t>
            </a:r>
            <a:r>
              <a:rPr kumimoji="0" lang="en-US" altLang="ko-KR" b="1" dirty="0" smtClean="0">
                <a:latin typeface="+mn-ea"/>
                <a:ea typeface="+mn-ea"/>
              </a:rPr>
              <a:t> </a:t>
            </a:r>
            <a:r>
              <a:rPr kumimoji="0" lang="ko-KR" altLang="en-US" b="1" smtClean="0">
                <a:latin typeface="+mn-ea"/>
                <a:ea typeface="+mn-ea"/>
              </a:rPr>
              <a:t>방식을 제외한 나머지 구현 방식들은 </a:t>
            </a:r>
            <a:r>
              <a:rPr kumimoji="0" lang="en-US" altLang="ko-KR" b="1" dirty="0" smtClean="0">
                <a:latin typeface="+mn-ea"/>
                <a:ea typeface="+mn-ea"/>
              </a:rPr>
              <a:t>Multi Thread </a:t>
            </a:r>
            <a:r>
              <a:rPr kumimoji="0" lang="ko-KR" altLang="en-US" b="1" smtClean="0">
                <a:latin typeface="+mn-ea"/>
                <a:ea typeface="+mn-ea"/>
              </a:rPr>
              <a:t>환경에는</a:t>
            </a:r>
            <a:endParaRPr kumimoji="0" lang="en-US" altLang="ko-KR" b="1" dirty="0" smtClean="0">
              <a:latin typeface="+mn-ea"/>
              <a:ea typeface="+mn-ea"/>
            </a:endParaRPr>
          </a:p>
          <a:p>
            <a:pPr algn="ctr" defTabSz="91421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latin typeface="+mn-ea"/>
                <a:ea typeface="+mn-ea"/>
              </a:rPr>
              <a:t>부적합한 구현 방식입니다</a:t>
            </a:r>
            <a:r>
              <a:rPr kumimoji="0" lang="en-US" altLang="ko-KR" b="1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7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9807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public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enum</a:t>
            </a:r>
            <a:r>
              <a:rPr lang="ko-KR" altLang="en-US" sz="1200" dirty="0" smtClean="0"/>
              <a:t> PremiumController {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INSTANCE;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static String test = "";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public static PremiumController getInstance() {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	test = "test";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	return INSTANCE;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884855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INSTANCE 가 생성될 때, multi thread로 </a:t>
            </a:r>
            <a:r>
              <a:rPr lang="ko-KR" altLang="en-US" sz="1200" dirty="0" err="1" smtClean="0">
                <a:latin typeface="+mn-ea"/>
                <a:ea typeface="+mn-ea"/>
              </a:rPr>
              <a:t>부터</a:t>
            </a:r>
            <a:r>
              <a:rPr lang="ko-KR" altLang="en-US" sz="1200" dirty="0" smtClean="0">
                <a:latin typeface="+mn-ea"/>
                <a:ea typeface="+mn-ea"/>
              </a:rPr>
              <a:t> 안전합니다. (추가된 methed 들은 </a:t>
            </a:r>
            <a:r>
              <a:rPr lang="ko-KR" altLang="en-US" sz="1200" dirty="0" smtClean="0">
                <a:latin typeface="+mn-ea"/>
                <a:ea typeface="+mn-ea"/>
              </a:rPr>
              <a:t>safed </a:t>
            </a:r>
            <a:r>
              <a:rPr lang="ko-KR" altLang="en-US" sz="1200" dirty="0" smtClean="0">
                <a:latin typeface="+mn-ea"/>
                <a:ea typeface="+mn-ea"/>
              </a:rPr>
              <a:t>하지 않을 수도 있습니다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r>
              <a:rPr lang="ko-KR" altLang="en-US" sz="1200" smtClean="0">
                <a:latin typeface="+mn-ea"/>
                <a:ea typeface="+mn-ea"/>
              </a:rPr>
              <a:t>)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단 한번의 </a:t>
            </a:r>
            <a:r>
              <a:rPr lang="ko-KR" altLang="en-US" sz="1200" dirty="0" err="1" smtClean="0">
                <a:latin typeface="+mn-ea"/>
                <a:ea typeface="+mn-ea"/>
              </a:rPr>
              <a:t>인스턴스</a:t>
            </a:r>
            <a:r>
              <a:rPr lang="ko-KR" altLang="en-US" sz="1200" dirty="0" smtClean="0">
                <a:latin typeface="+mn-ea"/>
                <a:ea typeface="+mn-ea"/>
              </a:rPr>
              <a:t> 생성을 보장합니다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  <a:ea typeface="+mn-ea"/>
              </a:rPr>
              <a:t>사용이 간편합니다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E</a:t>
            </a:r>
            <a:r>
              <a:rPr lang="ko-KR" altLang="en-US" sz="1200" smtClean="0">
                <a:latin typeface="+mn-ea"/>
                <a:ea typeface="+mn-ea"/>
              </a:rPr>
              <a:t>num </a:t>
            </a:r>
            <a:r>
              <a:rPr lang="ko-KR" altLang="en-US" sz="1200" dirty="0" smtClean="0">
                <a:latin typeface="+mn-ea"/>
                <a:ea typeface="+mn-ea"/>
              </a:rPr>
              <a:t>value는 자바 프로그램 전역에서 </a:t>
            </a:r>
            <a:r>
              <a:rPr lang="ko-KR" altLang="en-US" sz="1200" smtClean="0">
                <a:latin typeface="+mn-ea"/>
                <a:ea typeface="+mn-ea"/>
              </a:rPr>
              <a:t>접근이 가능합니다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+mn-ea"/>
                <a:ea typeface="+mn-ea"/>
              </a:rPr>
              <a:t>안드로이드</a:t>
            </a:r>
            <a:r>
              <a:rPr lang="ko-KR" altLang="en-US" sz="1200" dirty="0" smtClean="0">
                <a:latin typeface="+mn-ea"/>
                <a:ea typeface="+mn-ea"/>
              </a:rPr>
              <a:t> 개발에서는 클래스 초기화 과정에 </a:t>
            </a:r>
            <a:r>
              <a:rPr lang="en-US" altLang="ko-KR" sz="1200" dirty="0" smtClean="0">
                <a:latin typeface="+mn-ea"/>
                <a:ea typeface="+mn-ea"/>
              </a:rPr>
              <a:t>Context</a:t>
            </a:r>
            <a:r>
              <a:rPr lang="ko-KR" altLang="en-US" sz="1200" smtClean="0">
                <a:latin typeface="+mn-ea"/>
                <a:ea typeface="+mn-ea"/>
              </a:rPr>
              <a:t>라는 의존성이 끼어들 가능성이 높습니다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63926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err="1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Enum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 Initialization </a:t>
            </a:r>
            <a:r>
              <a:rPr lang="ko-KR" altLang="en-US" b="1" i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방법</a:t>
            </a:r>
            <a:endParaRPr lang="en-US" altLang="ko-KR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545046"/>
            <a:ext cx="59501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6836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052736"/>
            <a:ext cx="5544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private PremiumController() {}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private static PremiumController instance =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new </a:t>
            </a:r>
            <a:r>
              <a:rPr lang="en-US" altLang="ko-KR" sz="1200" dirty="0" err="1" smtClean="0"/>
              <a:t>PremiumController</a:t>
            </a:r>
            <a:r>
              <a:rPr lang="en-US" altLang="ko-KR" sz="1200" dirty="0" smtClean="0"/>
              <a:t>();</a:t>
            </a:r>
          </a:p>
          <a:p>
            <a:pPr>
              <a:lnSpc>
                <a:spcPct val="150000"/>
              </a:lnSpc>
            </a:pPr>
            <a:endParaRPr lang="ko-KR" altLang="en-US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public static PremiumController getInstance(){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ko-KR" altLang="en-US" sz="1200" smtClean="0"/>
              <a:t>return </a:t>
            </a:r>
            <a:r>
              <a:rPr lang="ko-KR" altLang="en-US" sz="1200" dirty="0" smtClean="0"/>
              <a:t>instance;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9986" y="3866697"/>
            <a:ext cx="5908238" cy="27698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latin typeface="+mn-ea"/>
                <a:ea typeface="+mn-ea"/>
              </a:rPr>
              <a:t>해당 컴포넌트의 사이즈가 큰 경우 불필요하게 </a:t>
            </a:r>
            <a:r>
              <a:rPr kumimoji="0" lang="ko-KR" altLang="en-US" sz="1200" smtClean="0">
                <a:latin typeface="+mn-ea"/>
                <a:ea typeface="+mn-ea"/>
              </a:rPr>
              <a:t>자원 낭비하는 문제가 있습니다</a:t>
            </a:r>
            <a:r>
              <a:rPr kumimoji="0" lang="en-US" altLang="ko-KR" sz="1200" dirty="0" smtClean="0">
                <a:latin typeface="+mn-ea"/>
                <a:ea typeface="+mn-ea"/>
              </a:rPr>
              <a:t>.</a:t>
            </a:r>
            <a:endParaRPr kumimoji="0"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0" y="146406"/>
            <a:ext cx="3892394" cy="369322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처음부터 </a:t>
            </a:r>
            <a:r>
              <a:rPr kumimoji="0"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인스턴스를</a:t>
            </a:r>
            <a:r>
              <a:rPr kumimoji="0"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 생성하는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599" y="3522504"/>
            <a:ext cx="595017" cy="338544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 algn="ctr" defTabSz="914218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b="1" dirty="0" smtClean="0">
                <a:latin typeface="+mn-ea"/>
                <a:ea typeface="+mn-ea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23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95000"/>
            </a:schemeClr>
          </a:solidFill>
        </a:ln>
      </a:spPr>
      <a:bodyPr wrap="none" anchor="ctr"/>
      <a:lstStyle>
        <a:defPPr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000" b="1" dirty="0" err="1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31" tIns="45715" rIns="91431" bIns="45715" rtlCol="0">
        <a:spAutoFit/>
      </a:bodyPr>
      <a:lstStyle>
        <a:defPPr algn="ctr" defTabSz="914218" fontAlgn="auto">
          <a:spcBef>
            <a:spcPts val="0"/>
          </a:spcBef>
          <a:spcAft>
            <a:spcPts val="0"/>
          </a:spcAft>
          <a:buFont typeface="Arial" panose="020B0604020202020204" pitchFamily="34" charset="0"/>
          <a:buChar char="•"/>
          <a:defRPr kumimoji="0"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8782</TotalTime>
  <Words>709</Words>
  <Application>Microsoft Office PowerPoint</Application>
  <PresentationFormat>화면 슬라이드 쇼(4:3)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Consolas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김송희</dc:creator>
  <cp:lastModifiedBy>황세윤</cp:lastModifiedBy>
  <cp:revision>592</cp:revision>
  <cp:lastPrinted>2014-03-12T05:36:06Z</cp:lastPrinted>
  <dcterms:created xsi:type="dcterms:W3CDTF">2013-08-20T00:24:24Z</dcterms:created>
  <dcterms:modified xsi:type="dcterms:W3CDTF">2017-07-13T04:39:33Z</dcterms:modified>
</cp:coreProperties>
</file>