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2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advance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 &amp; Chris Daniels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33492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445" y="2249488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02277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Leadup to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569-D6AD-4D2A-8345-F2929A73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Rebase not only helps keep a clean tree, it can reduce clutter</a:t>
            </a:r>
          </a:p>
          <a:p>
            <a:pPr lvl="1"/>
            <a:r>
              <a:rPr lang="en-US" dirty="0"/>
              <a:t>Maintaining clean commit histories can be challenging</a:t>
            </a:r>
          </a:p>
          <a:p>
            <a:pPr lvl="1"/>
            <a:r>
              <a:rPr lang="en-US" dirty="0"/>
              <a:t>Consolidating commit messages and removing unnecessary commits</a:t>
            </a:r>
          </a:p>
          <a:p>
            <a:pPr lvl="1"/>
            <a:r>
              <a:rPr lang="en-US" dirty="0"/>
              <a:t>Alter history itself! (You can do some weird stuff with rebase!)</a:t>
            </a:r>
          </a:p>
          <a:p>
            <a:r>
              <a:rPr lang="en-US" dirty="0"/>
              <a:t>Important rebase terms:</a:t>
            </a:r>
          </a:p>
          <a:p>
            <a:pPr lvl="1"/>
            <a:r>
              <a:rPr lang="en-US" dirty="0"/>
              <a:t>Pick</a:t>
            </a:r>
          </a:p>
          <a:p>
            <a:pPr lvl="1"/>
            <a:r>
              <a:rPr lang="en-US" dirty="0"/>
              <a:t>Squash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Reword</a:t>
            </a:r>
          </a:p>
          <a:p>
            <a:pPr lvl="1"/>
            <a:r>
              <a:rPr lang="en-US" dirty="0"/>
              <a:t>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F82D0-49C5-4317-9751-818DC166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203375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0FD989-86EC-492A-B5F7-6D37E3C1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77520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branch, called lab_1, and change to that branch</a:t>
            </a:r>
          </a:p>
          <a:p>
            <a:pPr lvl="1"/>
            <a:r>
              <a:rPr lang="en-US" dirty="0"/>
              <a:t>git branch lab_1</a:t>
            </a:r>
          </a:p>
          <a:p>
            <a:pPr lvl="1"/>
            <a:r>
              <a:rPr lang="en-US" dirty="0"/>
              <a:t>git checkout lab_1</a:t>
            </a:r>
          </a:p>
          <a:p>
            <a:r>
              <a:rPr lang="en-US" dirty="0"/>
              <a:t>Make a minor change, for our example we’re creating a temp file and updating it, and then commit that change with the commit message “commit 1”</a:t>
            </a:r>
          </a:p>
          <a:p>
            <a:pPr lvl="1"/>
            <a:r>
              <a:rPr lang="en-US" dirty="0"/>
              <a:t>echo “change 1”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1”</a:t>
            </a:r>
          </a:p>
        </p:txBody>
      </p:sp>
    </p:spTree>
    <p:extLst>
      <p:ext uri="{BB962C8B-B14F-4D97-AF65-F5344CB8AC3E}">
        <p14:creationId xmlns:p14="http://schemas.microsoft.com/office/powerpoint/2010/main" val="383101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the same steps we did before, twice more, but incrementing the commit message by one each time (“commit 2”, “commit 3”)</a:t>
            </a:r>
          </a:p>
          <a:p>
            <a:pPr lvl="1"/>
            <a:r>
              <a:rPr lang="en-US" dirty="0"/>
              <a:t>echo “</a:t>
            </a:r>
            <a:r>
              <a:rPr lang="en-US" dirty="0" err="1"/>
              <a:t>tmp</a:t>
            </a:r>
            <a:r>
              <a:rPr lang="en-US" dirty="0"/>
              <a:t>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#”</a:t>
            </a:r>
          </a:p>
          <a:p>
            <a:r>
              <a:rPr lang="en-US" dirty="0"/>
              <a:t>Once finished, confirm that all commits and changes are in place and no files are pending commit (this prevents a rebase from occurring)</a:t>
            </a:r>
          </a:p>
          <a:p>
            <a:pPr lvl="1"/>
            <a:r>
              <a:rPr lang="en-US" dirty="0"/>
              <a:t>cat tmp.txt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05968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now ready to interactively rebase and clean up our commit history</a:t>
            </a:r>
          </a:p>
          <a:p>
            <a:pPr lvl="1"/>
            <a:r>
              <a:rPr lang="en-US" dirty="0"/>
              <a:t>git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Squash commits 2 and 3 in the editor</a:t>
            </a:r>
          </a:p>
          <a:p>
            <a:pPr lvl="1"/>
            <a:r>
              <a:rPr lang="en-US" dirty="0"/>
              <a:t>Clean up the final commit message to now say “commit 1 with changes 1, 2, and 3”</a:t>
            </a:r>
          </a:p>
          <a:p>
            <a:pPr lvl="1"/>
            <a:r>
              <a:rPr lang="en-US" dirty="0"/>
              <a:t>git log</a:t>
            </a:r>
          </a:p>
          <a:p>
            <a:r>
              <a:rPr lang="en-US" dirty="0"/>
              <a:t>We now have a cleaner </a:t>
            </a:r>
            <a:r>
              <a:rPr lang="en-US"/>
              <a:t>git history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4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A3CF-34A3-4670-84E6-3C2BD41D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1F4E-8775-4439-AF13-33C4DAD6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indicate a significant milestone in the branch history</a:t>
            </a:r>
          </a:p>
          <a:p>
            <a:pPr lvl="1"/>
            <a:r>
              <a:rPr lang="en-US" dirty="0"/>
              <a:t>These are usually indicative of a version release</a:t>
            </a:r>
          </a:p>
          <a:p>
            <a:pPr lvl="1"/>
            <a:r>
              <a:rPr lang="en-US" dirty="0"/>
              <a:t>Unlike branches, after a tag is created it has no further history</a:t>
            </a:r>
          </a:p>
          <a:p>
            <a:pPr lvl="1"/>
            <a:r>
              <a:rPr lang="en-US" dirty="0"/>
              <a:t>Tags provide a static reference a specific point your git tree history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git tag &lt;</a:t>
            </a:r>
            <a:r>
              <a:rPr lang="en-US" dirty="0" err="1"/>
              <a:t>tagname</a:t>
            </a:r>
            <a:r>
              <a:rPr lang="en-US" dirty="0"/>
              <a:t>&gt; - Creates a tag of 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tag – Lists all tags in the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324158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AAA9-572C-40F8-B61C-9762441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726-545E-4DFA-B6C1-C177C8A9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with non-</a:t>
            </a:r>
            <a:r>
              <a:rPr lang="en-US" dirty="0" err="1"/>
              <a:t>github</a:t>
            </a:r>
            <a:r>
              <a:rPr lang="en-US" dirty="0"/>
              <a:t> stuff, we git it! (Get it?)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https://github.zach-martin.com/advanced.html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quick introduction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seven-month-old baby girl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Daniels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 up the 1819 Initiative at UC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five-month-old baby boy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DB65-2734-4ADA-ADC9-73E420BC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and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56AF-899F-4FD6-A398-653EC93A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Secrets are important pieces of information that you want to remain hidden</a:t>
            </a:r>
          </a:p>
          <a:p>
            <a:pPr lvl="1"/>
            <a:r>
              <a:rPr lang="en-US" dirty="0"/>
              <a:t>This is likely to be username and passwords for services that your workflow may use</a:t>
            </a:r>
          </a:p>
          <a:p>
            <a:pPr lvl="1"/>
            <a:r>
              <a:rPr lang="en-US" dirty="0"/>
              <a:t>Secrets are essentially hidden environment variables</a:t>
            </a:r>
          </a:p>
          <a:p>
            <a:r>
              <a:rPr lang="en-US" dirty="0"/>
              <a:t>Workflows can be whatever you need them to be</a:t>
            </a:r>
          </a:p>
          <a:p>
            <a:pPr lvl="1"/>
            <a:r>
              <a:rPr lang="en-US" dirty="0"/>
              <a:t>This could be a CI/CD (Continuous Integration / Continuous Deployment) Pipeline</a:t>
            </a:r>
          </a:p>
          <a:p>
            <a:pPr lvl="1"/>
            <a:r>
              <a:rPr lang="en-US" dirty="0"/>
              <a:t>Automatically tag specific branches as they come in</a:t>
            </a:r>
          </a:p>
          <a:p>
            <a:pPr lvl="1"/>
            <a:r>
              <a:rPr lang="en-US" dirty="0"/>
              <a:t>Immediately raise new issues when found</a:t>
            </a:r>
          </a:p>
          <a:p>
            <a:pPr lvl="1"/>
            <a:r>
              <a:rPr lang="en-US" dirty="0"/>
              <a:t>FTP files to a specific destination upon merge</a:t>
            </a:r>
          </a:p>
          <a:p>
            <a:pPr lvl="1"/>
            <a:r>
              <a:rPr lang="en-US" dirty="0"/>
              <a:t>Countless other scenarios…</a:t>
            </a:r>
          </a:p>
        </p:txBody>
      </p:sp>
    </p:spTree>
    <p:extLst>
      <p:ext uri="{BB962C8B-B14F-4D97-AF65-F5344CB8AC3E}">
        <p14:creationId xmlns:p14="http://schemas.microsoft.com/office/powerpoint/2010/main" val="233901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CE7-19D5-47BD-BBA8-267CA594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make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CDFF-AFCF-41F0-8E56-F9207F30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Setting up Secrets for your Repository if easy!</a:t>
            </a:r>
          </a:p>
          <a:p>
            <a:pPr lvl="1"/>
            <a:r>
              <a:rPr lang="en-US" dirty="0"/>
              <a:t>Select Settings from the top ribbon on your repository homepage</a:t>
            </a:r>
          </a:p>
          <a:p>
            <a:pPr lvl="1"/>
            <a:r>
              <a:rPr lang="en-US" dirty="0"/>
              <a:t>Select Secrets from the left navigation panel</a:t>
            </a:r>
          </a:p>
          <a:p>
            <a:pPr lvl="1"/>
            <a:r>
              <a:rPr lang="en-US" dirty="0"/>
              <a:t>Click “Add a new secret” to start adding your secret</a:t>
            </a:r>
          </a:p>
          <a:p>
            <a:pPr lvl="2"/>
            <a:r>
              <a:rPr lang="en-US" dirty="0"/>
              <a:t>Our secret Name is “LAB_SECRET” – This is the variable name used</a:t>
            </a:r>
          </a:p>
          <a:p>
            <a:pPr lvl="2"/>
            <a:r>
              <a:rPr lang="en-US" dirty="0"/>
              <a:t>Our secret Value is “This will be our secret!” (Alternatively, you can input whatever you’d like here, up to 64KB in size)</a:t>
            </a:r>
          </a:p>
          <a:p>
            <a:pPr lvl="2"/>
            <a:r>
              <a:rPr lang="en-US" dirty="0"/>
              <a:t>Click Add secret to finalize adding the secret</a:t>
            </a:r>
          </a:p>
          <a:p>
            <a:pPr lvl="2"/>
            <a:r>
              <a:rPr lang="en-US" dirty="0"/>
              <a:t>Note: Any repo can have a maximum of 100 Secrets associated with it</a:t>
            </a:r>
          </a:p>
        </p:txBody>
      </p:sp>
    </p:spTree>
    <p:extLst>
      <p:ext uri="{BB962C8B-B14F-4D97-AF65-F5344CB8AC3E}">
        <p14:creationId xmlns:p14="http://schemas.microsoft.com/office/powerpoint/2010/main" val="126978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29C7-8A51-44CB-B76F-70FFA3C2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Our workflow and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B097-17C9-4894-9918-206E3358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secret, let’s make a workflow to use it</a:t>
            </a:r>
          </a:p>
          <a:p>
            <a:r>
              <a:rPr lang="en-US" dirty="0"/>
              <a:t>Select Actions from the ribbon at the top of your repository homepage</a:t>
            </a:r>
          </a:p>
          <a:p>
            <a:r>
              <a:rPr lang="en-US" dirty="0"/>
              <a:t>Here you’ll see a number of workflows that are pre-built, but we’re going to make our own</a:t>
            </a:r>
          </a:p>
          <a:p>
            <a:pPr lvl="1"/>
            <a:r>
              <a:rPr lang="en-US" dirty="0"/>
              <a:t>Select “Skip this: Set up a workflow yourself” in the top right of the page</a:t>
            </a:r>
          </a:p>
          <a:p>
            <a:pPr lvl="1"/>
            <a:r>
              <a:rPr lang="en-US" dirty="0"/>
              <a:t>Let’s pause to discuss YML files</a:t>
            </a:r>
          </a:p>
        </p:txBody>
      </p:sp>
    </p:spTree>
    <p:extLst>
      <p:ext uri="{BB962C8B-B14F-4D97-AF65-F5344CB8AC3E}">
        <p14:creationId xmlns:p14="http://schemas.microsoft.com/office/powerpoint/2010/main" val="347281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990-AA06-490C-B918-101E69C4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The 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985B-9A11-4026-BBF4-FBC9EFBB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YML or YAML is a recursive acronym for “YAML </a:t>
            </a:r>
            <a:r>
              <a:rPr lang="en-US" dirty="0" err="1"/>
              <a:t>Ain’t</a:t>
            </a:r>
            <a:r>
              <a:rPr lang="en-US" dirty="0"/>
              <a:t> Markup Language”</a:t>
            </a:r>
          </a:p>
          <a:p>
            <a:r>
              <a:rPr lang="en-US" dirty="0"/>
              <a:t>Similar to JSON, but uses white space to denote structure</a:t>
            </a:r>
          </a:p>
          <a:p>
            <a:r>
              <a:rPr lang="en-US" dirty="0"/>
              <a:t>It’s minimal syntax footprint has helped it gain popularity</a:t>
            </a:r>
          </a:p>
          <a:p>
            <a:r>
              <a:rPr lang="en-US" dirty="0"/>
              <a:t>Key-Value pairs are denoted by colons ‘:’</a:t>
            </a:r>
          </a:p>
          <a:p>
            <a:r>
              <a:rPr lang="en-US" dirty="0"/>
              <a:t>Key advantages over other data-serialization languages</a:t>
            </a:r>
          </a:p>
          <a:p>
            <a:pPr lvl="1"/>
            <a:r>
              <a:rPr lang="en-US" dirty="0"/>
              <a:t>Multiple documents in a stream can be denoted through ---</a:t>
            </a:r>
          </a:p>
          <a:p>
            <a:pPr lvl="1"/>
            <a:r>
              <a:rPr lang="en-US" dirty="0"/>
              <a:t>Data typing through implicit and explicit denotation</a:t>
            </a:r>
          </a:p>
          <a:p>
            <a:pPr lvl="1"/>
            <a:r>
              <a:rPr lang="en-US" dirty="0"/>
              <a:t>References for repeated nodes allows for brevity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8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Change the file name to lab2.yml</a:t>
            </a:r>
          </a:p>
          <a:p>
            <a:r>
              <a:rPr lang="en-US" dirty="0"/>
              <a:t>Change the name of the workflow to Lab 2 Workflow</a:t>
            </a:r>
          </a:p>
          <a:p>
            <a:r>
              <a:rPr lang="en-US" dirty="0"/>
              <a:t>Remove all lines after line 13</a:t>
            </a:r>
          </a:p>
          <a:p>
            <a:r>
              <a:rPr lang="en-US" dirty="0"/>
              <a:t>Update line 13 to reflect the following:</a:t>
            </a:r>
          </a:p>
          <a:p>
            <a:pPr lvl="1"/>
            <a:r>
              <a:rPr lang="en-US" dirty="0"/>
              <a:t>run: echo Our secret is ${{ </a:t>
            </a:r>
            <a:r>
              <a:rPr lang="en-US" dirty="0" err="1"/>
              <a:t>secrets.LAB_SECRET</a:t>
            </a:r>
            <a:r>
              <a:rPr lang="en-US" dirty="0"/>
              <a:t> }}</a:t>
            </a:r>
          </a:p>
          <a:p>
            <a:r>
              <a:rPr lang="en-US" dirty="0"/>
              <a:t>Alternatively, copy the contents of my example file from the link provided on the website for Lab 2</a:t>
            </a:r>
          </a:p>
          <a:p>
            <a:r>
              <a:rPr lang="en-US" dirty="0"/>
              <a:t>Commit the file to your repo using the commit button at the top right</a:t>
            </a:r>
          </a:p>
        </p:txBody>
      </p:sp>
    </p:spTree>
    <p:extLst>
      <p:ext uri="{BB962C8B-B14F-4D97-AF65-F5344CB8AC3E}">
        <p14:creationId xmlns:p14="http://schemas.microsoft.com/office/powerpoint/2010/main" val="428023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new workflow in action!</a:t>
            </a:r>
          </a:p>
          <a:p>
            <a:pPr lvl="1"/>
            <a:r>
              <a:rPr lang="en-US" dirty="0"/>
              <a:t>Click on Actions on the top ribbon</a:t>
            </a:r>
          </a:p>
          <a:p>
            <a:pPr lvl="1"/>
            <a:r>
              <a:rPr lang="en-US" dirty="0"/>
              <a:t>Select Lab 2 Workflow from the left nav panel</a:t>
            </a:r>
          </a:p>
          <a:p>
            <a:pPr lvl="1"/>
            <a:r>
              <a:rPr lang="en-US" dirty="0"/>
              <a:t>Click on the latest build of your Lab 2 Workflow</a:t>
            </a:r>
          </a:p>
          <a:p>
            <a:pPr lvl="1"/>
            <a:r>
              <a:rPr lang="en-US" dirty="0"/>
              <a:t>Click on the “build” link to the left to review the logs of the build process</a:t>
            </a:r>
          </a:p>
          <a:p>
            <a:pPr lvl="1"/>
            <a:r>
              <a:rPr lang="en-US" dirty="0"/>
              <a:t>Expand the collapsed item “Run a one-line script” so we can see our secret!</a:t>
            </a:r>
          </a:p>
          <a:p>
            <a:pPr lvl="2"/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17362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F745-C343-4000-BA61-A4216D99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ABC2-B0DA-4589-9CF9-EACAE9E9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Pull requests (or PRs) represent a formal workflow to introduce code from one branch to another</a:t>
            </a:r>
          </a:p>
          <a:p>
            <a:r>
              <a:rPr lang="en-US" dirty="0"/>
              <a:t>There is typically a review process for pull requests</a:t>
            </a:r>
          </a:p>
          <a:p>
            <a:r>
              <a:rPr lang="en-US" dirty="0"/>
              <a:t>PRs provide a history for your repository beyond branches and commits</a:t>
            </a:r>
          </a:p>
          <a:p>
            <a:r>
              <a:rPr lang="en-US" dirty="0"/>
              <a:t>PRs can have rules to, including but not limited to, do the following:</a:t>
            </a:r>
          </a:p>
          <a:p>
            <a:pPr lvl="1"/>
            <a:r>
              <a:rPr lang="en-US" dirty="0"/>
              <a:t>Make sure all code passes tests before it can be merged</a:t>
            </a:r>
          </a:p>
          <a:p>
            <a:pPr lvl="1"/>
            <a:r>
              <a:rPr lang="en-US" dirty="0"/>
              <a:t>Meets the minimum number of approvers</a:t>
            </a:r>
          </a:p>
          <a:p>
            <a:pPr lvl="1"/>
            <a:r>
              <a:rPr lang="en-US" dirty="0"/>
              <a:t>Expires if too much time has passed</a:t>
            </a:r>
          </a:p>
          <a:p>
            <a:pPr lvl="1"/>
            <a:r>
              <a:rPr lang="en-US" dirty="0"/>
              <a:t>Clear previous approvals if the contributor pushes additional changes to the branch to be merged</a:t>
            </a:r>
          </a:p>
        </p:txBody>
      </p:sp>
    </p:spTree>
    <p:extLst>
      <p:ext uri="{BB962C8B-B14F-4D97-AF65-F5344CB8AC3E}">
        <p14:creationId xmlns:p14="http://schemas.microsoft.com/office/powerpoint/2010/main" val="247759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helps consolidate the work specific to a certain effort</a:t>
            </a:r>
          </a:p>
          <a:p>
            <a:pPr lvl="1"/>
            <a:r>
              <a:rPr lang="en-US" dirty="0"/>
              <a:t>A project need not be limited to a single repository</a:t>
            </a:r>
          </a:p>
          <a:p>
            <a:pPr lvl="1"/>
            <a:r>
              <a:rPr lang="en-US" dirty="0"/>
              <a:t>Most larger projects will have numerous repositories attached</a:t>
            </a:r>
          </a:p>
          <a:p>
            <a:pPr lvl="1"/>
            <a:r>
              <a:rPr lang="en-US" dirty="0"/>
              <a:t>Kanban boards are a common work management tool to quickly visualize and progress items in need of completing</a:t>
            </a:r>
          </a:p>
          <a:p>
            <a:pPr lvl="1"/>
            <a:r>
              <a:rPr lang="en-US" dirty="0"/>
              <a:t>Issues can be triaged directly from your project screen to be sorted on the </a:t>
            </a:r>
            <a:r>
              <a:rPr lang="en-US" dirty="0" err="1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 tracking acts as a funnel for all work coming into your project</a:t>
            </a:r>
          </a:p>
          <a:p>
            <a:pPr lvl="1"/>
            <a:r>
              <a:rPr lang="en-US" dirty="0"/>
              <a:t>This doesn’t have to be explicitly issues in the sense of bugs or problems</a:t>
            </a:r>
          </a:p>
          <a:p>
            <a:pPr lvl="1"/>
            <a:r>
              <a:rPr lang="en-US" dirty="0"/>
              <a:t>Enhancements or new features are classified as “issues”</a:t>
            </a:r>
          </a:p>
          <a:p>
            <a:pPr lvl="1"/>
            <a:r>
              <a:rPr lang="en-US" dirty="0"/>
              <a:t>Requests for additional documentation are issues as well</a:t>
            </a:r>
          </a:p>
          <a:p>
            <a:r>
              <a:rPr lang="en-US" dirty="0"/>
              <a:t>As new issues are tracked, labels can help sort out the work</a:t>
            </a:r>
          </a:p>
          <a:p>
            <a:pPr lvl="1"/>
            <a:r>
              <a:rPr lang="en-US" dirty="0"/>
              <a:t>Items tagged with “good first issue” are terrific for newcomers to your project (or a great target if you want to start helping on someone else’s project)</a:t>
            </a:r>
          </a:p>
          <a:p>
            <a:pPr lvl="1"/>
            <a:r>
              <a:rPr lang="en-US" dirty="0"/>
              <a:t>“Help wanted” can indicate that the issue has exceeded the capacity of the current assignee, so they’re looking for more hands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1143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711-6C98-4AF3-BEB5-160B9E9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vs.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EF3-0D67-4521-92E7-AEFC1840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Explicitly define what stays and what goes</a:t>
            </a:r>
          </a:p>
          <a:p>
            <a:pPr lvl="1"/>
            <a:r>
              <a:rPr lang="en-US" dirty="0"/>
              <a:t>A new commit with these specifications is created</a:t>
            </a:r>
          </a:p>
          <a:p>
            <a:r>
              <a:rPr lang="en-US" dirty="0"/>
              <a:t>Rebasing</a:t>
            </a:r>
          </a:p>
          <a:p>
            <a:pPr lvl="1"/>
            <a:r>
              <a:rPr lang="en-US" dirty="0"/>
              <a:t>“Replay” one branch at the end of another</a:t>
            </a:r>
          </a:p>
          <a:p>
            <a:pPr lvl="1"/>
            <a:r>
              <a:rPr lang="en-US" dirty="0"/>
              <a:t>Cleaner tree with no additional commit</a:t>
            </a:r>
          </a:p>
        </p:txBody>
      </p:sp>
    </p:spTree>
    <p:extLst>
      <p:ext uri="{BB962C8B-B14F-4D97-AF65-F5344CB8AC3E}">
        <p14:creationId xmlns:p14="http://schemas.microsoft.com/office/powerpoint/2010/main" val="382631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648F48-9120-4A8F-A261-F6CCE1ED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80442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6AF04-D9E3-4AA5-BEEC-75A030DF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241555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158DF-473D-4D96-B075-D2D88454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40480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A7D49-3A09-494D-9214-D9E30023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39702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AF4F8-6FA9-4858-A0E3-DE4C8AD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rebasing, keep the golden rule in mind:</a:t>
            </a:r>
          </a:p>
          <a:p>
            <a:pPr lvl="1"/>
            <a:r>
              <a:rPr lang="en-US" b="1" dirty="0"/>
              <a:t>NEVER</a:t>
            </a:r>
            <a:r>
              <a:rPr lang="en-US" dirty="0"/>
              <a:t> rebase a public branch over your branch</a:t>
            </a:r>
          </a:p>
          <a:p>
            <a:r>
              <a:rPr lang="en-US" dirty="0"/>
              <a:t>Rebasing gives you an opportunity to realign your history with team changes</a:t>
            </a:r>
          </a:p>
          <a:p>
            <a:pPr lvl="1"/>
            <a:r>
              <a:rPr lang="en-US" dirty="0"/>
              <a:t>Don’t make others have to realign around your own changes</a:t>
            </a:r>
          </a:p>
        </p:txBody>
      </p:sp>
    </p:spTree>
    <p:extLst>
      <p:ext uri="{BB962C8B-B14F-4D97-AF65-F5344CB8AC3E}">
        <p14:creationId xmlns:p14="http://schemas.microsoft.com/office/powerpoint/2010/main" val="467940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1464</Words>
  <Application>Microsoft Office PowerPoint</Application>
  <PresentationFormat>Widescreen</PresentationFormat>
  <Paragraphs>169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Rebasing vs. Merging</vt:lpstr>
      <vt:lpstr>Rebase workflow</vt:lpstr>
      <vt:lpstr>Rebase workflow (Cont.)</vt:lpstr>
      <vt:lpstr>Rebase workflow (Cont.)</vt:lpstr>
      <vt:lpstr>Rebase workflow (Cont.)</vt:lpstr>
      <vt:lpstr>Rebase golden Rule</vt:lpstr>
      <vt:lpstr>Rebase golden Rule - Illustrated</vt:lpstr>
      <vt:lpstr>Rebase golden Rule - Illustrated</vt:lpstr>
      <vt:lpstr>Leadup to lab 1</vt:lpstr>
      <vt:lpstr>Lab 1 – Interactively rebasing</vt:lpstr>
      <vt:lpstr>Lab 1 – Interactively rebasing</vt:lpstr>
      <vt:lpstr>Lab 1 – Interactively rebasing</vt:lpstr>
      <vt:lpstr>Lab 1 – Interactively rebasing (Cont.)</vt:lpstr>
      <vt:lpstr>Lab 1 – Interactively rebasing (Cont.)</vt:lpstr>
      <vt:lpstr>Tags</vt:lpstr>
      <vt:lpstr>Advanced Github Features</vt:lpstr>
      <vt:lpstr>Secrets and Workflows</vt:lpstr>
      <vt:lpstr>Lab 2 – Let’s make a secret</vt:lpstr>
      <vt:lpstr>LAB 2 – Our workflow and secret</vt:lpstr>
      <vt:lpstr>Lab 2 – The intermission</vt:lpstr>
      <vt:lpstr>Lab 2 – Workflow completion</vt:lpstr>
      <vt:lpstr>Lab 2 – Workflow completion</vt:lpstr>
      <vt:lpstr>Pull Requests</vt:lpstr>
      <vt:lpstr>Issue tracking and projects</vt:lpstr>
      <vt:lpstr>Issue tracking and projects (Cont.)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2020-02-22T08:58:28Z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