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32"/>
  </p:notesMasterIdLst>
  <p:handoutMasterIdLst>
    <p:handoutMasterId r:id="rId33"/>
  </p:handoutMasterIdLst>
  <p:sldIdLst>
    <p:sldId id="256" r:id="rId5"/>
    <p:sldId id="258" r:id="rId6"/>
    <p:sldId id="285" r:id="rId7"/>
    <p:sldId id="261" r:id="rId8"/>
    <p:sldId id="262" r:id="rId9"/>
    <p:sldId id="264" r:id="rId10"/>
    <p:sldId id="266" r:id="rId11"/>
    <p:sldId id="267" r:id="rId12"/>
    <p:sldId id="268" r:id="rId13"/>
    <p:sldId id="287" r:id="rId14"/>
    <p:sldId id="270" r:id="rId15"/>
    <p:sldId id="272" r:id="rId16"/>
    <p:sldId id="273" r:id="rId17"/>
    <p:sldId id="274" r:id="rId18"/>
    <p:sldId id="271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6" r:id="rId30"/>
    <p:sldId id="26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1/11/2020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1/11/2020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zach-martin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mailto:zach@zach-martin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Introduction to </a:t>
            </a:r>
            <a:r>
              <a:rPr lang="en-US" sz="5400" dirty="0" err="1">
                <a:latin typeface="Rockwell" panose="02060603020205020403" pitchFamily="18" charset="0"/>
              </a:rPr>
              <a:t>github</a:t>
            </a:r>
            <a:endParaRPr lang="en-US" sz="5400" dirty="0">
              <a:latin typeface="Rockwell" panose="020606030202050204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Instructor – Zach martin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C7AF7-A763-46CF-A6AA-353C92C0D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 –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8EF2B-6A6E-4390-A8F1-CDC0E1412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Init a new local repository</a:t>
            </a:r>
          </a:p>
          <a:p>
            <a:r>
              <a:rPr lang="en-US" dirty="0"/>
              <a:t>Add file to be staged</a:t>
            </a:r>
          </a:p>
          <a:p>
            <a:r>
              <a:rPr lang="en-US" dirty="0"/>
              <a:t>Commit file</a:t>
            </a:r>
          </a:p>
          <a:p>
            <a:r>
              <a:rPr lang="en-US" dirty="0"/>
              <a:t>Create a new, empty repository in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Add remote repository as upstream</a:t>
            </a:r>
          </a:p>
          <a:p>
            <a:r>
              <a:rPr lang="en-US" dirty="0"/>
              <a:t>Push repository to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Confirm your local repository exists in </a:t>
            </a:r>
            <a:r>
              <a:rPr lang="en-US" dirty="0" err="1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404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19BD5-DA31-4FB8-B85B-9FC5D4A46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strategies - </a:t>
            </a:r>
            <a:r>
              <a:rPr lang="en-US" dirty="0" err="1"/>
              <a:t>Gitflow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28A5DC-54F3-4342-9FB1-578C95FDA7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3544" y="2097087"/>
            <a:ext cx="9435031" cy="3868363"/>
          </a:xfrm>
        </p:spPr>
      </p:pic>
    </p:spTree>
    <p:extLst>
      <p:ext uri="{BB962C8B-B14F-4D97-AF65-F5344CB8AC3E}">
        <p14:creationId xmlns:p14="http://schemas.microsoft.com/office/powerpoint/2010/main" val="2559640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19BD5-DA31-4FB8-B85B-9FC5D4A46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strategies – </a:t>
            </a:r>
            <a:r>
              <a:rPr lang="en-US" dirty="0" err="1"/>
              <a:t>Gitflow</a:t>
            </a:r>
            <a:r>
              <a:rPr lang="en-US" dirty="0"/>
              <a:t> (Cont.)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704F0B6-6DFF-4631-B064-30A8D09067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4299" y="1780354"/>
            <a:ext cx="7840225" cy="4459128"/>
          </a:xfrm>
        </p:spPr>
      </p:pic>
    </p:spTree>
    <p:extLst>
      <p:ext uri="{BB962C8B-B14F-4D97-AF65-F5344CB8AC3E}">
        <p14:creationId xmlns:p14="http://schemas.microsoft.com/office/powerpoint/2010/main" val="3925328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19BD5-DA31-4FB8-B85B-9FC5D4A46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strategies – </a:t>
            </a:r>
            <a:r>
              <a:rPr lang="en-US" dirty="0" err="1"/>
              <a:t>Gitflow</a:t>
            </a:r>
            <a:r>
              <a:rPr lang="en-US" dirty="0"/>
              <a:t> (Cont.)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2595462-70B1-42AE-97F1-8543847158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4152" y="1753299"/>
            <a:ext cx="7560520" cy="4857634"/>
          </a:xfrm>
        </p:spPr>
      </p:pic>
    </p:spTree>
    <p:extLst>
      <p:ext uri="{BB962C8B-B14F-4D97-AF65-F5344CB8AC3E}">
        <p14:creationId xmlns:p14="http://schemas.microsoft.com/office/powerpoint/2010/main" val="2638837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19BD5-DA31-4FB8-B85B-9FC5D4A46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strategies – </a:t>
            </a:r>
            <a:r>
              <a:rPr lang="en-US" dirty="0" err="1"/>
              <a:t>Gitflow</a:t>
            </a:r>
            <a:r>
              <a:rPr lang="en-US" dirty="0"/>
              <a:t> (Cont.)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4AD2C50-D590-4F3F-9475-980F846DF0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74841" y="1802716"/>
            <a:ext cx="6642318" cy="4765864"/>
          </a:xfrm>
        </p:spPr>
      </p:pic>
    </p:spTree>
    <p:extLst>
      <p:ext uri="{BB962C8B-B14F-4D97-AF65-F5344CB8AC3E}">
        <p14:creationId xmlns:p14="http://schemas.microsoft.com/office/powerpoint/2010/main" val="3664828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C7AF7-A763-46CF-A6AA-353C92C0D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8EF2B-6A6E-4390-A8F1-CDC0E1412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another repository in </a:t>
            </a:r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/>
              <a:t>Repository will be initialized by </a:t>
            </a:r>
            <a:r>
              <a:rPr lang="en-US" dirty="0" err="1"/>
              <a:t>github</a:t>
            </a:r>
            <a:endParaRPr lang="en-US" dirty="0"/>
          </a:p>
          <a:p>
            <a:pPr lvl="2"/>
            <a:r>
              <a:rPr lang="en-US" dirty="0"/>
              <a:t>Clone repository</a:t>
            </a:r>
          </a:p>
          <a:p>
            <a:pPr lvl="2"/>
            <a:r>
              <a:rPr lang="en-US" dirty="0"/>
              <a:t>Create branch</a:t>
            </a:r>
          </a:p>
          <a:p>
            <a:pPr lvl="2"/>
            <a:r>
              <a:rPr lang="en-US" dirty="0"/>
              <a:t>Make change</a:t>
            </a:r>
          </a:p>
          <a:p>
            <a:pPr lvl="2"/>
            <a:r>
              <a:rPr lang="en-US" dirty="0"/>
              <a:t>Commit change</a:t>
            </a:r>
          </a:p>
          <a:p>
            <a:pPr lvl="2"/>
            <a:r>
              <a:rPr lang="en-US" dirty="0"/>
              <a:t>Push</a:t>
            </a:r>
          </a:p>
          <a:p>
            <a:pPr lvl="2"/>
            <a:r>
              <a:rPr lang="en-US" dirty="0"/>
              <a:t>Merge branch</a:t>
            </a:r>
          </a:p>
        </p:txBody>
      </p:sp>
    </p:spTree>
    <p:extLst>
      <p:ext uri="{BB962C8B-B14F-4D97-AF65-F5344CB8AC3E}">
        <p14:creationId xmlns:p14="http://schemas.microsoft.com/office/powerpoint/2010/main" val="4049689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4019-48D1-41B6-A0B1-4EF1A8F1E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Conflict is inevitable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35650-9466-40DF-93FC-28282045B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r>
              <a:rPr lang="en-US" dirty="0"/>
              <a:t>Unless you are working on a project by yourself, it will likely be almost impossible to avoid merge conflicts</a:t>
            </a:r>
          </a:p>
          <a:p>
            <a:pPr lvl="1"/>
            <a:r>
              <a:rPr lang="en-US" dirty="0"/>
              <a:t>Managing conflicts can be challenging</a:t>
            </a:r>
          </a:p>
          <a:p>
            <a:pPr lvl="1"/>
            <a:r>
              <a:rPr lang="en-US" dirty="0"/>
              <a:t>Different strategies exist, but our next lab will be the most likely resolution strategy</a:t>
            </a:r>
          </a:p>
          <a:p>
            <a:r>
              <a:rPr lang="en-US" dirty="0"/>
              <a:t>Rebasing is another strategy we’ll discuss post-lab</a:t>
            </a:r>
          </a:p>
        </p:txBody>
      </p:sp>
    </p:spTree>
    <p:extLst>
      <p:ext uri="{BB962C8B-B14F-4D97-AF65-F5344CB8AC3E}">
        <p14:creationId xmlns:p14="http://schemas.microsoft.com/office/powerpoint/2010/main" val="555395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6851-F1AF-41A1-A40D-745BE3ACD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C217D-DAE3-4D56-85C2-ADEF32B55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98999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For this lab, we’ll use GitHub Desktop</a:t>
            </a:r>
          </a:p>
          <a:p>
            <a:pPr lvl="1"/>
            <a:r>
              <a:rPr lang="en-US" dirty="0"/>
              <a:t>Use the second repository we created as our starting point</a:t>
            </a:r>
          </a:p>
          <a:p>
            <a:pPr lvl="1"/>
            <a:r>
              <a:rPr lang="en-US" dirty="0"/>
              <a:t>Create a new branch, the name is unimportant</a:t>
            </a:r>
          </a:p>
          <a:p>
            <a:pPr lvl="1"/>
            <a:r>
              <a:rPr lang="en-US" dirty="0"/>
              <a:t>Switch back to master (GitHub Desktop switches to the newly created branch by default)</a:t>
            </a:r>
          </a:p>
          <a:p>
            <a:pPr lvl="1"/>
            <a:r>
              <a:rPr lang="en-US" dirty="0"/>
              <a:t>Update the README.md file</a:t>
            </a:r>
          </a:p>
          <a:p>
            <a:pPr lvl="1"/>
            <a:r>
              <a:rPr lang="en-US" dirty="0"/>
              <a:t>Commit changes</a:t>
            </a:r>
          </a:p>
          <a:p>
            <a:pPr lvl="1"/>
            <a:r>
              <a:rPr lang="en-US" dirty="0"/>
              <a:t>Switch to your new branch</a:t>
            </a:r>
          </a:p>
          <a:p>
            <a:pPr lvl="1"/>
            <a:r>
              <a:rPr lang="en-US" dirty="0"/>
              <a:t>Update the README.md file on the same line</a:t>
            </a:r>
          </a:p>
          <a:p>
            <a:pPr lvl="1"/>
            <a:r>
              <a:rPr lang="en-US" dirty="0"/>
              <a:t>Commit changes</a:t>
            </a:r>
          </a:p>
          <a:p>
            <a:pPr lvl="1"/>
            <a:r>
              <a:rPr lang="en-US" dirty="0"/>
              <a:t>Switch to master branch</a:t>
            </a:r>
          </a:p>
          <a:p>
            <a:pPr lvl="1"/>
            <a:r>
              <a:rPr lang="en-US" dirty="0"/>
              <a:t>Attempt to merge your new branch into master</a:t>
            </a:r>
          </a:p>
          <a:p>
            <a:pPr lvl="1"/>
            <a:r>
              <a:rPr lang="en-US" dirty="0"/>
              <a:t>Resolve conflict</a:t>
            </a:r>
          </a:p>
        </p:txBody>
      </p:sp>
    </p:spTree>
    <p:extLst>
      <p:ext uri="{BB962C8B-B14F-4D97-AF65-F5344CB8AC3E}">
        <p14:creationId xmlns:p14="http://schemas.microsoft.com/office/powerpoint/2010/main" val="1429735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E3FC3-B062-491B-A8A4-DA3269C93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Rebase – Tread carefully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847413-08C2-4A59-87B1-6CCE207798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01215" y="2249488"/>
            <a:ext cx="6186396" cy="3541712"/>
          </a:xfrm>
        </p:spPr>
      </p:pic>
    </p:spTree>
    <p:extLst>
      <p:ext uri="{BB962C8B-B14F-4D97-AF65-F5344CB8AC3E}">
        <p14:creationId xmlns:p14="http://schemas.microsoft.com/office/powerpoint/2010/main" val="4237218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E3FC3-B062-491B-A8A4-DA3269C93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Rebase – Tread carefully (Cont.)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2B15C38-064C-448F-B886-3B193A81EF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51344" y="2249488"/>
            <a:ext cx="5286137" cy="3541712"/>
          </a:xfrm>
        </p:spPr>
      </p:pic>
    </p:spTree>
    <p:extLst>
      <p:ext uri="{BB962C8B-B14F-4D97-AF65-F5344CB8AC3E}">
        <p14:creationId xmlns:p14="http://schemas.microsoft.com/office/powerpoint/2010/main" val="1078994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Initial resources and 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126146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https://github.zach-martin.com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Download and install git-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your OS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Download and install GitHub Desktop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Download and install Visual Studio Code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While that is downloading… A quick introduction and question –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Zach Martin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14 years IT experience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 years professional software development experience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Father to a six-month-old baby girl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do you hope to learn today?</a:t>
            </a: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E3FC3-B062-491B-A8A4-DA3269C93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Rebase – Tread carefully (Cont.)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26805B-9410-4816-80DE-B9371B2B9B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4991" y="2249488"/>
            <a:ext cx="5198843" cy="3541712"/>
          </a:xfrm>
        </p:spPr>
      </p:pic>
    </p:spTree>
    <p:extLst>
      <p:ext uri="{BB962C8B-B14F-4D97-AF65-F5344CB8AC3E}">
        <p14:creationId xmlns:p14="http://schemas.microsoft.com/office/powerpoint/2010/main" val="3275597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E3FC3-B062-491B-A8A4-DA3269C93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Rebase – Tread carefully (Cont.)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E11DB0-6AC1-4186-A39B-69210812F4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0213" y="2249488"/>
            <a:ext cx="5208400" cy="3541712"/>
          </a:xfrm>
        </p:spPr>
      </p:pic>
    </p:spTree>
    <p:extLst>
      <p:ext uri="{BB962C8B-B14F-4D97-AF65-F5344CB8AC3E}">
        <p14:creationId xmlns:p14="http://schemas.microsoft.com/office/powerpoint/2010/main" val="16401338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E3FC3-B062-491B-A8A4-DA3269C93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Rebase – Tread carefully (Cont.)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EB7AC1-504D-46E2-90A0-B435C3875E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1445" y="2249488"/>
            <a:ext cx="5305935" cy="3541712"/>
          </a:xfrm>
        </p:spPr>
      </p:pic>
    </p:spTree>
    <p:extLst>
      <p:ext uri="{BB962C8B-B14F-4D97-AF65-F5344CB8AC3E}">
        <p14:creationId xmlns:p14="http://schemas.microsoft.com/office/powerpoint/2010/main" val="33064511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E3FC3-B062-491B-A8A4-DA3269C93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Rebase – Tread carefully (Cont.)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FF0FDA-138B-41CC-848D-5D7457EB53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01215" y="2249488"/>
            <a:ext cx="6186396" cy="3541712"/>
          </a:xfrm>
        </p:spPr>
      </p:pic>
    </p:spTree>
    <p:extLst>
      <p:ext uri="{BB962C8B-B14F-4D97-AF65-F5344CB8AC3E}">
        <p14:creationId xmlns:p14="http://schemas.microsoft.com/office/powerpoint/2010/main" val="10787060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E3FC3-B062-491B-A8A4-DA3269C93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Rebase – Tread carefully (Cont.)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1B13900-BED7-4D89-80C8-474625B625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68165" y="2249488"/>
            <a:ext cx="4652495" cy="3541712"/>
          </a:xfrm>
        </p:spPr>
      </p:pic>
    </p:spTree>
    <p:extLst>
      <p:ext uri="{BB962C8B-B14F-4D97-AF65-F5344CB8AC3E}">
        <p14:creationId xmlns:p14="http://schemas.microsoft.com/office/powerpoint/2010/main" val="38997210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3AF817E-6271-450B-B3B1-387D75914F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8431" y="243997"/>
            <a:ext cx="3935138" cy="6370005"/>
          </a:xfrm>
        </p:spPr>
      </p:pic>
    </p:spTree>
    <p:extLst>
      <p:ext uri="{BB962C8B-B14F-4D97-AF65-F5344CB8AC3E}">
        <p14:creationId xmlns:p14="http://schemas.microsoft.com/office/powerpoint/2010/main" val="39786374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4A7D7-D1AF-41D1-B1CF-969640511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features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B3AAE-A676-4F92-A6C6-DD0ABEBE3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2687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Issue tracking</a:t>
            </a:r>
          </a:p>
          <a:p>
            <a:r>
              <a:rPr lang="en-US" dirty="0"/>
              <a:t>Documentation</a:t>
            </a:r>
          </a:p>
          <a:p>
            <a:r>
              <a:rPr lang="en-US" dirty="0"/>
              <a:t>Marketplace</a:t>
            </a:r>
          </a:p>
          <a:p>
            <a:r>
              <a:rPr lang="en-US" dirty="0"/>
              <a:t>Actions</a:t>
            </a:r>
          </a:p>
          <a:p>
            <a:r>
              <a:rPr lang="en-US" dirty="0"/>
              <a:t>Pages</a:t>
            </a:r>
          </a:p>
          <a:p>
            <a:r>
              <a:rPr lang="en-US" dirty="0"/>
              <a:t>Social</a:t>
            </a:r>
          </a:p>
          <a:p>
            <a:pPr lvl="1"/>
            <a:r>
              <a:rPr lang="en-US" dirty="0"/>
              <a:t>Topics</a:t>
            </a:r>
          </a:p>
          <a:p>
            <a:pPr lvl="1"/>
            <a:r>
              <a:rPr lang="en-US" dirty="0"/>
              <a:t>Trending</a:t>
            </a:r>
          </a:p>
          <a:p>
            <a:pPr lvl="1"/>
            <a:r>
              <a:rPr lang="en-US" dirty="0"/>
              <a:t>Collections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7548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B3235-CCE8-46E6-BDE8-EF71E09B0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End – open lab and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669AB-E7B2-4895-9E7F-B06438F67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Can’t think of a question or need to leave before I can answer?</a:t>
            </a:r>
          </a:p>
          <a:p>
            <a:pPr lvl="1"/>
            <a:r>
              <a:rPr lang="en-US" dirty="0"/>
              <a:t>No worries! Send me an email –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zach@zach-martin.com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011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D1095-54EF-4488-87D3-7C294FE5D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F33B1-49D5-4AF1-A01B-E5F09E5E9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Agnostic view of git, separate from </a:t>
            </a:r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/>
              <a:t>Then how and why of using git</a:t>
            </a:r>
          </a:p>
          <a:p>
            <a:pPr lvl="1"/>
            <a:r>
              <a:rPr lang="en-US" dirty="0"/>
              <a:t>Labs involving both command-line and GUI driven git interaction</a:t>
            </a:r>
          </a:p>
          <a:p>
            <a:pPr lvl="1"/>
            <a:r>
              <a:rPr lang="en-US" dirty="0"/>
              <a:t>Branching strategies and conventions</a:t>
            </a:r>
          </a:p>
          <a:p>
            <a:r>
              <a:rPr lang="en-US" dirty="0"/>
              <a:t>GitHub features beyond git</a:t>
            </a:r>
          </a:p>
          <a:p>
            <a:pPr lvl="1"/>
            <a:r>
              <a:rPr lang="en-US" dirty="0"/>
              <a:t>Issue tracking</a:t>
            </a:r>
          </a:p>
          <a:p>
            <a:pPr lvl="1"/>
            <a:r>
              <a:rPr lang="en-US" dirty="0"/>
              <a:t>Actions</a:t>
            </a:r>
          </a:p>
        </p:txBody>
      </p:sp>
    </p:spTree>
    <p:extLst>
      <p:ext uri="{BB962C8B-B14F-4D97-AF65-F5344CB8AC3E}">
        <p14:creationId xmlns:p14="http://schemas.microsoft.com/office/powerpoint/2010/main" val="2549343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>
                <a:latin typeface="Rockwell" panose="02060603020205020403" pitchFamily="18" charset="0"/>
              </a:rPr>
              <a:t>GIThub</a:t>
            </a:r>
            <a:r>
              <a:rPr lang="en-US" sz="4400" dirty="0">
                <a:latin typeface="Rockwell" panose="02060603020205020403" pitchFamily="18" charset="0"/>
              </a:rPr>
              <a:t> uses git (surprise!)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git?</a:t>
            </a:r>
          </a:p>
          <a:p>
            <a:pPr lvl="2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 is a VCS (Version Control System)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Examples of other VCS</a:t>
            </a:r>
          </a:p>
          <a:p>
            <a:pPr lvl="2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Subversion</a:t>
            </a:r>
          </a:p>
          <a:p>
            <a:pPr lvl="2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CVS</a:t>
            </a:r>
          </a:p>
          <a:p>
            <a:pPr lvl="2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Mercurial</a:t>
            </a:r>
          </a:p>
          <a:p>
            <a:pPr lvl="2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Monotone</a:t>
            </a:r>
          </a:p>
        </p:txBody>
      </p:sp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Version Control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Any VCS should have at minimum the following: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Complete history of changes for all files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Branching and merging by authorized users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Traceability</a:t>
            </a:r>
          </a:p>
          <a:p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Does Software Development Require VCS?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Strictly speaking – no (but you’ll regret it!)</a:t>
            </a:r>
          </a:p>
        </p:txBody>
      </p:sp>
    </p:spTree>
    <p:extLst>
      <p:ext uri="{BB962C8B-B14F-4D97-AF65-F5344CB8AC3E}">
        <p14:creationId xmlns:p14="http://schemas.microsoft.com/office/powerpoint/2010/main" val="2919556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C6286-638B-4091-B6CB-BD14BB8DD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OK, So why git?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CF86407-6C8D-440B-9442-2234CED8E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Works offline</a:t>
            </a:r>
          </a:p>
          <a:p>
            <a:r>
              <a:rPr lang="en-US" dirty="0"/>
              <a:t>Branching is easy</a:t>
            </a:r>
          </a:p>
          <a:p>
            <a:r>
              <a:rPr lang="en-US" dirty="0"/>
              <a:t>Merging is easy</a:t>
            </a:r>
          </a:p>
          <a:p>
            <a:r>
              <a:rPr lang="en-US" dirty="0"/>
              <a:t>Full history is kept in each repository copy</a:t>
            </a:r>
          </a:p>
          <a:p>
            <a:r>
              <a:rPr lang="en-US" dirty="0"/>
              <a:t>It’s fast… really fast!</a:t>
            </a:r>
          </a:p>
        </p:txBody>
      </p:sp>
    </p:spTree>
    <p:extLst>
      <p:ext uri="{BB962C8B-B14F-4D97-AF65-F5344CB8AC3E}">
        <p14:creationId xmlns:p14="http://schemas.microsoft.com/office/powerpoint/2010/main" val="3381794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C6286-638B-4091-B6CB-BD14BB8DD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OK, So why git? (Continued)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331BA7B-E49E-43E8-BCAA-638C2C2DFD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327" y="2267499"/>
            <a:ext cx="9288171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249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278C7-EB92-473C-81C1-40DF1B6C3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A0C44-F76B-478D-A870-8CC91863C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378544" cy="3541714"/>
          </a:xfrm>
        </p:spPr>
        <p:txBody>
          <a:bodyPr>
            <a:normAutofit/>
          </a:bodyPr>
          <a:lstStyle/>
          <a:p>
            <a:r>
              <a:rPr lang="en-US" dirty="0"/>
              <a:t>Repository</a:t>
            </a:r>
          </a:p>
          <a:p>
            <a:r>
              <a:rPr lang="en-US" dirty="0"/>
              <a:t>Clone</a:t>
            </a:r>
          </a:p>
          <a:p>
            <a:r>
              <a:rPr lang="en-US" dirty="0"/>
              <a:t>Branch</a:t>
            </a:r>
          </a:p>
          <a:p>
            <a:r>
              <a:rPr lang="en-US" dirty="0"/>
              <a:t>Status</a:t>
            </a:r>
          </a:p>
          <a:p>
            <a:r>
              <a:rPr lang="en-US" dirty="0"/>
              <a:t>Stage</a:t>
            </a:r>
          </a:p>
          <a:p>
            <a:r>
              <a:rPr lang="en-US" dirty="0"/>
              <a:t>Stash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6692E9-E8F2-4A49-8D7D-C8F90999C66C}"/>
              </a:ext>
            </a:extLst>
          </p:cNvPr>
          <p:cNvSpPr txBox="1">
            <a:spLocks/>
          </p:cNvSpPr>
          <p:nvPr/>
        </p:nvSpPr>
        <p:spPr>
          <a:xfrm>
            <a:off x="6094412" y="2249487"/>
            <a:ext cx="4378544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Commit</a:t>
            </a:r>
          </a:p>
          <a:p>
            <a:r>
              <a:rPr lang="en-US" dirty="0"/>
              <a:t>Merge</a:t>
            </a:r>
          </a:p>
          <a:p>
            <a:r>
              <a:rPr lang="en-US" dirty="0"/>
              <a:t>Push</a:t>
            </a:r>
          </a:p>
          <a:p>
            <a:r>
              <a:rPr lang="en-US" dirty="0"/>
              <a:t>Pull</a:t>
            </a:r>
          </a:p>
          <a:p>
            <a:r>
              <a:rPr lang="en-US" dirty="0"/>
              <a:t>Fetch</a:t>
            </a:r>
          </a:p>
          <a:p>
            <a:r>
              <a:rPr lang="en-US" dirty="0"/>
              <a:t>Fork</a:t>
            </a:r>
          </a:p>
        </p:txBody>
      </p:sp>
    </p:spTree>
    <p:extLst>
      <p:ext uri="{BB962C8B-B14F-4D97-AF65-F5344CB8AC3E}">
        <p14:creationId xmlns:p14="http://schemas.microsoft.com/office/powerpoint/2010/main" val="253780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C7AF7-A763-46CF-A6AA-353C92C0D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 –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8EF2B-6A6E-4390-A8F1-CDC0E1412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git-bash</a:t>
            </a:r>
          </a:p>
          <a:p>
            <a:r>
              <a:rPr lang="en-US" dirty="0"/>
              <a:t>Let git know who you are</a:t>
            </a:r>
          </a:p>
          <a:p>
            <a:pPr lvl="1"/>
            <a:r>
              <a:rPr lang="en-US" dirty="0"/>
              <a:t>git config --global </a:t>
            </a:r>
            <a:r>
              <a:rPr lang="en-US" dirty="0" err="1"/>
              <a:t>user.email</a:t>
            </a:r>
            <a:r>
              <a:rPr lang="en-US" dirty="0"/>
              <a:t> "MyEmail@Email.com"</a:t>
            </a:r>
          </a:p>
          <a:p>
            <a:pPr lvl="1"/>
            <a:r>
              <a:rPr lang="en-US" dirty="0"/>
              <a:t>git config --global user.name "My Name"</a:t>
            </a:r>
          </a:p>
        </p:txBody>
      </p:sp>
    </p:spTree>
    <p:extLst>
      <p:ext uri="{BB962C8B-B14F-4D97-AF65-F5344CB8AC3E}">
        <p14:creationId xmlns:p14="http://schemas.microsoft.com/office/powerpoint/2010/main" val="18687974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588</Words>
  <Application>Microsoft Office PowerPoint</Application>
  <PresentationFormat>Widescreen</PresentationFormat>
  <Paragraphs>120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Rockwell</vt:lpstr>
      <vt:lpstr>Tahoma</vt:lpstr>
      <vt:lpstr>Tw Cen MT</vt:lpstr>
      <vt:lpstr>Circuit</vt:lpstr>
      <vt:lpstr>Introduction to github</vt:lpstr>
      <vt:lpstr>Initial resources and Introductions</vt:lpstr>
      <vt:lpstr>Presentation Objectives</vt:lpstr>
      <vt:lpstr>GIThub uses git (surprise!)</vt:lpstr>
      <vt:lpstr>Version Control System</vt:lpstr>
      <vt:lpstr>OK, So why git?</vt:lpstr>
      <vt:lpstr>OK, So why git? (Continued)</vt:lpstr>
      <vt:lpstr>Important terms</vt:lpstr>
      <vt:lpstr>Lab 1 – part 1</vt:lpstr>
      <vt:lpstr>Lab 1 – part 2</vt:lpstr>
      <vt:lpstr>Branching strategies - Gitflow</vt:lpstr>
      <vt:lpstr>Branching strategies – Gitflow (Cont.)</vt:lpstr>
      <vt:lpstr>Branching strategies – Gitflow (Cont.)</vt:lpstr>
      <vt:lpstr>Branching strategies – Gitflow (Cont.)</vt:lpstr>
      <vt:lpstr>Lab 2</vt:lpstr>
      <vt:lpstr>Conflict is inevitable</vt:lpstr>
      <vt:lpstr>Lab 3</vt:lpstr>
      <vt:lpstr>Rebase – Tread carefully</vt:lpstr>
      <vt:lpstr>Rebase – Tread carefully (Cont.)</vt:lpstr>
      <vt:lpstr>Rebase – Tread carefully (Cont.)</vt:lpstr>
      <vt:lpstr>Rebase – Tread carefully (Cont.)</vt:lpstr>
      <vt:lpstr>Rebase – Tread carefully (Cont.)</vt:lpstr>
      <vt:lpstr>Rebase – Tread carefully (Cont.)</vt:lpstr>
      <vt:lpstr>Rebase – Tread carefully (Cont.)</vt:lpstr>
      <vt:lpstr>PowerPoint Presentation</vt:lpstr>
      <vt:lpstr>Github features and next steps</vt:lpstr>
      <vt:lpstr>Presentation End – open lab and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2020-01-08T02:59:36Z</dcterms:created>
  <dcterms:modified xsi:type="dcterms:W3CDTF">2020-01-11T17:04:53Z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