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57" r:id="rId22"/>
    <p:sldId id="301" r:id="rId23"/>
    <p:sldId id="259" r:id="rId24"/>
    <p:sldId id="260" r:id="rId25"/>
    <p:sldId id="261" r:id="rId26"/>
    <p:sldId id="262" r:id="rId27"/>
    <p:sldId id="263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zach-martin.com/advance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Advanced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r>
              <a:rPr lang="en-US" sz="5400" dirty="0">
                <a:latin typeface="Rockwell" panose="02060603020205020403" pitchFamily="18" charset="0"/>
              </a:rPr>
              <a:t>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Zach martin &amp; Chris Daniels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 - Illustrated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A06AD-E44F-4112-9E5C-28E4F5573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445" y="2249488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334920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 - Illustrated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A06AD-E44F-4112-9E5C-28E4F5573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445" y="2249488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102277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Leadup to 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D569-D6AD-4D2A-8345-F2929A73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Rebase not only helps keep a clean tree, it can reduce clutter</a:t>
            </a:r>
          </a:p>
          <a:p>
            <a:pPr lvl="1"/>
            <a:r>
              <a:rPr lang="en-US" dirty="0"/>
              <a:t>Maintaining clean commit histories can be challenging</a:t>
            </a:r>
          </a:p>
          <a:p>
            <a:pPr lvl="1"/>
            <a:r>
              <a:rPr lang="en-US" dirty="0"/>
              <a:t>Consolidating commit messages and removing unnecessary commits</a:t>
            </a:r>
          </a:p>
          <a:p>
            <a:pPr lvl="1"/>
            <a:r>
              <a:rPr lang="en-US" dirty="0"/>
              <a:t>Alter history itself! (You can do some weird stuff with rebase!)</a:t>
            </a:r>
          </a:p>
          <a:p>
            <a:r>
              <a:rPr lang="en-US" dirty="0"/>
              <a:t>Important rebase terms:</a:t>
            </a:r>
          </a:p>
          <a:p>
            <a:pPr lvl="1"/>
            <a:r>
              <a:rPr lang="en-US" dirty="0"/>
              <a:t>Pick</a:t>
            </a:r>
          </a:p>
          <a:p>
            <a:pPr lvl="1"/>
            <a:r>
              <a:rPr lang="en-US" dirty="0"/>
              <a:t>Squash</a:t>
            </a:r>
          </a:p>
          <a:p>
            <a:pPr lvl="1"/>
            <a:r>
              <a:rPr lang="en-US" dirty="0"/>
              <a:t>Edit</a:t>
            </a:r>
          </a:p>
          <a:p>
            <a:pPr lvl="1"/>
            <a:r>
              <a:rPr lang="en-US" dirty="0"/>
              <a:t>Reword</a:t>
            </a:r>
          </a:p>
          <a:p>
            <a:pPr lvl="1"/>
            <a:r>
              <a:rPr lang="en-US" dirty="0"/>
              <a:t>Drop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F82D0-49C5-4317-9751-818DC166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203375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0FD989-86EC-492A-B5F7-6D37E3C1F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8165" y="2249488"/>
            <a:ext cx="4652495" cy="3541712"/>
          </a:xfrm>
        </p:spPr>
      </p:pic>
    </p:spTree>
    <p:extLst>
      <p:ext uri="{BB962C8B-B14F-4D97-AF65-F5344CB8AC3E}">
        <p14:creationId xmlns:p14="http://schemas.microsoft.com/office/powerpoint/2010/main" val="377520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branch, called lab_1, and change to that branch</a:t>
            </a:r>
          </a:p>
          <a:p>
            <a:pPr lvl="1"/>
            <a:r>
              <a:rPr lang="en-US" dirty="0"/>
              <a:t>git branch lab_1</a:t>
            </a:r>
          </a:p>
          <a:p>
            <a:pPr lvl="1"/>
            <a:r>
              <a:rPr lang="en-US" dirty="0"/>
              <a:t>git checkout lab_1</a:t>
            </a:r>
          </a:p>
          <a:p>
            <a:r>
              <a:rPr lang="en-US" dirty="0"/>
              <a:t>Make a minor change, for our example we’re creating a temp file and updating it, and then commit that change with the commit message “commit 1”</a:t>
            </a:r>
          </a:p>
          <a:p>
            <a:pPr lvl="1"/>
            <a:r>
              <a:rPr lang="en-US" dirty="0"/>
              <a:t>echo “change 1”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1”</a:t>
            </a:r>
          </a:p>
        </p:txBody>
      </p:sp>
    </p:spTree>
    <p:extLst>
      <p:ext uri="{BB962C8B-B14F-4D97-AF65-F5344CB8AC3E}">
        <p14:creationId xmlns:p14="http://schemas.microsoft.com/office/powerpoint/2010/main" val="383101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 the same steps we did before, twice more, but incrementing the commit message by one each time (“commit 2”, “commit 3”)</a:t>
            </a:r>
          </a:p>
          <a:p>
            <a:pPr lvl="1"/>
            <a:r>
              <a:rPr lang="en-US" dirty="0"/>
              <a:t>echo “</a:t>
            </a:r>
            <a:r>
              <a:rPr lang="en-US" dirty="0" err="1"/>
              <a:t>tmp</a:t>
            </a:r>
            <a:r>
              <a:rPr lang="en-US" dirty="0"/>
              <a:t>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#”</a:t>
            </a:r>
          </a:p>
          <a:p>
            <a:r>
              <a:rPr lang="en-US" dirty="0"/>
              <a:t>Once finished, confirm that all commits and changes are in place and no files are pending commit (this prevents a rebase from occurring)</a:t>
            </a:r>
          </a:p>
          <a:p>
            <a:pPr lvl="1"/>
            <a:r>
              <a:rPr lang="en-US" dirty="0"/>
              <a:t>cat tmp.txt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3059681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now ready to interactively rebase and clean up our commit history</a:t>
            </a:r>
          </a:p>
          <a:p>
            <a:pPr lvl="1"/>
            <a:r>
              <a:rPr lang="en-US" dirty="0"/>
              <a:t>git rebase –</a:t>
            </a:r>
            <a:r>
              <a:rPr lang="en-US" dirty="0" err="1"/>
              <a:t>i</a:t>
            </a:r>
            <a:r>
              <a:rPr lang="en-US" dirty="0"/>
              <a:t> HEAD~3</a:t>
            </a:r>
          </a:p>
          <a:p>
            <a:pPr lvl="1"/>
            <a:r>
              <a:rPr lang="en-US" dirty="0"/>
              <a:t>Squash commits 2 and 3 in the editor</a:t>
            </a:r>
          </a:p>
          <a:p>
            <a:pPr lvl="1"/>
            <a:r>
              <a:rPr lang="en-US" dirty="0"/>
              <a:t>Clean up the final commit message to now say “commit 1 with changes 1, 2, and 3”</a:t>
            </a:r>
          </a:p>
          <a:p>
            <a:pPr lvl="1"/>
            <a:r>
              <a:rPr lang="en-US" dirty="0"/>
              <a:t>git log</a:t>
            </a:r>
          </a:p>
          <a:p>
            <a:r>
              <a:rPr lang="en-US" dirty="0"/>
              <a:t>We now have a cleaner </a:t>
            </a:r>
            <a:r>
              <a:rPr lang="en-US"/>
              <a:t>git history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4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ED3F-B8C2-4C79-B981-217056E8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0D32-8CFA-4160-B4EA-9C4BF3CC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Forking Workflow is most often seen in public open source projects.</a:t>
            </a:r>
          </a:p>
          <a:p>
            <a:r>
              <a:rPr lang="en-US" dirty="0"/>
              <a:t>The main advantage is that contributions can be integrated without the need for everybody to push to a single central repository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2C6D5-4353-47B9-BA99-2A86B69B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37" y="4451034"/>
            <a:ext cx="6000748" cy="13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6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A6D1-66C8-44C6-98FB-76A530D9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1642-BC9F-4B01-A237-1732BC79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Everybody should still be using branches to isolate individual features, the only difference is how those branches get  shared.</a:t>
            </a:r>
          </a:p>
          <a:p>
            <a:r>
              <a:rPr lang="en-US" dirty="0"/>
              <a:t>In the Forking Workflow, they are pulled into another developer’s local repository, while in the Feature Branch and </a:t>
            </a:r>
            <a:r>
              <a:rPr lang="en-US" dirty="0" err="1"/>
              <a:t>Gitflow</a:t>
            </a:r>
            <a:r>
              <a:rPr lang="en-US" dirty="0"/>
              <a:t> Workflows they are pushed to the official repository.</a:t>
            </a:r>
          </a:p>
        </p:txBody>
      </p:sp>
    </p:spTree>
    <p:extLst>
      <p:ext uri="{BB962C8B-B14F-4D97-AF65-F5344CB8AC3E}">
        <p14:creationId xmlns:p14="http://schemas.microsoft.com/office/powerpoint/2010/main" val="239144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Initial resources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614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https://github.zach-martin.com/advanced.html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quick introduction –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Zach Martin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years IT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seven-month-old baby girl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 Daniels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Heads up the 1819 Initiative at UC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five-month-old baby boy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8C29-1A2A-4871-8FF6-E4331B6C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5F02-02AE-4439-8E8E-2F03C55C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new developers to a Forking Workflow project need to fork the official repository</a:t>
            </a:r>
          </a:p>
          <a:p>
            <a:r>
              <a:rPr lang="en-US" dirty="0"/>
              <a:t>Forking is just a standard git clone operation</a:t>
            </a:r>
          </a:p>
          <a:p>
            <a:r>
              <a:rPr lang="en-US" dirty="0"/>
              <a:t>This will clone the original repository to our own server-side repository</a:t>
            </a:r>
          </a:p>
          <a:p>
            <a:r>
              <a:rPr lang="en-US" dirty="0"/>
              <a:t>Git hosting services automate this step without the need of </a:t>
            </a:r>
            <a:r>
              <a:rPr lang="en-US" dirty="0" err="1"/>
              <a:t>SSH’ing</a:t>
            </a:r>
            <a:r>
              <a:rPr lang="en-US" dirty="0"/>
              <a:t> into a server to clone</a:t>
            </a:r>
          </a:p>
        </p:txBody>
      </p:sp>
    </p:spTree>
    <p:extLst>
      <p:ext uri="{BB962C8B-B14F-4D97-AF65-F5344CB8AC3E}">
        <p14:creationId xmlns:p14="http://schemas.microsoft.com/office/powerpoint/2010/main" val="2254951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CE41-5CBE-4823-A2D4-75C0D662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F064-E54D-486C-8916-AD49218D2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your own public forked repo</a:t>
            </a:r>
          </a:p>
          <a:p>
            <a:r>
              <a:rPr lang="en-US" dirty="0"/>
              <a:t>This can be done with the familiar git clone command</a:t>
            </a:r>
          </a:p>
          <a:p>
            <a:r>
              <a:rPr lang="en-US" dirty="0"/>
              <a:t>Git clone https://github.com/user/repo.git</a:t>
            </a:r>
          </a:p>
        </p:txBody>
      </p:sp>
    </p:spTree>
    <p:extLst>
      <p:ext uri="{BB962C8B-B14F-4D97-AF65-F5344CB8AC3E}">
        <p14:creationId xmlns:p14="http://schemas.microsoft.com/office/powerpoint/2010/main" val="125648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C028-67C3-4959-BA86-7D4751AD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AAAB-04D8-4324-81AB-4604FABB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Forking Workflow requires two remotes</a:t>
            </a:r>
          </a:p>
          <a:p>
            <a:pPr lvl="1"/>
            <a:r>
              <a:rPr lang="en-US" dirty="0"/>
              <a:t>one for the official repository</a:t>
            </a:r>
          </a:p>
          <a:p>
            <a:pPr lvl="1"/>
            <a:r>
              <a:rPr lang="en-US" dirty="0"/>
              <a:t>one for the developer’s personal server-side repository</a:t>
            </a:r>
          </a:p>
          <a:p>
            <a:r>
              <a:rPr lang="en-US" dirty="0"/>
              <a:t>A common naming convention is to </a:t>
            </a:r>
          </a:p>
          <a:p>
            <a:pPr lvl="1"/>
            <a:r>
              <a:rPr lang="en-US" dirty="0"/>
              <a:t>use origin as the remote for your forked repository </a:t>
            </a:r>
          </a:p>
          <a:p>
            <a:pPr lvl="2"/>
            <a:r>
              <a:rPr lang="en-US" dirty="0"/>
              <a:t>This will be created automatically when you run git clone</a:t>
            </a:r>
          </a:p>
          <a:p>
            <a:pPr lvl="1"/>
            <a:r>
              <a:rPr lang="en-US" dirty="0"/>
              <a:t>upstream for the official repository</a:t>
            </a:r>
          </a:p>
          <a:p>
            <a:r>
              <a:rPr lang="en-US" dirty="0"/>
              <a:t>git remote add upstream https://github.com/user/repo.git</a:t>
            </a:r>
          </a:p>
        </p:txBody>
      </p:sp>
    </p:spTree>
    <p:extLst>
      <p:ext uri="{BB962C8B-B14F-4D97-AF65-F5344CB8AC3E}">
        <p14:creationId xmlns:p14="http://schemas.microsoft.com/office/powerpoint/2010/main" val="404758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D8D4-3DB2-4A9E-B755-952620E4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DBBD-548C-40CB-9AB7-6CF448000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local copy of the forked repository, you can edit code, commit changes, and create branches just like in other Git workflows</a:t>
            </a:r>
          </a:p>
          <a:p>
            <a:r>
              <a:rPr lang="en-US" dirty="0"/>
              <a:t>If the official repo has moved forward, you can get the latest change with “git pull upstream master”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24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F1A7-7492-4B3B-94F1-38DF6096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3982-2FE6-44C1-9909-79DAEF6E5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Now you’re ready to make your new feature available!</a:t>
            </a:r>
          </a:p>
          <a:p>
            <a:r>
              <a:rPr lang="en-US" dirty="0"/>
              <a:t>First, you have to make your contribution accessible to other developers by pushing it to their public repository</a:t>
            </a:r>
          </a:p>
          <a:p>
            <a:pPr lvl="1"/>
            <a:r>
              <a:rPr lang="en-US" dirty="0"/>
              <a:t>git push origin feature-branch</a:t>
            </a:r>
          </a:p>
          <a:p>
            <a:r>
              <a:rPr lang="en-US" dirty="0"/>
              <a:t>Second, you need to notify the project maintainer that they want to merge their feature into the official codebase</a:t>
            </a:r>
          </a:p>
          <a:p>
            <a:r>
              <a:rPr lang="en-US" dirty="0" err="1"/>
              <a:t>Github</a:t>
            </a:r>
            <a:r>
              <a:rPr lang="en-US" dirty="0"/>
              <a:t> provides a “new pull request” button that leads to a form asking you to specify which branch you want to merge into the official repository.</a:t>
            </a:r>
          </a:p>
          <a:p>
            <a:r>
              <a:rPr lang="en-US" dirty="0"/>
              <a:t>Typically, you’ll want to integrate your feature branch into the upstream remote’s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994643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Advanced Git Tactics</a:t>
            </a:r>
          </a:p>
          <a:p>
            <a:pPr lvl="1"/>
            <a:r>
              <a:rPr lang="en-US" dirty="0"/>
              <a:t>Rebase – What it is and when to use it</a:t>
            </a:r>
          </a:p>
          <a:p>
            <a:pPr lvl="1"/>
            <a:r>
              <a:rPr lang="en-US" dirty="0"/>
              <a:t>Forking vs. Cloning</a:t>
            </a:r>
          </a:p>
          <a:p>
            <a:pPr lvl="1"/>
            <a:r>
              <a:rPr lang="en-US" dirty="0"/>
              <a:t>Tags – $20 in my pocket?</a:t>
            </a:r>
          </a:p>
          <a:p>
            <a:r>
              <a:rPr lang="en-US" dirty="0"/>
              <a:t>Advanced GitHub Features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4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6711-6C98-4AF3-BEB5-160B9E9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vs.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FEF3-0D67-4521-92E7-AEFC1840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  <a:p>
            <a:pPr lvl="1"/>
            <a:r>
              <a:rPr lang="en-US" dirty="0"/>
              <a:t>Explicitly define what stays and what goes</a:t>
            </a:r>
          </a:p>
          <a:p>
            <a:pPr lvl="1"/>
            <a:r>
              <a:rPr lang="en-US" dirty="0"/>
              <a:t>A new commit with these specifications is created</a:t>
            </a:r>
          </a:p>
          <a:p>
            <a:r>
              <a:rPr lang="en-US" dirty="0"/>
              <a:t>Rebasing</a:t>
            </a:r>
          </a:p>
          <a:p>
            <a:pPr lvl="1"/>
            <a:r>
              <a:rPr lang="en-US" dirty="0"/>
              <a:t>“Replay” one branch at the end of another</a:t>
            </a:r>
          </a:p>
          <a:p>
            <a:pPr lvl="1"/>
            <a:r>
              <a:rPr lang="en-US" dirty="0"/>
              <a:t>Cleaner tree with no additional commit</a:t>
            </a:r>
          </a:p>
        </p:txBody>
      </p:sp>
    </p:spTree>
    <p:extLst>
      <p:ext uri="{BB962C8B-B14F-4D97-AF65-F5344CB8AC3E}">
        <p14:creationId xmlns:p14="http://schemas.microsoft.com/office/powerpoint/2010/main" val="382631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648F48-9120-4A8F-A261-F6CCE1ED9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180442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46AF04-D9E3-4AA5-BEEC-75A030DF9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241555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1158DF-473D-4D96-B075-D2D88454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40480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1A7D49-3A09-494D-9214-D9E300234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0213" y="2249488"/>
            <a:ext cx="5208400" cy="3541712"/>
          </a:xfrm>
        </p:spPr>
      </p:pic>
    </p:spTree>
    <p:extLst>
      <p:ext uri="{BB962C8B-B14F-4D97-AF65-F5344CB8AC3E}">
        <p14:creationId xmlns:p14="http://schemas.microsoft.com/office/powerpoint/2010/main" val="397021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5AF4F8-6FA9-4858-A0E3-DE4C8ADB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rebasing, keep the golden rule in mind:</a:t>
            </a:r>
          </a:p>
          <a:p>
            <a:pPr lvl="1"/>
            <a:r>
              <a:rPr lang="en-US" b="1" dirty="0"/>
              <a:t>NEVER</a:t>
            </a:r>
            <a:r>
              <a:rPr lang="en-US" dirty="0"/>
              <a:t> rebase a public branch over your branch</a:t>
            </a:r>
          </a:p>
          <a:p>
            <a:r>
              <a:rPr lang="en-US" dirty="0"/>
              <a:t>Rebasing gives you an opportunity to realign your history with team changes</a:t>
            </a:r>
          </a:p>
          <a:p>
            <a:pPr lvl="1"/>
            <a:r>
              <a:rPr lang="en-US" dirty="0"/>
              <a:t>Don’t make others have to realign around your own changes</a:t>
            </a:r>
          </a:p>
        </p:txBody>
      </p:sp>
    </p:spTree>
    <p:extLst>
      <p:ext uri="{BB962C8B-B14F-4D97-AF65-F5344CB8AC3E}">
        <p14:creationId xmlns:p14="http://schemas.microsoft.com/office/powerpoint/2010/main" val="467940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953</Words>
  <Application>Microsoft Office PowerPoint</Application>
  <PresentationFormat>Widescreen</PresentationFormat>
  <Paragraphs>116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Rockwell</vt:lpstr>
      <vt:lpstr>Tahoma</vt:lpstr>
      <vt:lpstr>Tw Cen MT</vt:lpstr>
      <vt:lpstr>Circuit</vt:lpstr>
      <vt:lpstr>Advanced Github Topics</vt:lpstr>
      <vt:lpstr>Initial resources and Introductions</vt:lpstr>
      <vt:lpstr>Presentation Objectives</vt:lpstr>
      <vt:lpstr>Rebasing vs. Merging</vt:lpstr>
      <vt:lpstr>Rebase workflow</vt:lpstr>
      <vt:lpstr>Rebase workflow (Cont.)</vt:lpstr>
      <vt:lpstr>Rebase workflow (Cont.)</vt:lpstr>
      <vt:lpstr>Rebase workflow (Cont.)</vt:lpstr>
      <vt:lpstr>Rebase golden Rule</vt:lpstr>
      <vt:lpstr>Rebase golden Rule - Illustrated</vt:lpstr>
      <vt:lpstr>Rebase golden Rule - Illustrated</vt:lpstr>
      <vt:lpstr>Leadup to lab 1</vt:lpstr>
      <vt:lpstr>Lab 1 – Interactively rebasing</vt:lpstr>
      <vt:lpstr>Lab 1 – Interactively rebasing</vt:lpstr>
      <vt:lpstr>Lab 1 – Interactively rebasing</vt:lpstr>
      <vt:lpstr>Lab 1 – Interactively rebasing (Cont.)</vt:lpstr>
      <vt:lpstr>Lab 1 – Interactively rebasing (Cont.)</vt:lpstr>
      <vt:lpstr>Forking workflow</vt:lpstr>
      <vt:lpstr>Branching differences</vt:lpstr>
      <vt:lpstr>Getting started</vt:lpstr>
      <vt:lpstr>Clone your fork</vt:lpstr>
      <vt:lpstr>Adding a remote</vt:lpstr>
      <vt:lpstr>Making changes</vt:lpstr>
      <vt:lpstr>Making a Pull Request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2020-01-08T02:59:36Z</dcterms:created>
  <dcterms:modified xsi:type="dcterms:W3CDTF">2020-02-22T07:47:04Z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