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9" r:id="rId3"/>
    <p:sldId id="273" r:id="rId4"/>
    <p:sldId id="262" r:id="rId5"/>
    <p:sldId id="260" r:id="rId6"/>
    <p:sldId id="261" r:id="rId7"/>
    <p:sldId id="263" r:id="rId8"/>
    <p:sldId id="264" r:id="rId9"/>
    <p:sldId id="265" r:id="rId10"/>
    <p:sldId id="266" r:id="rId11"/>
    <p:sldId id="267" r:id="rId12"/>
    <p:sldId id="268" r:id="rId13"/>
    <p:sldId id="274" r:id="rId14"/>
    <p:sldId id="258" r:id="rId15"/>
    <p:sldId id="269" r:id="rId16"/>
    <p:sldId id="270" r:id="rId17"/>
    <p:sldId id="271" r:id="rId18"/>
    <p:sldId id="275"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6" d="100"/>
          <a:sy n="46" d="100"/>
        </p:scale>
        <p:origin x="-12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74EF50-7D99-5A42-9BDD-3E63BC824EE2}" type="datetimeFigureOut">
              <a:rPr lang="en-US" smtClean="0"/>
              <a:t>27/03/17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CAC382-3E5B-8B46-B5AD-EBF7DFC59831}" type="slidenum">
              <a:rPr lang="en-US" smtClean="0"/>
              <a:t>‹#›</a:t>
            </a:fld>
            <a:endParaRPr lang="en-US"/>
          </a:p>
        </p:txBody>
      </p:sp>
    </p:spTree>
    <p:extLst>
      <p:ext uri="{BB962C8B-B14F-4D97-AF65-F5344CB8AC3E}">
        <p14:creationId xmlns:p14="http://schemas.microsoft.com/office/powerpoint/2010/main" val="20243889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the “Design Space” analysis in </a:t>
            </a:r>
            <a:r>
              <a:rPr lang="en-US" dirty="0" err="1" smtClean="0"/>
              <a:t>Fogg’s</a:t>
            </a:r>
            <a:r>
              <a:rPr lang="en-US" dirty="0" smtClean="0"/>
              <a:t> list</a:t>
            </a:r>
            <a:r>
              <a:rPr lang="en-US" baseline="0" dirty="0" smtClean="0"/>
              <a:t> of techniques is pretty weak as design space analysis goes – but it does begin to lay out a space of possibilities.</a:t>
            </a:r>
          </a:p>
          <a:p>
            <a:r>
              <a:rPr lang="en-US" baseline="0" dirty="0" smtClean="0"/>
              <a:t>My treatment of theory of motivation in this lecture is a bit abstract and partial – but I think the high-level distinctions it raises are an important starting point for analysis of persuasive technologies, which typically have, at their hear the motivational paradox of wanting to do something but finding it difficult to make yourself do it.</a:t>
            </a:r>
            <a:endParaRPr lang="en-US" dirty="0"/>
          </a:p>
        </p:txBody>
      </p:sp>
      <p:sp>
        <p:nvSpPr>
          <p:cNvPr id="4" name="Slide Number Placeholder 3"/>
          <p:cNvSpPr>
            <a:spLocks noGrp="1"/>
          </p:cNvSpPr>
          <p:nvPr>
            <p:ph type="sldNum" sz="quarter" idx="10"/>
          </p:nvPr>
        </p:nvSpPr>
        <p:spPr/>
        <p:txBody>
          <a:bodyPr/>
          <a:lstStyle/>
          <a:p>
            <a:fld id="{99CAC382-3E5B-8B46-B5AD-EBF7DFC59831}" type="slidenum">
              <a:rPr lang="en-US" smtClean="0"/>
              <a:t>1</a:t>
            </a:fld>
            <a:endParaRPr lang="en-US"/>
          </a:p>
        </p:txBody>
      </p:sp>
    </p:spTree>
    <p:extLst>
      <p:ext uri="{BB962C8B-B14F-4D97-AF65-F5344CB8AC3E}">
        <p14:creationId xmlns:p14="http://schemas.microsoft.com/office/powerpoint/2010/main" val="981793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a:ln>
            <a:round/>
            <a:headEnd/>
            <a:tailEnd/>
          </a:ln>
        </p:spPr>
        <p:txBody>
          <a:bodyPr/>
          <a:lstStyle/>
          <a:p>
            <a:pPr>
              <a:buFont typeface="Wingdings" pitchFamily="2" charset="2"/>
              <a:buNone/>
            </a:pPr>
            <a:fld id="{50DDC328-326A-4936-9CBE-889B816F6240}" type="slidenum">
              <a:rPr lang="en-GB" smtClean="0">
                <a:latin typeface="Times New Roman" pitchFamily="18" charset="0"/>
                <a:ea typeface="SimSun" pitchFamily="2" charset="-122"/>
              </a:rPr>
              <a:pPr>
                <a:buFont typeface="Wingdings" pitchFamily="2" charset="2"/>
                <a:buNone/>
              </a:pPr>
              <a:t>10</a:t>
            </a:fld>
            <a:endParaRPr lang="en-GB" smtClean="0">
              <a:latin typeface="Times New Roman" pitchFamily="18" charset="0"/>
              <a:ea typeface="SimSun" pitchFamily="2" charset="-122"/>
            </a:endParaRPr>
          </a:p>
        </p:txBody>
      </p:sp>
      <p:sp>
        <p:nvSpPr>
          <p:cNvPr id="5017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0180" name="Rectangle 2"/>
          <p:cNvSpPr>
            <a:spLocks noGrp="1" noChangeArrowheads="1"/>
          </p:cNvSpPr>
          <p:nvPr>
            <p:ph type="body" idx="1"/>
          </p:nvPr>
        </p:nvSpPr>
        <p:spPr>
          <a:xfrm>
            <a:off x="685800" y="4343400"/>
            <a:ext cx="5486400" cy="4114800"/>
          </a:xfrm>
          <a:noFill/>
        </p:spPr>
        <p:txBody>
          <a:bodyPr wrap="none" anchor="ctr"/>
          <a:lstStyle/>
          <a:p>
            <a:r>
              <a:rPr lang="en-US" dirty="0" smtClean="0">
                <a:latin typeface="Times New Roman" pitchFamily="18" charset="0"/>
              </a:rPr>
              <a:t>Intervening at the “Right Time” cv Nudge….chocolate bars at checkout counters, Rogers study of illuminated staircases.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a:ln>
            <a:round/>
            <a:headEnd/>
            <a:tailEnd/>
          </a:ln>
        </p:spPr>
        <p:txBody>
          <a:bodyPr/>
          <a:lstStyle/>
          <a:p>
            <a:pPr>
              <a:buFont typeface="Wingdings" pitchFamily="2" charset="2"/>
              <a:buNone/>
            </a:pPr>
            <a:fld id="{F73BEC1A-AC54-4C56-B0BC-83C84D2CBD95}" type="slidenum">
              <a:rPr lang="en-GB" smtClean="0">
                <a:latin typeface="Times New Roman" pitchFamily="18" charset="0"/>
                <a:ea typeface="SimSun" pitchFamily="2" charset="-122"/>
              </a:rPr>
              <a:pPr>
                <a:buFont typeface="Wingdings" pitchFamily="2" charset="2"/>
                <a:buNone/>
              </a:pPr>
              <a:t>11</a:t>
            </a:fld>
            <a:endParaRPr lang="en-GB" smtClean="0">
              <a:latin typeface="Times New Roman" pitchFamily="18" charset="0"/>
              <a:ea typeface="SimSun" pitchFamily="2" charset="-122"/>
            </a:endParaRPr>
          </a:p>
        </p:txBody>
      </p:sp>
      <p:sp>
        <p:nvSpPr>
          <p:cNvPr id="5325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3252" name="Rectangle 2"/>
          <p:cNvSpPr>
            <a:spLocks noGrp="1" noChangeArrowheads="1"/>
          </p:cNvSpPr>
          <p:nvPr>
            <p:ph type="body" idx="1"/>
          </p:nvPr>
        </p:nvSpPr>
        <p:spPr>
          <a:xfrm>
            <a:off x="685800" y="4343400"/>
            <a:ext cx="5486400" cy="4114800"/>
          </a:xfrm>
          <a:noFill/>
        </p:spPr>
        <p:txBody>
          <a:bodyPr wrap="none" anchor="ctr"/>
          <a:lstStyle/>
          <a:p>
            <a:r>
              <a:rPr lang="en-US" dirty="0" smtClean="0">
                <a:latin typeface="Times New Roman" pitchFamily="18" charset="0"/>
              </a:rPr>
              <a:t>Operant Conditioning</a:t>
            </a:r>
          </a:p>
          <a:p>
            <a:r>
              <a:rPr lang="en-US" dirty="0" smtClean="0">
                <a:latin typeface="Times New Roman" pitchFamily="18" charset="0"/>
              </a:rPr>
              <a:t>Games use conditioning: in </a:t>
            </a:r>
            <a:r>
              <a:rPr lang="en-US" dirty="0" err="1" smtClean="0">
                <a:latin typeface="Times New Roman" pitchFamily="18" charset="0"/>
              </a:rPr>
              <a:t>PacMan</a:t>
            </a:r>
            <a:r>
              <a:rPr lang="en-US" dirty="0" smtClean="0">
                <a:latin typeface="Times New Roman" pitchFamily="18" charset="0"/>
              </a:rPr>
              <a:t>, when </a:t>
            </a:r>
            <a:r>
              <a:rPr lang="en-US" dirty="0" err="1" smtClean="0">
                <a:latin typeface="Times New Roman" pitchFamily="18" charset="0"/>
              </a:rPr>
              <a:t>PacMan</a:t>
            </a:r>
            <a:r>
              <a:rPr lang="en-US" dirty="0" smtClean="0">
                <a:latin typeface="Times New Roman" pitchFamily="18" charset="0"/>
              </a:rPr>
              <a:t> eats white pellets they gain points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but I believe helpful model. It shows how internal</a:t>
            </a:r>
            <a:r>
              <a:rPr lang="en-US" baseline="0" dirty="0" smtClean="0"/>
              <a:t> motivations interact with external prompts to encourage action.</a:t>
            </a:r>
            <a:endParaRPr lang="en-US" dirty="0"/>
          </a:p>
        </p:txBody>
      </p:sp>
      <p:sp>
        <p:nvSpPr>
          <p:cNvPr id="4" name="Slide Number Placeholder 3"/>
          <p:cNvSpPr>
            <a:spLocks noGrp="1"/>
          </p:cNvSpPr>
          <p:nvPr>
            <p:ph type="sldNum" sz="quarter" idx="10"/>
          </p:nvPr>
        </p:nvSpPr>
        <p:spPr/>
        <p:txBody>
          <a:bodyPr/>
          <a:lstStyle/>
          <a:p>
            <a:fld id="{99CAC382-3E5B-8B46-B5AD-EBF7DFC59831}" type="slidenum">
              <a:rPr lang="en-US" smtClean="0"/>
              <a:t>14</a:t>
            </a:fld>
            <a:endParaRPr lang="en-US"/>
          </a:p>
        </p:txBody>
      </p:sp>
    </p:spTree>
    <p:extLst>
      <p:ext uri="{BB962C8B-B14F-4D97-AF65-F5344CB8AC3E}">
        <p14:creationId xmlns:p14="http://schemas.microsoft.com/office/powerpoint/2010/main" val="55622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grand-daddy of theories of Motivation. It’s pretty self explanatory, but the key idea not obvious from the diagram is that lower level needs dominate </a:t>
            </a:r>
            <a:r>
              <a:rPr lang="en-US" dirty="0" err="1" smtClean="0"/>
              <a:t>behaviour</a:t>
            </a:r>
            <a:r>
              <a:rPr lang="en-US" dirty="0" smtClean="0"/>
              <a:t> until they are satisfied.</a:t>
            </a:r>
            <a:endParaRPr lang="en-US" dirty="0"/>
          </a:p>
        </p:txBody>
      </p:sp>
      <p:sp>
        <p:nvSpPr>
          <p:cNvPr id="4" name="Slide Number Placeholder 3"/>
          <p:cNvSpPr>
            <a:spLocks noGrp="1"/>
          </p:cNvSpPr>
          <p:nvPr>
            <p:ph type="sldNum" sz="quarter" idx="10"/>
          </p:nvPr>
        </p:nvSpPr>
        <p:spPr/>
        <p:txBody>
          <a:bodyPr/>
          <a:lstStyle/>
          <a:p>
            <a:fld id="{99CAC382-3E5B-8B46-B5AD-EBF7DFC59831}" type="slidenum">
              <a:rPr lang="en-US" smtClean="0"/>
              <a:t>15</a:t>
            </a:fld>
            <a:endParaRPr lang="en-US"/>
          </a:p>
        </p:txBody>
      </p:sp>
    </p:spTree>
    <p:extLst>
      <p:ext uri="{BB962C8B-B14F-4D97-AF65-F5344CB8AC3E}">
        <p14:creationId xmlns:p14="http://schemas.microsoft.com/office/powerpoint/2010/main" val="2626185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important distinctions.</a:t>
            </a:r>
          </a:p>
          <a:p>
            <a:r>
              <a:rPr lang="en-US" dirty="0" smtClean="0"/>
              <a:t>Intrinsic motivations are motivations like fun, interest, </a:t>
            </a:r>
          </a:p>
          <a:p>
            <a:r>
              <a:rPr lang="en-US" dirty="0" smtClean="0"/>
              <a:t>Extrinsic motivations are not particular to the activity, such as rewards,</a:t>
            </a:r>
            <a:r>
              <a:rPr lang="en-US" baseline="0" dirty="0" smtClean="0"/>
              <a:t> points.</a:t>
            </a:r>
            <a:endParaRPr lang="en-US" dirty="0"/>
          </a:p>
        </p:txBody>
      </p:sp>
      <p:sp>
        <p:nvSpPr>
          <p:cNvPr id="4" name="Slide Number Placeholder 3"/>
          <p:cNvSpPr>
            <a:spLocks noGrp="1"/>
          </p:cNvSpPr>
          <p:nvPr>
            <p:ph type="sldNum" sz="quarter" idx="10"/>
          </p:nvPr>
        </p:nvSpPr>
        <p:spPr/>
        <p:txBody>
          <a:bodyPr/>
          <a:lstStyle/>
          <a:p>
            <a:fld id="{99CAC382-3E5B-8B46-B5AD-EBF7DFC59831}" type="slidenum">
              <a:rPr lang="en-US" smtClean="0"/>
              <a:t>16</a:t>
            </a:fld>
            <a:endParaRPr lang="en-US"/>
          </a:p>
        </p:txBody>
      </p:sp>
    </p:spTree>
    <p:extLst>
      <p:ext uri="{BB962C8B-B14F-4D97-AF65-F5344CB8AC3E}">
        <p14:creationId xmlns:p14="http://schemas.microsoft.com/office/powerpoint/2010/main" val="3398411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distinction between motivators and hygiene factors is a distinction between motivations that act as a continuous drive and those that act instead as a step function (Hygiene Factors). For example, Herzberg claims that pay works as a hygiene factor. People are motivated to work for more pay, until a threshold is reached, beyond which gains are not effective motivators.  </a:t>
            </a:r>
          </a:p>
          <a:p>
            <a:r>
              <a:rPr lang="en-US" baseline="0" dirty="0" smtClean="0"/>
              <a:t>An implementation intention is an encoding of an intention with a very specific external prompt. E.g. When the clock strikes six I will sit at my desk and work.</a:t>
            </a:r>
            <a:endParaRPr lang="en-US" dirty="0"/>
          </a:p>
        </p:txBody>
      </p:sp>
      <p:sp>
        <p:nvSpPr>
          <p:cNvPr id="4" name="Slide Number Placeholder 3"/>
          <p:cNvSpPr>
            <a:spLocks noGrp="1"/>
          </p:cNvSpPr>
          <p:nvPr>
            <p:ph type="sldNum" sz="quarter" idx="10"/>
          </p:nvPr>
        </p:nvSpPr>
        <p:spPr/>
        <p:txBody>
          <a:bodyPr/>
          <a:lstStyle/>
          <a:p>
            <a:fld id="{99CAC382-3E5B-8B46-B5AD-EBF7DFC59831}" type="slidenum">
              <a:rPr lang="en-US" smtClean="0"/>
              <a:t>17</a:t>
            </a:fld>
            <a:endParaRPr lang="en-US"/>
          </a:p>
        </p:txBody>
      </p:sp>
    </p:spTree>
    <p:extLst>
      <p:ext uri="{BB962C8B-B14F-4D97-AF65-F5344CB8AC3E}">
        <p14:creationId xmlns:p14="http://schemas.microsoft.com/office/powerpoint/2010/main" val="1683987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a:ln>
            <a:round/>
            <a:headEnd/>
            <a:tailEnd/>
          </a:ln>
        </p:spPr>
        <p:txBody>
          <a:bodyPr/>
          <a:lstStyle/>
          <a:p>
            <a:pPr>
              <a:buFont typeface="Wingdings" pitchFamily="2" charset="2"/>
              <a:buNone/>
            </a:pPr>
            <a:fld id="{F73BEC1A-AC54-4C56-B0BC-83C84D2CBD95}" type="slidenum">
              <a:rPr lang="en-GB" smtClean="0">
                <a:latin typeface="Times New Roman" pitchFamily="18" charset="0"/>
                <a:ea typeface="SimSun" pitchFamily="2" charset="-122"/>
              </a:rPr>
              <a:pPr>
                <a:buFont typeface="Wingdings" pitchFamily="2" charset="2"/>
                <a:buNone/>
              </a:pPr>
              <a:t>18</a:t>
            </a:fld>
            <a:endParaRPr lang="en-GB" smtClean="0">
              <a:latin typeface="Times New Roman" pitchFamily="18" charset="0"/>
              <a:ea typeface="SimSun" pitchFamily="2" charset="-122"/>
            </a:endParaRPr>
          </a:p>
        </p:txBody>
      </p:sp>
      <p:sp>
        <p:nvSpPr>
          <p:cNvPr id="5325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3252" name="Rectangle 2"/>
          <p:cNvSpPr>
            <a:spLocks noGrp="1" noChangeArrowheads="1"/>
          </p:cNvSpPr>
          <p:nvPr>
            <p:ph type="body" idx="1"/>
          </p:nvPr>
        </p:nvSpPr>
        <p:spPr>
          <a:xfrm>
            <a:off x="685800" y="4343400"/>
            <a:ext cx="5486400" cy="4114800"/>
          </a:xfrm>
          <a:noFill/>
        </p:spPr>
        <p:txBody>
          <a:bodyPr wrap="none" anchor="ctr"/>
          <a:lstStyle/>
          <a:p>
            <a:r>
              <a:rPr lang="en-US" dirty="0" smtClean="0">
                <a:latin typeface="Times New Roman" pitchFamily="18" charset="0"/>
              </a:rPr>
              <a:t>This</a:t>
            </a:r>
            <a:r>
              <a:rPr lang="en-US" baseline="0" dirty="0" smtClean="0">
                <a:latin typeface="Times New Roman" pitchFamily="18" charset="0"/>
              </a:rPr>
              <a:t> list is a list of types of persuasion. Is it an alternative kind of scheme to </a:t>
            </a:r>
            <a:r>
              <a:rPr lang="en-US" baseline="0" dirty="0" err="1" smtClean="0">
                <a:latin typeface="Times New Roman" pitchFamily="18" charset="0"/>
              </a:rPr>
              <a:t>Foggs</a:t>
            </a:r>
            <a:r>
              <a:rPr lang="en-US" baseline="0" dirty="0" smtClean="0">
                <a:latin typeface="Times New Roman" pitchFamily="18" charset="0"/>
              </a:rPr>
              <a:t> for types of persuasive technology technique? </a:t>
            </a:r>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system has developed over several generations. It has</a:t>
            </a:r>
            <a:r>
              <a:rPr lang="en-US" baseline="0" dirty="0" smtClean="0"/>
              <a:t> a compendium of techniques, including those that are most prototypical of persuasive technologies at the time of writing.</a:t>
            </a:r>
            <a:endParaRPr lang="en-US" dirty="0"/>
          </a:p>
        </p:txBody>
      </p:sp>
      <p:sp>
        <p:nvSpPr>
          <p:cNvPr id="4" name="Slide Number Placeholder 3"/>
          <p:cNvSpPr>
            <a:spLocks noGrp="1"/>
          </p:cNvSpPr>
          <p:nvPr>
            <p:ph type="sldNum" sz="quarter" idx="10"/>
          </p:nvPr>
        </p:nvSpPr>
        <p:spPr/>
        <p:txBody>
          <a:bodyPr/>
          <a:lstStyle/>
          <a:p>
            <a:fld id="{99CAC382-3E5B-8B46-B5AD-EBF7DFC59831}" type="slidenum">
              <a:rPr lang="en-US" smtClean="0"/>
              <a:t>2</a:t>
            </a:fld>
            <a:endParaRPr lang="en-US"/>
          </a:p>
        </p:txBody>
      </p:sp>
    </p:spTree>
    <p:extLst>
      <p:ext uri="{BB962C8B-B14F-4D97-AF65-F5344CB8AC3E}">
        <p14:creationId xmlns:p14="http://schemas.microsoft.com/office/powerpoint/2010/main" val="1339001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Musical</a:t>
            </a:r>
            <a:r>
              <a:rPr lang="en-US" baseline="0" dirty="0" smtClean="0"/>
              <a:t> Stairs are a complex, playful example of Nudge, almost.</a:t>
            </a:r>
          </a:p>
          <a:p>
            <a:r>
              <a:rPr lang="en-US" baseline="0" dirty="0" smtClean="0"/>
              <a:t>Speed Camera Lottery is close to </a:t>
            </a:r>
            <a:r>
              <a:rPr lang="en-US" baseline="0" dirty="0" err="1" smtClean="0"/>
              <a:t>Gamification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9CAC382-3E5B-8B46-B5AD-EBF7DFC59831}" type="slidenum">
              <a:rPr lang="en-US" smtClean="0"/>
              <a:t>3</a:t>
            </a:fld>
            <a:endParaRPr lang="en-US"/>
          </a:p>
        </p:txBody>
      </p:sp>
    </p:spTree>
    <p:extLst>
      <p:ext uri="{BB962C8B-B14F-4D97-AF65-F5344CB8AC3E}">
        <p14:creationId xmlns:p14="http://schemas.microsoft.com/office/powerpoint/2010/main" val="192484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round/>
            <a:headEnd/>
            <a:tailEnd/>
          </a:ln>
        </p:spPr>
        <p:txBody>
          <a:bodyPr/>
          <a:lstStyle/>
          <a:p>
            <a:pPr>
              <a:buFont typeface="Wingdings" pitchFamily="2" charset="2"/>
              <a:buNone/>
            </a:pPr>
            <a:fld id="{5156AF24-9B6B-48BE-8B29-26F04F3A16BE}" type="slidenum">
              <a:rPr lang="en-GB" smtClean="0">
                <a:latin typeface="Times New Roman" pitchFamily="18" charset="0"/>
                <a:ea typeface="SimSun" pitchFamily="2" charset="-122"/>
              </a:rPr>
              <a:pPr>
                <a:buFont typeface="Wingdings" pitchFamily="2" charset="2"/>
                <a:buNone/>
              </a:pPr>
              <a:t>4</a:t>
            </a:fld>
            <a:endParaRPr lang="en-GB" smtClean="0">
              <a:latin typeface="Times New Roman" pitchFamily="18" charset="0"/>
              <a:ea typeface="SimSun" pitchFamily="2" charset="-122"/>
            </a:endParaRPr>
          </a:p>
        </p:txBody>
      </p:sp>
      <p:sp>
        <p:nvSpPr>
          <p:cNvPr id="471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7108" name="Rectangle 2"/>
          <p:cNvSpPr>
            <a:spLocks noGrp="1" noChangeArrowheads="1"/>
          </p:cNvSpPr>
          <p:nvPr>
            <p:ph type="body" idx="1"/>
          </p:nvPr>
        </p:nvSpPr>
        <p:spPr>
          <a:xfrm>
            <a:off x="685800" y="4343400"/>
            <a:ext cx="5486400" cy="4114800"/>
          </a:xfrm>
          <a:noFill/>
        </p:spPr>
        <p:txBody>
          <a:bodyPr wrap="none" anchor="ctr"/>
          <a:lstStyle/>
          <a:p>
            <a:r>
              <a:rPr lang="en-US" dirty="0" smtClean="0">
                <a:latin typeface="Times New Roman" pitchFamily="18" charset="0"/>
              </a:rPr>
              <a:t>Here is </a:t>
            </a:r>
            <a:r>
              <a:rPr lang="en-US" dirty="0" err="1" smtClean="0">
                <a:latin typeface="Times New Roman" pitchFamily="18" charset="0"/>
              </a:rPr>
              <a:t>Fogg’s</a:t>
            </a:r>
            <a:r>
              <a:rPr lang="en-US" dirty="0" smtClean="0">
                <a:latin typeface="Times New Roman" pitchFamily="18" charset="0"/>
              </a:rPr>
              <a:t> Typology – really a list of “techniques” that persuasive technology might use.</a:t>
            </a:r>
            <a:endParaRPr lang="en-US"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p:nvPr>
        </p:nvSpPr>
        <p:spPr>
          <a:noFill/>
          <a:ln>
            <a:round/>
            <a:headEnd/>
            <a:tailEnd/>
          </a:ln>
        </p:spPr>
        <p:txBody>
          <a:bodyPr/>
          <a:lstStyle/>
          <a:p>
            <a:pPr>
              <a:buFont typeface="Wingdings" pitchFamily="2" charset="2"/>
              <a:buNone/>
            </a:pPr>
            <a:fld id="{14CE25EC-AF4D-4C6B-813F-0D4AFF9E482D}" type="slidenum">
              <a:rPr lang="en-GB" smtClean="0">
                <a:solidFill>
                  <a:prstClr val="white"/>
                </a:solidFill>
                <a:latin typeface="Times New Roman" pitchFamily="18" charset="0"/>
              </a:rPr>
              <a:pPr>
                <a:buFont typeface="Wingdings" pitchFamily="2" charset="2"/>
                <a:buNone/>
              </a:pPr>
              <a:t>5</a:t>
            </a:fld>
            <a:endParaRPr lang="en-GB" smtClean="0">
              <a:solidFill>
                <a:prstClr val="white"/>
              </a:solidFill>
              <a:latin typeface="Times New Roman" pitchFamily="18" charset="0"/>
            </a:endParaRPr>
          </a:p>
        </p:txBody>
      </p:sp>
      <p:sp>
        <p:nvSpPr>
          <p:cNvPr id="5120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1204" name="Rectangle 2"/>
          <p:cNvSpPr>
            <a:spLocks noGrp="1" noChangeArrowheads="1"/>
          </p:cNvSpPr>
          <p:nvPr>
            <p:ph type="body" idx="1"/>
          </p:nvPr>
        </p:nvSpPr>
        <p:spPr>
          <a:xfrm>
            <a:off x="685800" y="4343400"/>
            <a:ext cx="5486400" cy="4114800"/>
          </a:xfrm>
          <a:noFill/>
        </p:spPr>
        <p:txBody>
          <a:bodyPr wrap="none" anchor="ctr"/>
          <a:lstStyle/>
          <a:p>
            <a:r>
              <a:rPr lang="en-US" dirty="0" smtClean="0">
                <a:latin typeface="Times New Roman" pitchFamily="18" charset="0"/>
              </a:rPr>
              <a:t>In my</a:t>
            </a:r>
            <a:r>
              <a:rPr lang="en-US" baseline="0" dirty="0" smtClean="0">
                <a:latin typeface="Times New Roman" pitchFamily="18" charset="0"/>
              </a:rPr>
              <a:t> intuitive rather than formal judgment, this is perhaps the single most widespread technique in </a:t>
            </a:r>
            <a:r>
              <a:rPr lang="en-US" baseline="0" dirty="0" err="1" smtClean="0">
                <a:latin typeface="Times New Roman" pitchFamily="18" charset="0"/>
              </a:rPr>
              <a:t>behaviour</a:t>
            </a:r>
            <a:r>
              <a:rPr lang="en-US" baseline="0" dirty="0" smtClean="0">
                <a:latin typeface="Times New Roman" pitchFamily="18" charset="0"/>
              </a:rPr>
              <a:t>-change applications.</a:t>
            </a:r>
            <a:endParaRPr lang="en-US"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a:ln>
            <a:round/>
            <a:headEnd/>
            <a:tailEnd/>
          </a:ln>
        </p:spPr>
        <p:txBody>
          <a:bodyPr/>
          <a:lstStyle/>
          <a:p>
            <a:pPr>
              <a:buFont typeface="Wingdings" pitchFamily="2" charset="2"/>
              <a:buNone/>
            </a:pPr>
            <a:fld id="{4A2E56C7-C7D2-4BFE-AE2C-DB28507E009B}" type="slidenum">
              <a:rPr lang="en-GB" smtClean="0">
                <a:latin typeface="Times New Roman" pitchFamily="18" charset="0"/>
                <a:ea typeface="SimSun" pitchFamily="2" charset="-122"/>
              </a:rPr>
              <a:pPr>
                <a:buFont typeface="Wingdings" pitchFamily="2" charset="2"/>
                <a:buNone/>
              </a:pPr>
              <a:t>6</a:t>
            </a:fld>
            <a:endParaRPr lang="en-GB" smtClean="0">
              <a:latin typeface="Times New Roman" pitchFamily="18" charset="0"/>
              <a:ea typeface="SimSun" pitchFamily="2" charset="-122"/>
            </a:endParaRPr>
          </a:p>
        </p:txBody>
      </p:sp>
      <p:sp>
        <p:nvSpPr>
          <p:cNvPr id="522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2228" name="Rectangle 2"/>
          <p:cNvSpPr>
            <a:spLocks noGrp="1" noChangeArrowheads="1"/>
          </p:cNvSpPr>
          <p:nvPr>
            <p:ph type="body" idx="1"/>
          </p:nvPr>
        </p:nvSpPr>
        <p:spPr>
          <a:xfrm>
            <a:off x="685800" y="4343400"/>
            <a:ext cx="5486400" cy="4114800"/>
          </a:xfrm>
          <a:noFill/>
        </p:spPr>
        <p:txBody>
          <a:bodyPr wrap="none" anchor="ctr"/>
          <a:lstStyle/>
          <a:p>
            <a:r>
              <a:rPr lang="en-US" dirty="0" smtClean="0">
                <a:latin typeface="Times New Roman" pitchFamily="18" charset="0"/>
              </a:rPr>
              <a:t>This is a</a:t>
            </a:r>
            <a:r>
              <a:rPr lang="en-US" baseline="0" dirty="0" smtClean="0">
                <a:latin typeface="Times New Roman" pitchFamily="18" charset="0"/>
              </a:rPr>
              <a:t> pretty widespread technique too – though </a:t>
            </a:r>
            <a:r>
              <a:rPr lang="en-US" baseline="0" dirty="0" err="1" smtClean="0">
                <a:latin typeface="Times New Roman" pitchFamily="18" charset="0"/>
              </a:rPr>
              <a:t>Fogg’s</a:t>
            </a:r>
            <a:r>
              <a:rPr lang="en-US" baseline="0" dirty="0" smtClean="0">
                <a:latin typeface="Times New Roman" pitchFamily="18" charset="0"/>
              </a:rPr>
              <a:t> name for it seems odd, and indeed misleading. Usually “</a:t>
            </a:r>
            <a:r>
              <a:rPr lang="en-US" baseline="0" dirty="0" err="1" smtClean="0">
                <a:latin typeface="Times New Roman" pitchFamily="18" charset="0"/>
              </a:rPr>
              <a:t>surveliiance</a:t>
            </a:r>
            <a:r>
              <a:rPr lang="en-US" baseline="0" dirty="0" smtClean="0">
                <a:latin typeface="Times New Roman" pitchFamily="18" charset="0"/>
              </a:rPr>
              <a:t>” is involuntary as far as the person under surveillance goes. Here it means, “sharing performance data”</a:t>
            </a:r>
            <a:endParaRPr lang="en-US" dirty="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round/>
            <a:headEnd/>
            <a:tailEnd/>
          </a:ln>
        </p:spPr>
        <p:txBody>
          <a:bodyPr/>
          <a:lstStyle/>
          <a:p>
            <a:pPr>
              <a:buFont typeface="Wingdings" pitchFamily="2" charset="2"/>
              <a:buNone/>
            </a:pPr>
            <a:fld id="{5156AF24-9B6B-48BE-8B29-26F04F3A16BE}" type="slidenum">
              <a:rPr lang="en-GB" smtClean="0">
                <a:latin typeface="Times New Roman" pitchFamily="18" charset="0"/>
                <a:ea typeface="SimSun" pitchFamily="2" charset="-122"/>
              </a:rPr>
              <a:pPr>
                <a:buFont typeface="Wingdings" pitchFamily="2" charset="2"/>
                <a:buNone/>
              </a:pPr>
              <a:t>7</a:t>
            </a:fld>
            <a:endParaRPr lang="en-GB" smtClean="0">
              <a:latin typeface="Times New Roman" pitchFamily="18" charset="0"/>
              <a:ea typeface="SimSun" pitchFamily="2" charset="-122"/>
            </a:endParaRPr>
          </a:p>
        </p:txBody>
      </p:sp>
      <p:sp>
        <p:nvSpPr>
          <p:cNvPr id="471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7108" name="Rectangle 2"/>
          <p:cNvSpPr>
            <a:spLocks noGrp="1" noChangeArrowheads="1"/>
          </p:cNvSpPr>
          <p:nvPr>
            <p:ph type="body" idx="1"/>
          </p:nvPr>
        </p:nvSpPr>
        <p:spPr>
          <a:xfrm>
            <a:off x="685800" y="4343400"/>
            <a:ext cx="5486400" cy="4114800"/>
          </a:xfrm>
          <a:noFill/>
        </p:spPr>
        <p:txBody>
          <a:bodyPr wrap="none" anchor="ctr"/>
          <a:lstStyle/>
          <a:p>
            <a:r>
              <a:rPr lang="en-US" dirty="0" smtClean="0">
                <a:latin typeface="Times New Roman" pitchFamily="18" charset="0"/>
              </a:rPr>
              <a:t>It’s not clear to me that this is a “persuasive</a:t>
            </a:r>
            <a:r>
              <a:rPr lang="en-US" baseline="0" dirty="0" smtClean="0">
                <a:latin typeface="Times New Roman" pitchFamily="18" charset="0"/>
              </a:rPr>
              <a:t>” technique, because it’s not clear it can encourage </a:t>
            </a:r>
            <a:r>
              <a:rPr lang="en-US" baseline="0" dirty="0" err="1" smtClean="0">
                <a:latin typeface="Times New Roman" pitchFamily="18" charset="0"/>
              </a:rPr>
              <a:t>behaviours</a:t>
            </a:r>
            <a:r>
              <a:rPr lang="en-US" baseline="0" dirty="0" smtClean="0">
                <a:latin typeface="Times New Roman" pitchFamily="18" charset="0"/>
              </a:rPr>
              <a:t> other than machine-interaction </a:t>
            </a:r>
            <a:r>
              <a:rPr lang="en-US" baseline="0" dirty="0" err="1" smtClean="0">
                <a:latin typeface="Times New Roman" pitchFamily="18" charset="0"/>
              </a:rPr>
              <a:t>behaviours</a:t>
            </a:r>
            <a:r>
              <a:rPr lang="en-US" baseline="0" dirty="0" smtClean="0">
                <a:latin typeface="Times New Roman" pitchFamily="18" charset="0"/>
              </a:rPr>
              <a:t>, and that’s not the usual domain of persuasive technologies. I think </a:t>
            </a:r>
            <a:r>
              <a:rPr lang="en-US" baseline="0" dirty="0" err="1" smtClean="0">
                <a:latin typeface="Times New Roman" pitchFamily="18" charset="0"/>
              </a:rPr>
              <a:t>Fogg</a:t>
            </a:r>
            <a:r>
              <a:rPr lang="en-US" baseline="0" dirty="0" smtClean="0">
                <a:latin typeface="Times New Roman" pitchFamily="18" charset="0"/>
              </a:rPr>
              <a:t> might be unhelpfully widening use of the term.</a:t>
            </a:r>
            <a:endParaRPr 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a:ln>
            <a:round/>
            <a:headEnd/>
            <a:tailEnd/>
          </a:ln>
        </p:spPr>
        <p:txBody>
          <a:bodyPr/>
          <a:lstStyle/>
          <a:p>
            <a:pPr>
              <a:buFont typeface="Wingdings" pitchFamily="2" charset="2"/>
              <a:buNone/>
            </a:pPr>
            <a:fld id="{2D903A62-A3D2-49F6-8643-7EA622B97331}" type="slidenum">
              <a:rPr lang="en-GB" smtClean="0">
                <a:latin typeface="Times New Roman" pitchFamily="18" charset="0"/>
                <a:ea typeface="SimSun" pitchFamily="2" charset="-122"/>
              </a:rPr>
              <a:pPr>
                <a:buFont typeface="Wingdings" pitchFamily="2" charset="2"/>
                <a:buNone/>
              </a:pPr>
              <a:t>8</a:t>
            </a:fld>
            <a:endParaRPr lang="en-GB" smtClean="0">
              <a:latin typeface="Times New Roman" pitchFamily="18" charset="0"/>
              <a:ea typeface="SimSun" pitchFamily="2" charset="-122"/>
            </a:endParaRPr>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8132" name="Rectangle 2"/>
          <p:cNvSpPr>
            <a:spLocks noGrp="1" noChangeArrowheads="1"/>
          </p:cNvSpPr>
          <p:nvPr>
            <p:ph type="body" idx="1"/>
          </p:nvPr>
        </p:nvSpPr>
        <p:spPr>
          <a:xfrm>
            <a:off x="685800" y="4343400"/>
            <a:ext cx="5486400" cy="4114800"/>
          </a:xfrm>
          <a:noFill/>
        </p:spPr>
        <p:txBody>
          <a:bodyPr wrap="none" anchor="ctr"/>
          <a:lstStyle/>
          <a:p>
            <a:r>
              <a:rPr lang="en-US" dirty="0" smtClean="0">
                <a:latin typeface="Times New Roman" pitchFamily="18" charset="0"/>
              </a:rPr>
              <a:t>Likewise,</a:t>
            </a:r>
            <a:r>
              <a:rPr lang="en-US" baseline="0" dirty="0" smtClean="0">
                <a:latin typeface="Times New Roman" pitchFamily="18" charset="0"/>
              </a:rPr>
              <a:t> as with Reduction.</a:t>
            </a:r>
            <a:endParaRPr lang="en-US" dirty="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ln>
            <a:round/>
            <a:headEnd/>
            <a:tailEnd/>
          </a:ln>
        </p:spPr>
        <p:txBody>
          <a:bodyPr/>
          <a:lstStyle/>
          <a:p>
            <a:pPr>
              <a:buFont typeface="Wingdings" pitchFamily="2" charset="2"/>
              <a:buNone/>
            </a:pPr>
            <a:fld id="{92F741B5-94CF-4131-9EE8-23E5A3F20BEE}" type="slidenum">
              <a:rPr lang="en-GB" smtClean="0">
                <a:latin typeface="Times New Roman" pitchFamily="18" charset="0"/>
                <a:ea typeface="SimSun" pitchFamily="2" charset="-122"/>
              </a:rPr>
              <a:pPr>
                <a:buFont typeface="Wingdings" pitchFamily="2" charset="2"/>
                <a:buNone/>
              </a:pPr>
              <a:t>9</a:t>
            </a:fld>
            <a:endParaRPr lang="en-GB" smtClean="0">
              <a:latin typeface="Times New Roman" pitchFamily="18" charset="0"/>
              <a:ea typeface="SimSun" pitchFamily="2" charset="-122"/>
            </a:endParaRPr>
          </a:p>
        </p:txBody>
      </p:sp>
      <p:sp>
        <p:nvSpPr>
          <p:cNvPr id="491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9156" name="Rectangle 2"/>
          <p:cNvSpPr>
            <a:spLocks noGrp="1" noChangeArrowheads="1"/>
          </p:cNvSpPr>
          <p:nvPr>
            <p:ph type="body" idx="1"/>
          </p:nvPr>
        </p:nvSpPr>
        <p:spPr>
          <a:xfrm>
            <a:off x="685800" y="4343400"/>
            <a:ext cx="5486400" cy="4114800"/>
          </a:xfrm>
          <a:noFill/>
        </p:spPr>
        <p:txBody>
          <a:bodyPr wrap="none" anchor="ctr"/>
          <a:lstStyle/>
          <a:p>
            <a:r>
              <a:rPr lang="en-US" dirty="0" smtClean="0">
                <a:latin typeface="Times New Roman" pitchFamily="18" charset="0"/>
              </a:rPr>
              <a:t>I suppose this is true, but it’s hardly a technique (or a type)– it seems more a property of other</a:t>
            </a:r>
            <a:r>
              <a:rPr lang="en-US" baseline="0" dirty="0" smtClean="0">
                <a:latin typeface="Times New Roman" pitchFamily="18" charset="0"/>
              </a:rPr>
              <a:t> techniques.</a:t>
            </a:r>
            <a:endParaRPr 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7A0A42-544E-234F-8954-37DA505D7233}" type="datetimeFigureOut">
              <a:rPr lang="en-US" smtClean="0"/>
              <a:t>27/03/17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79677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A0A42-544E-234F-8954-37DA505D7233}" type="datetimeFigureOut">
              <a:rPr lang="en-US" smtClean="0"/>
              <a:t>27/03/17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200957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A0A42-544E-234F-8954-37DA505D7233}" type="datetimeFigureOut">
              <a:rPr lang="en-US" smtClean="0"/>
              <a:t>27/03/17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44329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A0A42-544E-234F-8954-37DA505D7233}" type="datetimeFigureOut">
              <a:rPr lang="en-US" smtClean="0"/>
              <a:t>27/03/17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316267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7A0A42-544E-234F-8954-37DA505D7233}" type="datetimeFigureOut">
              <a:rPr lang="en-US" smtClean="0"/>
              <a:t>27/03/17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43932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7A0A42-544E-234F-8954-37DA505D7233}" type="datetimeFigureOut">
              <a:rPr lang="en-US" smtClean="0"/>
              <a:t>27/03/17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78886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7A0A42-544E-234F-8954-37DA505D7233}" type="datetimeFigureOut">
              <a:rPr lang="en-US" smtClean="0"/>
              <a:t>27/03/17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99455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7A0A42-544E-234F-8954-37DA505D7233}" type="datetimeFigureOut">
              <a:rPr lang="en-US" smtClean="0"/>
              <a:t>27/03/17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119301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A0A42-544E-234F-8954-37DA505D7233}" type="datetimeFigureOut">
              <a:rPr lang="en-US" smtClean="0"/>
              <a:t>27/03/17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75999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A0A42-544E-234F-8954-37DA505D7233}" type="datetimeFigureOut">
              <a:rPr lang="en-US" smtClean="0"/>
              <a:t>27/03/17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30848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A0A42-544E-234F-8954-37DA505D7233}" type="datetimeFigureOut">
              <a:rPr lang="en-US" smtClean="0"/>
              <a:t>27/03/17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CF2A2-BF96-814D-8FD8-D638009B39B4}" type="slidenum">
              <a:rPr lang="en-US" smtClean="0"/>
              <a:t>‹#›</a:t>
            </a:fld>
            <a:endParaRPr lang="en-US"/>
          </a:p>
        </p:txBody>
      </p:sp>
    </p:spTree>
    <p:extLst>
      <p:ext uri="{BB962C8B-B14F-4D97-AF65-F5344CB8AC3E}">
        <p14:creationId xmlns:p14="http://schemas.microsoft.com/office/powerpoint/2010/main" val="1103636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A0A42-544E-234F-8954-37DA505D7233}" type="datetimeFigureOut">
              <a:rPr lang="en-US" smtClean="0"/>
              <a:t>27/03/17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CF2A2-BF96-814D-8FD8-D638009B39B4}" type="slidenum">
              <a:rPr lang="en-US" smtClean="0"/>
              <a:t>‹#›</a:t>
            </a:fld>
            <a:endParaRPr lang="en-US"/>
          </a:p>
        </p:txBody>
      </p:sp>
    </p:spTree>
    <p:extLst>
      <p:ext uri="{BB962C8B-B14F-4D97-AF65-F5344CB8AC3E}">
        <p14:creationId xmlns:p14="http://schemas.microsoft.com/office/powerpoint/2010/main" val="553300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525"/>
            <a:ext cx="7772400" cy="1470025"/>
          </a:xfrm>
        </p:spPr>
        <p:txBody>
          <a:bodyPr/>
          <a:lstStyle/>
          <a:p>
            <a:r>
              <a:rPr lang="en-US" dirty="0" smtClean="0"/>
              <a:t>Persuasive Technology</a:t>
            </a:r>
            <a:endParaRPr lang="en-US" dirty="0"/>
          </a:p>
        </p:txBody>
      </p:sp>
      <p:sp>
        <p:nvSpPr>
          <p:cNvPr id="3" name="Subtitle 2"/>
          <p:cNvSpPr>
            <a:spLocks noGrp="1"/>
          </p:cNvSpPr>
          <p:nvPr>
            <p:ph type="subTitle" idx="1"/>
          </p:nvPr>
        </p:nvSpPr>
        <p:spPr>
          <a:xfrm>
            <a:off x="1371600" y="1936749"/>
            <a:ext cx="6917326" cy="4236007"/>
          </a:xfrm>
        </p:spPr>
        <p:txBody>
          <a:bodyPr>
            <a:normAutofit fontScale="92500" lnSpcReduction="20000"/>
          </a:bodyPr>
          <a:lstStyle/>
          <a:p>
            <a:pPr algn="l"/>
            <a:r>
              <a:rPr lang="en-US" b="1" dirty="0" smtClean="0"/>
              <a:t>Point systems</a:t>
            </a:r>
          </a:p>
          <a:p>
            <a:pPr algn="l"/>
            <a:r>
              <a:rPr lang="en-US" dirty="0" smtClean="0"/>
              <a:t>Nike+ /</a:t>
            </a:r>
            <a:r>
              <a:rPr lang="en-US" dirty="0" err="1" smtClean="0"/>
              <a:t>FitBit</a:t>
            </a:r>
            <a:endParaRPr lang="en-US" dirty="0" smtClean="0"/>
          </a:p>
          <a:p>
            <a:pPr algn="l"/>
            <a:r>
              <a:rPr lang="en-US" dirty="0" smtClean="0"/>
              <a:t>Staircase</a:t>
            </a:r>
          </a:p>
          <a:p>
            <a:pPr algn="l"/>
            <a:r>
              <a:rPr lang="en-US" dirty="0" smtClean="0"/>
              <a:t>Speed Camera Lottery</a:t>
            </a:r>
          </a:p>
          <a:p>
            <a:pPr algn="l"/>
            <a:endParaRPr lang="en-US" dirty="0" smtClean="0"/>
          </a:p>
          <a:p>
            <a:pPr algn="l"/>
            <a:r>
              <a:rPr lang="en-US" dirty="0" smtClean="0"/>
              <a:t>Design </a:t>
            </a:r>
            <a:r>
              <a:rPr lang="en-US" dirty="0" smtClean="0"/>
              <a:t>Space – Mechanisms of Persuasion</a:t>
            </a:r>
          </a:p>
          <a:p>
            <a:pPr algn="l"/>
            <a:endParaRPr lang="en-US" dirty="0" smtClean="0"/>
          </a:p>
          <a:p>
            <a:pPr algn="l"/>
            <a:r>
              <a:rPr lang="en-US" dirty="0" err="1" smtClean="0"/>
              <a:t>Theoretcial</a:t>
            </a:r>
            <a:r>
              <a:rPr lang="en-US" dirty="0" smtClean="0"/>
              <a:t> Concepts:</a:t>
            </a:r>
            <a:endParaRPr lang="en-US" dirty="0" smtClean="0"/>
          </a:p>
          <a:p>
            <a:pPr algn="l"/>
            <a:r>
              <a:rPr lang="en-US" dirty="0" smtClean="0"/>
              <a:t>Motivation: </a:t>
            </a:r>
            <a:r>
              <a:rPr lang="en-US" dirty="0" err="1" smtClean="0"/>
              <a:t>Intrinisic</a:t>
            </a:r>
            <a:r>
              <a:rPr lang="en-US" dirty="0" smtClean="0"/>
              <a:t> v. Extrinsic </a:t>
            </a:r>
            <a:r>
              <a:rPr lang="en-US" dirty="0" err="1" smtClean="0"/>
              <a:t>etc</a:t>
            </a:r>
            <a:endParaRPr lang="en-US" dirty="0" smtClean="0"/>
          </a:p>
          <a:p>
            <a:pPr algn="l"/>
            <a:endParaRPr lang="en-US" dirty="0" smtClean="0"/>
          </a:p>
          <a:p>
            <a:pPr algn="l"/>
            <a:endParaRPr lang="en-US" dirty="0" smtClean="0"/>
          </a:p>
          <a:p>
            <a:pPr algn="l"/>
            <a:endParaRPr lang="en-US" dirty="0"/>
          </a:p>
        </p:txBody>
      </p:sp>
      <p:sp>
        <p:nvSpPr>
          <p:cNvPr id="4" name="TextBox 3"/>
          <p:cNvSpPr txBox="1"/>
          <p:nvPr/>
        </p:nvSpPr>
        <p:spPr>
          <a:xfrm>
            <a:off x="-5561062" y="181964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225776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85725"/>
            <a:ext cx="7001223" cy="94456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604A7B"/>
                </a:solidFill>
                <a:latin typeface="Arial" charset="0"/>
              </a:rPr>
              <a:t>Types of Persuasive Technology</a:t>
            </a:r>
            <a:br>
              <a:rPr lang="en-GB" sz="3200">
                <a:solidFill>
                  <a:srgbClr val="604A7B"/>
                </a:solidFill>
                <a:latin typeface="Arial" charset="0"/>
              </a:rPr>
            </a:br>
            <a:r>
              <a:rPr lang="en-GB" sz="2400">
                <a:solidFill>
                  <a:srgbClr val="7F7F7F"/>
                </a:solidFill>
                <a:latin typeface="Arial" charset="0"/>
              </a:rPr>
              <a:t>Suggestion</a:t>
            </a:r>
          </a:p>
        </p:txBody>
      </p:sp>
      <p:sp>
        <p:nvSpPr>
          <p:cNvPr id="13316" name="Text Box 3"/>
          <p:cNvSpPr txBox="1">
            <a:spLocks noChangeArrowheads="1"/>
          </p:cNvSpPr>
          <p:nvPr/>
        </p:nvSpPr>
        <p:spPr bwMode="auto">
          <a:xfrm>
            <a:off x="755650" y="1196975"/>
            <a:ext cx="7764463" cy="5040313"/>
          </a:xfrm>
          <a:prstGeom prst="rect">
            <a:avLst/>
          </a:prstGeom>
          <a:noFill/>
          <a:ln w="9525">
            <a:noFill/>
            <a:round/>
            <a:headEnd/>
            <a:tailEnd/>
          </a:ln>
        </p:spPr>
        <p:txBody>
          <a:bodyPr lIns="90000" tIns="46800" rIns="90000" bIns="46800"/>
          <a:lstStyle/>
          <a:p>
            <a:pPr marL="341313"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400" dirty="0">
                <a:solidFill>
                  <a:srgbClr val="000000"/>
                </a:solidFill>
                <a:latin typeface="Arial" charset="0"/>
              </a:rPr>
              <a:t>Greater persuasive power if it offers suggestions at opportune moments</a:t>
            </a:r>
          </a:p>
          <a:p>
            <a:pPr marL="341313" indent="-341313">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400" dirty="0">
              <a:solidFill>
                <a:srgbClr val="000000"/>
              </a:solidFill>
              <a:latin typeface="Arial" charset="0"/>
            </a:endParaRPr>
          </a:p>
          <a:p>
            <a:pPr marL="341313"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400" dirty="0">
                <a:solidFill>
                  <a:srgbClr val="000000"/>
                </a:solidFill>
                <a:latin typeface="Arial" charset="0"/>
              </a:rPr>
              <a:t>Suggestion technologies often build on people’s existing </a:t>
            </a:r>
            <a:r>
              <a:rPr lang="en-GB" sz="2400" dirty="0" smtClean="0">
                <a:solidFill>
                  <a:srgbClr val="000000"/>
                </a:solidFill>
                <a:latin typeface="Arial" charset="0"/>
              </a:rPr>
              <a:t>motivations</a:t>
            </a:r>
          </a:p>
          <a:p>
            <a: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400" dirty="0" smtClean="0">
              <a:solidFill>
                <a:srgbClr val="000000"/>
              </a:solidFill>
              <a:latin typeface="Arial" charset="0"/>
            </a:endParaRPr>
          </a:p>
          <a:p>
            <a:pPr marL="341313"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400" dirty="0" smtClean="0">
                <a:solidFill>
                  <a:srgbClr val="000000"/>
                </a:solidFill>
                <a:latin typeface="Arial" charset="0"/>
              </a:rPr>
              <a:t>The </a:t>
            </a:r>
            <a:r>
              <a:rPr lang="en-GB" sz="2400" dirty="0">
                <a:solidFill>
                  <a:srgbClr val="000000"/>
                </a:solidFill>
                <a:latin typeface="Arial" charset="0"/>
              </a:rPr>
              <a:t>suggested action must be timely and compelling enough that you implement </a:t>
            </a:r>
            <a:r>
              <a:rPr lang="en-GB" sz="2400" dirty="0" smtClean="0">
                <a:solidFill>
                  <a:srgbClr val="000000"/>
                </a:solidFill>
                <a:latin typeface="Arial" charset="0"/>
              </a:rPr>
              <a:t>it</a:t>
            </a:r>
            <a:endParaRPr lang="en-GB" sz="2400" dirty="0">
              <a:solidFill>
                <a:srgbClr val="000000"/>
              </a:solidFill>
              <a:latin typeface="Arial" charset="0"/>
            </a:endParaRPr>
          </a:p>
        </p:txBody>
      </p:sp>
      <p:pic>
        <p:nvPicPr>
          <p:cNvPr id="13317" name="Picture 4"/>
          <p:cNvPicPr>
            <a:picLocks noChangeAspect="1" noChangeArrowheads="1"/>
          </p:cNvPicPr>
          <p:nvPr/>
        </p:nvPicPr>
        <p:blipFill rotWithShape="1">
          <a:blip r:embed="rId3" cstate="print"/>
          <a:srcRect b="5039"/>
          <a:stretch/>
        </p:blipFill>
        <p:spPr bwMode="auto">
          <a:xfrm>
            <a:off x="692689" y="4160824"/>
            <a:ext cx="7959725" cy="2503968"/>
          </a:xfrm>
          <a:prstGeom prst="rect">
            <a:avLst/>
          </a:prstGeom>
          <a:noFill/>
          <a:ln w="9525">
            <a:noFill/>
            <a:round/>
            <a:headEnd/>
            <a:tailEnd/>
          </a:ln>
        </p:spPr>
      </p:pic>
    </p:spTree>
    <p:extLst>
      <p:ext uri="{BB962C8B-B14F-4D97-AF65-F5344CB8AC3E}">
        <p14:creationId xmlns:p14="http://schemas.microsoft.com/office/powerpoint/2010/main" val="14758068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0"/>
            <a:ext cx="8229600" cy="94456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604A7B"/>
                </a:solidFill>
                <a:latin typeface="Arial" charset="0"/>
              </a:rPr>
              <a:t>Types of Persuasive Technology</a:t>
            </a:r>
            <a:br>
              <a:rPr lang="en-GB" sz="3200">
                <a:solidFill>
                  <a:srgbClr val="604A7B"/>
                </a:solidFill>
                <a:latin typeface="Arial" charset="0"/>
              </a:rPr>
            </a:br>
            <a:r>
              <a:rPr lang="en-GB" sz="2400">
                <a:solidFill>
                  <a:srgbClr val="7F7F7F"/>
                </a:solidFill>
                <a:latin typeface="Arial" charset="0"/>
              </a:rPr>
              <a:t>Conditioning</a:t>
            </a:r>
          </a:p>
        </p:txBody>
      </p:sp>
      <p:sp>
        <p:nvSpPr>
          <p:cNvPr id="16388" name="Text Box 3"/>
          <p:cNvSpPr txBox="1">
            <a:spLocks noChangeArrowheads="1"/>
          </p:cNvSpPr>
          <p:nvPr/>
        </p:nvSpPr>
        <p:spPr bwMode="auto">
          <a:xfrm>
            <a:off x="755650" y="1196975"/>
            <a:ext cx="8318500" cy="5040313"/>
          </a:xfrm>
          <a:prstGeom prst="rect">
            <a:avLst/>
          </a:prstGeom>
          <a:noFill/>
          <a:ln w="9525">
            <a:noFill/>
            <a:round/>
            <a:headEnd/>
            <a:tailEnd/>
          </a:ln>
        </p:spPr>
        <p:txBody>
          <a:bodyPr lIns="90000" tIns="46800" rIns="90000" bIns="46800"/>
          <a:lstStyle/>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400" dirty="0" smtClean="0">
                <a:solidFill>
                  <a:srgbClr val="000000"/>
                </a:solidFill>
                <a:latin typeface="Arial" charset="0"/>
              </a:rPr>
              <a:t>Operant </a:t>
            </a:r>
            <a:r>
              <a:rPr lang="en-GB" sz="2400" dirty="0">
                <a:solidFill>
                  <a:srgbClr val="000000"/>
                </a:solidFill>
                <a:latin typeface="Arial" charset="0"/>
              </a:rPr>
              <a:t>conditioning </a:t>
            </a:r>
            <a:r>
              <a:rPr lang="en-GB" sz="2400" dirty="0" smtClean="0">
                <a:solidFill>
                  <a:srgbClr val="000000"/>
                </a:solidFill>
                <a:latin typeface="Arial" charset="0"/>
              </a:rPr>
              <a:t>to reinforce </a:t>
            </a:r>
            <a:r>
              <a:rPr lang="en-GB" sz="2400" dirty="0">
                <a:solidFill>
                  <a:srgbClr val="000000"/>
                </a:solidFill>
                <a:latin typeface="Arial" charset="0"/>
              </a:rPr>
              <a:t>target behaviours when they occur</a:t>
            </a:r>
          </a:p>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400" dirty="0">
              <a:solidFill>
                <a:srgbClr val="000000"/>
              </a:solidFill>
              <a:latin typeface="Arial" charset="0"/>
            </a:endParaRPr>
          </a:p>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400" dirty="0">
                <a:solidFill>
                  <a:srgbClr val="000000"/>
                </a:solidFill>
                <a:latin typeface="Arial" charset="0"/>
              </a:rPr>
              <a:t>To be most effective, the conditioning must occur immediately after the behaviour (Positive reinforcement)</a:t>
            </a:r>
          </a:p>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400" dirty="0">
              <a:solidFill>
                <a:srgbClr val="000000"/>
              </a:solidFill>
              <a:latin typeface="Arial" charset="0"/>
            </a:endParaRPr>
          </a:p>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400" dirty="0" smtClean="0">
                <a:solidFill>
                  <a:srgbClr val="000000"/>
                </a:solidFill>
                <a:latin typeface="Arial" charset="0"/>
              </a:rPr>
              <a:t>Motivational </a:t>
            </a:r>
            <a:r>
              <a:rPr lang="en-GB" sz="2400" dirty="0">
                <a:solidFill>
                  <a:srgbClr val="000000"/>
                </a:solidFill>
                <a:latin typeface="Arial" charset="0"/>
              </a:rPr>
              <a:t>technique</a:t>
            </a:r>
          </a:p>
          <a:p>
            <a:pPr marL="457200" indent="-457200">
              <a:buFont typeface="Arial" charset="0"/>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400" dirty="0">
              <a:solidFill>
                <a:srgbClr val="000000"/>
              </a:solidFill>
              <a:latin typeface="Arial" charset="0"/>
            </a:endParaRPr>
          </a:p>
          <a:p>
            <a:pPr marL="457200" indent="-457200">
              <a:buFont typeface="Arial" charset="0"/>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400" dirty="0">
              <a:solidFill>
                <a:srgbClr val="000000"/>
              </a:solidFill>
              <a:latin typeface="Arial" charset="0"/>
            </a:endParaRPr>
          </a:p>
        </p:txBody>
      </p:sp>
      <p:pic>
        <p:nvPicPr>
          <p:cNvPr id="6146" name="Picture 2" descr="http://www.nectar.com/contents/images/content/footerNectarC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746" y="4221088"/>
            <a:ext cx="336168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49336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normAutofit fontScale="90000"/>
          </a:bodyPr>
          <a:lstStyle/>
          <a:p>
            <a:pPr eaLnBrk="1" hangingPunct="1"/>
            <a:r>
              <a:rPr lang="en-US" dirty="0">
                <a:latin typeface="Arial" charset="0"/>
                <a:cs typeface="Arial" charset="0"/>
              </a:rPr>
              <a:t>Conditioning</a:t>
            </a:r>
            <a:br>
              <a:rPr lang="en-US" dirty="0">
                <a:latin typeface="Arial" charset="0"/>
                <a:cs typeface="Arial" charset="0"/>
              </a:rPr>
            </a:br>
            <a:endParaRPr lang="en-US" dirty="0">
              <a:latin typeface="Arial" charset="0"/>
              <a:cs typeface="Arial" charset="0"/>
            </a:endParaRPr>
          </a:p>
        </p:txBody>
      </p:sp>
      <p:cxnSp>
        <p:nvCxnSpPr>
          <p:cNvPr id="5" name="Straight Arrow Connector 4"/>
          <p:cNvCxnSpPr>
            <a:cxnSpLocks noChangeShapeType="1"/>
          </p:cNvCxnSpPr>
          <p:nvPr/>
        </p:nvCxnSpPr>
        <p:spPr bwMode="auto">
          <a:xfrm rot="10800000" flipV="1">
            <a:off x="1828800" y="1066800"/>
            <a:ext cx="2438400" cy="1524000"/>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p:spPr>
      </p:cxnSp>
      <p:cxnSp>
        <p:nvCxnSpPr>
          <p:cNvPr id="7" name="Straight Arrow Connector 6"/>
          <p:cNvCxnSpPr>
            <a:cxnSpLocks noChangeShapeType="1"/>
          </p:cNvCxnSpPr>
          <p:nvPr/>
        </p:nvCxnSpPr>
        <p:spPr bwMode="auto">
          <a:xfrm>
            <a:off x="4724400" y="1066800"/>
            <a:ext cx="2362200" cy="1524000"/>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p:spPr>
      </p:cxnSp>
      <p:sp>
        <p:nvSpPr>
          <p:cNvPr id="25605" name="TextBox 10"/>
          <p:cNvSpPr txBox="1">
            <a:spLocks noChangeArrowheads="1"/>
          </p:cNvSpPr>
          <p:nvPr/>
        </p:nvSpPr>
        <p:spPr bwMode="auto">
          <a:xfrm>
            <a:off x="381000" y="2590800"/>
            <a:ext cx="36576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Calibri" charset="0"/>
                <a:ea typeface="ＭＳ Ｐゴシック" charset="0"/>
                <a:cs typeface="Arial" charset="0"/>
              </a:defRPr>
            </a:lvl1pPr>
            <a:lvl2pPr marL="37931725" indent="-37474525" defTabSz="457200" eaLnBrk="0" hangingPunct="0">
              <a:defRPr sz="2400">
                <a:solidFill>
                  <a:schemeClr val="tx1"/>
                </a:solidFill>
                <a:latin typeface="Calibri" charset="0"/>
                <a:ea typeface="Arial" charset="0"/>
                <a:cs typeface="Arial" charset="0"/>
              </a:defRPr>
            </a:lvl2pPr>
            <a:lvl3pPr eaLnBrk="0" hangingPunct="0">
              <a:defRPr sz="2400">
                <a:solidFill>
                  <a:schemeClr val="tx1"/>
                </a:solidFill>
                <a:latin typeface="Calibri" charset="0"/>
                <a:ea typeface="Arial" charset="0"/>
                <a:cs typeface="Arial" charset="0"/>
              </a:defRPr>
            </a:lvl3pPr>
            <a:lvl4pPr eaLnBrk="0" hangingPunct="0">
              <a:defRPr sz="2400">
                <a:solidFill>
                  <a:schemeClr val="tx1"/>
                </a:solidFill>
                <a:latin typeface="Calibri" charset="0"/>
                <a:ea typeface="Arial" charset="0"/>
                <a:cs typeface="Arial" charset="0"/>
              </a:defRPr>
            </a:lvl4pPr>
            <a:lvl5pPr eaLnBrk="0" hangingPunct="0">
              <a:defRPr sz="2400">
                <a:solidFill>
                  <a:schemeClr val="tx1"/>
                </a:solidFill>
                <a:latin typeface="Calibri" charset="0"/>
                <a:ea typeface="Arial" charset="0"/>
                <a:cs typeface="Arial" charset="0"/>
              </a:defRPr>
            </a:lvl5pPr>
            <a:lvl6pPr marL="457200" eaLnBrk="0" fontAlgn="base" hangingPunct="0">
              <a:spcBef>
                <a:spcPct val="0"/>
              </a:spcBef>
              <a:spcAft>
                <a:spcPct val="0"/>
              </a:spcAft>
              <a:defRPr sz="2400">
                <a:solidFill>
                  <a:schemeClr val="tx1"/>
                </a:solidFill>
                <a:latin typeface="Calibri" charset="0"/>
                <a:ea typeface="Arial" charset="0"/>
                <a:cs typeface="Arial" charset="0"/>
              </a:defRPr>
            </a:lvl6pPr>
            <a:lvl7pPr marL="914400" eaLnBrk="0" fontAlgn="base" hangingPunct="0">
              <a:spcBef>
                <a:spcPct val="0"/>
              </a:spcBef>
              <a:spcAft>
                <a:spcPct val="0"/>
              </a:spcAft>
              <a:defRPr sz="2400">
                <a:solidFill>
                  <a:schemeClr val="tx1"/>
                </a:solidFill>
                <a:latin typeface="Calibri" charset="0"/>
                <a:ea typeface="Arial" charset="0"/>
                <a:cs typeface="Arial" charset="0"/>
              </a:defRPr>
            </a:lvl7pPr>
            <a:lvl8pPr marL="1371600" eaLnBrk="0" fontAlgn="base" hangingPunct="0">
              <a:spcBef>
                <a:spcPct val="0"/>
              </a:spcBef>
              <a:spcAft>
                <a:spcPct val="0"/>
              </a:spcAft>
              <a:defRPr sz="2400">
                <a:solidFill>
                  <a:schemeClr val="tx1"/>
                </a:solidFill>
                <a:latin typeface="Calibri" charset="0"/>
                <a:ea typeface="Arial" charset="0"/>
                <a:cs typeface="Arial" charset="0"/>
              </a:defRPr>
            </a:lvl8pPr>
            <a:lvl9pPr marL="1828800" eaLnBrk="0" fontAlgn="base" hangingPunct="0">
              <a:spcBef>
                <a:spcPct val="0"/>
              </a:spcBef>
              <a:spcAft>
                <a:spcPct val="0"/>
              </a:spcAft>
              <a:defRPr sz="2400">
                <a:solidFill>
                  <a:schemeClr val="tx1"/>
                </a:solidFill>
                <a:latin typeface="Calibri" charset="0"/>
                <a:ea typeface="Arial" charset="0"/>
                <a:cs typeface="Arial" charset="0"/>
              </a:defRPr>
            </a:lvl9pPr>
          </a:lstStyle>
          <a:p>
            <a:pPr eaLnBrk="1" hangingPunct="1"/>
            <a:r>
              <a:rPr lang="en-US" sz="2100" u="sng"/>
              <a:t>Classical Conditioning</a:t>
            </a:r>
          </a:p>
          <a:p>
            <a:pPr eaLnBrk="1" hangingPunct="1"/>
            <a:r>
              <a:rPr lang="en-US" sz="2100"/>
              <a:t>(a.k.a Pavlovian Conditioning)</a:t>
            </a:r>
          </a:p>
          <a:p>
            <a:pPr eaLnBrk="1" hangingPunct="1"/>
            <a:endParaRPr lang="en-US" sz="2100"/>
          </a:p>
          <a:p>
            <a:pPr eaLnBrk="1" hangingPunct="1"/>
            <a:endParaRPr lang="en-US" sz="2100"/>
          </a:p>
          <a:p>
            <a:pPr eaLnBrk="1" hangingPunct="1"/>
            <a:r>
              <a:rPr lang="en-US" sz="2100"/>
              <a:t>Associating apparently unrelated stimuli and responses together</a:t>
            </a:r>
          </a:p>
          <a:p>
            <a:pPr eaLnBrk="1" hangingPunct="1"/>
            <a:endParaRPr lang="en-US" sz="2100"/>
          </a:p>
          <a:p>
            <a:pPr eaLnBrk="1" hangingPunct="1"/>
            <a:r>
              <a:rPr lang="en-US" sz="2100"/>
              <a:t>-Automatic, physiological</a:t>
            </a:r>
          </a:p>
          <a:p>
            <a:pPr eaLnBrk="1" hangingPunct="1"/>
            <a:endParaRPr lang="en-US" sz="2100"/>
          </a:p>
        </p:txBody>
      </p:sp>
      <p:sp>
        <p:nvSpPr>
          <p:cNvPr id="25606" name="TextBox 11"/>
          <p:cNvSpPr txBox="1">
            <a:spLocks noChangeArrowheads="1"/>
          </p:cNvSpPr>
          <p:nvPr/>
        </p:nvSpPr>
        <p:spPr bwMode="auto">
          <a:xfrm>
            <a:off x="5410200" y="2590800"/>
            <a:ext cx="29718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Calibri" charset="0"/>
                <a:ea typeface="ＭＳ Ｐゴシック" charset="0"/>
                <a:cs typeface="Arial" charset="0"/>
              </a:defRPr>
            </a:lvl1pPr>
            <a:lvl2pPr marL="37931725" indent="-37474525" defTabSz="457200" eaLnBrk="0" hangingPunct="0">
              <a:defRPr sz="2400">
                <a:solidFill>
                  <a:schemeClr val="tx1"/>
                </a:solidFill>
                <a:latin typeface="Calibri" charset="0"/>
                <a:ea typeface="Arial" charset="0"/>
                <a:cs typeface="Arial" charset="0"/>
              </a:defRPr>
            </a:lvl2pPr>
            <a:lvl3pPr eaLnBrk="0" hangingPunct="0">
              <a:defRPr sz="2400">
                <a:solidFill>
                  <a:schemeClr val="tx1"/>
                </a:solidFill>
                <a:latin typeface="Calibri" charset="0"/>
                <a:ea typeface="Arial" charset="0"/>
                <a:cs typeface="Arial" charset="0"/>
              </a:defRPr>
            </a:lvl3pPr>
            <a:lvl4pPr eaLnBrk="0" hangingPunct="0">
              <a:defRPr sz="2400">
                <a:solidFill>
                  <a:schemeClr val="tx1"/>
                </a:solidFill>
                <a:latin typeface="Calibri" charset="0"/>
                <a:ea typeface="Arial" charset="0"/>
                <a:cs typeface="Arial" charset="0"/>
              </a:defRPr>
            </a:lvl4pPr>
            <a:lvl5pPr eaLnBrk="0" hangingPunct="0">
              <a:defRPr sz="2400">
                <a:solidFill>
                  <a:schemeClr val="tx1"/>
                </a:solidFill>
                <a:latin typeface="Calibri" charset="0"/>
                <a:ea typeface="Arial" charset="0"/>
                <a:cs typeface="Arial" charset="0"/>
              </a:defRPr>
            </a:lvl5pPr>
            <a:lvl6pPr marL="457200" eaLnBrk="0" fontAlgn="base" hangingPunct="0">
              <a:spcBef>
                <a:spcPct val="0"/>
              </a:spcBef>
              <a:spcAft>
                <a:spcPct val="0"/>
              </a:spcAft>
              <a:defRPr sz="2400">
                <a:solidFill>
                  <a:schemeClr val="tx1"/>
                </a:solidFill>
                <a:latin typeface="Calibri" charset="0"/>
                <a:ea typeface="Arial" charset="0"/>
                <a:cs typeface="Arial" charset="0"/>
              </a:defRPr>
            </a:lvl6pPr>
            <a:lvl7pPr marL="914400" eaLnBrk="0" fontAlgn="base" hangingPunct="0">
              <a:spcBef>
                <a:spcPct val="0"/>
              </a:spcBef>
              <a:spcAft>
                <a:spcPct val="0"/>
              </a:spcAft>
              <a:defRPr sz="2400">
                <a:solidFill>
                  <a:schemeClr val="tx1"/>
                </a:solidFill>
                <a:latin typeface="Calibri" charset="0"/>
                <a:ea typeface="Arial" charset="0"/>
                <a:cs typeface="Arial" charset="0"/>
              </a:defRPr>
            </a:lvl7pPr>
            <a:lvl8pPr marL="1371600" eaLnBrk="0" fontAlgn="base" hangingPunct="0">
              <a:spcBef>
                <a:spcPct val="0"/>
              </a:spcBef>
              <a:spcAft>
                <a:spcPct val="0"/>
              </a:spcAft>
              <a:defRPr sz="2400">
                <a:solidFill>
                  <a:schemeClr val="tx1"/>
                </a:solidFill>
                <a:latin typeface="Calibri" charset="0"/>
                <a:ea typeface="Arial" charset="0"/>
                <a:cs typeface="Arial" charset="0"/>
              </a:defRPr>
            </a:lvl8pPr>
            <a:lvl9pPr marL="1828800" eaLnBrk="0" fontAlgn="base" hangingPunct="0">
              <a:spcBef>
                <a:spcPct val="0"/>
              </a:spcBef>
              <a:spcAft>
                <a:spcPct val="0"/>
              </a:spcAft>
              <a:defRPr sz="2400">
                <a:solidFill>
                  <a:schemeClr val="tx1"/>
                </a:solidFill>
                <a:latin typeface="Calibri" charset="0"/>
                <a:ea typeface="Arial" charset="0"/>
                <a:cs typeface="Arial" charset="0"/>
              </a:defRPr>
            </a:lvl9pPr>
          </a:lstStyle>
          <a:p>
            <a:pPr eaLnBrk="1" hangingPunct="1"/>
            <a:r>
              <a:rPr lang="en-US" sz="2100" u="sng"/>
              <a:t>Operant Conditioning</a:t>
            </a:r>
          </a:p>
          <a:p>
            <a:pPr eaLnBrk="1" hangingPunct="1"/>
            <a:endParaRPr lang="en-US" sz="2100"/>
          </a:p>
          <a:p>
            <a:pPr eaLnBrk="1" hangingPunct="1"/>
            <a:endParaRPr lang="en-US" sz="2100"/>
          </a:p>
          <a:p>
            <a:pPr eaLnBrk="1" hangingPunct="1"/>
            <a:r>
              <a:rPr lang="en-US" sz="2100"/>
              <a:t>Shaping behaviour using a system of </a:t>
            </a:r>
            <a:r>
              <a:rPr lang="en-US" sz="2100" b="1"/>
              <a:t>rewards</a:t>
            </a:r>
            <a:r>
              <a:rPr lang="en-US" sz="2100"/>
              <a:t> and </a:t>
            </a:r>
            <a:r>
              <a:rPr lang="en-US" sz="2100" b="1"/>
              <a:t>punishments</a:t>
            </a:r>
            <a:r>
              <a:rPr lang="en-US" sz="2100"/>
              <a:t>.</a:t>
            </a:r>
          </a:p>
          <a:p>
            <a:pPr eaLnBrk="1" hangingPunct="1"/>
            <a:endParaRPr lang="en-US" sz="2100"/>
          </a:p>
          <a:p>
            <a:pPr eaLnBrk="1" hangingPunct="1"/>
            <a:r>
              <a:rPr lang="en-US" sz="2100"/>
              <a:t>E.g. parenting/schooling</a:t>
            </a:r>
          </a:p>
          <a:p>
            <a:pPr eaLnBrk="1" hangingPunct="1"/>
            <a:endParaRPr lang="en-US" sz="2100"/>
          </a:p>
          <a:p>
            <a:pPr eaLnBrk="1" hangingPunct="1"/>
            <a:endParaRPr lang="en-US" sz="2100"/>
          </a:p>
        </p:txBody>
      </p:sp>
      <p:sp>
        <p:nvSpPr>
          <p:cNvPr id="2" name="TextBox 1"/>
          <p:cNvSpPr txBox="1"/>
          <p:nvPr/>
        </p:nvSpPr>
        <p:spPr>
          <a:xfrm>
            <a:off x="8326921" y="89531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917803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Gamification</a:t>
            </a:r>
            <a:endParaRPr lang="en-US" dirty="0"/>
          </a:p>
        </p:txBody>
      </p:sp>
      <p:sp>
        <p:nvSpPr>
          <p:cNvPr id="3" name="Content Placeholder 2"/>
          <p:cNvSpPr>
            <a:spLocks noGrp="1"/>
          </p:cNvSpPr>
          <p:nvPr>
            <p:ph idx="1"/>
          </p:nvPr>
        </p:nvSpPr>
        <p:spPr/>
        <p:txBody>
          <a:bodyPr/>
          <a:lstStyle/>
          <a:p>
            <a:r>
              <a:rPr lang="en-US" dirty="0" smtClean="0"/>
              <a:t>Compare previous “types” with the idea of a game…</a:t>
            </a:r>
          </a:p>
          <a:p>
            <a:endParaRPr lang="en-US" dirty="0"/>
          </a:p>
          <a:p>
            <a:r>
              <a:rPr lang="en-US" dirty="0" smtClean="0"/>
              <a:t>Scoring, monitoring, feedback, competition</a:t>
            </a:r>
            <a:endParaRPr lang="en-US" dirty="0"/>
          </a:p>
        </p:txBody>
      </p:sp>
    </p:spTree>
    <p:extLst>
      <p:ext uri="{BB962C8B-B14F-4D97-AF65-F5344CB8AC3E}">
        <p14:creationId xmlns:p14="http://schemas.microsoft.com/office/powerpoint/2010/main" val="15658379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69"/>
          <a:stretch/>
        </p:blipFill>
        <p:spPr bwMode="auto">
          <a:xfrm>
            <a:off x="1763688" y="2065408"/>
            <a:ext cx="5367189" cy="381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6" name="Text Box 1"/>
          <p:cNvSpPr txBox="1">
            <a:spLocks noChangeArrowheads="1"/>
          </p:cNvSpPr>
          <p:nvPr/>
        </p:nvSpPr>
        <p:spPr bwMode="auto">
          <a:xfrm>
            <a:off x="457200" y="252189"/>
            <a:ext cx="8229600" cy="94456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604A7B"/>
                </a:solidFill>
                <a:latin typeface="Arial" charset="0"/>
              </a:rPr>
              <a:t>A Simplified Behaviour Model (</a:t>
            </a:r>
            <a:r>
              <a:rPr lang="en-GB" sz="3200" dirty="0" err="1" smtClean="0">
                <a:solidFill>
                  <a:srgbClr val="604A7B"/>
                </a:solidFill>
                <a:latin typeface="Arial" charset="0"/>
              </a:rPr>
              <a:t>Fogg</a:t>
            </a:r>
            <a:r>
              <a:rPr lang="en-GB" sz="3200" dirty="0" smtClean="0">
                <a:solidFill>
                  <a:srgbClr val="604A7B"/>
                </a:solidFill>
                <a:latin typeface="Arial" charset="0"/>
              </a:rPr>
              <a:t>, 2009)</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solidFill>
                  <a:srgbClr val="7F7F7F"/>
                </a:solidFill>
                <a:latin typeface="Arial" charset="0"/>
              </a:rPr>
              <a:t>People must have sufficient motivation, sufficient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solidFill>
                  <a:srgbClr val="7F7F7F"/>
                </a:solidFill>
                <a:latin typeface="Arial" charset="0"/>
              </a:rPr>
              <a:t>ability and an effective trigger</a:t>
            </a:r>
            <a:endParaRPr lang="en-GB" sz="2400" dirty="0">
              <a:solidFill>
                <a:srgbClr val="7F7F7F"/>
              </a:solidFill>
              <a:latin typeface="Arial" charset="0"/>
            </a:endParaRPr>
          </a:p>
        </p:txBody>
      </p:sp>
    </p:spTree>
    <p:extLst>
      <p:ext uri="{BB962C8B-B14F-4D97-AF65-F5344CB8AC3E}">
        <p14:creationId xmlns:p14="http://schemas.microsoft.com/office/powerpoint/2010/main" val="2226819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a:spLocks noChangeArrowheads="1"/>
          </p:cNvSpPr>
          <p:nvPr/>
        </p:nvSpPr>
        <p:spPr bwMode="auto">
          <a:xfrm>
            <a:off x="480291" y="292665"/>
            <a:ext cx="8229600" cy="1138971"/>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604A7B"/>
                </a:solidFill>
                <a:latin typeface="Arial" charset="0"/>
              </a:rPr>
              <a:t>Motivation</a:t>
            </a:r>
            <a:r>
              <a:rPr lang="en-GB" sz="3200" dirty="0">
                <a:solidFill>
                  <a:srgbClr val="604A7B"/>
                </a:solidFill>
                <a:latin typeface="Arial" charset="0"/>
              </a:rPr>
              <a:t/>
            </a:r>
            <a:br>
              <a:rPr lang="en-GB" sz="3200" dirty="0">
                <a:solidFill>
                  <a:srgbClr val="604A7B"/>
                </a:solidFill>
                <a:latin typeface="Arial" charset="0"/>
              </a:rPr>
            </a:br>
            <a:r>
              <a:rPr lang="en-GB" sz="2400" dirty="0" smtClean="0">
                <a:solidFill>
                  <a:srgbClr val="7F7F7F"/>
                </a:solidFill>
                <a:latin typeface="Arial" charset="0"/>
              </a:rPr>
              <a:t>Maslow’s Hierarchy Of Needs (1943) </a:t>
            </a:r>
            <a:endParaRPr lang="en-GB" sz="2400" dirty="0">
              <a:solidFill>
                <a:srgbClr val="7F7F7F"/>
              </a:solidFill>
              <a:latin typeface="Arial" charset="0"/>
            </a:endParaRPr>
          </a:p>
        </p:txBody>
      </p:sp>
      <p:pic>
        <p:nvPicPr>
          <p:cNvPr id="8194" name="Picture 2" descr="http://www.teach-nology.com/tutorials/teaching/maslo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0504" y="2204864"/>
            <a:ext cx="5605992" cy="417646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574675" y="1628602"/>
            <a:ext cx="3997325" cy="432246"/>
          </a:xfrm>
          <a:prstGeom prst="rect">
            <a:avLst/>
          </a:prstGeom>
          <a:solidFill>
            <a:srgbClr val="604A7B"/>
          </a:solidFill>
          <a:ln w="9525" algn="ctr">
            <a:noFill/>
            <a:round/>
            <a:headEnd/>
            <a:tailEnd/>
          </a:ln>
        </p:spPr>
        <p:txBody>
          <a:bodyPr anchor="ctr"/>
          <a:lstStyle/>
          <a:p>
            <a:pPr algn="ctr"/>
            <a:r>
              <a:rPr lang="en-GB" sz="2400" b="1" dirty="0" smtClean="0">
                <a:latin typeface="Arial" charset="0"/>
              </a:rPr>
              <a:t>Motivation</a:t>
            </a:r>
            <a:endParaRPr lang="en-GB" sz="2400" b="1" dirty="0">
              <a:latin typeface="Arial" charset="0"/>
            </a:endParaRPr>
          </a:p>
        </p:txBody>
      </p:sp>
      <p:sp>
        <p:nvSpPr>
          <p:cNvPr id="11" name="Rectangle 10"/>
          <p:cNvSpPr/>
          <p:nvPr/>
        </p:nvSpPr>
        <p:spPr bwMode="auto">
          <a:xfrm>
            <a:off x="574675" y="2204864"/>
            <a:ext cx="3997325" cy="1085637"/>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anchor="ctr"/>
          <a:lstStyle/>
          <a:p>
            <a:r>
              <a:rPr lang="en-GB" sz="2400" dirty="0">
                <a:solidFill>
                  <a:schemeClr val="tx1"/>
                </a:solidFill>
                <a:latin typeface="Arial" pitchFamily="34" charset="0"/>
                <a:cs typeface="Arial" pitchFamily="34" charset="0"/>
              </a:rPr>
              <a:t>The general desire or willingness of someone to do something</a:t>
            </a:r>
          </a:p>
        </p:txBody>
      </p:sp>
      <p:cxnSp>
        <p:nvCxnSpPr>
          <p:cNvPr id="5" name="Straight Connector 4"/>
          <p:cNvCxnSpPr>
            <a:endCxn id="11" idx="2"/>
          </p:cNvCxnSpPr>
          <p:nvPr/>
        </p:nvCxnSpPr>
        <p:spPr bwMode="auto">
          <a:xfrm flipH="1" flipV="1">
            <a:off x="2573338" y="3290501"/>
            <a:ext cx="990551" cy="2874803"/>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572000" y="2204864"/>
            <a:ext cx="1440160" cy="144016"/>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89026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Conceptualising</a:t>
            </a:r>
            <a:r>
              <a:rPr lang="en-US" dirty="0" smtClean="0"/>
              <a:t> Motivation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Approach </a:t>
            </a:r>
            <a:r>
              <a:rPr lang="en-US" dirty="0" err="1" smtClean="0"/>
              <a:t>v</a:t>
            </a:r>
            <a:r>
              <a:rPr lang="en-US" dirty="0" smtClean="0"/>
              <a:t>. Avoidance</a:t>
            </a:r>
          </a:p>
          <a:p>
            <a:r>
              <a:rPr lang="en-US" dirty="0" smtClean="0"/>
              <a:t>Intrinsic </a:t>
            </a:r>
            <a:r>
              <a:rPr lang="en-US" dirty="0" err="1" smtClean="0"/>
              <a:t>v</a:t>
            </a:r>
            <a:r>
              <a:rPr lang="en-US" dirty="0" smtClean="0"/>
              <a:t>. Extrinsic</a:t>
            </a:r>
          </a:p>
          <a:p>
            <a:endParaRPr lang="en-US" dirty="0" smtClean="0"/>
          </a:p>
          <a:p>
            <a:r>
              <a:rPr lang="en-US" dirty="0" smtClean="0"/>
              <a:t>Intrinsic Motivation decreased by Extrinsic rewards</a:t>
            </a:r>
          </a:p>
          <a:p>
            <a:pPr lvl="1"/>
            <a:r>
              <a:rPr lang="en-US" dirty="0" smtClean="0"/>
              <a:t> (But this generalization is controversial, e.g. Ryan &amp; </a:t>
            </a:r>
            <a:r>
              <a:rPr lang="en-US" dirty="0" err="1" smtClean="0"/>
              <a:t>Deci</a:t>
            </a:r>
            <a:r>
              <a:rPr lang="en-US" dirty="0" smtClean="0"/>
              <a:t>, Review of Educational Research, 1996)</a:t>
            </a:r>
          </a:p>
          <a:p>
            <a:endParaRPr lang="en-US" dirty="0" smtClean="0"/>
          </a:p>
          <a:p>
            <a:r>
              <a:rPr lang="en-US" dirty="0" smtClean="0"/>
              <a:t>Intrinsic Motivation increased by:</a:t>
            </a:r>
          </a:p>
          <a:p>
            <a:pPr lvl="1"/>
            <a:r>
              <a:rPr lang="en-US" dirty="0" smtClean="0"/>
              <a:t>Challenge</a:t>
            </a:r>
          </a:p>
          <a:p>
            <a:pPr lvl="1"/>
            <a:r>
              <a:rPr lang="en-US" dirty="0" smtClean="0"/>
              <a:t>Self-efficacy (</a:t>
            </a:r>
            <a:r>
              <a:rPr lang="en-US" dirty="0" err="1" smtClean="0"/>
              <a:t>Bandura</a:t>
            </a:r>
            <a:r>
              <a:rPr lang="en-US" dirty="0" smtClean="0"/>
              <a:t>)</a:t>
            </a:r>
          </a:p>
          <a:p>
            <a:endParaRPr lang="en-US" dirty="0" smtClean="0"/>
          </a:p>
        </p:txBody>
      </p:sp>
    </p:spTree>
    <p:extLst>
      <p:ext uri="{BB962C8B-B14F-4D97-AF65-F5344CB8AC3E}">
        <p14:creationId xmlns:p14="http://schemas.microsoft.com/office/powerpoint/2010/main" val="3833678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Mastery versus Performance</a:t>
            </a:r>
          </a:p>
          <a:p>
            <a:pPr lvl="1"/>
            <a:r>
              <a:rPr lang="en-US" dirty="0" smtClean="0"/>
              <a:t>Mastery = ‘for its own sake’</a:t>
            </a:r>
          </a:p>
          <a:p>
            <a:pPr lvl="1"/>
            <a:r>
              <a:rPr lang="en-US" dirty="0" smtClean="0"/>
              <a:t>Performance = towards performance indicators</a:t>
            </a:r>
          </a:p>
          <a:p>
            <a:endParaRPr lang="en-US" dirty="0" smtClean="0"/>
          </a:p>
          <a:p>
            <a:r>
              <a:rPr lang="en-US" dirty="0" smtClean="0"/>
              <a:t>Motivators </a:t>
            </a:r>
            <a:r>
              <a:rPr lang="en-US" dirty="0" err="1" smtClean="0"/>
              <a:t>v</a:t>
            </a:r>
            <a:r>
              <a:rPr lang="en-US" dirty="0" smtClean="0"/>
              <a:t>. Hygiene Factors (Herzberg)</a:t>
            </a:r>
          </a:p>
          <a:p>
            <a:endParaRPr lang="en-US" sz="3600" dirty="0" smtClean="0"/>
          </a:p>
          <a:p>
            <a:r>
              <a:rPr lang="en-US" sz="3600" dirty="0" smtClean="0"/>
              <a:t>Goal setting (Locke), Goal commitment</a:t>
            </a:r>
          </a:p>
          <a:p>
            <a:r>
              <a:rPr lang="en-US" sz="3600" dirty="0" smtClean="0"/>
              <a:t>Implementation Intentions (e.g. </a:t>
            </a:r>
            <a:r>
              <a:rPr lang="en-US" sz="3600" dirty="0" err="1" smtClean="0"/>
              <a:t>Gollwitzer</a:t>
            </a:r>
            <a:r>
              <a:rPr lang="en-US" sz="3600" dirty="0" smtClean="0"/>
              <a:t>, 1999)</a:t>
            </a:r>
          </a:p>
          <a:p>
            <a:pPr lvl="1"/>
            <a:endParaRPr lang="en-US" dirty="0" smtClean="0"/>
          </a:p>
          <a:p>
            <a:pPr lvl="1"/>
            <a:endParaRPr lang="en-US" dirty="0"/>
          </a:p>
        </p:txBody>
      </p:sp>
    </p:spTree>
    <p:extLst>
      <p:ext uri="{BB962C8B-B14F-4D97-AF65-F5344CB8AC3E}">
        <p14:creationId xmlns:p14="http://schemas.microsoft.com/office/powerpoint/2010/main" val="39483701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0"/>
            <a:ext cx="8229600" cy="94456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604A7B"/>
                </a:solidFill>
                <a:latin typeface="Arial" charset="0"/>
              </a:rPr>
              <a:t>Types of Persuasive </a:t>
            </a:r>
            <a:r>
              <a:rPr lang="en-GB" sz="3200" dirty="0" smtClean="0">
                <a:solidFill>
                  <a:srgbClr val="604A7B"/>
                </a:solidFill>
                <a:latin typeface="Arial" charset="0"/>
              </a:rPr>
              <a:t>Technology?</a:t>
            </a:r>
            <a:r>
              <a:rPr lang="en-GB" sz="3200" dirty="0">
                <a:solidFill>
                  <a:srgbClr val="604A7B"/>
                </a:solidFill>
                <a:latin typeface="Arial" charset="0"/>
              </a:rPr>
              <a:t/>
            </a:r>
            <a:br>
              <a:rPr lang="en-GB" sz="3200" dirty="0">
                <a:solidFill>
                  <a:srgbClr val="604A7B"/>
                </a:solidFill>
                <a:latin typeface="Arial" charset="0"/>
              </a:rPr>
            </a:br>
            <a:endParaRPr lang="en-GB" sz="2400" dirty="0">
              <a:solidFill>
                <a:srgbClr val="7F7F7F"/>
              </a:solidFill>
              <a:latin typeface="Arial" charset="0"/>
            </a:endParaRPr>
          </a:p>
        </p:txBody>
      </p:sp>
      <p:sp>
        <p:nvSpPr>
          <p:cNvPr id="16388" name="Text Box 3"/>
          <p:cNvSpPr txBox="1">
            <a:spLocks noChangeArrowheads="1"/>
          </p:cNvSpPr>
          <p:nvPr/>
        </p:nvSpPr>
        <p:spPr bwMode="auto">
          <a:xfrm>
            <a:off x="755650" y="1196975"/>
            <a:ext cx="8318500" cy="5040313"/>
          </a:xfrm>
          <a:prstGeom prst="rect">
            <a:avLst/>
          </a:prstGeom>
          <a:noFill/>
          <a:ln w="9525">
            <a:noFill/>
            <a:round/>
            <a:headEnd/>
            <a:tailEnd/>
          </a:ln>
        </p:spPr>
        <p:txBody>
          <a:bodyPr lIns="90000" tIns="46800" rIns="90000" bIns="46800"/>
          <a:lstStyle/>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800" dirty="0" smtClean="0">
                <a:solidFill>
                  <a:srgbClr val="000000"/>
                </a:solidFill>
                <a:latin typeface="Arial" charset="0"/>
              </a:rPr>
              <a:t>Argument</a:t>
            </a:r>
          </a:p>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800" dirty="0">
              <a:solidFill>
                <a:srgbClr val="000000"/>
              </a:solidFill>
              <a:latin typeface="Arial" charset="0"/>
            </a:endParaRPr>
          </a:p>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800" dirty="0" smtClean="0">
                <a:solidFill>
                  <a:srgbClr val="000000"/>
                </a:solidFill>
                <a:latin typeface="Arial" charset="0"/>
              </a:rPr>
              <a:t>Exposure</a:t>
            </a:r>
          </a:p>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800" dirty="0">
              <a:solidFill>
                <a:srgbClr val="000000"/>
              </a:solidFill>
              <a:latin typeface="Arial" charset="0"/>
            </a:endParaRPr>
          </a:p>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800" dirty="0" smtClean="0">
                <a:solidFill>
                  <a:srgbClr val="000000"/>
                </a:solidFill>
                <a:latin typeface="Arial" charset="0"/>
              </a:rPr>
              <a:t>Social Influence</a:t>
            </a:r>
          </a:p>
          <a:p>
            <a:pPr marL="457200"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800" dirty="0">
              <a:solidFill>
                <a:srgbClr val="000000"/>
              </a:solidFill>
              <a:latin typeface="Arial" charset="0"/>
            </a:endParaRPr>
          </a:p>
          <a:p>
            <a:pPr marL="914400" lvl="1"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800" dirty="0" smtClean="0">
                <a:solidFill>
                  <a:srgbClr val="000000"/>
                </a:solidFill>
                <a:latin typeface="Arial" charset="0"/>
              </a:rPr>
              <a:t>Authority</a:t>
            </a:r>
          </a:p>
          <a:p>
            <a:pPr marL="914400" lvl="1"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800" dirty="0" smtClean="0">
              <a:solidFill>
                <a:srgbClr val="000000"/>
              </a:solidFill>
              <a:latin typeface="Arial" charset="0"/>
            </a:endParaRPr>
          </a:p>
          <a:p>
            <a:pPr marL="914400" lvl="1"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800" dirty="0" smtClean="0">
                <a:solidFill>
                  <a:srgbClr val="000000"/>
                </a:solidFill>
                <a:latin typeface="Arial" charset="0"/>
              </a:rPr>
              <a:t>Peer-influence</a:t>
            </a:r>
          </a:p>
          <a:p>
            <a:pPr marL="1371600" lvl="2"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800" dirty="0" smtClean="0">
                <a:solidFill>
                  <a:srgbClr val="000000"/>
                </a:solidFill>
                <a:latin typeface="Arial" charset="0"/>
              </a:rPr>
              <a:t>Identity</a:t>
            </a:r>
            <a:endParaRPr lang="en-GB" sz="2800" dirty="0">
              <a:solidFill>
                <a:srgbClr val="000000"/>
              </a:solidFill>
              <a:latin typeface="Arial" charset="0"/>
            </a:endParaRPr>
          </a:p>
          <a:p>
            <a:pPr marL="1371600" lvl="2" indent="-457200">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800" dirty="0">
              <a:solidFill>
                <a:srgbClr val="000000"/>
              </a:solidFill>
              <a:latin typeface="Arial" charset="0"/>
            </a:endParaRPr>
          </a:p>
          <a:p>
            <a:pPr marL="457200" indent="-457200">
              <a:buFont typeface="Arial" charset="0"/>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400" dirty="0">
              <a:solidFill>
                <a:srgbClr val="000000"/>
              </a:solidFill>
              <a:latin typeface="Arial" charset="0"/>
            </a:endParaRPr>
          </a:p>
          <a:p>
            <a:pPr marL="457200" indent="-457200">
              <a:buFont typeface="Arial" charset="0"/>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sz="2400" dirty="0">
              <a:solidFill>
                <a:srgbClr val="000000"/>
              </a:solidFill>
              <a:latin typeface="Arial" charset="0"/>
            </a:endParaRPr>
          </a:p>
        </p:txBody>
      </p:sp>
    </p:spTree>
    <p:extLst>
      <p:ext uri="{BB962C8B-B14F-4D97-AF65-F5344CB8AC3E}">
        <p14:creationId xmlns:p14="http://schemas.microsoft.com/office/powerpoint/2010/main" val="12450644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57201" y="274638"/>
            <a:ext cx="8040688" cy="760088"/>
          </a:xfrm>
          <a:noFill/>
        </p:spPr>
        <p:txBody>
          <a:bodyPr>
            <a:normAutofit fontScale="90000"/>
          </a:bodyPr>
          <a:lstStyle/>
          <a:p>
            <a:r>
              <a:rPr lang="en-US" dirty="0">
                <a:latin typeface="Arial" charset="0"/>
                <a:ea typeface="ＭＳ Ｐゴシック" charset="0"/>
                <a:cs typeface="ＭＳ Ｐゴシック" charset="0"/>
              </a:rPr>
              <a:t>References</a:t>
            </a:r>
          </a:p>
        </p:txBody>
      </p:sp>
      <p:sp>
        <p:nvSpPr>
          <p:cNvPr id="20482" name="Rectangle 3"/>
          <p:cNvSpPr>
            <a:spLocks noGrp="1" noChangeArrowheads="1"/>
          </p:cNvSpPr>
          <p:nvPr>
            <p:ph type="body" idx="1"/>
          </p:nvPr>
        </p:nvSpPr>
        <p:spPr>
          <a:xfrm>
            <a:off x="228600" y="1200728"/>
            <a:ext cx="8269288" cy="5084186"/>
          </a:xfrm>
          <a:noFill/>
        </p:spPr>
        <p:txBody>
          <a:bodyPr>
            <a:normAutofit lnSpcReduction="10000"/>
          </a:bodyPr>
          <a:lstStyle/>
          <a:p>
            <a:pPr marL="914400" lvl="2" indent="0" algn="just">
              <a:spcAft>
                <a:spcPts val="1200"/>
              </a:spcAft>
              <a:buNone/>
            </a:pPr>
            <a:r>
              <a:rPr lang="en-US" dirty="0" err="1" smtClean="0"/>
              <a:t>Fogg</a:t>
            </a:r>
            <a:r>
              <a:rPr lang="en-US" dirty="0" smtClean="0"/>
              <a:t>, B. J. (2002). Persuasive technology: using computers to change what we think and do. </a:t>
            </a:r>
            <a:r>
              <a:rPr lang="en-US" i="1" dirty="0" smtClean="0"/>
              <a:t>Ubiquity</a:t>
            </a:r>
            <a:r>
              <a:rPr lang="en-US" dirty="0" smtClean="0"/>
              <a:t>, </a:t>
            </a:r>
            <a:r>
              <a:rPr lang="en-US" i="1" dirty="0" smtClean="0"/>
              <a:t>2002</a:t>
            </a:r>
            <a:r>
              <a:rPr lang="en-US" dirty="0" smtClean="0"/>
              <a:t>(December), 5.</a:t>
            </a:r>
            <a:endParaRPr lang="en-US" dirty="0"/>
          </a:p>
          <a:p>
            <a:pPr marL="914400" lvl="2" indent="0" algn="just">
              <a:spcAft>
                <a:spcPts val="1200"/>
              </a:spcAft>
              <a:buNone/>
            </a:pPr>
            <a:r>
              <a:rPr lang="en-US" dirty="0" err="1" smtClean="0"/>
              <a:t>Fogg</a:t>
            </a:r>
            <a:r>
              <a:rPr lang="en-US" dirty="0" smtClean="0"/>
              <a:t>, B. J. (2009, April). A behavior model for persuasive design. In </a:t>
            </a:r>
            <a:r>
              <a:rPr lang="en-US" i="1" dirty="0" smtClean="0"/>
              <a:t>Proceedings of the 4th international conference on persuasive technology</a:t>
            </a:r>
            <a:r>
              <a:rPr lang="en-US" dirty="0" smtClean="0"/>
              <a:t> (p. 40). ACM.</a:t>
            </a:r>
          </a:p>
          <a:p>
            <a:pPr marL="914400" lvl="2" indent="0" algn="just">
              <a:spcAft>
                <a:spcPts val="1200"/>
              </a:spcAft>
              <a:buNone/>
            </a:pPr>
            <a:r>
              <a:rPr lang="en-US" dirty="0" smtClean="0"/>
              <a:t>Malone</a:t>
            </a:r>
            <a:r>
              <a:rPr lang="en-US" dirty="0"/>
              <a:t>, T. W. (1982, March). Heuristics for designing enjoyable user interfaces: Lessons from computer games. In </a:t>
            </a:r>
            <a:r>
              <a:rPr lang="en-US" i="1" dirty="0"/>
              <a:t>Proceedings of the 1982 conference on Human factors in computing systems</a:t>
            </a:r>
            <a:r>
              <a:rPr lang="en-US" dirty="0"/>
              <a:t> (pp. 63-68). ACM</a:t>
            </a:r>
            <a:r>
              <a:rPr lang="en-US" dirty="0" smtClean="0"/>
              <a:t>.</a:t>
            </a:r>
          </a:p>
          <a:p>
            <a:pPr marL="914400" lvl="2" indent="0" algn="just">
              <a:spcAft>
                <a:spcPts val="1200"/>
              </a:spcAft>
              <a:buNone/>
            </a:pPr>
            <a:r>
              <a:rPr lang="en-US" dirty="0" err="1" smtClean="0">
                <a:solidFill>
                  <a:srgbClr val="000933"/>
                </a:solidFill>
                <a:latin typeface="Times New Roman" charset="0"/>
                <a:ea typeface="ＭＳ Ｐゴシック" charset="0"/>
              </a:rPr>
              <a:t>Wai</a:t>
            </a:r>
            <a:r>
              <a:rPr lang="en-US" dirty="0">
                <a:solidFill>
                  <a:srgbClr val="000933"/>
                </a:solidFill>
                <a:latin typeface="Times New Roman" charset="0"/>
                <a:ea typeface="ＭＳ Ｐゴシック" charset="0"/>
              </a:rPr>
              <a:t>, C., &amp; Mortensen, P. (2007). Persuasive technologies should </a:t>
            </a:r>
            <a:r>
              <a:rPr lang="en-US" dirty="0" smtClean="0">
                <a:solidFill>
                  <a:srgbClr val="000933"/>
                </a:solidFill>
                <a:latin typeface="Times New Roman" charset="0"/>
                <a:ea typeface="ＭＳ Ｐゴシック" charset="0"/>
              </a:rPr>
              <a:t>boring</a:t>
            </a:r>
            <a:r>
              <a:rPr lang="en-US" dirty="0">
                <a:solidFill>
                  <a:srgbClr val="000933"/>
                </a:solidFill>
                <a:latin typeface="Times New Roman" charset="0"/>
                <a:ea typeface="ＭＳ Ｐゴシック" charset="0"/>
              </a:rPr>
              <a:t>. In Persuasive Technology (pp. 96-99). Springer Berlin Heidelberg</a:t>
            </a:r>
            <a:r>
              <a:rPr lang="en-US" dirty="0" smtClean="0">
                <a:solidFill>
                  <a:srgbClr val="000933"/>
                </a:solidFill>
                <a:latin typeface="Times New Roman" charset="0"/>
                <a:ea typeface="ＭＳ Ｐゴシック" charset="0"/>
              </a:rPr>
              <a:t>. (Case study of Nike +)</a:t>
            </a:r>
            <a:endParaRPr lang="en-US" dirty="0">
              <a:solidFill>
                <a:srgbClr val="000933"/>
              </a:solidFill>
              <a:latin typeface="Times New Roman" charset="0"/>
              <a:ea typeface="ＭＳ Ｐゴシック" charset="0"/>
            </a:endParaRPr>
          </a:p>
        </p:txBody>
      </p:sp>
    </p:spTree>
    <p:extLst>
      <p:ext uri="{BB962C8B-B14F-4D97-AF65-F5344CB8AC3E}">
        <p14:creationId xmlns:p14="http://schemas.microsoft.com/office/powerpoint/2010/main" val="41528247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pPr eaLnBrk="1" hangingPunct="1"/>
            <a:r>
              <a:rPr lang="en-GB">
                <a:latin typeface="Arial" charset="0"/>
                <a:cs typeface="Arial" charset="0"/>
              </a:rPr>
              <a:t>Nike+ GPS</a:t>
            </a:r>
          </a:p>
        </p:txBody>
      </p:sp>
      <p:sp>
        <p:nvSpPr>
          <p:cNvPr id="18435" name="Content Placeholder 2"/>
          <p:cNvSpPr>
            <a:spLocks noGrp="1"/>
          </p:cNvSpPr>
          <p:nvPr>
            <p:ph idx="4294967295"/>
          </p:nvPr>
        </p:nvSpPr>
        <p:spPr/>
        <p:txBody>
          <a:bodyPr/>
          <a:lstStyle/>
          <a:p>
            <a:pPr eaLnBrk="1" hangingPunct="1">
              <a:lnSpc>
                <a:spcPct val="90000"/>
              </a:lnSpc>
            </a:pPr>
            <a:r>
              <a:rPr lang="en-GB" dirty="0">
                <a:latin typeface="Arial" charset="0"/>
                <a:cs typeface="Arial" charset="0"/>
              </a:rPr>
              <a:t>Motivational tool for runners</a:t>
            </a:r>
          </a:p>
          <a:p>
            <a:pPr eaLnBrk="1" hangingPunct="1">
              <a:lnSpc>
                <a:spcPct val="90000"/>
              </a:lnSpc>
            </a:pPr>
            <a:r>
              <a:rPr lang="en-GB" dirty="0">
                <a:latin typeface="Arial" charset="0"/>
                <a:cs typeface="Arial" charset="0"/>
              </a:rPr>
              <a:t>Responds to users in a personal manner</a:t>
            </a:r>
          </a:p>
          <a:p>
            <a:pPr eaLnBrk="1" hangingPunct="1">
              <a:lnSpc>
                <a:spcPct val="90000"/>
              </a:lnSpc>
            </a:pPr>
            <a:r>
              <a:rPr lang="en-GB" dirty="0">
                <a:latin typeface="Arial" charset="0"/>
                <a:cs typeface="Arial" charset="0"/>
              </a:rPr>
              <a:t>Allows users to challenge themselves</a:t>
            </a:r>
          </a:p>
          <a:p>
            <a:pPr eaLnBrk="1" hangingPunct="1">
              <a:lnSpc>
                <a:spcPct val="90000"/>
              </a:lnSpc>
            </a:pPr>
            <a:r>
              <a:rPr lang="en-GB" dirty="0">
                <a:latin typeface="Arial" charset="0"/>
                <a:cs typeface="Arial" charset="0"/>
              </a:rPr>
              <a:t>Offers a history of what</a:t>
            </a:r>
            <a:r>
              <a:rPr lang="ja-JP" altLang="en-GB" dirty="0">
                <a:latin typeface="Arial" charset="0"/>
                <a:cs typeface="Arial" charset="0"/>
              </a:rPr>
              <a:t>’</a:t>
            </a:r>
            <a:r>
              <a:rPr lang="en-GB" dirty="0">
                <a:latin typeface="Arial" charset="0"/>
                <a:cs typeface="Arial" charset="0"/>
              </a:rPr>
              <a:t>s been done</a:t>
            </a:r>
          </a:p>
          <a:p>
            <a:pPr eaLnBrk="1" hangingPunct="1">
              <a:lnSpc>
                <a:spcPct val="90000"/>
              </a:lnSpc>
            </a:pPr>
            <a:r>
              <a:rPr lang="en-GB" dirty="0">
                <a:latin typeface="Arial" charset="0"/>
                <a:cs typeface="Arial" charset="0"/>
              </a:rPr>
              <a:t>Offers new goals when users feel they can do more</a:t>
            </a:r>
          </a:p>
          <a:p>
            <a:pPr eaLnBrk="1" hangingPunct="1">
              <a:lnSpc>
                <a:spcPct val="90000"/>
              </a:lnSpc>
            </a:pPr>
            <a:r>
              <a:rPr lang="en-GB" dirty="0">
                <a:latin typeface="Arial" charset="0"/>
                <a:cs typeface="Arial" charset="0"/>
              </a:rPr>
              <a:t>Vocal motivation</a:t>
            </a:r>
          </a:p>
          <a:p>
            <a:pPr eaLnBrk="1" hangingPunct="1">
              <a:lnSpc>
                <a:spcPct val="90000"/>
              </a:lnSpc>
            </a:pPr>
            <a:r>
              <a:rPr lang="en-GB" dirty="0">
                <a:latin typeface="Arial" charset="0"/>
                <a:cs typeface="Arial" charset="0"/>
              </a:rPr>
              <a:t>Users can share their feats</a:t>
            </a:r>
          </a:p>
        </p:txBody>
      </p:sp>
    </p:spTree>
    <p:extLst>
      <p:ext uri="{BB962C8B-B14F-4D97-AF65-F5344CB8AC3E}">
        <p14:creationId xmlns:p14="http://schemas.microsoft.com/office/powerpoint/2010/main" val="40480334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1454" y="415637"/>
            <a:ext cx="5726546" cy="4955203"/>
          </a:xfrm>
          <a:prstGeom prst="rect">
            <a:avLst/>
          </a:prstGeom>
          <a:noFill/>
        </p:spPr>
        <p:txBody>
          <a:bodyPr wrap="square" rtlCol="0">
            <a:spAutoFit/>
          </a:bodyPr>
          <a:lstStyle/>
          <a:p>
            <a:r>
              <a:rPr lang="en-US" sz="3600" b="1" dirty="0" smtClean="0"/>
              <a:t>Further Point Systems</a:t>
            </a:r>
            <a:r>
              <a:rPr lang="en-US" sz="2800" dirty="0" smtClean="0"/>
              <a:t>: </a:t>
            </a:r>
          </a:p>
          <a:p>
            <a:endParaRPr lang="en-US" sz="2800" dirty="0"/>
          </a:p>
          <a:p>
            <a:r>
              <a:rPr lang="en-US" sz="2800" dirty="0" smtClean="0"/>
              <a:t>Musical Stairs</a:t>
            </a:r>
          </a:p>
          <a:p>
            <a:endParaRPr lang="en-US" sz="2800" dirty="0"/>
          </a:p>
          <a:p>
            <a:r>
              <a:rPr lang="en-US" sz="2800" dirty="0" smtClean="0"/>
              <a:t>https://</a:t>
            </a:r>
            <a:r>
              <a:rPr lang="en-US" sz="2800" dirty="0" err="1" smtClean="0"/>
              <a:t>www.youtube.com</a:t>
            </a:r>
            <a:r>
              <a:rPr lang="en-US" sz="2800" dirty="0" smtClean="0"/>
              <a:t>/</a:t>
            </a:r>
            <a:r>
              <a:rPr lang="en-US" sz="2800" dirty="0" err="1" smtClean="0"/>
              <a:t>watch?v</a:t>
            </a:r>
            <a:r>
              <a:rPr lang="en-US" sz="2800" dirty="0" smtClean="0"/>
              <a:t>=2lXh2n0aPyw</a:t>
            </a:r>
          </a:p>
          <a:p>
            <a:endParaRPr lang="en-US" sz="2800" dirty="0"/>
          </a:p>
          <a:p>
            <a:r>
              <a:rPr lang="en-US" sz="2800" dirty="0" smtClean="0"/>
              <a:t>Speed Camera Lottery</a:t>
            </a:r>
          </a:p>
          <a:p>
            <a:endParaRPr lang="en-US" sz="2800" dirty="0"/>
          </a:p>
          <a:p>
            <a:r>
              <a:rPr lang="en-US" sz="2800" dirty="0" smtClean="0"/>
              <a:t>https://</a:t>
            </a:r>
            <a:r>
              <a:rPr lang="en-US" sz="2800" dirty="0" err="1" smtClean="0"/>
              <a:t>www.youtube.com</a:t>
            </a:r>
            <a:r>
              <a:rPr lang="en-US" sz="2800" dirty="0" smtClean="0"/>
              <a:t>/</a:t>
            </a:r>
            <a:r>
              <a:rPr lang="en-US" sz="2800" dirty="0" err="1" smtClean="0"/>
              <a:t>watch?v</a:t>
            </a:r>
            <a:r>
              <a:rPr lang="en-US" sz="2800" dirty="0" smtClean="0"/>
              <a:t>=</a:t>
            </a:r>
            <a:r>
              <a:rPr lang="en-US" sz="2800" dirty="0" err="1" smtClean="0"/>
              <a:t>iynzHWwJXaA</a:t>
            </a:r>
            <a:endParaRPr lang="en-US" sz="2800" dirty="0"/>
          </a:p>
        </p:txBody>
      </p:sp>
    </p:spTree>
    <p:extLst>
      <p:ext uri="{BB962C8B-B14F-4D97-AF65-F5344CB8AC3E}">
        <p14:creationId xmlns:p14="http://schemas.microsoft.com/office/powerpoint/2010/main" val="40917862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85725"/>
            <a:ext cx="8229600" cy="94456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604A7B"/>
                </a:solidFill>
                <a:latin typeface="Arial" charset="0"/>
              </a:rPr>
              <a:t>7 Types </a:t>
            </a:r>
            <a:r>
              <a:rPr lang="en-GB" sz="3200" dirty="0">
                <a:solidFill>
                  <a:srgbClr val="604A7B"/>
                </a:solidFill>
                <a:latin typeface="Arial" charset="0"/>
              </a:rPr>
              <a:t>of Persuasive </a:t>
            </a:r>
            <a:r>
              <a:rPr lang="en-GB" sz="3200" dirty="0" smtClean="0">
                <a:solidFill>
                  <a:srgbClr val="604A7B"/>
                </a:solidFill>
                <a:latin typeface="Arial" charset="0"/>
              </a:rPr>
              <a:t>Technology (</a:t>
            </a:r>
            <a:r>
              <a:rPr lang="en-GB" sz="3200" dirty="0" err="1" smtClean="0">
                <a:solidFill>
                  <a:srgbClr val="604A7B"/>
                </a:solidFill>
                <a:latin typeface="Arial" charset="0"/>
              </a:rPr>
              <a:t>Fogg</a:t>
            </a:r>
            <a:r>
              <a:rPr lang="en-GB" sz="3200" dirty="0" smtClean="0">
                <a:solidFill>
                  <a:srgbClr val="604A7B"/>
                </a:solidFill>
                <a:latin typeface="Arial" charset="0"/>
              </a:rPr>
              <a:t>, 2002)</a:t>
            </a:r>
            <a:r>
              <a:rPr lang="en-GB" sz="3200" dirty="0">
                <a:solidFill>
                  <a:srgbClr val="604A7B"/>
                </a:solidFill>
                <a:latin typeface="Arial" charset="0"/>
              </a:rPr>
              <a:t/>
            </a:r>
            <a:br>
              <a:rPr lang="en-GB" sz="3200" dirty="0">
                <a:solidFill>
                  <a:srgbClr val="604A7B"/>
                </a:solidFill>
                <a:latin typeface="Arial" charset="0"/>
              </a:rPr>
            </a:br>
            <a:endParaRPr lang="en-GB" sz="2400" dirty="0">
              <a:solidFill>
                <a:srgbClr val="7F7F7F"/>
              </a:solidFill>
              <a:latin typeface="Arial" charset="0"/>
            </a:endParaRPr>
          </a:p>
        </p:txBody>
      </p:sp>
      <p:sp>
        <p:nvSpPr>
          <p:cNvPr id="13" name="Rectangle 3"/>
          <p:cNvSpPr>
            <a:spLocks noChangeArrowheads="1"/>
          </p:cNvSpPr>
          <p:nvPr/>
        </p:nvSpPr>
        <p:spPr bwMode="auto">
          <a:xfrm>
            <a:off x="611560" y="1412776"/>
            <a:ext cx="3626975" cy="782940"/>
          </a:xfrm>
          <a:prstGeom prst="rect">
            <a:avLst/>
          </a:prstGeom>
          <a:solidFill>
            <a:srgbClr val="604A7B"/>
          </a:solidFill>
          <a:ln w="9525" algn="ctr">
            <a:noFill/>
            <a:round/>
            <a:headEnd/>
            <a:tailEnd/>
          </a:ln>
        </p:spPr>
        <p:txBody>
          <a:bodyPr anchor="ctr"/>
          <a:lstStyle/>
          <a:p>
            <a:pPr algn="ctr"/>
            <a:r>
              <a:rPr lang="en-GB" sz="2000" b="1" dirty="0">
                <a:latin typeface="Arial" charset="0"/>
              </a:rPr>
              <a:t>Reduction</a:t>
            </a:r>
          </a:p>
        </p:txBody>
      </p:sp>
      <p:sp>
        <p:nvSpPr>
          <p:cNvPr id="14" name="Rectangle 3"/>
          <p:cNvSpPr>
            <a:spLocks noChangeArrowheads="1"/>
          </p:cNvSpPr>
          <p:nvPr/>
        </p:nvSpPr>
        <p:spPr bwMode="auto">
          <a:xfrm>
            <a:off x="611559" y="2684917"/>
            <a:ext cx="3626975" cy="782940"/>
          </a:xfrm>
          <a:prstGeom prst="rect">
            <a:avLst/>
          </a:prstGeom>
          <a:solidFill>
            <a:srgbClr val="604A7B"/>
          </a:solidFill>
          <a:ln w="9525" algn="ctr">
            <a:noFill/>
            <a:round/>
            <a:headEnd/>
            <a:tailEnd/>
          </a:ln>
        </p:spPr>
        <p:txBody>
          <a:bodyPr anchor="ctr"/>
          <a:lstStyle/>
          <a:p>
            <a:pPr algn="ctr"/>
            <a:r>
              <a:rPr lang="en-GB" sz="2000" b="1" dirty="0">
                <a:latin typeface="Arial" charset="0"/>
              </a:rPr>
              <a:t>Tailoring</a:t>
            </a:r>
          </a:p>
        </p:txBody>
      </p:sp>
      <p:sp>
        <p:nvSpPr>
          <p:cNvPr id="15" name="Rectangle 3"/>
          <p:cNvSpPr>
            <a:spLocks noChangeArrowheads="1"/>
          </p:cNvSpPr>
          <p:nvPr/>
        </p:nvSpPr>
        <p:spPr bwMode="auto">
          <a:xfrm>
            <a:off x="611558" y="3957058"/>
            <a:ext cx="3626975" cy="782940"/>
          </a:xfrm>
          <a:prstGeom prst="rect">
            <a:avLst/>
          </a:prstGeom>
          <a:solidFill>
            <a:srgbClr val="604A7B"/>
          </a:solidFill>
          <a:ln w="9525" algn="ctr">
            <a:noFill/>
            <a:round/>
            <a:headEnd/>
            <a:tailEnd/>
          </a:ln>
        </p:spPr>
        <p:txBody>
          <a:bodyPr anchor="ctr"/>
          <a:lstStyle/>
          <a:p>
            <a:pPr algn="ctr"/>
            <a:r>
              <a:rPr lang="en-GB" sz="2000" b="1" dirty="0">
                <a:latin typeface="Arial" charset="0"/>
              </a:rPr>
              <a:t>Self Monitoring</a:t>
            </a:r>
          </a:p>
        </p:txBody>
      </p:sp>
      <p:sp>
        <p:nvSpPr>
          <p:cNvPr id="16" name="Rectangle 3"/>
          <p:cNvSpPr>
            <a:spLocks noChangeArrowheads="1"/>
          </p:cNvSpPr>
          <p:nvPr/>
        </p:nvSpPr>
        <p:spPr bwMode="auto">
          <a:xfrm>
            <a:off x="611560" y="5229200"/>
            <a:ext cx="3626975" cy="782940"/>
          </a:xfrm>
          <a:prstGeom prst="rect">
            <a:avLst/>
          </a:prstGeom>
          <a:solidFill>
            <a:srgbClr val="604A7B"/>
          </a:solidFill>
          <a:ln w="9525" algn="ctr">
            <a:noFill/>
            <a:round/>
            <a:headEnd/>
            <a:tailEnd/>
          </a:ln>
        </p:spPr>
        <p:txBody>
          <a:bodyPr anchor="ctr"/>
          <a:lstStyle/>
          <a:p>
            <a:pPr algn="ctr"/>
            <a:r>
              <a:rPr lang="en-GB" sz="2000" dirty="0" smtClean="0">
                <a:solidFill>
                  <a:srgbClr val="000000"/>
                </a:solidFill>
                <a:latin typeface="Arial" charset="0"/>
              </a:rPr>
              <a:t> </a:t>
            </a:r>
            <a:r>
              <a:rPr lang="en-GB" sz="2000" b="1" dirty="0" smtClean="0">
                <a:latin typeface="Arial" charset="0"/>
              </a:rPr>
              <a:t>Conditioning</a:t>
            </a:r>
            <a:endParaRPr lang="en-GB" sz="2000" b="1" dirty="0">
              <a:latin typeface="Arial" charset="0"/>
            </a:endParaRPr>
          </a:p>
        </p:txBody>
      </p:sp>
      <p:sp>
        <p:nvSpPr>
          <p:cNvPr id="17" name="Rectangle 3"/>
          <p:cNvSpPr>
            <a:spLocks noChangeArrowheads="1"/>
          </p:cNvSpPr>
          <p:nvPr/>
        </p:nvSpPr>
        <p:spPr bwMode="auto">
          <a:xfrm>
            <a:off x="4977473" y="1412776"/>
            <a:ext cx="3626975" cy="782940"/>
          </a:xfrm>
          <a:prstGeom prst="rect">
            <a:avLst/>
          </a:prstGeom>
          <a:solidFill>
            <a:srgbClr val="604A7B"/>
          </a:solidFill>
          <a:ln w="9525" algn="ctr">
            <a:noFill/>
            <a:round/>
            <a:headEnd/>
            <a:tailEnd/>
          </a:ln>
        </p:spPr>
        <p:txBody>
          <a:bodyPr anchor="ctr"/>
          <a:lstStyle/>
          <a:p>
            <a:pPr algn="ctr"/>
            <a:r>
              <a:rPr lang="en-GB" sz="2000" b="1" dirty="0">
                <a:latin typeface="Arial" charset="0"/>
              </a:rPr>
              <a:t>Tunnelling</a:t>
            </a:r>
          </a:p>
        </p:txBody>
      </p:sp>
      <p:sp>
        <p:nvSpPr>
          <p:cNvPr id="18" name="Rectangle 3"/>
          <p:cNvSpPr>
            <a:spLocks noChangeArrowheads="1"/>
          </p:cNvSpPr>
          <p:nvPr/>
        </p:nvSpPr>
        <p:spPr bwMode="auto">
          <a:xfrm>
            <a:off x="4977472" y="2684917"/>
            <a:ext cx="3626975" cy="782940"/>
          </a:xfrm>
          <a:prstGeom prst="rect">
            <a:avLst/>
          </a:prstGeom>
          <a:solidFill>
            <a:srgbClr val="604A7B"/>
          </a:solidFill>
          <a:ln w="9525" algn="ctr">
            <a:noFill/>
            <a:round/>
            <a:headEnd/>
            <a:tailEnd/>
          </a:ln>
        </p:spPr>
        <p:txBody>
          <a:bodyPr anchor="ctr"/>
          <a:lstStyle/>
          <a:p>
            <a:pPr algn="ctr"/>
            <a:r>
              <a:rPr lang="en-GB" sz="2000" b="1" dirty="0">
                <a:latin typeface="Arial" charset="0"/>
              </a:rPr>
              <a:t>Suggestion</a:t>
            </a:r>
          </a:p>
        </p:txBody>
      </p:sp>
      <p:sp>
        <p:nvSpPr>
          <p:cNvPr id="19" name="Rectangle 3"/>
          <p:cNvSpPr>
            <a:spLocks noChangeArrowheads="1"/>
          </p:cNvSpPr>
          <p:nvPr/>
        </p:nvSpPr>
        <p:spPr bwMode="auto">
          <a:xfrm>
            <a:off x="4977471" y="3957058"/>
            <a:ext cx="3626975" cy="782940"/>
          </a:xfrm>
          <a:prstGeom prst="rect">
            <a:avLst/>
          </a:prstGeom>
          <a:solidFill>
            <a:srgbClr val="604A7B"/>
          </a:solidFill>
          <a:ln w="9525" algn="ctr">
            <a:noFill/>
            <a:round/>
            <a:headEnd/>
            <a:tailEnd/>
          </a:ln>
        </p:spPr>
        <p:txBody>
          <a:bodyPr anchor="ctr"/>
          <a:lstStyle/>
          <a:p>
            <a:pPr algn="ctr"/>
            <a:r>
              <a:rPr lang="en-GB" sz="2000" b="1" dirty="0">
                <a:latin typeface="Arial" charset="0"/>
              </a:rPr>
              <a:t>Surveillance</a:t>
            </a:r>
          </a:p>
        </p:txBody>
      </p:sp>
    </p:spTree>
    <p:extLst>
      <p:ext uri="{BB962C8B-B14F-4D97-AF65-F5344CB8AC3E}">
        <p14:creationId xmlns:p14="http://schemas.microsoft.com/office/powerpoint/2010/main" val="46192798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85725"/>
            <a:ext cx="7375474" cy="944563"/>
          </a:xfrm>
          <a:prstGeom prst="rect">
            <a:avLst/>
          </a:prstGeom>
          <a:noFill/>
          <a:ln w="9525">
            <a:noFill/>
            <a:round/>
            <a:headEnd/>
            <a:tailEnd/>
          </a:ln>
        </p:spPr>
        <p:txBody>
          <a:bodyPr anchor="ctr"/>
          <a:lstStyle/>
          <a:p>
            <a:pP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604A7B"/>
                </a:solidFill>
                <a:latin typeface="Arial" charset="0"/>
                <a:ea typeface="SimSun" pitchFamily="2" charset="-122"/>
                <a:cs typeface="Arial" charset="0"/>
              </a:rPr>
              <a:t>Types of Persuasive Technology</a:t>
            </a:r>
            <a:br>
              <a:rPr lang="en-GB" sz="3200">
                <a:solidFill>
                  <a:srgbClr val="604A7B"/>
                </a:solidFill>
                <a:latin typeface="Arial" charset="0"/>
                <a:ea typeface="SimSun" pitchFamily="2" charset="-122"/>
                <a:cs typeface="Arial" charset="0"/>
              </a:rPr>
            </a:br>
            <a:r>
              <a:rPr lang="en-GB" sz="2400">
                <a:solidFill>
                  <a:srgbClr val="7F7F7F"/>
                </a:solidFill>
                <a:latin typeface="Arial" charset="0"/>
                <a:ea typeface="SimSun" pitchFamily="2" charset="-122"/>
                <a:cs typeface="Arial" charset="0"/>
              </a:rPr>
              <a:t>Self Monitoring</a:t>
            </a:r>
          </a:p>
        </p:txBody>
      </p:sp>
      <p:sp>
        <p:nvSpPr>
          <p:cNvPr id="15364" name="Text Box 3"/>
          <p:cNvSpPr txBox="1">
            <a:spLocks noChangeArrowheads="1"/>
          </p:cNvSpPr>
          <p:nvPr/>
        </p:nvSpPr>
        <p:spPr bwMode="auto">
          <a:xfrm>
            <a:off x="755650" y="1196975"/>
            <a:ext cx="7931150" cy="5040313"/>
          </a:xfrm>
          <a:prstGeom prst="rect">
            <a:avLst/>
          </a:prstGeom>
          <a:noFill/>
          <a:ln>
            <a:noFill/>
          </a:ln>
          <a:effectLst/>
          <a:extLst/>
        </p:spPr>
        <p:txBody>
          <a:bodyPr lIns="90000" tIns="46800" rIns="90000" bIns="46800"/>
          <a:lstStyle>
            <a:lvl1pPr marL="341313" indent="-341313"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Calibri" pitchFamily="32" charset="0"/>
                <a:ea typeface="SimSun" charset="-122"/>
              </a:defRPr>
            </a:lvl1pPr>
            <a:lvl2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Calibri" pitchFamily="32" charset="0"/>
                <a:ea typeface="SimSun" charset="-122"/>
              </a:defRPr>
            </a:lvl2pPr>
            <a:lvl3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Calibri" pitchFamily="32" charset="0"/>
                <a:ea typeface="SimSun" charset="-122"/>
              </a:defRPr>
            </a:lvl3pPr>
            <a:lvl4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Calibri" pitchFamily="32" charset="0"/>
                <a:ea typeface="SimSun" charset="-122"/>
              </a:defRPr>
            </a:lvl4pPr>
            <a:lvl5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Calibri" pitchFamily="32" charset="0"/>
                <a:ea typeface="SimSun"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Calibri" pitchFamily="32" charset="0"/>
                <a:ea typeface="SimSun"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Calibri" pitchFamily="32" charset="0"/>
                <a:ea typeface="SimSun"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Calibri" pitchFamily="32" charset="0"/>
                <a:ea typeface="SimSun"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Calibri" pitchFamily="32" charset="0"/>
                <a:ea typeface="SimSun" charset="-122"/>
              </a:defRPr>
            </a:lvl9pPr>
          </a:lstStyle>
          <a:p>
            <a:pPr defTabSz="449263" eaLnBrk="1" fontAlgn="base" hangingPunct="1">
              <a:spcBef>
                <a:spcPct val="0"/>
              </a:spcBef>
              <a:spcAft>
                <a:spcPct val="0"/>
              </a:spcAft>
              <a:buClr>
                <a:srgbClr val="000000"/>
              </a:buClr>
              <a:buSzPct val="100000"/>
              <a:buFont typeface="Arial" charset="0"/>
              <a:buChar char="•"/>
              <a:defRPr/>
            </a:pPr>
            <a:r>
              <a:rPr lang="en-GB" sz="2400" dirty="0" smtClean="0">
                <a:solidFill>
                  <a:srgbClr val="000000"/>
                </a:solidFill>
                <a:latin typeface="Arial" charset="0"/>
                <a:cs typeface="Arial" charset="0"/>
              </a:rPr>
              <a:t>Monitor themselves to modify their attitudes or behaviours to achieve a pre-determined goal.</a:t>
            </a:r>
          </a:p>
          <a:p>
            <a:pPr defTabSz="449263" eaLnBrk="1" fontAlgn="base" hangingPunct="1">
              <a:spcBef>
                <a:spcPct val="0"/>
              </a:spcBef>
              <a:spcAft>
                <a:spcPct val="0"/>
              </a:spcAft>
              <a:buClr>
                <a:srgbClr val="000000"/>
              </a:buClr>
              <a:buSzPct val="100000"/>
              <a:buFont typeface="Arial" charset="0"/>
              <a:buChar char="•"/>
              <a:defRPr/>
            </a:pPr>
            <a:endParaRPr lang="en-GB" sz="2400" dirty="0" smtClean="0">
              <a:solidFill>
                <a:srgbClr val="000000"/>
              </a:solidFill>
              <a:latin typeface="Arial" charset="0"/>
              <a:cs typeface="Arial" charset="0"/>
            </a:endParaRPr>
          </a:p>
          <a:p>
            <a:pPr defTabSz="449263" eaLnBrk="1" fontAlgn="base" hangingPunct="1">
              <a:spcBef>
                <a:spcPct val="0"/>
              </a:spcBef>
              <a:spcAft>
                <a:spcPct val="0"/>
              </a:spcAft>
              <a:buClr>
                <a:srgbClr val="000000"/>
              </a:buClr>
              <a:buSzPct val="100000"/>
              <a:buFont typeface="Arial" charset="0"/>
              <a:buChar char="•"/>
              <a:defRPr/>
            </a:pPr>
            <a:r>
              <a:rPr lang="en-GB" sz="2400" dirty="0" smtClean="0">
                <a:solidFill>
                  <a:srgbClr val="000000"/>
                </a:solidFill>
                <a:latin typeface="Arial" charset="0"/>
                <a:cs typeface="Arial" charset="0"/>
              </a:rPr>
              <a:t>Eliminates the tedium of tracking performance.</a:t>
            </a:r>
          </a:p>
          <a:p>
            <a:pPr marL="0" indent="0" defTabSz="449263" eaLnBrk="1" fontAlgn="base" hangingPunct="1">
              <a:spcBef>
                <a:spcPct val="0"/>
              </a:spcBef>
              <a:spcAft>
                <a:spcPct val="0"/>
              </a:spcAft>
              <a:buClr>
                <a:srgbClr val="000000"/>
              </a:buClr>
              <a:buSzPct val="100000"/>
              <a:buFont typeface="Times New Roman" pitchFamily="16" charset="0"/>
              <a:buNone/>
              <a:defRPr/>
            </a:pPr>
            <a:endParaRPr lang="en-GB" sz="2400" dirty="0" smtClean="0">
              <a:solidFill>
                <a:srgbClr val="000000"/>
              </a:solidFill>
              <a:latin typeface="Arial" charset="0"/>
              <a:cs typeface="Arial" charset="0"/>
            </a:endParaRPr>
          </a:p>
          <a:p>
            <a:pPr marL="0" indent="0" defTabSz="449263" eaLnBrk="1" fontAlgn="base" hangingPunct="1">
              <a:spcBef>
                <a:spcPct val="0"/>
              </a:spcBef>
              <a:spcAft>
                <a:spcPct val="0"/>
              </a:spcAft>
              <a:buClr>
                <a:srgbClr val="000000"/>
              </a:buClr>
              <a:buSzPct val="100000"/>
              <a:buFont typeface="Times New Roman" pitchFamily="16" charset="0"/>
              <a:buNone/>
              <a:defRPr/>
            </a:pPr>
            <a:r>
              <a:rPr lang="en-GB" sz="2400" dirty="0" smtClean="0">
                <a:solidFill>
                  <a:srgbClr val="000000"/>
                </a:solidFill>
                <a:latin typeface="Arial" charset="0"/>
                <a:cs typeface="Arial" charset="0"/>
              </a:rPr>
              <a:t>          </a:t>
            </a:r>
            <a:r>
              <a:rPr lang="en-GB" sz="2400" smtClean="0">
                <a:solidFill>
                  <a:srgbClr val="000000"/>
                </a:solidFill>
                <a:latin typeface="Arial" charset="0"/>
                <a:cs typeface="Arial" charset="0"/>
              </a:rPr>
              <a:t> Nike+ </a:t>
            </a:r>
            <a:r>
              <a:rPr lang="en-GB" sz="2400" dirty="0" smtClean="0">
                <a:solidFill>
                  <a:srgbClr val="000000"/>
                </a:solidFill>
                <a:latin typeface="Arial" charset="0"/>
                <a:cs typeface="Arial" charset="0"/>
              </a:rPr>
              <a:t>GPS			Calorie Counter</a:t>
            </a:r>
          </a:p>
        </p:txBody>
      </p:sp>
      <p:pic>
        <p:nvPicPr>
          <p:cNvPr id="14341" name="Picture 4"/>
          <p:cNvPicPr>
            <a:picLocks noChangeAspect="1" noChangeArrowheads="1"/>
          </p:cNvPicPr>
          <p:nvPr/>
        </p:nvPicPr>
        <p:blipFill>
          <a:blip r:embed="rId3" cstate="print"/>
          <a:srcRect/>
          <a:stretch>
            <a:fillRect/>
          </a:stretch>
        </p:blipFill>
        <p:spPr bwMode="auto">
          <a:xfrm>
            <a:off x="582613" y="3716338"/>
            <a:ext cx="3702050" cy="2725737"/>
          </a:xfrm>
          <a:prstGeom prst="rect">
            <a:avLst/>
          </a:prstGeom>
          <a:noFill/>
          <a:ln w="9525">
            <a:noFill/>
            <a:round/>
            <a:headEnd/>
            <a:tailEnd/>
          </a:ln>
        </p:spPr>
      </p:pic>
      <p:pic>
        <p:nvPicPr>
          <p:cNvPr id="14342" name="Picture 9" descr="http://www.freeapps.org/wp-content/uploads/2011/07/Calorie-Counter-app-for-iPhone.jpg"/>
          <p:cNvPicPr>
            <a:picLocks noChangeAspect="1" noChangeArrowheads="1"/>
          </p:cNvPicPr>
          <p:nvPr/>
        </p:nvPicPr>
        <p:blipFill>
          <a:blip r:embed="rId4" cstate="print"/>
          <a:srcRect t="4279" b="-2277"/>
          <a:stretch>
            <a:fillRect/>
          </a:stretch>
        </p:blipFill>
        <p:spPr bwMode="auto">
          <a:xfrm>
            <a:off x="6875463" y="3716338"/>
            <a:ext cx="1779587" cy="2811462"/>
          </a:xfrm>
          <a:prstGeom prst="rect">
            <a:avLst/>
          </a:prstGeom>
          <a:noFill/>
          <a:ln w="9525">
            <a:noFill/>
            <a:miter lim="800000"/>
            <a:headEnd/>
            <a:tailEnd/>
          </a:ln>
        </p:spPr>
      </p:pic>
      <p:pic>
        <p:nvPicPr>
          <p:cNvPr id="14343" name="Picture 3"/>
          <p:cNvPicPr>
            <a:picLocks noChangeAspect="1" noChangeArrowheads="1"/>
          </p:cNvPicPr>
          <p:nvPr/>
        </p:nvPicPr>
        <p:blipFill>
          <a:blip r:embed="rId5" cstate="print"/>
          <a:srcRect/>
          <a:stretch>
            <a:fillRect/>
          </a:stretch>
        </p:blipFill>
        <p:spPr bwMode="auto">
          <a:xfrm>
            <a:off x="4875213" y="3716338"/>
            <a:ext cx="1897062" cy="2725737"/>
          </a:xfrm>
          <a:prstGeom prst="rect">
            <a:avLst/>
          </a:prstGeom>
          <a:noFill/>
          <a:ln w="9525">
            <a:noFill/>
            <a:round/>
            <a:headEnd/>
            <a:tailEnd/>
          </a:ln>
        </p:spPr>
      </p:pic>
    </p:spTree>
    <p:extLst>
      <p:ext uri="{BB962C8B-B14F-4D97-AF65-F5344CB8AC3E}">
        <p14:creationId xmlns:p14="http://schemas.microsoft.com/office/powerpoint/2010/main" val="119184956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85725"/>
            <a:ext cx="8229600" cy="94456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604A7B"/>
                </a:solidFill>
                <a:latin typeface="Arial" charset="0"/>
              </a:rPr>
              <a:t>Types of Persuasive Technology</a:t>
            </a:r>
            <a:br>
              <a:rPr lang="en-GB" sz="3200">
                <a:solidFill>
                  <a:srgbClr val="604A7B"/>
                </a:solidFill>
                <a:latin typeface="Arial" charset="0"/>
              </a:rPr>
            </a:br>
            <a:r>
              <a:rPr lang="en-GB" sz="2400">
                <a:solidFill>
                  <a:srgbClr val="7F7F7F"/>
                </a:solidFill>
                <a:latin typeface="Arial" charset="0"/>
              </a:rPr>
              <a:t>Surveillance</a:t>
            </a:r>
          </a:p>
        </p:txBody>
      </p:sp>
      <p:pic>
        <p:nvPicPr>
          <p:cNvPr id="15366" name="Picture 5"/>
          <p:cNvPicPr>
            <a:picLocks noChangeAspect="1" noChangeArrowheads="1"/>
          </p:cNvPicPr>
          <p:nvPr/>
        </p:nvPicPr>
        <p:blipFill>
          <a:blip r:embed="rId3" cstate="print"/>
          <a:srcRect/>
          <a:stretch>
            <a:fillRect/>
          </a:stretch>
        </p:blipFill>
        <p:spPr bwMode="auto">
          <a:xfrm>
            <a:off x="5050406" y="3636243"/>
            <a:ext cx="3581400" cy="1304925"/>
          </a:xfrm>
          <a:prstGeom prst="rect">
            <a:avLst/>
          </a:prstGeom>
          <a:noFill/>
          <a:ln w="9525">
            <a:noFill/>
            <a:round/>
            <a:headEnd/>
            <a:tailEnd/>
          </a:ln>
        </p:spPr>
      </p:pic>
      <p:pic>
        <p:nvPicPr>
          <p:cNvPr id="3074" name="Picture 2" descr="http://www.blogcdn.com/www.engadget.com/media/2011/07/nike-run-social-update-iphone.jpg"/>
          <p:cNvPicPr>
            <a:picLocks noChangeAspect="1" noChangeArrowheads="1"/>
          </p:cNvPicPr>
          <p:nvPr/>
        </p:nvPicPr>
        <p:blipFill rotWithShape="1">
          <a:blip r:embed="rId4">
            <a:extLst>
              <a:ext uri="{28A0092B-C50C-407E-A947-70E740481C1C}">
                <a14:useLocalDpi xmlns:a14="http://schemas.microsoft.com/office/drawing/2010/main" val="0"/>
              </a:ext>
            </a:extLst>
          </a:blip>
          <a:srcRect t="66219" r="50000" b="16891"/>
          <a:stretch/>
        </p:blipFill>
        <p:spPr bwMode="auto">
          <a:xfrm>
            <a:off x="5050406" y="2330099"/>
            <a:ext cx="3907881" cy="9548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bwMode="auto">
          <a:xfrm>
            <a:off x="628385" y="2306222"/>
            <a:ext cx="3630347" cy="331236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anchor="ctr"/>
          <a:lstStyle/>
          <a:p>
            <a:pPr marL="341313"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a:solidFill>
                  <a:srgbClr val="000000"/>
                </a:solidFill>
                <a:latin typeface="Arial" charset="0"/>
              </a:rPr>
              <a:t>Allows individuals to learn about the behaviours of others</a:t>
            </a:r>
          </a:p>
          <a:p>
            <a: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000" dirty="0" smtClean="0">
              <a:solidFill>
                <a:srgbClr val="000000"/>
              </a:solidFill>
              <a:latin typeface="Arial" charset="0"/>
            </a:endParaRPr>
          </a:p>
          <a:p>
            <a:pPr marL="341313"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smtClean="0">
                <a:solidFill>
                  <a:srgbClr val="000000"/>
                </a:solidFill>
                <a:latin typeface="Arial" charset="0"/>
              </a:rPr>
              <a:t>This </a:t>
            </a:r>
            <a:r>
              <a:rPr lang="en-GB" sz="2000" dirty="0">
                <a:solidFill>
                  <a:srgbClr val="000000"/>
                </a:solidFill>
                <a:latin typeface="Arial" charset="0"/>
              </a:rPr>
              <a:t>increases the likelihood of achieving a desired outcome</a:t>
            </a:r>
          </a:p>
          <a:p>
            <a:pPr marL="341313" indent="-341313">
              <a:buClrTx/>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000" dirty="0">
              <a:solidFill>
                <a:srgbClr val="000000"/>
              </a:solidFill>
              <a:latin typeface="Arial" charset="0"/>
            </a:endParaRPr>
          </a:p>
          <a:p>
            <a:pPr marL="341313"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a:solidFill>
                  <a:srgbClr val="000000"/>
                </a:solidFill>
                <a:latin typeface="Arial" charset="0"/>
              </a:rPr>
              <a:t>Competitive Social Feedback</a:t>
            </a:r>
          </a:p>
        </p:txBody>
      </p:sp>
      <p:sp>
        <p:nvSpPr>
          <p:cNvPr id="9" name="Rectangle 3"/>
          <p:cNvSpPr>
            <a:spLocks noChangeArrowheads="1"/>
          </p:cNvSpPr>
          <p:nvPr/>
        </p:nvSpPr>
        <p:spPr bwMode="auto">
          <a:xfrm>
            <a:off x="641507" y="1412776"/>
            <a:ext cx="3626975" cy="782940"/>
          </a:xfrm>
          <a:prstGeom prst="rect">
            <a:avLst/>
          </a:prstGeom>
          <a:solidFill>
            <a:srgbClr val="604A7B"/>
          </a:solidFill>
          <a:ln w="9525" algn="ctr">
            <a:noFill/>
            <a:round/>
            <a:headEnd/>
            <a:tailEnd/>
          </a:ln>
        </p:spPr>
        <p:txBody>
          <a:bodyPr anchor="ctr"/>
          <a:lstStyle/>
          <a:p>
            <a:pPr algn="ctr"/>
            <a:r>
              <a:rPr lang="en-GB" sz="2000" dirty="0" smtClean="0">
                <a:solidFill>
                  <a:srgbClr val="000000"/>
                </a:solidFill>
                <a:latin typeface="Arial" charset="0"/>
              </a:rPr>
              <a:t> </a:t>
            </a:r>
            <a:r>
              <a:rPr lang="en-GB" sz="2000" b="1" dirty="0" smtClean="0">
                <a:latin typeface="Arial" charset="0"/>
              </a:rPr>
              <a:t>Be persuaded by others</a:t>
            </a:r>
            <a:endParaRPr lang="en-GB" sz="2000" b="1" dirty="0">
              <a:latin typeface="Arial" charset="0"/>
            </a:endParaRPr>
          </a:p>
        </p:txBody>
      </p:sp>
    </p:spTree>
    <p:extLst>
      <p:ext uri="{BB962C8B-B14F-4D97-AF65-F5344CB8AC3E}">
        <p14:creationId xmlns:p14="http://schemas.microsoft.com/office/powerpoint/2010/main" val="40738061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85725"/>
            <a:ext cx="8229600" cy="94456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604A7B"/>
                </a:solidFill>
                <a:latin typeface="Arial" charset="0"/>
              </a:rPr>
              <a:t>Types of Persuasive Technology</a:t>
            </a:r>
            <a:br>
              <a:rPr lang="en-GB" sz="3200">
                <a:solidFill>
                  <a:srgbClr val="604A7B"/>
                </a:solidFill>
                <a:latin typeface="Arial" charset="0"/>
              </a:rPr>
            </a:br>
            <a:r>
              <a:rPr lang="en-GB" sz="2400">
                <a:solidFill>
                  <a:srgbClr val="7F7F7F"/>
                </a:solidFill>
                <a:latin typeface="Arial" charset="0"/>
              </a:rPr>
              <a:t>Reduction</a:t>
            </a:r>
          </a:p>
        </p:txBody>
      </p:sp>
      <p:pic>
        <p:nvPicPr>
          <p:cNvPr id="10245" name="Picture 4"/>
          <p:cNvPicPr>
            <a:picLocks noChangeAspect="1" noChangeArrowheads="1"/>
          </p:cNvPicPr>
          <p:nvPr/>
        </p:nvPicPr>
        <p:blipFill>
          <a:blip r:embed="rId3" cstate="print"/>
          <a:srcRect/>
          <a:stretch>
            <a:fillRect/>
          </a:stretch>
        </p:blipFill>
        <p:spPr bwMode="auto">
          <a:xfrm>
            <a:off x="5076056" y="3882246"/>
            <a:ext cx="2358660" cy="1711626"/>
          </a:xfrm>
          <a:prstGeom prst="rect">
            <a:avLst/>
          </a:prstGeom>
          <a:noFill/>
          <a:ln w="9525">
            <a:noFill/>
            <a:round/>
            <a:headEnd/>
            <a:tailEnd/>
          </a:ln>
        </p:spPr>
      </p:pic>
      <p:sp>
        <p:nvSpPr>
          <p:cNvPr id="6" name="Rectangle 5"/>
          <p:cNvSpPr/>
          <p:nvPr/>
        </p:nvSpPr>
        <p:spPr bwMode="auto">
          <a:xfrm>
            <a:off x="581613" y="2306222"/>
            <a:ext cx="3630347" cy="331236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anchor="ctr"/>
          <a:lstStyle/>
          <a:p>
            <a:pPr marL="457200" indent="-284163">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000" dirty="0" smtClean="0">
                <a:solidFill>
                  <a:srgbClr val="000000"/>
                </a:solidFill>
                <a:latin typeface="Arial" charset="0"/>
              </a:rPr>
              <a:t>Facilitates user to achieve a goal</a:t>
            </a:r>
            <a:r>
              <a:rPr lang="en-GB" sz="2000" dirty="0">
                <a:solidFill>
                  <a:srgbClr val="000000"/>
                </a:solidFill>
                <a:latin typeface="Arial" charset="0"/>
              </a:rPr>
              <a:t/>
            </a:r>
            <a:br>
              <a:rPr lang="en-GB" sz="2000" dirty="0">
                <a:solidFill>
                  <a:srgbClr val="000000"/>
                </a:solidFill>
                <a:latin typeface="Arial" charset="0"/>
              </a:rPr>
            </a:br>
            <a:endParaRPr lang="en-GB" sz="2000" dirty="0">
              <a:solidFill>
                <a:srgbClr val="000000"/>
              </a:solidFill>
              <a:latin typeface="Arial" charset="0"/>
            </a:endParaRPr>
          </a:p>
          <a:p>
            <a:pPr marL="457200" indent="-284163">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000" dirty="0">
                <a:solidFill>
                  <a:srgbClr val="000000"/>
                </a:solidFill>
                <a:latin typeface="Arial" charset="0"/>
              </a:rPr>
              <a:t>Increases the benefit/cost ratio of the behaviour </a:t>
            </a:r>
            <a:br>
              <a:rPr lang="en-GB" sz="2000" dirty="0">
                <a:solidFill>
                  <a:srgbClr val="000000"/>
                </a:solidFill>
                <a:latin typeface="Arial" charset="0"/>
              </a:rPr>
            </a:br>
            <a:endParaRPr lang="en-GB" sz="2000" dirty="0">
              <a:solidFill>
                <a:srgbClr val="000000"/>
              </a:solidFill>
              <a:latin typeface="Arial" charset="0"/>
            </a:endParaRPr>
          </a:p>
          <a:p>
            <a:pPr marL="457200" indent="-284163">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000" dirty="0">
                <a:solidFill>
                  <a:srgbClr val="000000"/>
                </a:solidFill>
                <a:latin typeface="Arial" charset="0"/>
              </a:rPr>
              <a:t>Influences users to perform the behaviour.</a:t>
            </a:r>
          </a:p>
        </p:txBody>
      </p:sp>
      <p:sp>
        <p:nvSpPr>
          <p:cNvPr id="7" name="Rectangle 3"/>
          <p:cNvSpPr>
            <a:spLocks noChangeArrowheads="1"/>
          </p:cNvSpPr>
          <p:nvPr/>
        </p:nvSpPr>
        <p:spPr bwMode="auto">
          <a:xfrm>
            <a:off x="611560" y="1412776"/>
            <a:ext cx="3626975" cy="782940"/>
          </a:xfrm>
          <a:prstGeom prst="rect">
            <a:avLst/>
          </a:prstGeom>
          <a:solidFill>
            <a:srgbClr val="604A7B"/>
          </a:solidFill>
          <a:ln w="9525" algn="ctr">
            <a:noFill/>
            <a:round/>
            <a:headEnd/>
            <a:tailEnd/>
          </a:ln>
        </p:spPr>
        <p:txBody>
          <a:bodyPr anchor="ctr"/>
          <a:lstStyle/>
          <a:p>
            <a:pPr algn="ctr"/>
            <a:r>
              <a:rPr lang="en-GB" sz="2000" dirty="0" smtClean="0">
                <a:solidFill>
                  <a:srgbClr val="000000"/>
                </a:solidFill>
                <a:latin typeface="Arial" charset="0"/>
              </a:rPr>
              <a:t> </a:t>
            </a:r>
            <a:r>
              <a:rPr lang="en-GB" sz="2000" b="1" dirty="0">
                <a:latin typeface="Arial" charset="0"/>
              </a:rPr>
              <a:t>Reduce complex behaviour to simple tasks </a:t>
            </a:r>
          </a:p>
        </p:txBody>
      </p:sp>
      <p:pic>
        <p:nvPicPr>
          <p:cNvPr id="1229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508" b="6249"/>
          <a:stretch/>
        </p:blipFill>
        <p:spPr bwMode="auto">
          <a:xfrm>
            <a:off x="4860032" y="1427656"/>
            <a:ext cx="4127582" cy="200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bwMode="auto">
          <a:xfrm flipH="1">
            <a:off x="5076056" y="1804246"/>
            <a:ext cx="3240360" cy="2056802"/>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H="1">
            <a:off x="7434716" y="2195716"/>
            <a:ext cx="1457764" cy="168653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8713835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85725"/>
            <a:ext cx="8229600" cy="94456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604A7B"/>
                </a:solidFill>
                <a:latin typeface="Arial" charset="0"/>
              </a:rPr>
              <a:t>Types of Persuasive Technology</a:t>
            </a:r>
            <a:br>
              <a:rPr lang="en-GB" sz="3200">
                <a:solidFill>
                  <a:srgbClr val="604A7B"/>
                </a:solidFill>
                <a:latin typeface="Arial" charset="0"/>
              </a:rPr>
            </a:br>
            <a:r>
              <a:rPr lang="en-GB" sz="2400">
                <a:solidFill>
                  <a:srgbClr val="7F7F7F"/>
                </a:solidFill>
                <a:latin typeface="Arial" charset="0"/>
              </a:rPr>
              <a:t>Tunnelling</a:t>
            </a:r>
          </a:p>
        </p:txBody>
      </p:sp>
      <p:pic>
        <p:nvPicPr>
          <p:cNvPr id="11269" name="Picture 6" descr="http://vcm-content.s3.amazonaws.com/wp-content/uploads/2010/01/bulk-installer-collage1.gif"/>
          <p:cNvPicPr>
            <a:picLocks noChangeAspect="1" noChangeArrowheads="1"/>
          </p:cNvPicPr>
          <p:nvPr/>
        </p:nvPicPr>
        <p:blipFill>
          <a:blip r:embed="rId3" cstate="print"/>
          <a:srcRect t="7533"/>
          <a:stretch>
            <a:fillRect/>
          </a:stretch>
        </p:blipFill>
        <p:spPr bwMode="auto">
          <a:xfrm>
            <a:off x="5585811" y="4277232"/>
            <a:ext cx="2917825" cy="2236788"/>
          </a:xfrm>
          <a:prstGeom prst="rect">
            <a:avLst/>
          </a:prstGeom>
          <a:noFill/>
          <a:ln w="9525">
            <a:noFill/>
            <a:miter lim="800000"/>
            <a:headEnd/>
            <a:tailEnd/>
          </a:ln>
        </p:spPr>
      </p:pic>
      <p:pic>
        <p:nvPicPr>
          <p:cNvPr id="11270" name="Picture 8" descr="http://www.indigorose.com/content/setup-factory-rock-solid-software-installers.png"/>
          <p:cNvPicPr>
            <a:picLocks noChangeAspect="1" noChangeArrowheads="1"/>
          </p:cNvPicPr>
          <p:nvPr/>
        </p:nvPicPr>
        <p:blipFill>
          <a:blip r:embed="rId4" cstate="print"/>
          <a:srcRect/>
          <a:stretch>
            <a:fillRect/>
          </a:stretch>
        </p:blipFill>
        <p:spPr bwMode="auto">
          <a:xfrm>
            <a:off x="5350618" y="1409948"/>
            <a:ext cx="3143250" cy="2451100"/>
          </a:xfrm>
          <a:prstGeom prst="rect">
            <a:avLst/>
          </a:prstGeom>
          <a:noFill/>
          <a:ln w="9525">
            <a:noFill/>
            <a:miter lim="800000"/>
            <a:headEnd/>
            <a:tailEnd/>
          </a:ln>
        </p:spPr>
      </p:pic>
      <p:sp>
        <p:nvSpPr>
          <p:cNvPr id="7" name="Rectangle 6"/>
          <p:cNvSpPr/>
          <p:nvPr/>
        </p:nvSpPr>
        <p:spPr bwMode="auto">
          <a:xfrm>
            <a:off x="611560" y="2306222"/>
            <a:ext cx="3630347" cy="331236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anchor="ctr"/>
          <a:lstStyle/>
          <a:p>
            <a:pPr marL="457200" indent="-284163">
              <a:buFont typeface="Arial"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000" dirty="0" smtClean="0">
                <a:solidFill>
                  <a:srgbClr val="000000"/>
                </a:solidFill>
                <a:latin typeface="Arial" charset="0"/>
              </a:rPr>
              <a:t>Facilitates user to achieve a goal</a:t>
            </a:r>
            <a:br>
              <a:rPr lang="en-GB" sz="2000" dirty="0" smtClean="0">
                <a:solidFill>
                  <a:srgbClr val="000000"/>
                </a:solidFill>
                <a:latin typeface="Arial" charset="0"/>
              </a:rPr>
            </a:br>
            <a:endParaRPr lang="en-GB" sz="2000" dirty="0" smtClean="0">
              <a:solidFill>
                <a:srgbClr val="000000"/>
              </a:solidFill>
              <a:latin typeface="Arial" charset="0"/>
            </a:endParaRPr>
          </a:p>
          <a:p>
            <a:pPr marL="441325" indent="-268288">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a:solidFill>
                  <a:srgbClr val="000000"/>
                </a:solidFill>
                <a:latin typeface="Arial" charset="0"/>
              </a:rPr>
              <a:t>Easier to go through a process</a:t>
            </a:r>
          </a:p>
          <a:p>
            <a:pPr marL="441325" indent="-268288">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000" dirty="0">
              <a:solidFill>
                <a:srgbClr val="000000"/>
              </a:solidFill>
              <a:latin typeface="Arial" charset="0"/>
            </a:endParaRPr>
          </a:p>
          <a:p>
            <a:pPr marL="441325" indent="-268288">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a:solidFill>
                  <a:srgbClr val="000000"/>
                </a:solidFill>
                <a:latin typeface="Arial" charset="0"/>
              </a:rPr>
              <a:t>Opportunities to persuade along the way</a:t>
            </a:r>
          </a:p>
        </p:txBody>
      </p:sp>
      <p:sp>
        <p:nvSpPr>
          <p:cNvPr id="8" name="Rectangle 3"/>
          <p:cNvSpPr>
            <a:spLocks noChangeArrowheads="1"/>
          </p:cNvSpPr>
          <p:nvPr/>
        </p:nvSpPr>
        <p:spPr bwMode="auto">
          <a:xfrm>
            <a:off x="641507" y="1412776"/>
            <a:ext cx="3626975" cy="782940"/>
          </a:xfrm>
          <a:prstGeom prst="rect">
            <a:avLst/>
          </a:prstGeom>
          <a:solidFill>
            <a:srgbClr val="604A7B"/>
          </a:solidFill>
          <a:ln w="9525" algn="ctr">
            <a:noFill/>
            <a:round/>
            <a:headEnd/>
            <a:tailEnd/>
          </a:ln>
        </p:spPr>
        <p:txBody>
          <a:bodyPr anchor="ctr"/>
          <a:lstStyle/>
          <a:p>
            <a:pPr algn="ctr"/>
            <a:r>
              <a:rPr lang="en-GB" sz="2000" dirty="0" smtClean="0">
                <a:solidFill>
                  <a:srgbClr val="000000"/>
                </a:solidFill>
                <a:latin typeface="Arial" charset="0"/>
              </a:rPr>
              <a:t> </a:t>
            </a:r>
            <a:r>
              <a:rPr lang="en-GB" sz="2000" b="1" dirty="0" smtClean="0">
                <a:latin typeface="Arial" charset="0"/>
              </a:rPr>
              <a:t>Guide users through sequence of actions</a:t>
            </a:r>
            <a:endParaRPr lang="en-GB" sz="2000" b="1" dirty="0">
              <a:latin typeface="Arial" charset="0"/>
            </a:endParaRPr>
          </a:p>
        </p:txBody>
      </p:sp>
    </p:spTree>
    <p:extLst>
      <p:ext uri="{BB962C8B-B14F-4D97-AF65-F5344CB8AC3E}">
        <p14:creationId xmlns:p14="http://schemas.microsoft.com/office/powerpoint/2010/main" val="13729537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85725"/>
            <a:ext cx="8229600" cy="94456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604A7B"/>
                </a:solidFill>
                <a:latin typeface="Arial" charset="0"/>
              </a:rPr>
              <a:t>Types of Persuasive Technology</a:t>
            </a:r>
            <a:br>
              <a:rPr lang="en-GB" sz="3200">
                <a:solidFill>
                  <a:srgbClr val="604A7B"/>
                </a:solidFill>
                <a:latin typeface="Arial" charset="0"/>
              </a:rPr>
            </a:br>
            <a:r>
              <a:rPr lang="en-GB" sz="2400">
                <a:solidFill>
                  <a:srgbClr val="7F7F7F"/>
                </a:solidFill>
                <a:latin typeface="Arial" charset="0"/>
              </a:rPr>
              <a:t>Tailoring</a:t>
            </a:r>
          </a:p>
        </p:txBody>
      </p:sp>
      <p:pic>
        <p:nvPicPr>
          <p:cNvPr id="12293" name="Picture 6" descr="http://wrmmedia.files.wordpress.com/2011/03/targeted.jpg"/>
          <p:cNvPicPr>
            <a:picLocks noChangeAspect="1" noChangeArrowheads="1"/>
          </p:cNvPicPr>
          <p:nvPr/>
        </p:nvPicPr>
        <p:blipFill rotWithShape="1">
          <a:blip r:embed="rId3" cstate="print"/>
          <a:srcRect t="11944"/>
          <a:stretch/>
        </p:blipFill>
        <p:spPr bwMode="auto">
          <a:xfrm>
            <a:off x="6949417" y="4587705"/>
            <a:ext cx="1799047" cy="1584175"/>
          </a:xfrm>
          <a:prstGeom prst="rect">
            <a:avLst/>
          </a:prstGeom>
          <a:noFill/>
          <a:ln w="9525">
            <a:noFill/>
            <a:miter lim="800000"/>
            <a:headEnd/>
            <a:tailEnd/>
          </a:ln>
        </p:spPr>
      </p:pic>
      <p:pic>
        <p:nvPicPr>
          <p:cNvPr id="1331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1997" t="28664" r="64353" b="36391"/>
          <a:stretch/>
        </p:blipFill>
        <p:spPr bwMode="auto">
          <a:xfrm>
            <a:off x="611559" y="4687763"/>
            <a:ext cx="1666023" cy="138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descr="http://jonmell.co.uk/wp-content/uploads/2011/02/emai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0301" y="4687763"/>
            <a:ext cx="1878879" cy="169356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www.mobilenewscwp.co.uk/wp-content/uploads/2011/07/O2-Priority-Moments-web.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4048" y="4785039"/>
            <a:ext cx="1588490" cy="11895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611560" y="1268760"/>
            <a:ext cx="8075240" cy="216024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anchor="ctr"/>
          <a:lstStyle/>
          <a:p>
            <a:pPr marL="173038">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a:solidFill>
                  <a:srgbClr val="000000"/>
                </a:solidFill>
                <a:latin typeface="Arial" charset="0"/>
              </a:rPr>
              <a:t>Information is more persuasive if it is tailored to the individual’s:</a:t>
            </a:r>
          </a:p>
          <a:p>
            <a:pPr marL="341313"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000" dirty="0">
              <a:solidFill>
                <a:srgbClr val="000000"/>
              </a:solidFill>
              <a:latin typeface="Arial" charset="0"/>
            </a:endParaRPr>
          </a:p>
          <a:p>
            <a:pPr marL="1084263" lvl="1"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smtClean="0">
                <a:solidFill>
                  <a:srgbClr val="000000"/>
                </a:solidFill>
                <a:latin typeface="Arial" charset="0"/>
              </a:rPr>
              <a:t>Needs</a:t>
            </a:r>
            <a:endParaRPr lang="en-GB" sz="2000" dirty="0">
              <a:solidFill>
                <a:srgbClr val="000000"/>
              </a:solidFill>
              <a:latin typeface="Arial" charset="0"/>
            </a:endParaRPr>
          </a:p>
          <a:p>
            <a:pPr marL="1084263" lvl="1"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a:solidFill>
                  <a:srgbClr val="000000"/>
                </a:solidFill>
                <a:latin typeface="Arial" charset="0"/>
              </a:rPr>
              <a:t>Interests</a:t>
            </a:r>
          </a:p>
          <a:p>
            <a:pPr marL="1084263" lvl="1"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a:solidFill>
                  <a:srgbClr val="000000"/>
                </a:solidFill>
                <a:latin typeface="Arial" charset="0"/>
              </a:rPr>
              <a:t>Personality</a:t>
            </a:r>
          </a:p>
          <a:p>
            <a:pPr marL="1084263" lvl="1" indent="-341313">
              <a:buFont typeface="Arial"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a:solidFill>
                  <a:srgbClr val="000000"/>
                </a:solidFill>
                <a:latin typeface="Arial" charset="0"/>
              </a:rPr>
              <a:t>Usage context</a:t>
            </a:r>
          </a:p>
        </p:txBody>
      </p:sp>
      <p:sp>
        <p:nvSpPr>
          <p:cNvPr id="2" name="Rectangle 1"/>
          <p:cNvSpPr/>
          <p:nvPr/>
        </p:nvSpPr>
        <p:spPr>
          <a:xfrm>
            <a:off x="887274" y="3923764"/>
            <a:ext cx="1018227" cy="369332"/>
          </a:xfrm>
          <a:prstGeom prst="rect">
            <a:avLst/>
          </a:prstGeom>
          <a:solidFill>
            <a:srgbClr val="604A7B"/>
          </a:solidFill>
        </p:spPr>
        <p:txBody>
          <a:bodyPr wrap="none">
            <a:spAutoFit/>
          </a:bodyPr>
          <a:lstStyle/>
          <a:p>
            <a:r>
              <a:rPr lang="en-GB" dirty="0" smtClean="0">
                <a:latin typeface="Arial" charset="0"/>
              </a:rPr>
              <a:t>Cookies</a:t>
            </a:r>
            <a:endParaRPr lang="en-GB" dirty="0"/>
          </a:p>
        </p:txBody>
      </p:sp>
      <p:sp>
        <p:nvSpPr>
          <p:cNvPr id="11" name="Rectangle 10"/>
          <p:cNvSpPr/>
          <p:nvPr/>
        </p:nvSpPr>
        <p:spPr>
          <a:xfrm>
            <a:off x="5289179" y="3923764"/>
            <a:ext cx="2883221" cy="369332"/>
          </a:xfrm>
          <a:prstGeom prst="rect">
            <a:avLst/>
          </a:prstGeom>
          <a:solidFill>
            <a:srgbClr val="604A7B"/>
          </a:solidFill>
        </p:spPr>
        <p:txBody>
          <a:bodyPr wrap="square">
            <a:spAutoFit/>
          </a:bodyPr>
          <a:lstStyle/>
          <a:p>
            <a:pPr algn="ctr"/>
            <a:r>
              <a:rPr lang="en-GB" dirty="0" smtClean="0">
                <a:latin typeface="Arial" charset="0"/>
              </a:rPr>
              <a:t>Targeted Advertising</a:t>
            </a:r>
            <a:endParaRPr lang="en-GB" dirty="0"/>
          </a:p>
        </p:txBody>
      </p:sp>
      <p:sp>
        <p:nvSpPr>
          <p:cNvPr id="12" name="Rectangle 11"/>
          <p:cNvSpPr/>
          <p:nvPr/>
        </p:nvSpPr>
        <p:spPr>
          <a:xfrm>
            <a:off x="2771800" y="3923764"/>
            <a:ext cx="1749261" cy="369332"/>
          </a:xfrm>
          <a:prstGeom prst="rect">
            <a:avLst/>
          </a:prstGeom>
          <a:solidFill>
            <a:srgbClr val="604A7B"/>
          </a:solidFill>
        </p:spPr>
        <p:txBody>
          <a:bodyPr wrap="none">
            <a:spAutoFit/>
          </a:bodyPr>
          <a:lstStyle/>
          <a:p>
            <a:r>
              <a:rPr lang="en-GB" dirty="0" smtClean="0">
                <a:latin typeface="Arial" pitchFamily="34" charset="0"/>
                <a:cs typeface="Arial" pitchFamily="34" charset="0"/>
              </a:rPr>
              <a:t>Tailored Emails</a:t>
            </a:r>
            <a:endParaRPr lang="en-GB" dirty="0">
              <a:latin typeface="Arial" pitchFamily="34" charset="0"/>
              <a:cs typeface="Arial" pitchFamily="34" charset="0"/>
            </a:endParaRPr>
          </a:p>
        </p:txBody>
      </p:sp>
    </p:spTree>
    <p:extLst>
      <p:ext uri="{BB962C8B-B14F-4D97-AF65-F5344CB8AC3E}">
        <p14:creationId xmlns:p14="http://schemas.microsoft.com/office/powerpoint/2010/main" val="10999432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33229</TotalTime>
  <Words>1246</Words>
  <Application>Microsoft Macintosh PowerPoint</Application>
  <PresentationFormat>On-screen Show (4:3)</PresentationFormat>
  <Paragraphs>179</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Persuasive Technology</vt:lpstr>
      <vt:lpstr>Nike+ GPS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Conditioning </vt:lpstr>
      <vt:lpstr>Gamification</vt:lpstr>
      <vt:lpstr>PowerPoint Presentation</vt:lpstr>
      <vt:lpstr>PowerPoint Presentation</vt:lpstr>
      <vt:lpstr>Conceptualising Motivation</vt:lpstr>
      <vt:lpstr>PowerPoint Presentation</vt:lpstr>
      <vt:lpstr>PowerPoint Presentation</vt:lpstr>
      <vt:lpstr>References</vt:lpstr>
    </vt:vector>
  </TitlesOfParts>
  <Company>University of Bath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Persuasive Technology</dc:title>
  <dc:creator>Stephen Payne</dc:creator>
  <cp:lastModifiedBy>Stephen Payne</cp:lastModifiedBy>
  <cp:revision>17</cp:revision>
  <dcterms:created xsi:type="dcterms:W3CDTF">2014-04-01T07:38:34Z</dcterms:created>
  <dcterms:modified xsi:type="dcterms:W3CDTF">2017-03-28T15:04:18Z</dcterms:modified>
</cp:coreProperties>
</file>