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"/>
  </p:notes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897072" rtl="0" eaLnBrk="1" latinLnBrk="0" hangingPunct="1">
      <a:defRPr sz="1766" kern="1200">
        <a:solidFill>
          <a:schemeClr val="tx1"/>
        </a:solidFill>
        <a:latin typeface="+mn-lt"/>
        <a:ea typeface="+mn-ea"/>
        <a:cs typeface="+mn-cs"/>
      </a:defRPr>
    </a:lvl1pPr>
    <a:lvl2pPr marL="448535" algn="l" defTabSz="897072" rtl="0" eaLnBrk="1" latinLnBrk="0" hangingPunct="1">
      <a:defRPr sz="1766" kern="1200">
        <a:solidFill>
          <a:schemeClr val="tx1"/>
        </a:solidFill>
        <a:latin typeface="+mn-lt"/>
        <a:ea typeface="+mn-ea"/>
        <a:cs typeface="+mn-cs"/>
      </a:defRPr>
    </a:lvl2pPr>
    <a:lvl3pPr marL="897072" algn="l" defTabSz="897072" rtl="0" eaLnBrk="1" latinLnBrk="0" hangingPunct="1">
      <a:defRPr sz="1766" kern="1200">
        <a:solidFill>
          <a:schemeClr val="tx1"/>
        </a:solidFill>
        <a:latin typeface="+mn-lt"/>
        <a:ea typeface="+mn-ea"/>
        <a:cs typeface="+mn-cs"/>
      </a:defRPr>
    </a:lvl3pPr>
    <a:lvl4pPr marL="1345606" algn="l" defTabSz="897072" rtl="0" eaLnBrk="1" latinLnBrk="0" hangingPunct="1">
      <a:defRPr sz="1766" kern="1200">
        <a:solidFill>
          <a:schemeClr val="tx1"/>
        </a:solidFill>
        <a:latin typeface="+mn-lt"/>
        <a:ea typeface="+mn-ea"/>
        <a:cs typeface="+mn-cs"/>
      </a:defRPr>
    </a:lvl4pPr>
    <a:lvl5pPr marL="1794141" algn="l" defTabSz="897072" rtl="0" eaLnBrk="1" latinLnBrk="0" hangingPunct="1">
      <a:defRPr sz="1766" kern="1200">
        <a:solidFill>
          <a:schemeClr val="tx1"/>
        </a:solidFill>
        <a:latin typeface="+mn-lt"/>
        <a:ea typeface="+mn-ea"/>
        <a:cs typeface="+mn-cs"/>
      </a:defRPr>
    </a:lvl5pPr>
    <a:lvl6pPr marL="2242676" algn="l" defTabSz="897072" rtl="0" eaLnBrk="1" latinLnBrk="0" hangingPunct="1">
      <a:defRPr sz="1766" kern="1200">
        <a:solidFill>
          <a:schemeClr val="tx1"/>
        </a:solidFill>
        <a:latin typeface="+mn-lt"/>
        <a:ea typeface="+mn-ea"/>
        <a:cs typeface="+mn-cs"/>
      </a:defRPr>
    </a:lvl6pPr>
    <a:lvl7pPr marL="2691213" algn="l" defTabSz="897072" rtl="0" eaLnBrk="1" latinLnBrk="0" hangingPunct="1">
      <a:defRPr sz="1766" kern="1200">
        <a:solidFill>
          <a:schemeClr val="tx1"/>
        </a:solidFill>
        <a:latin typeface="+mn-lt"/>
        <a:ea typeface="+mn-ea"/>
        <a:cs typeface="+mn-cs"/>
      </a:defRPr>
    </a:lvl7pPr>
    <a:lvl8pPr marL="3139747" algn="l" defTabSz="897072" rtl="0" eaLnBrk="1" latinLnBrk="0" hangingPunct="1">
      <a:defRPr sz="1766" kern="1200">
        <a:solidFill>
          <a:schemeClr val="tx1"/>
        </a:solidFill>
        <a:latin typeface="+mn-lt"/>
        <a:ea typeface="+mn-ea"/>
        <a:cs typeface="+mn-cs"/>
      </a:defRPr>
    </a:lvl8pPr>
    <a:lvl9pPr marL="3588282" algn="l" defTabSz="897072" rtl="0" eaLnBrk="1" latinLnBrk="0" hangingPunct="1">
      <a:defRPr sz="17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pos="5960" userDrawn="1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16" y="96"/>
      </p:cViewPr>
      <p:guideLst>
        <p:guide pos="5760"/>
        <p:guide pos="5960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264F-D34D-4517-A948-EA68224B83D1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6C64F-7D86-4BDE-A42E-DD74D65F028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90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7072" rtl="0" eaLnBrk="1" latinLnBrk="0" hangingPunct="1">
      <a:defRPr sz="1178" kern="1200">
        <a:solidFill>
          <a:schemeClr val="tx1"/>
        </a:solidFill>
        <a:latin typeface="+mn-lt"/>
        <a:ea typeface="+mn-ea"/>
        <a:cs typeface="+mn-cs"/>
      </a:defRPr>
    </a:lvl1pPr>
    <a:lvl2pPr marL="448535" algn="l" defTabSz="897072" rtl="0" eaLnBrk="1" latinLnBrk="0" hangingPunct="1">
      <a:defRPr sz="1178" kern="1200">
        <a:solidFill>
          <a:schemeClr val="tx1"/>
        </a:solidFill>
        <a:latin typeface="+mn-lt"/>
        <a:ea typeface="+mn-ea"/>
        <a:cs typeface="+mn-cs"/>
      </a:defRPr>
    </a:lvl2pPr>
    <a:lvl3pPr marL="897072" algn="l" defTabSz="897072" rtl="0" eaLnBrk="1" latinLnBrk="0" hangingPunct="1">
      <a:defRPr sz="1178" kern="1200">
        <a:solidFill>
          <a:schemeClr val="tx1"/>
        </a:solidFill>
        <a:latin typeface="+mn-lt"/>
        <a:ea typeface="+mn-ea"/>
        <a:cs typeface="+mn-cs"/>
      </a:defRPr>
    </a:lvl3pPr>
    <a:lvl4pPr marL="1345606" algn="l" defTabSz="897072" rtl="0" eaLnBrk="1" latinLnBrk="0" hangingPunct="1">
      <a:defRPr sz="1178" kern="1200">
        <a:solidFill>
          <a:schemeClr val="tx1"/>
        </a:solidFill>
        <a:latin typeface="+mn-lt"/>
        <a:ea typeface="+mn-ea"/>
        <a:cs typeface="+mn-cs"/>
      </a:defRPr>
    </a:lvl4pPr>
    <a:lvl5pPr marL="1794141" algn="l" defTabSz="897072" rtl="0" eaLnBrk="1" latinLnBrk="0" hangingPunct="1">
      <a:defRPr sz="1178" kern="1200">
        <a:solidFill>
          <a:schemeClr val="tx1"/>
        </a:solidFill>
        <a:latin typeface="+mn-lt"/>
        <a:ea typeface="+mn-ea"/>
        <a:cs typeface="+mn-cs"/>
      </a:defRPr>
    </a:lvl5pPr>
    <a:lvl6pPr marL="2242676" algn="l" defTabSz="897072" rtl="0" eaLnBrk="1" latinLnBrk="0" hangingPunct="1">
      <a:defRPr sz="1178" kern="1200">
        <a:solidFill>
          <a:schemeClr val="tx1"/>
        </a:solidFill>
        <a:latin typeface="+mn-lt"/>
        <a:ea typeface="+mn-ea"/>
        <a:cs typeface="+mn-cs"/>
      </a:defRPr>
    </a:lvl6pPr>
    <a:lvl7pPr marL="2691213" algn="l" defTabSz="897072" rtl="0" eaLnBrk="1" latinLnBrk="0" hangingPunct="1">
      <a:defRPr sz="1178" kern="1200">
        <a:solidFill>
          <a:schemeClr val="tx1"/>
        </a:solidFill>
        <a:latin typeface="+mn-lt"/>
        <a:ea typeface="+mn-ea"/>
        <a:cs typeface="+mn-cs"/>
      </a:defRPr>
    </a:lvl7pPr>
    <a:lvl8pPr marL="3139747" algn="l" defTabSz="897072" rtl="0" eaLnBrk="1" latinLnBrk="0" hangingPunct="1">
      <a:defRPr sz="1178" kern="1200">
        <a:solidFill>
          <a:schemeClr val="tx1"/>
        </a:solidFill>
        <a:latin typeface="+mn-lt"/>
        <a:ea typeface="+mn-ea"/>
        <a:cs typeface="+mn-cs"/>
      </a:defRPr>
    </a:lvl8pPr>
    <a:lvl9pPr marL="3588282" algn="l" defTabSz="897072" rtl="0" eaLnBrk="1" latinLnBrk="0" hangingPunct="1">
      <a:defRPr sz="11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6C64F-7D86-4BDE-A42E-DD74D65F028A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23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7676017" y="1783806"/>
            <a:ext cx="611982" cy="1228725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370" y="1714940"/>
            <a:ext cx="10551543" cy="6403448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1155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371" y="8306888"/>
            <a:ext cx="10551543" cy="1059533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3000" b="0" i="1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33370" y="9471661"/>
            <a:ext cx="2394933" cy="547688"/>
          </a:xfrm>
        </p:spPr>
        <p:txBody>
          <a:bodyPr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00887" y="9471661"/>
            <a:ext cx="7684025" cy="547688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76017" y="2124325"/>
            <a:ext cx="611982" cy="547688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1160783" y="1885950"/>
            <a:ext cx="0" cy="84010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0" y="960120"/>
            <a:ext cx="9372597" cy="8376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0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7676017" y="8070870"/>
            <a:ext cx="611982" cy="1228725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86148" y="964397"/>
            <a:ext cx="3670005" cy="701715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964399"/>
            <a:ext cx="10606017" cy="70171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04281" y="8890697"/>
            <a:ext cx="5722284" cy="547688"/>
          </a:xfrm>
        </p:spPr>
        <p:txBody>
          <a:bodyPr/>
          <a:lstStyle/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04281" y="9473924"/>
            <a:ext cx="5722284" cy="54768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76017" y="8411389"/>
            <a:ext cx="611982" cy="547688"/>
          </a:xfrm>
        </p:spPr>
        <p:txBody>
          <a:bodyPr/>
          <a:lstStyle/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1" y="9299595"/>
            <a:ext cx="1539001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472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56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7676017" y="2090622"/>
            <a:ext cx="611982" cy="1228725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510" y="3857584"/>
            <a:ext cx="12444981" cy="4929230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1155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1510" y="2090622"/>
            <a:ext cx="12602144" cy="1228725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3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14433" y="9471659"/>
            <a:ext cx="2394933" cy="547688"/>
          </a:xfrm>
        </p:spPr>
        <p:txBody>
          <a:bodyPr/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1510" y="9471661"/>
            <a:ext cx="9720339" cy="547688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76017" y="2431141"/>
            <a:ext cx="611982" cy="5476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2" y="9267251"/>
            <a:ext cx="1536648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32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810942"/>
            <a:ext cx="9372600" cy="37334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0" y="5568701"/>
            <a:ext cx="9372600" cy="37233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242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6676"/>
            <a:ext cx="5747004" cy="74340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0" y="837097"/>
            <a:ext cx="9368028" cy="13716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36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0" y="2290007"/>
            <a:ext cx="9368028" cy="2633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2400" y="5551239"/>
            <a:ext cx="9372600" cy="1371600"/>
          </a:xfrm>
        </p:spPr>
        <p:txBody>
          <a:bodyPr anchor="b">
            <a:normAutofit/>
          </a:bodyPr>
          <a:lstStyle>
            <a:lvl1pPr marL="0" indent="0">
              <a:buNone/>
              <a:defRPr sz="36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2400" y="7004148"/>
            <a:ext cx="9368028" cy="2633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183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0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572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3219"/>
            <a:ext cx="5758164" cy="2881533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0" y="846221"/>
            <a:ext cx="9372600" cy="8433966"/>
          </a:xfrm>
        </p:spPr>
        <p:txBody>
          <a:bodyPr/>
          <a:lstStyle>
            <a:lvl1pPr>
              <a:lnSpc>
                <a:spcPct val="112000"/>
              </a:lnSpc>
              <a:defRPr sz="3000"/>
            </a:lvl1pPr>
            <a:lvl2pPr>
              <a:lnSpc>
                <a:spcPct val="112000"/>
              </a:lnSpc>
              <a:defRPr sz="2700"/>
            </a:lvl2pPr>
            <a:lvl3pPr>
              <a:lnSpc>
                <a:spcPct val="112000"/>
              </a:lnSpc>
              <a:defRPr sz="2400"/>
            </a:lvl3pPr>
            <a:lvl4pPr>
              <a:lnSpc>
                <a:spcPct val="112000"/>
              </a:lnSpc>
              <a:defRPr sz="2100"/>
            </a:lvl4pPr>
            <a:lvl5pPr>
              <a:lnSpc>
                <a:spcPct val="112000"/>
              </a:lnSpc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932269"/>
            <a:ext cx="5758164" cy="485930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63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28" y="835892"/>
            <a:ext cx="5760720" cy="287885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6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86700" y="1"/>
            <a:ext cx="9258300" cy="10286999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428" y="3932268"/>
            <a:ext cx="5760720" cy="4855464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132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7676017" y="8070870"/>
            <a:ext cx="611982" cy="1228725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839517"/>
            <a:ext cx="5750859" cy="7428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0" y="853599"/>
            <a:ext cx="9372597" cy="84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2" y="8895091"/>
            <a:ext cx="5722284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EB922AF-ACCB-4FB1-B58C-AF419B056E43}" type="datetimeFigureOut">
              <a:rPr lang="en-AU" smtClean="0"/>
              <a:t>27/05/2015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2" y="9471661"/>
            <a:ext cx="5722284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76017" y="8411389"/>
            <a:ext cx="61198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AD281C9-1B34-4BD6-9631-5F53DCC45BA2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9299595"/>
            <a:ext cx="67437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9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1371600" rtl="0" eaLnBrk="1" latinLnBrk="0" hangingPunct="1">
        <a:lnSpc>
          <a:spcPct val="90000"/>
        </a:lnSpc>
        <a:spcBef>
          <a:spcPct val="0"/>
        </a:spcBef>
        <a:buNone/>
        <a:defRPr sz="75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25196" indent="-425196" algn="l" defTabSz="1371600" rtl="0" eaLnBrk="1" latinLnBrk="0" hangingPunct="1">
        <a:lnSpc>
          <a:spcPct val="112000"/>
        </a:lnSpc>
        <a:spcBef>
          <a:spcPts val="1350"/>
        </a:spcBef>
        <a:buFont typeface="Arial" panose="020B0604020202020204" pitchFamily="34" charset="0"/>
        <a:buChar char="•"/>
        <a:defRPr sz="3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25196" indent="-425196" algn="l" defTabSz="1371600" rtl="0" eaLnBrk="1" latinLnBrk="0" hangingPunct="1">
        <a:lnSpc>
          <a:spcPct val="112000"/>
        </a:lnSpc>
        <a:spcBef>
          <a:spcPts val="1350"/>
        </a:spcBef>
        <a:buFont typeface="Corbel" panose="020B0503020204020204" pitchFamily="34" charset="0"/>
        <a:buChar char="–"/>
        <a:defRPr sz="27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25196" indent="-425196" algn="l" defTabSz="1371600" rtl="0" eaLnBrk="1" latinLnBrk="0" hangingPunct="1">
        <a:lnSpc>
          <a:spcPct val="112000"/>
        </a:lnSpc>
        <a:spcBef>
          <a:spcPts val="135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425196" indent="-425196" algn="l" defTabSz="1371600" rtl="0" eaLnBrk="1" latinLnBrk="0" hangingPunct="1">
        <a:lnSpc>
          <a:spcPct val="112000"/>
        </a:lnSpc>
        <a:spcBef>
          <a:spcPts val="1350"/>
        </a:spcBef>
        <a:buFont typeface="Corbel" panose="020B0503020204020204" pitchFamily="34" charset="0"/>
        <a:buChar char="–"/>
        <a:defRPr sz="21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425196" indent="-425196" algn="l" defTabSz="1371600" rtl="0" eaLnBrk="1" latinLnBrk="0" hangingPunct="1">
        <a:lnSpc>
          <a:spcPct val="112000"/>
        </a:lnSpc>
        <a:spcBef>
          <a:spcPts val="1350"/>
        </a:spcBef>
        <a:buFont typeface="Arial" panose="020B0604020202020204" pitchFamily="34" charset="0"/>
        <a:buChar char="•"/>
        <a:defRPr sz="21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425196" indent="-425196" algn="l" defTabSz="1371600" rtl="0" eaLnBrk="1" latinLnBrk="0" hangingPunct="1">
        <a:lnSpc>
          <a:spcPct val="112000"/>
        </a:lnSpc>
        <a:spcBef>
          <a:spcPts val="1950"/>
        </a:spcBef>
        <a:buFont typeface="Corbel" panose="020B0503020204020204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425196" indent="-425196" algn="l" defTabSz="1371600" rtl="0" eaLnBrk="1" latinLnBrk="0" hangingPunct="1">
        <a:lnSpc>
          <a:spcPct val="112000"/>
        </a:lnSpc>
        <a:spcBef>
          <a:spcPts val="1950"/>
        </a:spcBef>
        <a:buFont typeface="Arial" panose="020B0604020202020204" pitchFamily="34" charset="0"/>
        <a:buChar char="•"/>
        <a:defRPr sz="2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425196" indent="-425196" algn="l" defTabSz="1371600" rtl="0" eaLnBrk="1" latinLnBrk="0" hangingPunct="1">
        <a:lnSpc>
          <a:spcPct val="112000"/>
        </a:lnSpc>
        <a:spcBef>
          <a:spcPts val="1950"/>
        </a:spcBef>
        <a:buFont typeface="Corbel" panose="020B0503020204020204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5196" indent="-425196" algn="l" defTabSz="1371600" rtl="0" eaLnBrk="1" latinLnBrk="0" hangingPunct="1">
        <a:lnSpc>
          <a:spcPct val="112000"/>
        </a:lnSpc>
        <a:spcBef>
          <a:spcPts val="1950"/>
        </a:spcBef>
        <a:buFont typeface="Arial" panose="020B0604020202020204" pitchFamily="34" charset="0"/>
        <a:buChar char="•"/>
        <a:defRPr sz="21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8765" y="0"/>
            <a:ext cx="13607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Baxter Research Robot: Solving a Rubik’s Cube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959" y="9468701"/>
            <a:ext cx="3445139" cy="63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By: CHRISTOPHER DAWES</a:t>
            </a:r>
          </a:p>
          <a:p>
            <a:r>
              <a:rPr lang="en-AU" b="1" dirty="0" smtClean="0"/>
              <a:t>Supervisor: Dr Alexander Rassau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1571" y="5249521"/>
            <a:ext cx="3952066" cy="385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rgbClr val="C00000"/>
                </a:solidFill>
              </a:rPr>
              <a:t>The Baxter Research Robot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770" dirty="0" smtClean="0"/>
              <a:t>Dual arm robot with 7 degrees of freedom per arm.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770" dirty="0" smtClean="0"/>
              <a:t>Offers motions simular to humans.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770" dirty="0" smtClean="0"/>
              <a:t>Three cameras; one on each wrist and one on head.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770" dirty="0" smtClean="0"/>
              <a:t>Designed to be used around humans – requires no safety cage.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770" dirty="0" smtClean="0"/>
              <a:t>Built specifically for research </a:t>
            </a:r>
            <a:r>
              <a:rPr lang="en-AU" sz="1770" dirty="0" smtClean="0"/>
              <a:t>applications.</a:t>
            </a:r>
            <a:endParaRPr lang="en-AU" sz="177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770" dirty="0" smtClean="0"/>
              <a:t>Same hardware as </a:t>
            </a:r>
            <a:r>
              <a:rPr lang="en-AU" sz="1770" dirty="0" smtClean="0"/>
              <a:t>its industrial counterpart.</a:t>
            </a:r>
            <a:endParaRPr lang="en-AU" sz="177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71571" y="1318781"/>
            <a:ext cx="3533614" cy="3425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rgbClr val="C00000"/>
                </a:solidFill>
              </a:rPr>
              <a:t>Background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Robotics is applied in industry as simple repetition.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This repetition limits the applications of robotics.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Artificial Intelligence (AI) is fragmented, with well developed systems being highly specialized.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Applying AI to robotics will allow robots to be applied to dynamic applications outside of industry.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74636" y="1318781"/>
            <a:ext cx="3533614" cy="272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rgbClr val="C00000"/>
                </a:solidFill>
              </a:rPr>
              <a:t>Project Objectives</a:t>
            </a:r>
            <a:endParaRPr lang="en-AU" sz="2000" b="1" dirty="0" smtClean="0">
              <a:solidFill>
                <a:srgbClr val="C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Demonstrate the use of the Baxter Research Robot to solve a Rubik’s cube.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Demonstrated by developing </a:t>
            </a:r>
            <a:r>
              <a:rPr lang="en-AU" dirty="0" smtClean="0"/>
              <a:t>an algorithm to combine the servo and vision system of the Baxter Research Robot with a solving algorithm</a:t>
            </a:r>
            <a:r>
              <a:rPr lang="en-AU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37211" y="3748832"/>
            <a:ext cx="3153391" cy="179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rgbClr val="C00000"/>
                </a:solidFill>
              </a:rPr>
              <a:t>Proposed Approach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Divided into three parts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b="1" dirty="0" smtClean="0"/>
              <a:t>Part 1: Vision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b="1" dirty="0" smtClean="0"/>
              <a:t>Part 2: Solving Algorithm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b="1" dirty="0" smtClean="0"/>
              <a:t>Part 3: Motion Planning</a:t>
            </a:r>
            <a:endParaRPr lang="en-A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834818" y="8053750"/>
            <a:ext cx="3035946" cy="191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rgbClr val="C00000"/>
                </a:solidFill>
              </a:rPr>
              <a:t>Future Work</a:t>
            </a:r>
            <a:endParaRPr lang="en-AU" sz="2000" b="1" dirty="0" smtClean="0">
              <a:solidFill>
                <a:srgbClr val="C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Continue development of vision system using OpenCV.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Develop movements using MoveIt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9855781" y="1225840"/>
            <a:ext cx="2878636" cy="245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rgbClr val="C00000"/>
                </a:solidFill>
              </a:rPr>
              <a:t>Significance</a:t>
            </a:r>
            <a:endParaRPr lang="en-AU" b="1" dirty="0" smtClean="0">
              <a:solidFill>
                <a:srgbClr val="C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Show the application of simple AI to  complete complex tasks.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Could change how robots are used in industry, and allow them to function in dynamic environments.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9795770" y="5615406"/>
            <a:ext cx="3194832" cy="253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rgbClr val="C00000"/>
                </a:solidFill>
              </a:rPr>
              <a:t>Part 1: Vision </a:t>
            </a:r>
            <a:r>
              <a:rPr lang="en-AU" sz="2000" b="1" dirty="0" smtClean="0">
                <a:solidFill>
                  <a:srgbClr val="C00000"/>
                </a:solidFill>
              </a:rPr>
              <a:t>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Developed using OpenCV, a library of algorithms for computer vision</a:t>
            </a:r>
            <a:r>
              <a:rPr lang="en-AU" dirty="0" smtClean="0"/>
              <a:t>.</a:t>
            </a:r>
            <a:endParaRPr lang="en-AU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Will use edge detection to find each colour section.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Colour of section will be sampled and recorded.</a:t>
            </a:r>
            <a:endParaRPr lang="en-A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724156" y="5460934"/>
            <a:ext cx="3820405" cy="218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rgbClr val="C00000"/>
                </a:solidFill>
              </a:rPr>
              <a:t>Part 3: Motion </a:t>
            </a:r>
            <a:r>
              <a:rPr lang="en-AU" sz="2000" b="1" dirty="0" smtClean="0">
                <a:solidFill>
                  <a:srgbClr val="C00000"/>
                </a:solidFill>
              </a:rPr>
              <a:t>Planning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Use MoveIt to plan inverse kinematics.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Motion planning required to pickup Rubik’s cube, position it from scanning, manipulate cube faces and finally place back down.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93221" y="8248547"/>
            <a:ext cx="4126201" cy="1717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rgbClr val="C00000"/>
                </a:solidFill>
              </a:rPr>
              <a:t>Part 2: Solving Algorithm</a:t>
            </a:r>
            <a:endParaRPr lang="en-AU" sz="2000" b="1" dirty="0" smtClean="0">
              <a:solidFill>
                <a:srgbClr val="C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Using Cube Explorer 5.12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Uses a two-phase algorithm to find optimal and suboptima</a:t>
            </a:r>
            <a:r>
              <a:rPr lang="en-AU" dirty="0" smtClean="0"/>
              <a:t>l solutions.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 smtClean="0"/>
              <a:t>Suboptimal solutions will be used.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19" y="4808319"/>
            <a:ext cx="4636830" cy="3440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6769" y="7831816"/>
            <a:ext cx="3709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i="1" dirty="0"/>
              <a:t>Figure 1: Baxter </a:t>
            </a:r>
            <a:r>
              <a:rPr lang="en-AU" sz="1800" i="1" dirty="0" smtClean="0"/>
              <a:t>Robot</a:t>
            </a:r>
            <a:br>
              <a:rPr lang="en-AU" sz="1800" i="1" dirty="0" smtClean="0"/>
            </a:br>
            <a:endParaRPr lang="en-AU" sz="1800" i="1" dirty="0"/>
          </a:p>
          <a:p>
            <a:r>
              <a:rPr lang="en-AU" sz="1200" dirty="0" smtClean="0">
                <a:solidFill>
                  <a:schemeClr val="accent4">
                    <a:lumMod val="75000"/>
                  </a:schemeClr>
                </a:solidFill>
              </a:rPr>
              <a:t>Retrieved from</a:t>
            </a:r>
            <a:r>
              <a:rPr lang="en-AU" sz="1200" dirty="0">
                <a:solidFill>
                  <a:schemeClr val="accent4">
                    <a:lumMod val="75000"/>
                  </a:schemeClr>
                </a:solidFill>
              </a:rPr>
              <a:t>: http://spectrum.ieee.org/img/baxter-robot-photo-credit-ieee-spectrum-1367871874741.jpg</a:t>
            </a:r>
            <a:endParaRPr lang="en-A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668" y="1452384"/>
            <a:ext cx="5363635" cy="34388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34818" y="4892152"/>
            <a:ext cx="3789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Figure 2: Cube Explorer 5.12 main interface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695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135</TotalTime>
  <Words>339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Corbel</vt:lpstr>
      <vt:lpstr>Headlines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Paddo22</dc:creator>
  <cp:lastModifiedBy>Paddo22</cp:lastModifiedBy>
  <cp:revision>21</cp:revision>
  <dcterms:created xsi:type="dcterms:W3CDTF">2015-05-26T14:01:29Z</dcterms:created>
  <dcterms:modified xsi:type="dcterms:W3CDTF">2015-05-27T05:11:02Z</dcterms:modified>
</cp:coreProperties>
</file>