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62" r:id="rId4"/>
    <p:sldId id="264" r:id="rId5"/>
    <p:sldId id="293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302" r:id="rId21"/>
    <p:sldId id="301" r:id="rId22"/>
    <p:sldId id="300" r:id="rId23"/>
    <p:sldId id="297" r:id="rId24"/>
    <p:sldId id="282" r:id="rId25"/>
    <p:sldId id="283" r:id="rId26"/>
    <p:sldId id="284" r:id="rId27"/>
    <p:sldId id="285" r:id="rId28"/>
    <p:sldId id="287" r:id="rId29"/>
    <p:sldId id="299" r:id="rId30"/>
    <p:sldId id="288" r:id="rId31"/>
    <p:sldId id="303" r:id="rId32"/>
    <p:sldId id="289" r:id="rId3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95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7726C-5BC5-4EB7-A2CD-EC452128DBF9}" type="datetimeFigureOut">
              <a:rPr lang="en-AU" smtClean="0"/>
              <a:t>24/10/2013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BF18-F05A-4C2C-A6C1-19C78CB66A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84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9F723-BBFD-4F41-8501-C63B8DCA1064}" type="datetimeFigureOut">
              <a:rPr lang="en-AU" smtClean="0"/>
              <a:t>24/10/2013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BD1D4-B547-406B-A9D2-0E48E3239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71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case of fire, quickly leave </a:t>
            </a:r>
            <a:r>
              <a:rPr lang="en-AU" dirty="0" err="1" smtClean="0"/>
              <a:t>throuth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BD1D4-B547-406B-A9D2-0E48E32393F9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2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03E-844D-4FC2-9BF4-64266287C34A}" type="datetimeFigureOut">
              <a:rPr lang="en-AU" smtClean="0"/>
              <a:t>24/10/2013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75AE-E5B4-46AD-877F-DE197BD13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83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03E-844D-4FC2-9BF4-64266287C34A}" type="datetimeFigureOut">
              <a:rPr lang="en-AU" smtClean="0"/>
              <a:t>24/10/2013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75AE-E5B4-46AD-877F-DE197BD13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104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03E-844D-4FC2-9BF4-64266287C34A}" type="datetimeFigureOut">
              <a:rPr lang="en-AU" smtClean="0"/>
              <a:t>24/10/2013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75AE-E5B4-46AD-877F-DE197BD13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67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03E-844D-4FC2-9BF4-64266287C34A}" type="datetimeFigureOut">
              <a:rPr lang="en-AU" smtClean="0"/>
              <a:t>24/10/2013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75AE-E5B4-46AD-877F-DE197BD13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81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03E-844D-4FC2-9BF4-64266287C34A}" type="datetimeFigureOut">
              <a:rPr lang="en-AU" smtClean="0"/>
              <a:t>24/10/2013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75AE-E5B4-46AD-877F-DE197BD13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87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03E-844D-4FC2-9BF4-64266287C34A}" type="datetimeFigureOut">
              <a:rPr lang="en-AU" smtClean="0"/>
              <a:t>24/10/2013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75AE-E5B4-46AD-877F-DE197BD13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549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03E-844D-4FC2-9BF4-64266287C34A}" type="datetimeFigureOut">
              <a:rPr lang="en-AU" smtClean="0"/>
              <a:t>24/10/2013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75AE-E5B4-46AD-877F-DE197BD13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225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03E-844D-4FC2-9BF4-64266287C34A}" type="datetimeFigureOut">
              <a:rPr lang="en-AU" smtClean="0"/>
              <a:t>24/10/2013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75AE-E5B4-46AD-877F-DE197BD13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47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03E-844D-4FC2-9BF4-64266287C34A}" type="datetimeFigureOut">
              <a:rPr lang="en-AU" smtClean="0"/>
              <a:t>24/10/2013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75AE-E5B4-46AD-877F-DE197BD13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59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03E-844D-4FC2-9BF4-64266287C34A}" type="datetimeFigureOut">
              <a:rPr lang="en-AU" smtClean="0"/>
              <a:t>24/10/2013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75AE-E5B4-46AD-877F-DE197BD13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03E-844D-4FC2-9BF4-64266287C34A}" type="datetimeFigureOut">
              <a:rPr lang="en-AU" smtClean="0"/>
              <a:t>24/10/2013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75AE-E5B4-46AD-877F-DE197BD13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25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03E-844D-4FC2-9BF4-64266287C34A}" type="datetimeFigureOut">
              <a:rPr lang="en-AU" smtClean="0"/>
              <a:t>24/10/2013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275AE-E5B4-46AD-877F-DE197BD13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597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net.ecu.edu.au/__data/assets/pdf_file/0016/323053/Mindmeister-instructions-Portrait.pdf" TargetMode="External"/><Relationship Id="rId2" Type="http://schemas.openxmlformats.org/officeDocument/2006/relationships/hyperlink" Target="http://intranet.ecu.edu.au/__data/assets/pdf_file/0004/204961/Mindmeister_Informati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k.lycett@ecu.edu.au" TargetMode="External"/><Relationship Id="rId4" Type="http://schemas.openxmlformats.org/officeDocument/2006/relationships/hyperlink" Target="http://ecu.au.libguides.com/profile.php?uid=308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j.wexler@ecu.edu.au" TargetMode="External"/><Relationship Id="rId2" Type="http://schemas.openxmlformats.org/officeDocument/2006/relationships/hyperlink" Target="mailto:t.lawrence@ecu.edu.a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cu.au.libguides.com/profile.php?uid=30816" TargetMode="External"/><Relationship Id="rId4" Type="http://schemas.openxmlformats.org/officeDocument/2006/relationships/hyperlink" Target="mailto:k.lycett@ecu.edu.au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learningcentre.usyd.edu.au/wrise/" TargetMode="External"/><Relationship Id="rId3" Type="http://schemas.openxmlformats.org/officeDocument/2006/relationships/hyperlink" Target="http://www.mhhe.com/biosci/genbio/maderinquiry/writing.html" TargetMode="External"/><Relationship Id="rId7" Type="http://schemas.openxmlformats.org/officeDocument/2006/relationships/hyperlink" Target="http://www.lc.unsw.edu.au/onlib/labrep.html" TargetMode="External"/><Relationship Id="rId2" Type="http://schemas.openxmlformats.org/officeDocument/2006/relationships/hyperlink" Target="https://academicskills.anu.edu.au/resources/handouts/writing-lab-re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nash.edu.au/lls/llonline/quickrefs/06-essay-report.xml" TargetMode="External"/><Relationship Id="rId5" Type="http://schemas.openxmlformats.org/officeDocument/2006/relationships/hyperlink" Target="http://www.ieee.org/documents/stylemanual.pdf" TargetMode="External"/><Relationship Id="rId10" Type="http://schemas.openxmlformats.org/officeDocument/2006/relationships/hyperlink" Target="http://writing.wisc.edu/Handbook/ScienceReport.html" TargetMode="External"/><Relationship Id="rId4" Type="http://schemas.openxmlformats.org/officeDocument/2006/relationships/hyperlink" Target="http://www.uefap.com/writing/feature/intro.htm" TargetMode="External"/><Relationship Id="rId9" Type="http://schemas.openxmlformats.org/officeDocument/2006/relationships/hyperlink" Target="http://www.writing.utoronto.ca/advice/specific-types-of-writing/lab-repor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>
            <a:normAutofit/>
          </a:bodyPr>
          <a:lstStyle/>
          <a:p>
            <a:r>
              <a:rPr lang="en-AU" dirty="0" smtClean="0"/>
              <a:t>Final Year Engineering </a:t>
            </a:r>
            <a:br>
              <a:rPr lang="en-AU" dirty="0" smtClean="0"/>
            </a:br>
            <a:r>
              <a:rPr lang="en-AU" dirty="0" smtClean="0"/>
              <a:t>Report Writing</a:t>
            </a:r>
            <a:br>
              <a:rPr lang="en-AU" dirty="0" smtClean="0"/>
            </a:br>
            <a:r>
              <a:rPr lang="en-AU" dirty="0" smtClean="0"/>
              <a:t> Process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279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556792"/>
            <a:ext cx="58674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3141" y="6309320"/>
            <a:ext cx="25892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 smtClean="0">
                <a:latin typeface="Cambria" pitchFamily="18" charset="0"/>
              </a:rPr>
              <a:t>(University of Sydney, 2012)</a:t>
            </a:r>
            <a:endParaRPr lang="en-AU" sz="1500" dirty="0">
              <a:latin typeface="Cambria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0825" y="412651"/>
            <a:ext cx="8642350" cy="1000125"/>
          </a:xfrm>
        </p:spPr>
        <p:txBody>
          <a:bodyPr/>
          <a:lstStyle/>
          <a:p>
            <a:r>
              <a:rPr lang="en-AU" dirty="0" smtClean="0"/>
              <a:t>Methods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669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56792"/>
            <a:ext cx="8642350" cy="4681537"/>
          </a:xfrm>
        </p:spPr>
        <p:txBody>
          <a:bodyPr/>
          <a:lstStyle/>
          <a:p>
            <a:r>
              <a:rPr lang="en-AU" sz="2800" dirty="0" smtClean="0"/>
              <a:t>The raw data that is produced during your experiment.</a:t>
            </a:r>
          </a:p>
          <a:p>
            <a:r>
              <a:rPr lang="en-AU" sz="2800" dirty="0" smtClean="0"/>
              <a:t>It is most common to present this data in tables and/or graphs (sometimes appendices are also used to present more detailed information).</a:t>
            </a:r>
          </a:p>
          <a:p>
            <a:r>
              <a:rPr lang="en-AU" sz="2800" dirty="0" smtClean="0"/>
              <a:t>Make summary comments about your results. Highlight the data that displays the most meaningful connection to your hypothesis (but do not discuss).</a:t>
            </a:r>
          </a:p>
          <a:p>
            <a:r>
              <a:rPr lang="en-AU" sz="2800" dirty="0" smtClean="0"/>
              <a:t>Think forward to your discussion section.</a:t>
            </a:r>
            <a:endParaRPr lang="en-AU" sz="2800" dirty="0"/>
          </a:p>
          <a:p>
            <a:pPr marL="0" indent="0">
              <a:buNone/>
            </a:pPr>
            <a:endParaRPr lang="en-AU" sz="1600" dirty="0" smtClean="0"/>
          </a:p>
          <a:p>
            <a:pPr marL="0" indent="0" algn="r">
              <a:buNone/>
            </a:pPr>
            <a:r>
              <a:rPr lang="en-AU" sz="1600" dirty="0" smtClean="0"/>
              <a:t>(Australian National University, 2010)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8495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213696" cy="4037856"/>
          </a:xfrm>
        </p:spPr>
      </p:pic>
      <p:sp>
        <p:nvSpPr>
          <p:cNvPr id="5" name="TextBox 4"/>
          <p:cNvSpPr txBox="1"/>
          <p:nvPr/>
        </p:nvSpPr>
        <p:spPr>
          <a:xfrm>
            <a:off x="5943141" y="6309320"/>
            <a:ext cx="25892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 smtClean="0">
                <a:latin typeface="Cambria" pitchFamily="18" charset="0"/>
              </a:rPr>
              <a:t>(University of Sydney, 2012)</a:t>
            </a:r>
            <a:endParaRPr lang="en-AU" sz="1500" dirty="0">
              <a:latin typeface="Cambria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0825" y="332656"/>
            <a:ext cx="8642350" cy="1000125"/>
          </a:xfrm>
        </p:spPr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9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64704"/>
            <a:ext cx="6500858" cy="566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943141" y="6490211"/>
            <a:ext cx="25892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 smtClean="0">
                <a:latin typeface="Cambria" pitchFamily="18" charset="0"/>
              </a:rPr>
              <a:t>(University of Sydney, 2012)</a:t>
            </a:r>
            <a:endParaRPr lang="en-AU" sz="15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Discussion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114300" indent="-457200"/>
            <a:r>
              <a:rPr lang="en-AU" sz="2800" dirty="0" smtClean="0"/>
              <a:t>Not simply a restatement of the results but interpretation of the data</a:t>
            </a:r>
            <a:r>
              <a:rPr lang="en-AU" sz="2800" dirty="0"/>
              <a:t>. What do the results mean?</a:t>
            </a:r>
          </a:p>
          <a:p>
            <a:pPr marL="114300" indent="-457200"/>
            <a:r>
              <a:rPr lang="en-AU" sz="2800" dirty="0" smtClean="0"/>
              <a:t>Data should be related to existing theory and knowledge. </a:t>
            </a:r>
          </a:p>
          <a:p>
            <a:pPr marL="114300" indent="-457200"/>
            <a:r>
              <a:rPr lang="en-AU" sz="2800" dirty="0"/>
              <a:t>Explain the logic that allows you to accept or reject your </a:t>
            </a:r>
            <a:r>
              <a:rPr lang="en-AU" sz="2800" dirty="0" smtClean="0"/>
              <a:t>original hypothesis / </a:t>
            </a:r>
            <a:r>
              <a:rPr lang="en-AU" sz="2800" dirty="0"/>
              <a:t>hypotheses. </a:t>
            </a:r>
          </a:p>
          <a:p>
            <a:pPr marL="114300" indent="-457200"/>
            <a:r>
              <a:rPr lang="en-AU" sz="2800" dirty="0" smtClean="0"/>
              <a:t>Suggestions for the improvement of techniques or experimental design can be made.</a:t>
            </a:r>
          </a:p>
          <a:p>
            <a:pPr marL="114300" indent="-457200"/>
            <a:r>
              <a:rPr lang="en-AU" sz="2800" dirty="0" smtClean="0"/>
              <a:t>Elaborate on future experiments that might clarify areas of doubt in your results. </a:t>
            </a:r>
          </a:p>
          <a:p>
            <a:pPr marL="0" indent="0" algn="r">
              <a:buNone/>
            </a:pPr>
            <a:endParaRPr lang="en-AU" sz="1600" dirty="0" smtClean="0"/>
          </a:p>
          <a:p>
            <a:pPr marL="0" indent="0" algn="r">
              <a:buNone/>
            </a:pPr>
            <a:r>
              <a:rPr lang="en-AU" sz="1600" dirty="0" smtClean="0"/>
              <a:t>(Dolphin, 1997; UNSW, 2012)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2644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07695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54701" y="6500834"/>
            <a:ext cx="25892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 smtClean="0">
                <a:latin typeface="Cambria" pitchFamily="18" charset="0"/>
              </a:rPr>
              <a:t>(University of Sydney, 2012)</a:t>
            </a:r>
            <a:endParaRPr lang="en-AU" sz="1500" dirty="0">
              <a:latin typeface="Cambria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0825" y="404664"/>
            <a:ext cx="8642350" cy="1000125"/>
          </a:xfrm>
        </p:spPr>
        <p:txBody>
          <a:bodyPr/>
          <a:lstStyle/>
          <a:p>
            <a:r>
              <a:rPr lang="en-AU" dirty="0" smtClean="0"/>
              <a:t>Discussion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32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discussion (extract)</a:t>
            </a:r>
            <a:endParaRPr lang="en-AU" dirty="0"/>
          </a:p>
        </p:txBody>
      </p:sp>
      <p:pic>
        <p:nvPicPr>
          <p:cNvPr id="4" name="Content Placeholder 3" descr="Lab report results sec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628800"/>
            <a:ext cx="6509995" cy="2853548"/>
          </a:xfrm>
        </p:spPr>
      </p:pic>
      <p:sp>
        <p:nvSpPr>
          <p:cNvPr id="5" name="TextBox 4"/>
          <p:cNvSpPr txBox="1"/>
          <p:nvPr/>
        </p:nvSpPr>
        <p:spPr>
          <a:xfrm>
            <a:off x="6372200" y="6072206"/>
            <a:ext cx="25892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 smtClean="0">
                <a:latin typeface="Cambria" pitchFamily="18" charset="0"/>
              </a:rPr>
              <a:t>(University of Sydney, 2012)</a:t>
            </a:r>
            <a:endParaRPr lang="en-AU" sz="15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2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Briefly highlights main contribution of project.</a:t>
            </a:r>
          </a:p>
          <a:p>
            <a:r>
              <a:rPr lang="en-AU" dirty="0" smtClean="0"/>
              <a:t>Sums up the discussion section, and restates the significance of the main findings of the experiment.</a:t>
            </a:r>
          </a:p>
          <a:p>
            <a:r>
              <a:rPr lang="en-AU" dirty="0" smtClean="0"/>
              <a:t>Restates recommendations if relevant.</a:t>
            </a:r>
          </a:p>
          <a:p>
            <a:r>
              <a:rPr lang="en-AU" dirty="0" smtClean="0"/>
              <a:t>Links back to the theoretical model and the introduction.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10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32" y="1556792"/>
            <a:ext cx="5620535" cy="3820058"/>
          </a:xfrm>
        </p:spPr>
      </p:pic>
      <p:sp>
        <p:nvSpPr>
          <p:cNvPr id="6" name="TextBox 5"/>
          <p:cNvSpPr txBox="1"/>
          <p:nvPr/>
        </p:nvSpPr>
        <p:spPr>
          <a:xfrm>
            <a:off x="6372200" y="6381328"/>
            <a:ext cx="25892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 smtClean="0">
                <a:latin typeface="Cambria" pitchFamily="18" charset="0"/>
              </a:rPr>
              <a:t>(University of Sydney, 2012)</a:t>
            </a:r>
            <a:endParaRPr lang="en-AU" sz="1500" dirty="0">
              <a:latin typeface="Cambria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825" y="404664"/>
            <a:ext cx="8642350" cy="1000125"/>
          </a:xfrm>
        </p:spPr>
        <p:txBody>
          <a:bodyPr/>
          <a:lstStyle/>
          <a:p>
            <a:r>
              <a:rPr lang="en-AU" dirty="0" smtClean="0"/>
              <a:t>Conclusion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434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research &amp; writing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68760"/>
            <a:ext cx="8642350" cy="5446389"/>
          </a:xfrm>
        </p:spPr>
        <p:txBody>
          <a:bodyPr>
            <a:normAutofit fontScale="77500" lnSpcReduction="20000"/>
          </a:bodyPr>
          <a:lstStyle/>
          <a:p>
            <a:r>
              <a:rPr lang="en-AU" sz="3000" dirty="0" smtClean="0"/>
              <a:t>Keep a separate list of research questions and prioritise them according to most and least essential.</a:t>
            </a:r>
          </a:p>
          <a:p>
            <a:r>
              <a:rPr lang="en-AU" sz="3000" dirty="0" smtClean="0"/>
              <a:t>Keep a master document of search terms and key topic vocabulary. </a:t>
            </a:r>
            <a:r>
              <a:rPr lang="en-AU" sz="3000" dirty="0" smtClean="0"/>
              <a:t>(Consider using </a:t>
            </a:r>
            <a:r>
              <a:rPr lang="en-AU" sz="3000" dirty="0" err="1" smtClean="0"/>
              <a:t>MindMeister</a:t>
            </a:r>
            <a:r>
              <a:rPr lang="en-AU" sz="3000" dirty="0" smtClean="0"/>
              <a:t>, ECU’s </a:t>
            </a:r>
            <a:r>
              <a:rPr lang="en-AU" sz="3000" dirty="0" err="1" smtClean="0"/>
              <a:t>mindmapping</a:t>
            </a:r>
            <a:r>
              <a:rPr lang="en-AU" sz="3000" dirty="0" smtClean="0"/>
              <a:t> tool).</a:t>
            </a:r>
          </a:p>
          <a:p>
            <a:pPr lvl="1"/>
            <a:r>
              <a:rPr lang="en-AU" sz="2000" dirty="0">
                <a:hlinkClick r:id="rId2"/>
              </a:rPr>
              <a:t>http://intranet.ecu.edu.au/__</a:t>
            </a:r>
            <a:r>
              <a:rPr lang="en-AU" sz="2000" dirty="0" smtClean="0">
                <a:hlinkClick r:id="rId2"/>
              </a:rPr>
              <a:t>data/assets/pdf_file/0004/204961/Mindmeister_Information.pdf</a:t>
            </a:r>
            <a:endParaRPr lang="en-AU" sz="2000" dirty="0" smtClean="0"/>
          </a:p>
          <a:p>
            <a:pPr lvl="1"/>
            <a:r>
              <a:rPr lang="en-AU" sz="2000" dirty="0">
                <a:hlinkClick r:id="rId3"/>
              </a:rPr>
              <a:t>http://intranet.ecu.edu.au/__data/assets/pdf_file/0016/323053/Mindmeister-instructions-Portrait.pdf</a:t>
            </a:r>
            <a:endParaRPr lang="en-AU" sz="2600" dirty="0"/>
          </a:p>
          <a:p>
            <a:r>
              <a:rPr lang="en-AU" sz="3000" dirty="0" smtClean="0"/>
              <a:t>Use </a:t>
            </a:r>
            <a:r>
              <a:rPr lang="en-AU" sz="3000" dirty="0" smtClean="0"/>
              <a:t>“subject terms” in library database.</a:t>
            </a:r>
          </a:p>
          <a:p>
            <a:r>
              <a:rPr lang="en-AU" sz="3000" dirty="0" smtClean="0"/>
              <a:t>Start with subject guides </a:t>
            </a:r>
            <a:endParaRPr lang="en-AU" sz="3000" dirty="0" smtClean="0"/>
          </a:p>
          <a:p>
            <a:pPr lvl="1"/>
            <a:r>
              <a:rPr lang="en-AU" sz="2000" dirty="0" smtClean="0">
                <a:hlinkClick r:id="rId4"/>
              </a:rPr>
              <a:t>http</a:t>
            </a:r>
            <a:r>
              <a:rPr lang="en-AU" sz="2000" dirty="0">
                <a:hlinkClick r:id="rId4"/>
              </a:rPr>
              <a:t>://</a:t>
            </a:r>
            <a:r>
              <a:rPr lang="en-AU" sz="2000" dirty="0" smtClean="0">
                <a:hlinkClick r:id="rId4"/>
              </a:rPr>
              <a:t>ecu.au.libguides.com/profile.php?uid=30816</a:t>
            </a:r>
            <a:r>
              <a:rPr lang="en-AU" sz="2000" dirty="0" smtClean="0"/>
              <a:t> </a:t>
            </a:r>
            <a:endParaRPr lang="en-AU" sz="2400" dirty="0" smtClean="0"/>
          </a:p>
          <a:p>
            <a:r>
              <a:rPr lang="en-AU" sz="2800" dirty="0" smtClean="0"/>
              <a:t>Need a demo?</a:t>
            </a:r>
            <a:endParaRPr lang="en-AU" sz="3000" dirty="0" smtClean="0"/>
          </a:p>
          <a:p>
            <a:r>
              <a:rPr lang="en-AU" sz="3000" dirty="0" smtClean="0"/>
              <a:t>Check in with your adviser often with questions.</a:t>
            </a:r>
          </a:p>
          <a:p>
            <a:r>
              <a:rPr lang="en-AU" sz="3000" dirty="0" smtClean="0"/>
              <a:t>Meet/email </a:t>
            </a:r>
            <a:r>
              <a:rPr lang="en-AU" sz="3000" dirty="0" smtClean="0"/>
              <a:t>with a subject librarian for assistance with finding appropriate </a:t>
            </a:r>
            <a:r>
              <a:rPr lang="en-AU" sz="3000" dirty="0" smtClean="0"/>
              <a:t>sources (Karen </a:t>
            </a:r>
            <a:r>
              <a:rPr lang="en-AU" sz="3000" dirty="0" err="1" smtClean="0"/>
              <a:t>Lycett</a:t>
            </a:r>
            <a:r>
              <a:rPr lang="en-AU" sz="3000" dirty="0" smtClean="0"/>
              <a:t>, </a:t>
            </a:r>
            <a:r>
              <a:rPr lang="en-AU" sz="3000" dirty="0" smtClean="0">
                <a:hlinkClick r:id="rId5"/>
              </a:rPr>
              <a:t>k.lycett@ecu.edu.au</a:t>
            </a:r>
            <a:r>
              <a:rPr lang="en-AU" sz="3000" dirty="0" smtClean="0"/>
              <a:t>) </a:t>
            </a:r>
            <a:endParaRPr lang="en-AU" sz="3000" dirty="0" smtClean="0"/>
          </a:p>
          <a:p>
            <a:r>
              <a:rPr lang="en-AU" sz="3000" dirty="0" smtClean="0"/>
              <a:t> Stay on top of where you are with a master project </a:t>
            </a:r>
            <a:r>
              <a:rPr lang="en-AU" sz="3000" dirty="0" err="1" smtClean="0"/>
              <a:t>mgmt</a:t>
            </a:r>
            <a:r>
              <a:rPr lang="en-AU" sz="3000" dirty="0" smtClean="0"/>
              <a:t> plan.</a:t>
            </a:r>
          </a:p>
          <a:p>
            <a:r>
              <a:rPr lang="en-AU" sz="3000" dirty="0" smtClean="0"/>
              <a:t>Use outlines for each section and sub-section.</a:t>
            </a:r>
          </a:p>
          <a:p>
            <a:endParaRPr lang="en-AU" sz="3000" dirty="0" smtClean="0"/>
          </a:p>
        </p:txBody>
      </p:sp>
    </p:spTree>
    <p:extLst>
      <p:ext uri="{BB962C8B-B14F-4D97-AF65-F5344CB8AC3E}">
        <p14:creationId xmlns:p14="http://schemas.microsoft.com/office/powerpoint/2010/main" val="12860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2132137"/>
            <a:ext cx="8642350" cy="4105175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Answer your questions about 4</a:t>
            </a:r>
            <a:r>
              <a:rPr lang="en-AU" baseline="30000" dirty="0" smtClean="0"/>
              <a:t>th</a:t>
            </a:r>
            <a:r>
              <a:rPr lang="en-AU" dirty="0" smtClean="0"/>
              <a:t> year reports.</a:t>
            </a:r>
          </a:p>
          <a:p>
            <a:r>
              <a:rPr lang="en-AU" dirty="0" smtClean="0"/>
              <a:t>Look through a sample report to give a sense of the scope of each section and what needs to be included.</a:t>
            </a:r>
          </a:p>
          <a:p>
            <a:r>
              <a:rPr lang="en-AU" dirty="0" smtClean="0"/>
              <a:t>Discuss some tips for researching efficiently and keeping track of your ideas.</a:t>
            </a:r>
          </a:p>
          <a:p>
            <a:r>
              <a:rPr lang="en-AU" dirty="0" smtClean="0"/>
              <a:t>Review rules of formal writing style.</a:t>
            </a:r>
          </a:p>
          <a:p>
            <a:r>
              <a:rPr lang="en-AU" dirty="0" smtClean="0"/>
              <a:t>Talk through proofreading for common errors (optional).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43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research &amp; writing process cont’d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12777"/>
            <a:ext cx="8642350" cy="5302372"/>
          </a:xfrm>
        </p:spPr>
        <p:txBody>
          <a:bodyPr>
            <a:normAutofit lnSpcReduction="10000"/>
          </a:bodyPr>
          <a:lstStyle/>
          <a:p>
            <a:r>
              <a:rPr lang="en-AU" sz="3000" dirty="0" smtClean="0"/>
              <a:t>For the background, start with recent articles that give overviews of the state of current research about your design.</a:t>
            </a:r>
          </a:p>
          <a:p>
            <a:r>
              <a:rPr lang="en-AU" sz="3000" dirty="0" smtClean="0"/>
              <a:t>Get a sense of the “story” of what we know so far about your research/design area.</a:t>
            </a:r>
          </a:p>
          <a:p>
            <a:r>
              <a:rPr lang="en-AU" sz="3000" dirty="0" smtClean="0"/>
              <a:t>Remember that this is not a 1000 page book! You need to make efficient choices about which info to include. Focus your research attention wisely (and ask for help if you aren’t sure).</a:t>
            </a:r>
          </a:p>
          <a:p>
            <a:r>
              <a:rPr lang="en-AU" sz="3000" dirty="0" smtClean="0"/>
              <a:t>If it doesn’t make sense to you, that will be obvious in what you write. </a:t>
            </a:r>
          </a:p>
          <a:p>
            <a:pPr marL="0" indent="0">
              <a:buNone/>
            </a:pPr>
            <a:endParaRPr lang="en-AU" sz="3000" dirty="0" smtClean="0"/>
          </a:p>
          <a:p>
            <a:endParaRPr lang="en-AU" sz="3000" dirty="0" smtClean="0"/>
          </a:p>
        </p:txBody>
      </p:sp>
    </p:spTree>
    <p:extLst>
      <p:ext uri="{BB962C8B-B14F-4D97-AF65-F5344CB8AC3E}">
        <p14:creationId xmlns:p14="http://schemas.microsoft.com/office/powerpoint/2010/main" val="19648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 outlining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12777"/>
            <a:ext cx="8642350" cy="5302372"/>
          </a:xfrm>
        </p:spPr>
        <p:txBody>
          <a:bodyPr>
            <a:normAutofit fontScale="85000" lnSpcReduction="10000"/>
          </a:bodyPr>
          <a:lstStyle/>
          <a:p>
            <a:r>
              <a:rPr lang="en-AU" sz="3000" dirty="0" smtClean="0"/>
              <a:t>Do this one section at a time when you are feeling </a:t>
            </a:r>
            <a:r>
              <a:rPr lang="en-AU" sz="3000" dirty="0" smtClean="0"/>
              <a:t>fresh and alert</a:t>
            </a:r>
            <a:r>
              <a:rPr lang="en-AU" sz="3000" dirty="0" smtClean="0"/>
              <a:t>.</a:t>
            </a:r>
            <a:endParaRPr lang="en-AU" sz="3000" dirty="0" smtClean="0"/>
          </a:p>
          <a:p>
            <a:r>
              <a:rPr lang="en-AU" sz="3000" dirty="0" smtClean="0"/>
              <a:t>Underline the controlling idea in each paragraph.</a:t>
            </a:r>
          </a:p>
          <a:p>
            <a:r>
              <a:rPr lang="en-AU" sz="3000" dirty="0" smtClean="0"/>
              <a:t>Add in a topic sentence if one is missing announcing that idea.</a:t>
            </a:r>
          </a:p>
          <a:p>
            <a:r>
              <a:rPr lang="en-AU" sz="3000" dirty="0" smtClean="0"/>
              <a:t>Move extra ideas to a separate paragraph.</a:t>
            </a:r>
          </a:p>
          <a:p>
            <a:r>
              <a:rPr lang="en-AU" sz="3000" dirty="0" smtClean="0"/>
              <a:t>(Seek further research </a:t>
            </a:r>
            <a:r>
              <a:rPr lang="en-AU" sz="3000" dirty="0" smtClean="0"/>
              <a:t>where needed</a:t>
            </a:r>
            <a:r>
              <a:rPr lang="en-AU" sz="3000" dirty="0" smtClean="0"/>
              <a:t>.)</a:t>
            </a:r>
          </a:p>
          <a:p>
            <a:r>
              <a:rPr lang="en-AU" sz="3000" dirty="0" smtClean="0"/>
              <a:t>Go through the section and add structuring </a:t>
            </a:r>
            <a:r>
              <a:rPr lang="en-AU" sz="3000" dirty="0" smtClean="0"/>
              <a:t>language. (</a:t>
            </a:r>
            <a:r>
              <a:rPr lang="en-AU" sz="3000" dirty="0" err="1" smtClean="0"/>
              <a:t>eg</a:t>
            </a:r>
            <a:r>
              <a:rPr lang="en-AU" sz="3000" dirty="0" smtClean="0"/>
              <a:t> There </a:t>
            </a:r>
            <a:r>
              <a:rPr lang="en-AU" sz="3000" dirty="0" smtClean="0"/>
              <a:t>are three competing models… The first model for ____ is… The second model is…)</a:t>
            </a:r>
          </a:p>
          <a:p>
            <a:r>
              <a:rPr lang="en-AU" sz="3000" dirty="0" smtClean="0"/>
              <a:t>Make sure the intro begins and the </a:t>
            </a:r>
            <a:r>
              <a:rPr lang="en-AU" sz="3000" dirty="0" err="1" smtClean="0"/>
              <a:t>concl</a:t>
            </a:r>
            <a:r>
              <a:rPr lang="en-AU" sz="3000" dirty="0" smtClean="0"/>
              <a:t> ends, and that movement is from general to specific and then out again.</a:t>
            </a:r>
          </a:p>
          <a:p>
            <a:r>
              <a:rPr lang="en-AU" sz="3000" dirty="0" smtClean="0"/>
              <a:t>Link back to promises made in your report intro/roadmap.</a:t>
            </a:r>
          </a:p>
        </p:txBody>
      </p:sp>
    </p:spTree>
    <p:extLst>
      <p:ext uri="{BB962C8B-B14F-4D97-AF65-F5344CB8AC3E}">
        <p14:creationId xmlns:p14="http://schemas.microsoft.com/office/powerpoint/2010/main" val="8932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Report language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556792"/>
            <a:ext cx="8642350" cy="4681537"/>
          </a:xfrm>
        </p:spPr>
        <p:txBody>
          <a:bodyPr>
            <a:normAutofit fontScale="92500"/>
          </a:bodyPr>
          <a:lstStyle/>
          <a:p>
            <a:r>
              <a:rPr lang="en-AU" sz="3000" dirty="0" smtClean="0"/>
              <a:t>Although your </a:t>
            </a:r>
            <a:r>
              <a:rPr lang="en-AU" sz="3000" dirty="0" smtClean="0"/>
              <a:t>markers </a:t>
            </a:r>
            <a:r>
              <a:rPr lang="en-AU" sz="3000" dirty="0" smtClean="0"/>
              <a:t>may be experts </a:t>
            </a:r>
            <a:r>
              <a:rPr lang="en-AU" sz="3000" dirty="0" smtClean="0"/>
              <a:t>in </a:t>
            </a:r>
            <a:r>
              <a:rPr lang="en-AU" sz="3000" dirty="0" smtClean="0"/>
              <a:t>this topic area, you must make your thought processes explicit. </a:t>
            </a:r>
          </a:p>
          <a:p>
            <a:r>
              <a:rPr lang="en-AU" sz="3000" dirty="0" smtClean="0"/>
              <a:t>Be concise and precise. </a:t>
            </a:r>
          </a:p>
          <a:p>
            <a:r>
              <a:rPr lang="en-AU" sz="3000" dirty="0" smtClean="0"/>
              <a:t>Use references when appropriate—provide a context for your contribution to what we know in this field.</a:t>
            </a:r>
          </a:p>
          <a:p>
            <a:r>
              <a:rPr lang="en-AU" sz="3000" dirty="0" smtClean="0"/>
              <a:t>Both markers </a:t>
            </a:r>
            <a:r>
              <a:rPr lang="en-AU" sz="3000" dirty="0" smtClean="0"/>
              <a:t>must be able to see that you understand the research context, </a:t>
            </a:r>
            <a:r>
              <a:rPr lang="en-AU" sz="3000" dirty="0" smtClean="0"/>
              <a:t>make </a:t>
            </a:r>
            <a:r>
              <a:rPr lang="en-AU" sz="3000" dirty="0" smtClean="0"/>
              <a:t>critical observations and </a:t>
            </a:r>
            <a:r>
              <a:rPr lang="en-AU" sz="3000" dirty="0" smtClean="0"/>
              <a:t>reflect </a:t>
            </a:r>
            <a:r>
              <a:rPr lang="en-AU" sz="3000" dirty="0" smtClean="0"/>
              <a:t>on the implications of the project. </a:t>
            </a:r>
          </a:p>
        </p:txBody>
      </p:sp>
    </p:spTree>
    <p:extLst>
      <p:ext uri="{BB962C8B-B14F-4D97-AF65-F5344CB8AC3E}">
        <p14:creationId xmlns:p14="http://schemas.microsoft.com/office/powerpoint/2010/main" val="17870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 priority #1: Clear meaning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28800"/>
            <a:ext cx="8642350" cy="4681537"/>
          </a:xfrm>
        </p:spPr>
        <p:txBody>
          <a:bodyPr>
            <a:normAutofit fontScale="92500" lnSpcReduction="20000"/>
          </a:bodyPr>
          <a:lstStyle/>
          <a:p>
            <a:r>
              <a:rPr lang="en-AU" sz="3000" dirty="0" smtClean="0"/>
              <a:t>In the event of life-threatening conflagration, expeditiously transport your person through the indicated egress of closest proximity to your location.</a:t>
            </a:r>
          </a:p>
          <a:p>
            <a:r>
              <a:rPr lang="en-AU" sz="3000" dirty="0" smtClean="0"/>
              <a:t>In case of fire, quickly leave through the nearest door marked “EXIT.”</a:t>
            </a:r>
          </a:p>
          <a:p>
            <a:r>
              <a:rPr lang="en-AU" sz="3000" dirty="0" smtClean="0"/>
              <a:t>This means your writing will be stronger if you avoid the impulse to make it </a:t>
            </a:r>
            <a:r>
              <a:rPr lang="en-AU" sz="3000" i="1" dirty="0" smtClean="0"/>
              <a:t>sound </a:t>
            </a:r>
            <a:r>
              <a:rPr lang="en-AU" sz="3000" dirty="0" smtClean="0"/>
              <a:t>professional/academic.</a:t>
            </a:r>
          </a:p>
          <a:p>
            <a:r>
              <a:rPr lang="en-AU" sz="3000" dirty="0" smtClean="0"/>
              <a:t>If you struggle to write clearly in general, short sentences are your friend!</a:t>
            </a:r>
          </a:p>
          <a:p>
            <a:endParaRPr lang="en-AU" sz="3000" dirty="0"/>
          </a:p>
          <a:p>
            <a:endParaRPr lang="en-AU" sz="3000" dirty="0" smtClean="0"/>
          </a:p>
          <a:p>
            <a:pPr algn="r">
              <a:buNone/>
            </a:pPr>
            <a:r>
              <a:rPr lang="en-AU" sz="1600" dirty="0" smtClean="0"/>
              <a:t>(Shelton, 1994, p. 21)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8663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Features of academic writing (1)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12776"/>
            <a:ext cx="8642350" cy="5256584"/>
          </a:xfrm>
        </p:spPr>
        <p:txBody>
          <a:bodyPr numCol="1">
            <a:normAutofit fontScale="85000" lnSpcReduction="20000"/>
          </a:bodyPr>
          <a:lstStyle/>
          <a:p>
            <a:pPr>
              <a:spcAft>
                <a:spcPts val="300"/>
              </a:spcAft>
            </a:pPr>
            <a:r>
              <a:rPr lang="en-A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Formality</a:t>
            </a:r>
            <a:r>
              <a:rPr lang="en-AU" sz="3000" dirty="0" smtClean="0"/>
              <a:t> – avoid contractions, colloquialisms , clichés, and redundancy.</a:t>
            </a:r>
          </a:p>
          <a:p>
            <a:pPr marL="457200" lvl="1" indent="0">
              <a:spcAft>
                <a:spcPts val="300"/>
              </a:spcAft>
              <a:buNone/>
            </a:pPr>
            <a:r>
              <a:rPr lang="en-AU" sz="2600" dirty="0" err="1" smtClean="0"/>
              <a:t>Cliches</a:t>
            </a:r>
            <a:r>
              <a:rPr lang="en-AU" sz="2600" dirty="0" smtClean="0"/>
              <a:t> include phrases like:</a:t>
            </a:r>
          </a:p>
          <a:p>
            <a:pPr lvl="1">
              <a:spcAft>
                <a:spcPts val="300"/>
              </a:spcAft>
            </a:pPr>
            <a:r>
              <a:rPr lang="en-AU" sz="2600" dirty="0" smtClean="0"/>
              <a:t>At this point in time (instead write “at this time”)</a:t>
            </a:r>
          </a:p>
          <a:p>
            <a:pPr lvl="1">
              <a:spcAft>
                <a:spcPts val="300"/>
              </a:spcAft>
            </a:pPr>
            <a:r>
              <a:rPr lang="en-AU" sz="2600" dirty="0" smtClean="0"/>
              <a:t>During the course of (instead write “during”)</a:t>
            </a:r>
          </a:p>
          <a:p>
            <a:pPr lvl="1">
              <a:spcAft>
                <a:spcPts val="300"/>
              </a:spcAft>
            </a:pPr>
            <a:r>
              <a:rPr lang="en-AU" sz="2600" dirty="0" smtClean="0"/>
              <a:t>On a weekly basis (instead write “weekly”)</a:t>
            </a:r>
          </a:p>
          <a:p>
            <a:pPr marL="457200" lvl="1" indent="0">
              <a:spcAft>
                <a:spcPts val="300"/>
              </a:spcAft>
              <a:buNone/>
            </a:pPr>
            <a:r>
              <a:rPr lang="en-AU" sz="2600" dirty="0" smtClean="0"/>
              <a:t>Redundant phrases include:</a:t>
            </a:r>
          </a:p>
          <a:p>
            <a:pPr lvl="1">
              <a:spcAft>
                <a:spcPts val="300"/>
              </a:spcAft>
            </a:pPr>
            <a:r>
              <a:rPr lang="en-AU" sz="2600" dirty="0" smtClean="0"/>
              <a:t>Square in shape</a:t>
            </a:r>
            <a:endParaRPr lang="en-AU" sz="2600" dirty="0"/>
          </a:p>
          <a:p>
            <a:pPr>
              <a:spcAft>
                <a:spcPts val="300"/>
              </a:spcAft>
            </a:pPr>
            <a:r>
              <a:rPr lang="en-A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</a:t>
            </a:r>
            <a:r>
              <a:rPr lang="en-AU" sz="3000" dirty="0" smtClean="0"/>
              <a:t> </a:t>
            </a:r>
            <a:r>
              <a:rPr lang="en-AU" sz="3000" dirty="0" smtClean="0"/>
              <a:t>– avoid vagueness when citing figures and dates. Use key words consistently (and repeat them). Quantify when possible.</a:t>
            </a:r>
          </a:p>
          <a:p>
            <a:pPr>
              <a:spcAft>
                <a:spcPts val="300"/>
              </a:spcAft>
            </a:pPr>
            <a:r>
              <a:rPr lang="en-A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Objectivity</a:t>
            </a:r>
            <a:r>
              <a:rPr lang="en-AU" sz="3000" dirty="0" smtClean="0"/>
              <a:t> – maintain a critical distance from your work. Your evaluation is important as informed analysis of research, but should be evidence-based whenever possible.</a:t>
            </a:r>
          </a:p>
        </p:txBody>
      </p:sp>
    </p:spTree>
    <p:extLst>
      <p:ext uri="{BB962C8B-B14F-4D97-AF65-F5344CB8AC3E}">
        <p14:creationId xmlns:p14="http://schemas.microsoft.com/office/powerpoint/2010/main" val="19166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28800"/>
            <a:ext cx="8642350" cy="4227531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300"/>
              </a:spcAft>
            </a:pPr>
            <a:r>
              <a:rPr lang="en-A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Explicitness</a:t>
            </a:r>
            <a:r>
              <a:rPr lang="en-AU" sz="3000" dirty="0" smtClean="0"/>
              <a:t> – explain to the reader exactly what you are going to do and when you are going to do it. </a:t>
            </a:r>
          </a:p>
          <a:p>
            <a:pPr>
              <a:spcAft>
                <a:spcPts val="300"/>
              </a:spcAft>
            </a:pPr>
            <a:r>
              <a:rPr lang="en-A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Signpost</a:t>
            </a:r>
            <a:r>
              <a:rPr lang="en-AU" sz="3000" dirty="0" smtClean="0"/>
              <a:t> your work and use signal words properly so your reader can follow your train of thought (e.g. ‘however’, ‘because’, ‘similarly’, ‘in addition’).</a:t>
            </a:r>
          </a:p>
          <a:p>
            <a:pPr>
              <a:spcAft>
                <a:spcPts val="300"/>
              </a:spcAft>
            </a:pPr>
            <a:r>
              <a:rPr lang="en-A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Incorporate figures </a:t>
            </a:r>
            <a:r>
              <a:rPr lang="en-AU" sz="3000" dirty="0" smtClean="0"/>
              <a:t>by referring to diagrams, graphs, </a:t>
            </a:r>
            <a:r>
              <a:rPr lang="en-AU" sz="3000" dirty="0" err="1" smtClean="0"/>
              <a:t>etc</a:t>
            </a:r>
            <a:r>
              <a:rPr lang="en-AU" sz="3000" dirty="0" smtClean="0"/>
              <a:t> explicitly in your text. Clearly state why the reader should look at the figure. (“Note that the diagram below shows this process in detail…”)</a:t>
            </a:r>
          </a:p>
          <a:p>
            <a:pPr>
              <a:spcAft>
                <a:spcPts val="300"/>
              </a:spcAft>
            </a:pPr>
            <a:r>
              <a:rPr lang="en-A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</a:t>
            </a:r>
            <a:r>
              <a:rPr lang="en-AU" sz="3000" dirty="0" smtClean="0"/>
              <a:t> – cite facts and figures correctly. Use vocabulary accurately.</a:t>
            </a:r>
          </a:p>
          <a:p>
            <a:pPr>
              <a:buNone/>
            </a:pPr>
            <a:endParaRPr lang="en-AU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0825" y="332656"/>
            <a:ext cx="8642350" cy="1000125"/>
          </a:xfrm>
        </p:spPr>
        <p:txBody>
          <a:bodyPr/>
          <a:lstStyle/>
          <a:p>
            <a:r>
              <a:rPr lang="en-AU" dirty="0" smtClean="0"/>
              <a:t>Features of academic writing (2)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45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556792"/>
            <a:ext cx="8642350" cy="4681537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A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Hedging</a:t>
            </a:r>
            <a:r>
              <a:rPr lang="en-AU" sz="3000" dirty="0" smtClean="0"/>
              <a:t> – be assertive in elaborating your stance on the topic, but use cautious language. Use phrases like: ‘These results suggest...’, ‘It could be the case that...’, ‘It is useful to study...’</a:t>
            </a:r>
          </a:p>
          <a:p>
            <a:pPr>
              <a:spcAft>
                <a:spcPts val="300"/>
              </a:spcAft>
            </a:pPr>
            <a:r>
              <a:rPr lang="en-A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Responsibility</a:t>
            </a:r>
            <a:r>
              <a:rPr lang="en-AU" sz="3000" dirty="0" smtClean="0"/>
              <a:t> – your work forms part of a scholarly ‘conversation’, so take responsibility for it. Provide evidence for all claims</a:t>
            </a:r>
            <a:r>
              <a:rPr lang="en-AU" dirty="0" smtClean="0"/>
              <a:t>. Directly dialogue with the writers of your sources (esp. in background).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000892" y="6186790"/>
            <a:ext cx="141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Cambria" pitchFamily="18" charset="0"/>
              </a:rPr>
              <a:t>(Gillett, 2012)</a:t>
            </a:r>
            <a:endParaRPr lang="en-AU" sz="1600" dirty="0">
              <a:latin typeface="Cambria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825" y="404664"/>
            <a:ext cx="8642350" cy="1000125"/>
          </a:xfrm>
        </p:spPr>
        <p:txBody>
          <a:bodyPr/>
          <a:lstStyle/>
          <a:p>
            <a:r>
              <a:rPr lang="en-AU" dirty="0" smtClean="0"/>
              <a:t>Features of academic writing (3)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18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7429520" y="3985114"/>
            <a:ext cx="1643042" cy="5000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Nominalisation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358346" cy="468153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“The Americans </a:t>
            </a:r>
            <a:r>
              <a:rPr lang="en-AU" i="1" dirty="0" smtClean="0"/>
              <a:t>beat</a:t>
            </a:r>
            <a:r>
              <a:rPr lang="en-AU" dirty="0" smtClean="0"/>
              <a:t> the Russians by </a:t>
            </a:r>
            <a:r>
              <a:rPr lang="en-AU" i="1" dirty="0" smtClean="0"/>
              <a:t>landing</a:t>
            </a:r>
            <a:r>
              <a:rPr lang="en-AU" dirty="0" smtClean="0"/>
              <a:t> on the moon first.”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“The </a:t>
            </a:r>
            <a:r>
              <a:rPr lang="en-AU" i="1" dirty="0" smtClean="0"/>
              <a:t>first lunar landing </a:t>
            </a:r>
            <a:r>
              <a:rPr lang="en-AU" dirty="0" smtClean="0"/>
              <a:t>was an </a:t>
            </a:r>
            <a:r>
              <a:rPr lang="en-AU" i="1" dirty="0" smtClean="0"/>
              <a:t>important American victory </a:t>
            </a:r>
            <a:r>
              <a:rPr lang="en-AU" dirty="0" smtClean="0"/>
              <a:t>over Russia.”</a:t>
            </a:r>
          </a:p>
          <a:p>
            <a:pPr>
              <a:buNone/>
            </a:pPr>
            <a:endParaRPr lang="en-AU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1225"/>
              </p:ext>
            </p:extLst>
          </p:nvPr>
        </p:nvGraphicFramePr>
        <p:xfrm>
          <a:off x="4071934" y="3913676"/>
          <a:ext cx="328614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10"/>
                <a:gridCol w="1825638"/>
              </a:tblGrid>
              <a:tr h="341951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Verb</a:t>
                      </a:r>
                      <a:endParaRPr lang="en-AU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Nominalisation</a:t>
                      </a:r>
                      <a:endParaRPr lang="en-AU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>
                        <a:alpha val="11000"/>
                      </a:srgbClr>
                    </a:solidFill>
                  </a:tcPr>
                </a:tc>
              </a:tr>
              <a:tr h="341951">
                <a:tc>
                  <a:txBody>
                    <a:bodyPr/>
                    <a:lstStyle/>
                    <a:p>
                      <a:r>
                        <a:rPr lang="en-AU" dirty="0" smtClean="0"/>
                        <a:t>evolve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>
                        <a:alpha val="11000"/>
                      </a:srgbClr>
                    </a:solidFill>
                  </a:tcPr>
                </a:tc>
              </a:tr>
              <a:tr h="341951">
                <a:tc>
                  <a:txBody>
                    <a:bodyPr/>
                    <a:lstStyle/>
                    <a:p>
                      <a:r>
                        <a:rPr lang="en-AU" dirty="0" smtClean="0"/>
                        <a:t>produce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production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>
                        <a:alpha val="11000"/>
                      </a:srgbClr>
                    </a:solidFill>
                  </a:tcPr>
                </a:tc>
              </a:tr>
              <a:tr h="341951">
                <a:tc>
                  <a:txBody>
                    <a:bodyPr/>
                    <a:lstStyle/>
                    <a:p>
                      <a:r>
                        <a:rPr lang="en-AU" dirty="0" smtClean="0"/>
                        <a:t>react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reaction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>
                        <a:alpha val="11000"/>
                      </a:srgbClr>
                    </a:solidFill>
                  </a:tcPr>
                </a:tc>
              </a:tr>
              <a:tr h="341951">
                <a:tc>
                  <a:txBody>
                    <a:bodyPr/>
                    <a:lstStyle/>
                    <a:p>
                      <a:r>
                        <a:rPr lang="en-AU" dirty="0" smtClean="0"/>
                        <a:t>respond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response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>
                        <a:alpha val="11000"/>
                      </a:srgbClr>
                    </a:solidFill>
                  </a:tcPr>
                </a:tc>
              </a:tr>
              <a:tr h="341951">
                <a:tc>
                  <a:txBody>
                    <a:bodyPr/>
                    <a:lstStyle/>
                    <a:p>
                      <a:r>
                        <a:rPr lang="en-AU" dirty="0" smtClean="0"/>
                        <a:t>discuss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discussion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>
                        <a:alpha val="11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428860" y="2270602"/>
            <a:ext cx="1071570" cy="428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2643174" y="2270602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Verb</a:t>
            </a:r>
            <a:endParaRPr lang="en-AU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143240" y="2056288"/>
            <a:ext cx="285752" cy="14287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15074" y="2270602"/>
            <a:ext cx="1071570" cy="428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6429388" y="2270602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Verb</a:t>
            </a:r>
            <a:endParaRPr lang="en-AU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6929454" y="2056288"/>
            <a:ext cx="285752" cy="14287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85852" y="4485180"/>
            <a:ext cx="1643074" cy="5000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428728" y="454447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Noun group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rot="5400000" flipH="1" flipV="1">
            <a:off x="1732339" y="4002974"/>
            <a:ext cx="857256" cy="10715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43834" y="4056552"/>
            <a:ext cx="142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Noun group</a:t>
            </a:r>
            <a:endParaRPr lang="en-AU" dirty="0"/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7786711" y="3627925"/>
            <a:ext cx="357190" cy="3571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>
            <a:off x="4000496" y="2199164"/>
            <a:ext cx="484632" cy="978408"/>
          </a:xfrm>
          <a:prstGeom prst="downArrow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4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Verb tense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AU" sz="2800" dirty="0" smtClean="0"/>
              <a:t>The experiment is already finished, therefore you should use the </a:t>
            </a:r>
            <a:r>
              <a:rPr lang="en-AU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 tense </a:t>
            </a:r>
            <a:r>
              <a:rPr lang="en-AU" sz="2800" dirty="0" smtClean="0"/>
              <a:t>when discussing it:</a:t>
            </a:r>
          </a:p>
          <a:p>
            <a:pPr>
              <a:buNone/>
            </a:pPr>
            <a:r>
              <a:rPr lang="en-AU" sz="2800" dirty="0" smtClean="0"/>
              <a:t>		</a:t>
            </a:r>
            <a:r>
              <a:rPr lang="en-AU" sz="2800" i="1" dirty="0" smtClean="0"/>
              <a:t>"The objective of the experiment </a:t>
            </a:r>
            <a:r>
              <a:rPr lang="en-AU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was.</a:t>
            </a:r>
            <a:r>
              <a:rPr lang="en-AU" sz="2800" i="1" dirty="0" smtClean="0"/>
              <a:t>..</a:t>
            </a:r>
            <a:r>
              <a:rPr lang="en-AU" sz="2800" dirty="0" smtClean="0"/>
              <a:t>"</a:t>
            </a:r>
          </a:p>
          <a:p>
            <a:r>
              <a:rPr lang="en-AU" sz="2800" dirty="0" smtClean="0"/>
              <a:t>The report, the theory and equipment still exist, therefore use the </a:t>
            </a:r>
            <a:r>
              <a:rPr lang="en-AU" sz="28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tense </a:t>
            </a:r>
            <a:r>
              <a:rPr lang="en-AU" sz="2800" dirty="0" smtClean="0"/>
              <a:t>when discussing them:</a:t>
            </a:r>
          </a:p>
          <a:p>
            <a:pPr marL="0" indent="0">
              <a:buNone/>
            </a:pPr>
            <a:r>
              <a:rPr lang="en-AU" sz="2800" dirty="0" smtClean="0"/>
              <a:t>	</a:t>
            </a:r>
            <a:r>
              <a:rPr lang="en-AU" sz="2800" i="1" dirty="0" smtClean="0"/>
              <a:t>"The purpose of this report </a:t>
            </a:r>
            <a:r>
              <a:rPr lang="en-AU" sz="28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is.</a:t>
            </a:r>
            <a:r>
              <a:rPr lang="en-AU" sz="2800" i="1" dirty="0" smtClean="0"/>
              <a:t>.."</a:t>
            </a:r>
          </a:p>
          <a:p>
            <a:pPr marL="0" indent="0">
              <a:buNone/>
            </a:pPr>
            <a:r>
              <a:rPr lang="en-AU" sz="2800" i="1" dirty="0" smtClean="0"/>
              <a:t>	"Bragg's Law for diffraction </a:t>
            </a:r>
            <a:r>
              <a:rPr lang="en-AU" sz="28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AU" sz="2800" i="1" dirty="0" smtClean="0"/>
              <a:t>..."</a:t>
            </a:r>
          </a:p>
          <a:p>
            <a:pPr marL="0" indent="0">
              <a:buNone/>
            </a:pPr>
            <a:r>
              <a:rPr lang="en-AU" sz="2800" i="1" dirty="0" smtClean="0"/>
              <a:t>	"The scanning electron microscope produces 	micrographs ..."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500694" y="6357958"/>
            <a:ext cx="3605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 smtClean="0">
                <a:latin typeface="Cambria" pitchFamily="18" charset="0"/>
              </a:rPr>
              <a:t>(adapted from University of Toronto, </a:t>
            </a:r>
            <a:r>
              <a:rPr lang="en-AU" sz="1500" dirty="0" err="1" smtClean="0">
                <a:latin typeface="Cambria" pitchFamily="18" charset="0"/>
              </a:rPr>
              <a:t>n.d</a:t>
            </a:r>
            <a:r>
              <a:rPr lang="en-AU" sz="1500" dirty="0" smtClean="0">
                <a:latin typeface="Cambria" pitchFamily="18" charset="0"/>
              </a:rPr>
              <a:t>.)</a:t>
            </a:r>
            <a:endParaRPr lang="en-AU" sz="15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Active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Fix a confusing sentence by clarifying (or inserting) a subject &amp; omitting “to be” verb (is, was)</a:t>
            </a:r>
          </a:p>
          <a:p>
            <a:pPr marL="0" indent="0">
              <a:buNone/>
            </a:pPr>
            <a:r>
              <a:rPr lang="en-AU" sz="2800" dirty="0" smtClean="0"/>
              <a:t>(subject = the agent who does the action in the sentence)</a:t>
            </a:r>
          </a:p>
          <a:p>
            <a:pPr>
              <a:buNone/>
            </a:pPr>
            <a:r>
              <a:rPr lang="en-AU" sz="2800" dirty="0" smtClean="0"/>
              <a:t>	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500694" y="6357958"/>
            <a:ext cx="3605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 smtClean="0">
                <a:latin typeface="Cambria" pitchFamily="18" charset="0"/>
              </a:rPr>
              <a:t>(adapted from University of Toronto, </a:t>
            </a:r>
            <a:r>
              <a:rPr lang="en-AU" sz="1500" dirty="0" err="1" smtClean="0">
                <a:latin typeface="Cambria" pitchFamily="18" charset="0"/>
              </a:rPr>
              <a:t>n.d</a:t>
            </a:r>
            <a:r>
              <a:rPr lang="en-AU" sz="1500" dirty="0" smtClean="0">
                <a:latin typeface="Cambria" pitchFamily="18" charset="0"/>
              </a:rPr>
              <a:t>.)</a:t>
            </a:r>
            <a:endParaRPr lang="en-AU" sz="1500" dirty="0">
              <a:latin typeface="Cambria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95129"/>
              </p:ext>
            </p:extLst>
          </p:nvPr>
        </p:nvGraphicFramePr>
        <p:xfrm>
          <a:off x="323528" y="3407400"/>
          <a:ext cx="8352928" cy="297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176464"/>
              </a:tblGrid>
              <a:tr h="14869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800" b="0" dirty="0" smtClean="0">
                          <a:solidFill>
                            <a:schemeClr val="tx1"/>
                          </a:solidFill>
                        </a:rPr>
                        <a:t>Antiseptic content </a:t>
                      </a:r>
                      <a:r>
                        <a:rPr lang="en-AU" sz="1800" b="1" dirty="0" smtClean="0">
                          <a:solidFill>
                            <a:srgbClr val="C00000"/>
                          </a:solidFill>
                        </a:rPr>
                        <a:t>was</a:t>
                      </a:r>
                      <a:r>
                        <a:rPr lang="en-AU" sz="1800" b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AU" sz="1800" b="0" dirty="0" smtClean="0">
                          <a:solidFill>
                            <a:schemeClr val="tx1"/>
                          </a:solidFill>
                        </a:rPr>
                        <a:t>not properly analys</a:t>
                      </a:r>
                      <a:r>
                        <a:rPr lang="en-AU" sz="1800" b="1" dirty="0" smtClean="0">
                          <a:solidFill>
                            <a:srgbClr val="C00000"/>
                          </a:solidFill>
                        </a:rPr>
                        <a:t>ed</a:t>
                      </a:r>
                      <a:r>
                        <a:rPr lang="en-AU" sz="1800" b="0" dirty="0" smtClean="0">
                          <a:solidFill>
                            <a:schemeClr val="tx1"/>
                          </a:solidFill>
                        </a:rPr>
                        <a:t> by our satellite lab.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1800" b="0" dirty="0" smtClean="0">
                          <a:solidFill>
                            <a:schemeClr val="tx1"/>
                          </a:solidFill>
                        </a:rPr>
                        <a:t>(Reorder</a:t>
                      </a:r>
                      <a:r>
                        <a:rPr lang="en-AU" sz="1800" b="0" baseline="0" dirty="0" smtClean="0">
                          <a:solidFill>
                            <a:schemeClr val="tx1"/>
                          </a:solidFill>
                        </a:rPr>
                        <a:t> it: who did what?)</a:t>
                      </a:r>
                      <a:endParaRPr lang="en-AU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tx1"/>
                          </a:solidFill>
                        </a:rPr>
                        <a:t>Our satellite </a:t>
                      </a:r>
                      <a:r>
                        <a:rPr lang="en-AU" b="1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  <a:r>
                        <a:rPr lang="en-AU" b="0" dirty="0" smtClean="0">
                          <a:solidFill>
                            <a:schemeClr val="tx1"/>
                          </a:solidFill>
                        </a:rPr>
                        <a:t> improperly </a:t>
                      </a:r>
                      <a:r>
                        <a:rPr lang="en-AU" b="1" dirty="0" smtClean="0">
                          <a:solidFill>
                            <a:schemeClr val="tx1"/>
                          </a:solidFill>
                        </a:rPr>
                        <a:t>analysed</a:t>
                      </a:r>
                      <a:r>
                        <a:rPr lang="en-AU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b="0" baseline="0" dirty="0" smtClean="0">
                          <a:solidFill>
                            <a:schemeClr val="tx1"/>
                          </a:solidFill>
                        </a:rPr>
                        <a:t>antiseptic content.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869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/>
                        <a:t>Excessive engine wear </a:t>
                      </a:r>
                      <a:r>
                        <a:rPr lang="en-AU" sz="1800" b="1" dirty="0" smtClean="0">
                          <a:solidFill>
                            <a:srgbClr val="C00000"/>
                          </a:solidFill>
                        </a:rPr>
                        <a:t>is</a:t>
                      </a:r>
                      <a:r>
                        <a:rPr lang="en-AU" sz="1800" dirty="0" smtClean="0"/>
                        <a:t> also characteriz</a:t>
                      </a:r>
                      <a:r>
                        <a:rPr lang="en-AU" sz="1800" b="1" dirty="0" smtClean="0">
                          <a:solidFill>
                            <a:srgbClr val="C00000"/>
                          </a:solidFill>
                        </a:rPr>
                        <a:t>ed</a:t>
                      </a:r>
                      <a:r>
                        <a:rPr lang="en-AU" sz="1800" dirty="0" smtClean="0"/>
                        <a:t> by low compression readings.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/>
                        <a:t>Low</a:t>
                      </a:r>
                      <a:r>
                        <a:rPr lang="en-AU" b="1" baseline="0" dirty="0" smtClean="0"/>
                        <a:t> compression readings</a:t>
                      </a:r>
                      <a:r>
                        <a:rPr lang="en-AU" baseline="0" dirty="0" smtClean="0"/>
                        <a:t> also characterize excessive engine wear.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5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your report should do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2000240"/>
            <a:ext cx="8642350" cy="40132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Your report should provide a factual and accurate account your design or research project. Your main goal is to logically communicate:</a:t>
            </a:r>
          </a:p>
          <a:p>
            <a:pPr>
              <a:spcBef>
                <a:spcPts val="1800"/>
              </a:spcBef>
            </a:pPr>
            <a:r>
              <a:rPr lang="en-AU" dirty="0" smtClean="0"/>
              <a:t>What problem you investigated and how. (And why—based on past research/sources.)</a:t>
            </a:r>
          </a:p>
          <a:p>
            <a:pPr>
              <a:spcBef>
                <a:spcPts val="1800"/>
              </a:spcBef>
            </a:pPr>
            <a:r>
              <a:rPr lang="en-AU" dirty="0" smtClean="0"/>
              <a:t>What you designed or found. </a:t>
            </a:r>
          </a:p>
          <a:p>
            <a:pPr>
              <a:spcBef>
                <a:spcPts val="1800"/>
              </a:spcBef>
            </a:pPr>
            <a:r>
              <a:rPr lang="en-AU" dirty="0" smtClean="0"/>
              <a:t>What your results mean. (Including possible uses of this information.)</a:t>
            </a:r>
          </a:p>
          <a:p>
            <a:pPr marL="0" indent="0">
              <a:spcBef>
                <a:spcPts val="1800"/>
              </a:spcBef>
              <a:buNone/>
            </a:pPr>
            <a:endParaRPr lang="en-AU" dirty="0" smtClean="0"/>
          </a:p>
          <a:p>
            <a:pPr>
              <a:spcBef>
                <a:spcPts val="1800"/>
              </a:spcBef>
              <a:buNone/>
            </a:pPr>
            <a:endParaRPr lang="en-AU" sz="160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5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tips for report writing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long sentences - </a:t>
            </a:r>
            <a:r>
              <a:rPr lang="en-AU" sz="2400" dirty="0" smtClean="0"/>
              <a:t>(4 </a:t>
            </a:r>
            <a:r>
              <a:rPr lang="en-AU" sz="2400" dirty="0"/>
              <a:t>or more 'clauses' or parts) </a:t>
            </a:r>
            <a:r>
              <a:rPr lang="en-AU" sz="2400" dirty="0" smtClean="0"/>
              <a:t>which might  confuse </a:t>
            </a:r>
            <a:r>
              <a:rPr lang="en-AU" sz="2400" dirty="0"/>
              <a:t>the reader</a:t>
            </a:r>
            <a:r>
              <a:rPr lang="en-AU" sz="2400" dirty="0" smtClean="0"/>
              <a:t>.</a:t>
            </a:r>
            <a:endParaRPr lang="en-AU" sz="2400" dirty="0"/>
          </a:p>
          <a:p>
            <a:r>
              <a:rPr lang="en-A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concise</a:t>
            </a:r>
            <a:r>
              <a:rPr lang="en-AU" sz="2400" dirty="0" smtClean="0"/>
              <a:t>. If </a:t>
            </a:r>
            <a:r>
              <a:rPr lang="en-AU" sz="2400" dirty="0"/>
              <a:t>you can use one word instead of a phrase with two or more words, then choose the one word </a:t>
            </a:r>
            <a:r>
              <a:rPr lang="en-AU" sz="2400" dirty="0" smtClean="0"/>
              <a:t>(‘get around’ = ‘avoid’). </a:t>
            </a:r>
            <a:endParaRPr lang="en-AU" sz="2400" dirty="0"/>
          </a:p>
          <a:p>
            <a:r>
              <a:rPr lang="en-A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emotionally </a:t>
            </a:r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loaded words</a:t>
            </a:r>
            <a:r>
              <a:rPr lang="en-AU" sz="2400" dirty="0"/>
              <a:t> </a:t>
            </a:r>
            <a:r>
              <a:rPr lang="en-AU" sz="2400" dirty="0" smtClean="0"/>
              <a:t>(‘wonderful,’ ‘useless,’) </a:t>
            </a:r>
            <a:r>
              <a:rPr lang="en-AU" sz="2400" dirty="0"/>
              <a:t>and </a:t>
            </a:r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casual or ambiguous expressions</a:t>
            </a:r>
            <a:r>
              <a:rPr lang="en-AU" sz="2400" dirty="0"/>
              <a:t> </a:t>
            </a:r>
            <a:r>
              <a:rPr lang="en-AU" sz="2400" dirty="0" smtClean="0"/>
              <a:t>(‘the </a:t>
            </a:r>
            <a:r>
              <a:rPr lang="en-AU" sz="2400" dirty="0"/>
              <a:t>reaction carried on for 10 </a:t>
            </a:r>
            <a:r>
              <a:rPr lang="en-AU" sz="2400" dirty="0" smtClean="0"/>
              <a:t>minutes’). </a:t>
            </a:r>
            <a:endParaRPr lang="en-AU" sz="2400" dirty="0"/>
          </a:p>
          <a:p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technical terms correctly</a:t>
            </a:r>
            <a:r>
              <a:rPr lang="en-AU" sz="2400" dirty="0"/>
              <a:t>. Learn what they mean, how to use them and how to spell them</a:t>
            </a:r>
            <a:r>
              <a:rPr lang="en-AU" sz="2400" dirty="0" smtClean="0"/>
              <a:t>.  Include a glossary if appropriate.</a:t>
            </a:r>
          </a:p>
          <a:p>
            <a:pPr marL="0" indent="0" algn="r">
              <a:buNone/>
            </a:pPr>
            <a:r>
              <a:rPr lang="en-AU" sz="2400" dirty="0" smtClean="0"/>
              <a:t>		</a:t>
            </a:r>
            <a:r>
              <a:rPr lang="en-AU" sz="1600" dirty="0" smtClean="0"/>
              <a:t>(UNSW, 2012; Shelton, 1997)</a:t>
            </a:r>
            <a:endParaRPr lang="en-AU" sz="1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60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Need some writing or research help?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 smtClean="0"/>
              <a:t>Learning Adviser for postgraduate projects (including honours):</a:t>
            </a:r>
          </a:p>
          <a:p>
            <a:pPr marL="0" indent="0">
              <a:buNone/>
            </a:pPr>
            <a:r>
              <a:rPr lang="en-AU" dirty="0" smtClean="0"/>
              <a:t>Dr Teresa Lawrence </a:t>
            </a:r>
            <a:r>
              <a:rPr lang="en-AU" dirty="0" smtClean="0">
                <a:hlinkClick r:id="rId2"/>
              </a:rPr>
              <a:t>t.lawrence@ecu.edu.au</a:t>
            </a:r>
            <a:r>
              <a:rPr lang="en-AU" dirty="0" smtClean="0"/>
              <a:t> 6304 2576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Learning Adviser for undergraduate projects:</a:t>
            </a:r>
          </a:p>
          <a:p>
            <a:pPr marL="0" indent="0">
              <a:buNone/>
            </a:pPr>
            <a:r>
              <a:rPr lang="en-AU" dirty="0" smtClean="0"/>
              <a:t>Julia Wexler </a:t>
            </a:r>
            <a:r>
              <a:rPr lang="en-AU" dirty="0" smtClean="0">
                <a:hlinkClick r:id="rId3"/>
              </a:rPr>
              <a:t>j.wexler@ecu.edu.au</a:t>
            </a:r>
            <a:r>
              <a:rPr lang="en-AU" dirty="0" smtClean="0"/>
              <a:t> 6304 5162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Subject Librarian for Engineering:</a:t>
            </a:r>
          </a:p>
          <a:p>
            <a:pPr marL="0" indent="0">
              <a:buNone/>
            </a:pPr>
            <a:r>
              <a:rPr lang="en-AU" dirty="0" smtClean="0"/>
              <a:t>Karen </a:t>
            </a:r>
            <a:r>
              <a:rPr lang="en-AU" dirty="0" err="1" smtClean="0"/>
              <a:t>Lycett</a:t>
            </a:r>
            <a:r>
              <a:rPr lang="en-AU" dirty="0" smtClean="0"/>
              <a:t> </a:t>
            </a:r>
            <a:r>
              <a:rPr lang="en-AU" dirty="0" smtClean="0">
                <a:hlinkClick r:id="rId4"/>
              </a:rPr>
              <a:t>k.lycett@ecu.edu.au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Also see the library subject guides: </a:t>
            </a:r>
            <a:r>
              <a:rPr lang="en-AU" dirty="0">
                <a:hlinkClick r:id="rId5"/>
              </a:rPr>
              <a:t>http://ecu.au.libguides.com/profile.php?uid=30816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2192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56792"/>
            <a:ext cx="8642350" cy="468153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AU" sz="1400" dirty="0" smtClean="0"/>
              <a:t>Australian National University.  (2010). “Writing a lab report.” Retrieved from the ANU Academic Skills and Learning Centre Website: </a:t>
            </a:r>
            <a:r>
              <a:rPr lang="en-AU" sz="1400" dirty="0" smtClean="0">
                <a:hlinkClick r:id="rId2"/>
              </a:rPr>
              <a:t>https://academicskills.anu.edu.au/resources/handouts/writing-lab-report</a:t>
            </a:r>
            <a:endParaRPr lang="en-AU" sz="1400" dirty="0" smtClean="0"/>
          </a:p>
          <a:p>
            <a:pPr>
              <a:buNone/>
            </a:pPr>
            <a:r>
              <a:rPr lang="en-AU" sz="1400" dirty="0" smtClean="0"/>
              <a:t>Dolphin, W.D. (1997). “Writing lab reports and scientific papers.” Retrieved from the McGraw-Hill Higher Education Website: </a:t>
            </a:r>
            <a:r>
              <a:rPr lang="en-AU" sz="1400" dirty="0" smtClean="0">
                <a:hlinkClick r:id="rId3"/>
              </a:rPr>
              <a:t>http://www.mhhe.com/biosci/genbio/maderinquiry/writing.html</a:t>
            </a:r>
            <a:endParaRPr lang="en-AU" sz="1400" dirty="0" smtClean="0"/>
          </a:p>
          <a:p>
            <a:pPr>
              <a:buNone/>
            </a:pPr>
            <a:r>
              <a:rPr lang="en-AU" sz="1400" dirty="0" smtClean="0"/>
              <a:t>Gillett, A. (2012). “Features of academic writing.” Retrieved from the Using English for Academic Purposes: A Guide for Students in Higher Education Website: </a:t>
            </a:r>
            <a:r>
              <a:rPr lang="en-AU" sz="1400" dirty="0" smtClean="0">
                <a:hlinkClick r:id="rId4"/>
              </a:rPr>
              <a:t>http://www.uefap.com/writing/feature/intro.htm</a:t>
            </a:r>
            <a:endParaRPr lang="en-AU" sz="1400" dirty="0" smtClean="0"/>
          </a:p>
          <a:p>
            <a:pPr>
              <a:buNone/>
            </a:pPr>
            <a:r>
              <a:rPr lang="en-AU" sz="1400" i="1" dirty="0" smtClean="0"/>
              <a:t>IEEE </a:t>
            </a:r>
            <a:r>
              <a:rPr lang="en-AU" sz="1400" i="1" dirty="0"/>
              <a:t>e</a:t>
            </a:r>
            <a:r>
              <a:rPr lang="en-AU" sz="1400" i="1" dirty="0" smtClean="0"/>
              <a:t>ditorial style manual</a:t>
            </a:r>
            <a:r>
              <a:rPr lang="en-AU" sz="1400" dirty="0" smtClean="0"/>
              <a:t>. (</a:t>
            </a:r>
            <a:r>
              <a:rPr lang="en-AU" sz="1400" dirty="0" err="1" smtClean="0"/>
              <a:t>n.d.</a:t>
            </a:r>
            <a:r>
              <a:rPr lang="en-AU" sz="1400" dirty="0"/>
              <a:t>) Retrieved from </a:t>
            </a:r>
            <a:r>
              <a:rPr lang="en-AU" sz="1400" dirty="0">
                <a:hlinkClick r:id="rId5"/>
              </a:rPr>
              <a:t>http://</a:t>
            </a:r>
            <a:r>
              <a:rPr lang="en-AU" sz="1400" dirty="0" smtClean="0">
                <a:hlinkClick r:id="rId5"/>
              </a:rPr>
              <a:t>www.ieee.org/documents/stylemanual.pdf</a:t>
            </a:r>
            <a:r>
              <a:rPr lang="en-AU" sz="1400" dirty="0" smtClean="0"/>
              <a:t> </a:t>
            </a:r>
            <a:endParaRPr lang="en-AU" sz="1400" dirty="0"/>
          </a:p>
          <a:p>
            <a:pPr>
              <a:buNone/>
            </a:pPr>
            <a:r>
              <a:rPr lang="en-AU" sz="1400" dirty="0" smtClean="0"/>
              <a:t>Monash </a:t>
            </a:r>
            <a:r>
              <a:rPr lang="en-AU" sz="1400" dirty="0" smtClean="0"/>
              <a:t>University. (2012). “Essay or report?” Retrieved from Monash University Language and Learning Online: </a:t>
            </a:r>
            <a:r>
              <a:rPr lang="en-AU" sz="1400" dirty="0" smtClean="0">
                <a:hlinkClick r:id="rId6"/>
              </a:rPr>
              <a:t>http://www.monash.edu.au/lls/llonline/quickrefs/06-essay-report.xml</a:t>
            </a:r>
            <a:endParaRPr lang="en-AU" sz="1400" dirty="0" smtClean="0"/>
          </a:p>
          <a:p>
            <a:pPr>
              <a:buNone/>
            </a:pPr>
            <a:r>
              <a:rPr lang="en-AU" sz="1400" dirty="0" err="1" smtClean="0"/>
              <a:t>Murison</a:t>
            </a:r>
            <a:r>
              <a:rPr lang="en-AU" sz="1400" dirty="0" smtClean="0"/>
              <a:t>, E. &amp; Webb, C. (1991). </a:t>
            </a:r>
            <a:r>
              <a:rPr lang="en-AU" sz="1400" i="1" dirty="0" smtClean="0"/>
              <a:t>Writing a research paper</a:t>
            </a:r>
            <a:r>
              <a:rPr lang="en-AU" sz="1400" dirty="0" smtClean="0"/>
              <a:t>. Sydney, Australia: University of Sydney Learning Assistance Centre.</a:t>
            </a:r>
          </a:p>
          <a:p>
            <a:pPr>
              <a:buNone/>
            </a:pPr>
            <a:r>
              <a:rPr lang="en-AU" sz="1400" dirty="0" smtClean="0"/>
              <a:t>Shelton, J. H. (1994</a:t>
            </a:r>
            <a:r>
              <a:rPr lang="en-AU" sz="1400" dirty="0" smtClean="0"/>
              <a:t>). </a:t>
            </a:r>
            <a:r>
              <a:rPr lang="en-AU" sz="1400" i="1" dirty="0" smtClean="0"/>
              <a:t>Handbook for technical writing</a:t>
            </a:r>
            <a:r>
              <a:rPr lang="en-AU" sz="1400" dirty="0" smtClean="0"/>
              <a:t>. Lincolnwood, IL: NTC Publishing.</a:t>
            </a:r>
          </a:p>
          <a:p>
            <a:pPr>
              <a:buNone/>
            </a:pPr>
            <a:r>
              <a:rPr lang="en-AU" sz="1400" dirty="0" smtClean="0"/>
              <a:t>University of New South Wales (UNSW). (2012). “Writing lab reports”. Retrieved from the University of New South Wales Learning Centre Website: </a:t>
            </a:r>
            <a:r>
              <a:rPr lang="en-AU" sz="1400" dirty="0" smtClean="0">
                <a:hlinkClick r:id="rId7"/>
              </a:rPr>
              <a:t>http://</a:t>
            </a:r>
            <a:r>
              <a:rPr lang="en-AU" sz="1400" dirty="0" smtClean="0">
                <a:hlinkClick r:id="rId7"/>
              </a:rPr>
              <a:t>www.lc.unsw.edu.au/onlib/labrep.html</a:t>
            </a:r>
            <a:endParaRPr lang="en-AU" sz="1400" dirty="0" smtClean="0"/>
          </a:p>
          <a:p>
            <a:pPr>
              <a:buNone/>
            </a:pPr>
            <a:r>
              <a:rPr lang="en-AU" sz="1400" dirty="0" smtClean="0"/>
              <a:t>University </a:t>
            </a:r>
            <a:r>
              <a:rPr lang="en-AU" sz="1400" dirty="0" smtClean="0"/>
              <a:t>of Sydney. (2012). WRISE Write Reports in Science and Engineering. Retrieved from University of Sydney Learning Centre Website: </a:t>
            </a:r>
            <a:r>
              <a:rPr lang="en-AU" sz="1400" dirty="0" smtClean="0">
                <a:hlinkClick r:id="rId8"/>
              </a:rPr>
              <a:t>http://learningcentre.usyd.edu.au/wrise/</a:t>
            </a:r>
            <a:endParaRPr lang="en-AU" sz="1400" dirty="0" smtClean="0"/>
          </a:p>
          <a:p>
            <a:pPr>
              <a:buNone/>
            </a:pPr>
            <a:r>
              <a:rPr lang="en-AU" sz="1400" dirty="0" smtClean="0"/>
              <a:t>University of Toronto. (</a:t>
            </a:r>
            <a:r>
              <a:rPr lang="en-AU" sz="1400" dirty="0" err="1" smtClean="0"/>
              <a:t>n.d</a:t>
            </a:r>
            <a:r>
              <a:rPr lang="en-AU" sz="1400" dirty="0" smtClean="0"/>
              <a:t>.). “The lab report.” Retrieved from the University of Toronto Website: </a:t>
            </a:r>
            <a:r>
              <a:rPr lang="en-AU" sz="1400" dirty="0" smtClean="0">
                <a:hlinkClick r:id="rId9"/>
              </a:rPr>
              <a:t>http://www.writing.utoronto.ca/advice/specific-types-of-writing/lab-report</a:t>
            </a:r>
            <a:endParaRPr lang="en-AU" sz="1400" dirty="0" smtClean="0"/>
          </a:p>
          <a:p>
            <a:pPr>
              <a:buNone/>
            </a:pPr>
            <a:r>
              <a:rPr lang="en-AU" sz="1400" dirty="0" smtClean="0"/>
              <a:t>University of Wisconsin-Madison. (2012). “The writer’s handbook: Writing scientific reports.” Retrieved from the University of Wisconsin Writing Centre Website: </a:t>
            </a:r>
            <a:r>
              <a:rPr lang="en-AU" sz="1400" dirty="0" smtClean="0">
                <a:hlinkClick r:id="rId10"/>
              </a:rPr>
              <a:t>http://writing.wisc.edu/Handbook/ScienceReport.html</a:t>
            </a:r>
            <a:endParaRPr lang="en-AU" sz="1400" dirty="0" smtClean="0"/>
          </a:p>
          <a:p>
            <a:pPr>
              <a:buNone/>
            </a:pPr>
            <a:r>
              <a:rPr lang="en-AU" sz="1400" dirty="0" err="1" smtClean="0"/>
              <a:t>Winckel</a:t>
            </a:r>
            <a:r>
              <a:rPr lang="en-AU" sz="1400" dirty="0" smtClean="0"/>
              <a:t>, A. &amp; Hart, B. (2002).</a:t>
            </a:r>
            <a:r>
              <a:rPr lang="en-AU" sz="1400" dirty="0"/>
              <a:t> </a:t>
            </a:r>
            <a:r>
              <a:rPr lang="en-AU" sz="1400" i="1" dirty="0"/>
              <a:t>Report writing style guide for engineering </a:t>
            </a:r>
            <a:r>
              <a:rPr lang="en-AU" sz="1400" i="1" dirty="0" smtClean="0"/>
              <a:t>students (4</a:t>
            </a:r>
            <a:r>
              <a:rPr lang="en-AU" sz="1400" i="1" baseline="30000" dirty="0" smtClean="0"/>
              <a:t>th</a:t>
            </a:r>
            <a:r>
              <a:rPr lang="en-AU" sz="1400" i="1" dirty="0" smtClean="0"/>
              <a:t> ed.).</a:t>
            </a:r>
            <a:r>
              <a:rPr lang="en-AU" sz="1400" dirty="0"/>
              <a:t> [Adelaide]: Faculty of Engineering, University of South </a:t>
            </a:r>
            <a:r>
              <a:rPr lang="en-AU" sz="1400" dirty="0" smtClean="0"/>
              <a:t>Australia.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18045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7776864" cy="5832648"/>
          </a:xfrm>
        </p:spPr>
      </p:pic>
      <p:sp>
        <p:nvSpPr>
          <p:cNvPr id="5" name="TextBox 4"/>
          <p:cNvSpPr txBox="1"/>
          <p:nvPr/>
        </p:nvSpPr>
        <p:spPr>
          <a:xfrm>
            <a:off x="6327752" y="6525344"/>
            <a:ext cx="22059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 smtClean="0">
                <a:latin typeface="Cambria" pitchFamily="18" charset="0"/>
              </a:rPr>
              <a:t>(</a:t>
            </a:r>
            <a:r>
              <a:rPr lang="en-AU" sz="1500" dirty="0" err="1" smtClean="0">
                <a:latin typeface="Cambria" pitchFamily="18" charset="0"/>
              </a:rPr>
              <a:t>Murison</a:t>
            </a:r>
            <a:r>
              <a:rPr lang="en-AU" sz="1500" dirty="0" smtClean="0">
                <a:latin typeface="Cambria" pitchFamily="18" charset="0"/>
              </a:rPr>
              <a:t> &amp; Webb, 1991</a:t>
            </a:r>
            <a:r>
              <a:rPr lang="en-AU" sz="1500" dirty="0" smtClean="0"/>
              <a:t>)</a:t>
            </a:r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8779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Structuring your report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Start with an outline or map </a:t>
            </a:r>
          </a:p>
          <a:p>
            <a:r>
              <a:rPr lang="en-AU" dirty="0" smtClean="0"/>
              <a:t>This is your draft TOC</a:t>
            </a:r>
          </a:p>
          <a:p>
            <a:r>
              <a:rPr lang="en-AU" dirty="0" smtClean="0"/>
              <a:t>At the end of your writing process, you will check back with this and make sure sections match</a:t>
            </a:r>
          </a:p>
          <a:p>
            <a:pPr lvl="1"/>
            <a:r>
              <a:rPr lang="en-AU" dirty="0" smtClean="0"/>
              <a:t>Structure it sensibly, deciding what to include and what goes in appendices</a:t>
            </a:r>
          </a:p>
          <a:p>
            <a:pPr lvl="1"/>
            <a:r>
              <a:rPr lang="en-AU" dirty="0" smtClean="0"/>
              <a:t>Limit the scope explicitly</a:t>
            </a:r>
          </a:p>
          <a:p>
            <a:pPr lvl="1"/>
            <a:r>
              <a:rPr lang="en-AU" dirty="0" smtClean="0"/>
              <a:t>Tell a logical story</a:t>
            </a:r>
          </a:p>
          <a:p>
            <a:pPr lvl="1"/>
            <a:r>
              <a:rPr lang="en-AU" dirty="0" smtClean="0"/>
              <a:t>Refer back to beginning goals in the final section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66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Abstract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3000" dirty="0"/>
              <a:t>State main </a:t>
            </a:r>
            <a:r>
              <a:rPr lang="en-AU" sz="3000" dirty="0" smtClean="0"/>
              <a:t>objectives. </a:t>
            </a:r>
            <a:r>
              <a:rPr lang="en-AU" sz="3000" dirty="0"/>
              <a:t>(What did you investigate? Why</a:t>
            </a:r>
            <a:r>
              <a:rPr lang="en-AU" sz="3000" dirty="0" smtClean="0"/>
              <a:t>?) </a:t>
            </a:r>
            <a:endParaRPr lang="en-AU" sz="3000" dirty="0"/>
          </a:p>
          <a:p>
            <a:r>
              <a:rPr lang="en-AU" sz="3000" dirty="0"/>
              <a:t>Describe </a:t>
            </a:r>
            <a:r>
              <a:rPr lang="en-AU" sz="3000" dirty="0" smtClean="0"/>
              <a:t>methods. </a:t>
            </a:r>
            <a:r>
              <a:rPr lang="en-AU" sz="3000" dirty="0"/>
              <a:t>(What did you do</a:t>
            </a:r>
            <a:r>
              <a:rPr lang="en-AU" sz="3000" dirty="0" smtClean="0"/>
              <a:t>?) </a:t>
            </a:r>
            <a:endParaRPr lang="en-AU" sz="3000" dirty="0"/>
          </a:p>
          <a:p>
            <a:r>
              <a:rPr lang="en-AU" sz="3000" dirty="0" smtClean="0"/>
              <a:t>Summarise </a:t>
            </a:r>
            <a:r>
              <a:rPr lang="en-AU" sz="3000" dirty="0"/>
              <a:t>the most important results. (What did you find out?) </a:t>
            </a:r>
          </a:p>
          <a:p>
            <a:r>
              <a:rPr lang="en-AU" sz="3000" dirty="0"/>
              <a:t>State major conclusions and significance. (What do your results mean? So what?) </a:t>
            </a:r>
          </a:p>
          <a:p>
            <a:pPr marL="0" indent="0">
              <a:buNone/>
            </a:pPr>
            <a:endParaRPr lang="en-AU" sz="3000" dirty="0" smtClean="0"/>
          </a:p>
          <a:p>
            <a:pPr marL="0" indent="0" algn="r">
              <a:buNone/>
            </a:pPr>
            <a:r>
              <a:rPr lang="en-AU" sz="1600" dirty="0" smtClean="0"/>
              <a:t>(University of Wisconsin-Madison, 2012)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2638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28800"/>
            <a:ext cx="8642350" cy="36731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An introduction should:</a:t>
            </a:r>
          </a:p>
          <a:p>
            <a:r>
              <a:rPr lang="en-AU" dirty="0" smtClean="0"/>
              <a:t>Outline the background theory relevant to your experiment. </a:t>
            </a:r>
          </a:p>
          <a:p>
            <a:r>
              <a:rPr lang="en-AU" dirty="0" smtClean="0"/>
              <a:t>Review the current literature in order to justify your hypothesis.</a:t>
            </a:r>
          </a:p>
          <a:p>
            <a:r>
              <a:rPr lang="en-AU" dirty="0" smtClean="0"/>
              <a:t>Explain the relevance of the experiment.</a:t>
            </a:r>
          </a:p>
          <a:p>
            <a:r>
              <a:rPr lang="en-AU" dirty="0" smtClean="0"/>
              <a:t>State your aim.</a:t>
            </a:r>
          </a:p>
          <a:p>
            <a:r>
              <a:rPr lang="en-AU" dirty="0" smtClean="0"/>
              <a:t>State your hypothesis.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58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0" y="1556792"/>
            <a:ext cx="6592220" cy="4163006"/>
          </a:xfrm>
        </p:spPr>
      </p:pic>
      <p:sp>
        <p:nvSpPr>
          <p:cNvPr id="5" name="TextBox 4"/>
          <p:cNvSpPr txBox="1"/>
          <p:nvPr/>
        </p:nvSpPr>
        <p:spPr>
          <a:xfrm>
            <a:off x="5943141" y="6309320"/>
            <a:ext cx="25892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 smtClean="0">
                <a:latin typeface="Cambria" pitchFamily="18" charset="0"/>
              </a:rPr>
              <a:t>(University of Sydney, 2012)</a:t>
            </a:r>
            <a:endParaRPr lang="en-AU" sz="1500" dirty="0">
              <a:latin typeface="Cambria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0825" y="332656"/>
            <a:ext cx="8642350" cy="1000125"/>
          </a:xfrm>
        </p:spPr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664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Methods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556792"/>
            <a:ext cx="8642350" cy="2881039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Outline exactly what equipment, subjects and materials were used. </a:t>
            </a:r>
          </a:p>
          <a:p>
            <a:r>
              <a:rPr lang="en-AU" dirty="0" smtClean="0"/>
              <a:t>Explain how the equipment was set up and utilised.</a:t>
            </a:r>
          </a:p>
          <a:p>
            <a:r>
              <a:rPr lang="en-AU" dirty="0" smtClean="0"/>
              <a:t>Describe the procedure that was followed.</a:t>
            </a:r>
          </a:p>
          <a:p>
            <a:r>
              <a:rPr lang="en-AU" dirty="0" smtClean="0"/>
              <a:t>Ensure that the experiment could be replicated using the information you present.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07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2029</Words>
  <Application>Microsoft Office PowerPoint</Application>
  <PresentationFormat>On-screen Show (4:3)</PresentationFormat>
  <Paragraphs>205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Final Year Engineering  Report Writing  Process</vt:lpstr>
      <vt:lpstr>Objectives</vt:lpstr>
      <vt:lpstr>What your report should do</vt:lpstr>
      <vt:lpstr>PowerPoint Presentation</vt:lpstr>
      <vt:lpstr>Structuring your report</vt:lpstr>
      <vt:lpstr>Abstract</vt:lpstr>
      <vt:lpstr>Introduction</vt:lpstr>
      <vt:lpstr>Introduction</vt:lpstr>
      <vt:lpstr>Methods</vt:lpstr>
      <vt:lpstr>Methods</vt:lpstr>
      <vt:lpstr>Results</vt:lpstr>
      <vt:lpstr>Results</vt:lpstr>
      <vt:lpstr>PowerPoint Presentation</vt:lpstr>
      <vt:lpstr>Discussion</vt:lpstr>
      <vt:lpstr>Discussion</vt:lpstr>
      <vt:lpstr>Example discussion (extract)</vt:lpstr>
      <vt:lpstr>Conclusion</vt:lpstr>
      <vt:lpstr>Conclusion</vt:lpstr>
      <vt:lpstr>The research &amp; writing process</vt:lpstr>
      <vt:lpstr>The research &amp; writing process cont’d</vt:lpstr>
      <vt:lpstr>Reverse outlining</vt:lpstr>
      <vt:lpstr>Report language </vt:lpstr>
      <vt:lpstr>Top priority #1: Clear meaning </vt:lpstr>
      <vt:lpstr>Features of academic writing (1)</vt:lpstr>
      <vt:lpstr>Features of academic writing (2)</vt:lpstr>
      <vt:lpstr>Features of academic writing (3)</vt:lpstr>
      <vt:lpstr>Nominalisation</vt:lpstr>
      <vt:lpstr>Verb tense</vt:lpstr>
      <vt:lpstr>Active language</vt:lpstr>
      <vt:lpstr>Other tips for report writing</vt:lpstr>
      <vt:lpstr>Need some writing or research help?</vt:lpstr>
      <vt:lpstr>References</vt:lpstr>
    </vt:vector>
  </TitlesOfParts>
  <Company>ECU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Engineering  Report Writing  Process</dc:title>
  <dc:creator>Julia WEXLER</dc:creator>
  <cp:lastModifiedBy>Julia WEXLER</cp:lastModifiedBy>
  <cp:revision>22</cp:revision>
  <cp:lastPrinted>2013-10-14T04:47:36Z</cp:lastPrinted>
  <dcterms:created xsi:type="dcterms:W3CDTF">2013-09-16T10:18:56Z</dcterms:created>
  <dcterms:modified xsi:type="dcterms:W3CDTF">2013-10-24T05:58:12Z</dcterms:modified>
</cp:coreProperties>
</file>