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76" r:id="rId8"/>
    <p:sldId id="275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4" r:id="rId18"/>
    <p:sldId id="262" r:id="rId19"/>
    <p:sldId id="273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043"/>
  </p:normalViewPr>
  <p:slideViewPr>
    <p:cSldViewPr snapToGrid="0" snapToObjects="1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90347-24CD-844B-B77C-9BA6FBA8EC91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C638F-8A1D-834E-9657-78D7AC45D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“bag-of-words” is when we take text and break down the number of times a word occurs in the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8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Ratings are averaged across users and rounded to the nearest tenth by IMDB</a:t>
            </a:r>
          </a:p>
          <a:p>
            <a:r>
              <a:rPr lang="en-US" dirty="0"/>
              <a:t>These are the original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2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68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and gradient booster are complex and powerful methods</a:t>
            </a:r>
          </a:p>
          <a:p>
            <a:r>
              <a:rPr lang="en-US" dirty="0"/>
              <a:t>Linear regression is a simple model, and easy to understand, but random forest and gradient booster can be more accurate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8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Ah but can we do better with linear regression by changing the number of features? I used select k best, a function from </a:t>
            </a:r>
            <a:r>
              <a:rPr lang="en-US" dirty="0" err="1"/>
              <a:t>scikitlearn</a:t>
            </a:r>
            <a:r>
              <a:rPr lang="en-US" dirty="0"/>
              <a:t>, to select original features that best predict the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89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Tested various number of features and found that 20 features gave best result.</a:t>
            </a:r>
          </a:p>
          <a:p>
            <a:r>
              <a:rPr lang="en-US" dirty="0"/>
              <a:t>How much influence do each of the features have on the linear regression?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3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that the two strongest features are </a:t>
            </a:r>
            <a:r>
              <a:rPr lang="en-US" dirty="0" err="1"/>
              <a:t>genre_musical</a:t>
            </a:r>
            <a:r>
              <a:rPr lang="en-US" dirty="0"/>
              <a:t> and </a:t>
            </a:r>
            <a:r>
              <a:rPr lang="en-US" dirty="0" err="1"/>
              <a:t>genre_music</a:t>
            </a:r>
            <a:r>
              <a:rPr lang="en-US" dirty="0"/>
              <a:t>. This is a contradiction, as these refer to the same kind of movie. We can also see that </a:t>
            </a:r>
            <a:r>
              <a:rPr lang="en-US" dirty="0" err="1"/>
              <a:t>genre_horror</a:t>
            </a:r>
            <a:r>
              <a:rPr lang="en-US" dirty="0"/>
              <a:t> has a strong negative influence on the linear regression, and </a:t>
            </a:r>
            <a:r>
              <a:rPr lang="en-US" dirty="0" err="1"/>
              <a:t>genre_adventure</a:t>
            </a:r>
            <a:r>
              <a:rPr lang="en-US" dirty="0"/>
              <a:t> and </a:t>
            </a:r>
            <a:r>
              <a:rPr lang="en-US" dirty="0" err="1"/>
              <a:t>genre_western</a:t>
            </a:r>
            <a:r>
              <a:rPr lang="en-US" dirty="0"/>
              <a:t> have a strong positive influence. </a:t>
            </a:r>
          </a:p>
          <a:p>
            <a:r>
              <a:rPr lang="en-US" dirty="0"/>
              <a:t>To wrap up…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69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words occur only a few times.</a:t>
            </a:r>
          </a:p>
          <a:p>
            <a:r>
              <a:rPr lang="en-US" dirty="0"/>
              <a:t>The number 13 occurs over 85,000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C638F-8A1D-834E-9657-78D7AC45DDE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3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75E5-87C5-2C4E-8138-C740DC7B8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106A4-3926-074B-A5BB-085A96C95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8843-D735-2642-8FBC-10170E4C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E3B46-00F5-F743-9C31-CAF233FF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4B62-651F-4D4E-9725-E71D298B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6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D394-02E0-664A-BB34-9EA6F34E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ACE06-1A45-1F4E-B3E5-E01F73D5E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EB8C-37F2-5943-9F12-EFFE0761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F79B-5AD7-FB4A-B68D-20296656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64DE5-921A-E448-A229-C5AF7B24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1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839DC-D631-5E41-9B9A-3C5A97E31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81B92-FDAE-194A-B93C-38C636E28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2D0D-D6EE-E243-9F82-F0C5FB26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6391-691A-0245-8418-DB0280D7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0082-61C7-CF4E-A397-1BA784DE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9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7151-B134-5B4C-8ADD-E60F17E0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F97EE-A903-7643-88A5-81A4B36E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FEE10-FF65-C649-9F1C-E046277D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48C5-8BD1-7843-BB44-3D55C3F4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5804-DBDA-1847-900A-CF24387B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4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4C0E-5759-3544-B1E9-5E0BF9A4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359A5-C9EC-FA42-848A-1B004E16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316A5-C1B4-734E-AA76-E1A68DAD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9E15-14EE-194B-A692-131871B4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365E-F2A5-8C45-897A-01A187AA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1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2446-FFDE-ED4B-9B94-74733DEB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25FF-F5A4-A74D-93C8-28BD06840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6CA70-40AC-2944-A05A-2662832C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C38A5-AC92-B14B-9FE2-194708F6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97541-046E-0446-B82C-1EE3322F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38ACC-4885-E94E-A459-85CDAF8D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5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5E1E-7779-C14E-B42E-3AFFEC69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BE9A2-0613-3244-9108-E36A0CB0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7805B-5012-C04C-A6B7-BC0598331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DD840-C1A0-9940-B1A3-DACE4FF9A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4C679-57C2-8D47-81CD-110518B9D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F7558-7B6A-C847-AF74-4376FEA6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F3CA0-081E-3C42-B1F7-D9C6D4F1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050BA-DB94-874E-AC7F-57AE6737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3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6850-2E86-A84F-8B6A-140CF623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9DD69-9802-3D4D-9F0B-786E5982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B01C8-C288-5042-98B1-A6C9E38E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F4A62-E5D9-B14B-B012-5DCEE2F4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7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08671-53AA-2D4E-A397-3F462E39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C21E7-94FE-7E48-B196-D8AE24BD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D3A2-7330-A647-A936-E8C5CCBC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8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7B0D-DDE2-2E41-A813-E74D581C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0E7B-401B-7947-AD1B-FA4BD021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11780-5B43-664A-A9A4-A70CDEAF8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CD0AA-A660-5440-8520-8AB061A1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98B20-0B60-FF42-BDE2-E19333E7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61161-9D51-C744-9551-00868ACC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4B7F-2DE9-D546-8FFC-F2321700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7C5D0-C30A-C141-BBC1-C0083E650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114B4-4887-8B41-A19B-AC19A321F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593D6-92B4-BC48-A0DF-99E2FB5C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59E2A-4AB8-E343-928F-1D1F3718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E63D3-7DEC-6747-A591-D9E3A6CB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0BCE1-AEB4-1B4C-B429-4A609377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9B0AC-8401-E64E-9F42-20F469309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D298A-102B-FD4F-A238-0428687C4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9767-03AA-AB4A-BB3D-63A97DCAFBDC}" type="datetimeFigureOut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EBB2-37FA-3644-AA78-4EF3296DB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6689-1E64-E04B-8B4D-B108B0D6C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62144-679A-EA4E-AEDC-07B3DF361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5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BB42-DD49-1047-ACF9-8F7FFCD0A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New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1B282-62E7-BE45-957D-B2DB0C47D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C174F-7241-4844-BAAC-5BC4C8EA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82" y="4039841"/>
            <a:ext cx="1884218" cy="16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3487-F626-6C49-B828-3FC32D38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Recommender –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AF74-C2E1-0744-B8A2-2A5824923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</a:t>
            </a:r>
          </a:p>
          <a:p>
            <a:pPr lvl="1"/>
            <a:r>
              <a:rPr lang="en-US" dirty="0"/>
              <a:t>Mean of ratings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Gradient booster</a:t>
            </a:r>
          </a:p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50066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6EE7-3BFB-D24E-BA9A-172C375D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Recommender – 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3C7F-BE1F-9149-8C8E-82F3AAC4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mean squared error (RMSE)</a:t>
            </a:r>
          </a:p>
          <a:p>
            <a:pPr lvl="1"/>
            <a:r>
              <a:rPr lang="en-US" dirty="0"/>
              <a:t>Lower is better</a:t>
            </a:r>
          </a:p>
        </p:txBody>
      </p:sp>
    </p:spTree>
    <p:extLst>
      <p:ext uri="{BB962C8B-B14F-4D97-AF65-F5344CB8AC3E}">
        <p14:creationId xmlns:p14="http://schemas.microsoft.com/office/powerpoint/2010/main" val="272072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B06-F7C2-8948-91B4-99F902A8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for the Four Models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0B3B07-AC00-9345-A6D7-BE979C566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0810" y="1931194"/>
            <a:ext cx="6921500" cy="4140200"/>
          </a:xfrm>
        </p:spPr>
      </p:pic>
    </p:spTree>
    <p:extLst>
      <p:ext uri="{BB962C8B-B14F-4D97-AF65-F5344CB8AC3E}">
        <p14:creationId xmlns:p14="http://schemas.microsoft.com/office/powerpoint/2010/main" val="144828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4C00-D189-7E40-956A-ECC88545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the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7C671-4E99-0D41-913B-822A2AC4D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0191" y="1825625"/>
            <a:ext cx="591161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9CDDC-516A-1449-9D91-ADC5A936E23A}"/>
              </a:ext>
            </a:extLst>
          </p:cNvPr>
          <p:cNvSpPr txBox="1"/>
          <p:nvPr/>
        </p:nvSpPr>
        <p:spPr>
          <a:xfrm>
            <a:off x="1862670" y="57721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= 11.685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04898A-CA70-8C4F-A4A4-571BAA2F52E5}"/>
              </a:ext>
            </a:extLst>
          </p:cNvPr>
          <p:cNvCxnSpPr>
            <a:cxnSpLocks/>
          </p:cNvCxnSpPr>
          <p:nvPr/>
        </p:nvCxnSpPr>
        <p:spPr>
          <a:xfrm flipV="1">
            <a:off x="3429000" y="5571067"/>
            <a:ext cx="1261533" cy="358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9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A12D-D120-9141-9ACD-48D06B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7CE75-17E2-F943-B246-B38BD2498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1132" y="1825625"/>
            <a:ext cx="4769735" cy="4351338"/>
          </a:xfrm>
        </p:spPr>
      </p:pic>
    </p:spTree>
    <p:extLst>
      <p:ext uri="{BB962C8B-B14F-4D97-AF65-F5344CB8AC3E}">
        <p14:creationId xmlns:p14="http://schemas.microsoft.com/office/powerpoint/2010/main" val="1023257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CA8D-0E7E-9946-B228-F3DA7110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B1DC-3B73-E24F-ACCE-BCC26E1A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make a horror movie</a:t>
            </a:r>
          </a:p>
          <a:p>
            <a:r>
              <a:rPr lang="en-US" dirty="0"/>
              <a:t>Consider adventure movies or westerns</a:t>
            </a:r>
          </a:p>
          <a:p>
            <a:r>
              <a:rPr lang="en-US" dirty="0"/>
              <a:t>Don’t make a musical until we figure out the difference between “music” and “musical” as a genre</a:t>
            </a:r>
          </a:p>
        </p:txBody>
      </p:sp>
    </p:spTree>
    <p:extLst>
      <p:ext uri="{BB962C8B-B14F-4D97-AF65-F5344CB8AC3E}">
        <p14:creationId xmlns:p14="http://schemas.microsoft.com/office/powerpoint/2010/main" val="2982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E854-6E07-4C4A-8CE0-2FF8979A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9037-CDAB-FB49-93FD-23A6B4AD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scripts</a:t>
            </a:r>
          </a:p>
          <a:p>
            <a:pPr lvl="1"/>
            <a:r>
              <a:rPr lang="en-US" dirty="0"/>
              <a:t>Only through 2009</a:t>
            </a:r>
          </a:p>
          <a:p>
            <a:r>
              <a:rPr lang="en-US" dirty="0"/>
              <a:t>Determine difference between “music” and “musical” as genres</a:t>
            </a:r>
          </a:p>
          <a:p>
            <a:r>
              <a:rPr lang="en-US" dirty="0"/>
              <a:t>Other rating systems</a:t>
            </a:r>
          </a:p>
          <a:p>
            <a:pPr lvl="1"/>
            <a:r>
              <a:rPr lang="en-US" dirty="0"/>
              <a:t>Rotten Tomatoes</a:t>
            </a:r>
          </a:p>
          <a:p>
            <a:pPr lvl="1"/>
            <a:r>
              <a:rPr lang="en-US" dirty="0"/>
              <a:t>Amazon</a:t>
            </a:r>
          </a:p>
        </p:txBody>
      </p:sp>
    </p:spTree>
    <p:extLst>
      <p:ext uri="{BB962C8B-B14F-4D97-AF65-F5344CB8AC3E}">
        <p14:creationId xmlns:p14="http://schemas.microsoft.com/office/powerpoint/2010/main" val="210291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3AF21-F287-AE41-8891-1FB580360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5A8301-556D-594B-B180-5AB7408F0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4FBA-6F32-1C49-AD63-798FA75B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Recurrences Across Scripts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3B4E1-467A-8548-B913-7C084B95E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8050" y="1931194"/>
            <a:ext cx="5295900" cy="4140200"/>
          </a:xfrm>
        </p:spPr>
      </p:pic>
    </p:spTree>
    <p:extLst>
      <p:ext uri="{BB962C8B-B14F-4D97-AF65-F5344CB8AC3E}">
        <p14:creationId xmlns:p14="http://schemas.microsoft.com/office/powerpoint/2010/main" val="250253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06EC-BD9D-AE4A-BB2B-63268103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Recurrences </a:t>
            </a:r>
            <a:r>
              <a:rPr lang="en-US"/>
              <a:t>Without Outliers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CA512-B710-FF4A-B79E-91EED9FB3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050" y="1931194"/>
            <a:ext cx="5295900" cy="4140200"/>
          </a:xfrm>
        </p:spPr>
      </p:pic>
    </p:spTree>
    <p:extLst>
      <p:ext uri="{BB962C8B-B14F-4D97-AF65-F5344CB8AC3E}">
        <p14:creationId xmlns:p14="http://schemas.microsoft.com/office/powerpoint/2010/main" val="269328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D282-76DC-194A-AACB-747B2F0B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New 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D224-76EB-B940-9D18-4E616746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money to create new TV movies</a:t>
            </a:r>
          </a:p>
          <a:p>
            <a:r>
              <a:rPr lang="en-US" dirty="0"/>
              <a:t>How to create movies that people will watch?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410AC-7D75-1043-9DB6-44FC6381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5414963"/>
            <a:ext cx="8305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86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E6B9-B78F-8945-92AC-EB04DA9E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369CF3-819F-BC44-AA7C-945BDCC9A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797150"/>
              </p:ext>
            </p:extLst>
          </p:nvPr>
        </p:nvGraphicFramePr>
        <p:xfrm>
          <a:off x="3881437" y="2657475"/>
          <a:ext cx="4429126" cy="1900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4563">
                  <a:extLst>
                    <a:ext uri="{9D8B030D-6E8A-4147-A177-3AD203B41FA5}">
                      <a16:colId xmlns:a16="http://schemas.microsoft.com/office/drawing/2014/main" val="1572507351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246870287"/>
                    </a:ext>
                  </a:extLst>
                </a:gridCol>
              </a:tblGrid>
              <a:tr h="633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Number of trees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508100"/>
                  </a:ext>
                </a:extLst>
              </a:tr>
              <a:tr h="5913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Max-depth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931483"/>
                  </a:ext>
                </a:extLst>
              </a:tr>
              <a:tr h="6748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Criterion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‘Gini’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83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81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0AE8-C214-4343-88F8-7359BE88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Booster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9128D3-15F0-BA4F-94C6-9908DD7D0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322209"/>
              </p:ext>
            </p:extLst>
          </p:nvPr>
        </p:nvGraphicFramePr>
        <p:xfrm>
          <a:off x="3752850" y="2757488"/>
          <a:ext cx="4686300" cy="2019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7374">
                  <a:extLst>
                    <a:ext uri="{9D8B030D-6E8A-4147-A177-3AD203B41FA5}">
                      <a16:colId xmlns:a16="http://schemas.microsoft.com/office/drawing/2014/main" val="3687197708"/>
                    </a:ext>
                  </a:extLst>
                </a:gridCol>
                <a:gridCol w="1318926">
                  <a:extLst>
                    <a:ext uri="{9D8B030D-6E8A-4147-A177-3AD203B41FA5}">
                      <a16:colId xmlns:a16="http://schemas.microsoft.com/office/drawing/2014/main" val="3180680702"/>
                    </a:ext>
                  </a:extLst>
                </a:gridCol>
              </a:tblGrid>
              <a:tr h="50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Learning rate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47875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Number of estimators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250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06860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Max. features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191827"/>
                  </a:ext>
                </a:extLst>
              </a:tr>
              <a:tr h="5047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Max. depth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67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7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519F-C3C1-A546-A143-EA5BC368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81D7-872B-934D-9403-47BF133DF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a script analyzer that will read the script and predict how the new script will be rated</a:t>
            </a:r>
          </a:p>
        </p:txBody>
      </p:sp>
    </p:spTree>
    <p:extLst>
      <p:ext uri="{BB962C8B-B14F-4D97-AF65-F5344CB8AC3E}">
        <p14:creationId xmlns:p14="http://schemas.microsoft.com/office/powerpoint/2010/main" val="141756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69C9-742D-8B48-80C0-C8DCF58E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7BBA-EE68-FE42-8BF5-B415A758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published scripts to create analyzer</a:t>
            </a:r>
          </a:p>
          <a:p>
            <a:r>
              <a:rPr lang="en-US" dirty="0"/>
              <a:t>Scrape from </a:t>
            </a:r>
            <a:r>
              <a:rPr lang="en-US" dirty="0" err="1"/>
              <a:t>simplescripts.com</a:t>
            </a:r>
            <a:r>
              <a:rPr lang="en-US" dirty="0"/>
              <a:t> using Beautiful Soup</a:t>
            </a:r>
          </a:p>
          <a:p>
            <a:pPr lvl="1"/>
            <a:r>
              <a:rPr lang="en-US" dirty="0"/>
              <a:t>Original website has links to scripts, not the actual scripts</a:t>
            </a:r>
          </a:p>
          <a:p>
            <a:pPr lvl="1"/>
            <a:r>
              <a:rPr lang="en-US" dirty="0"/>
              <a:t>Some links are broken</a:t>
            </a:r>
          </a:p>
          <a:p>
            <a:pPr lvl="1"/>
            <a:r>
              <a:rPr lang="en-US" dirty="0"/>
              <a:t>Some links are to files that just notifications that the script isn’t there</a:t>
            </a:r>
          </a:p>
          <a:p>
            <a:pPr lvl="2"/>
            <a:r>
              <a:rPr lang="en-US" dirty="0"/>
              <a:t>Manual scrubbing of these files</a:t>
            </a:r>
          </a:p>
          <a:p>
            <a:r>
              <a:rPr lang="en-US" dirty="0"/>
              <a:t>Multiple file formats</a:t>
            </a:r>
          </a:p>
          <a:p>
            <a:pPr lvl="1"/>
            <a:r>
              <a:rPr lang="en-US" dirty="0"/>
              <a:t>Converted all to .txt files</a:t>
            </a:r>
          </a:p>
          <a:p>
            <a:r>
              <a:rPr lang="en-US" dirty="0"/>
              <a:t>Convert files to “bag of words”</a:t>
            </a:r>
          </a:p>
          <a:p>
            <a:pPr lvl="1"/>
            <a:r>
              <a:rPr lang="en-US" dirty="0"/>
              <a:t>Take the text and represent it as individual words out of context, with a count as to how many times it appears in the individual text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98B7A-B1EF-F14B-91CE-E6F95EC55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191" y="365125"/>
            <a:ext cx="6466609" cy="9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BFB0-8CC6-414E-95B8-E9B6E633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Rated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4189-9421-2B4D-B668-3D1B83AA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IMDB rating system</a:t>
            </a:r>
          </a:p>
          <a:p>
            <a:pPr lvl="1"/>
            <a:r>
              <a:rPr lang="en-US" dirty="0"/>
              <a:t>Out of ten stars</a:t>
            </a:r>
          </a:p>
          <a:p>
            <a:r>
              <a:rPr lang="en-US" dirty="0"/>
              <a:t>Data also included genre of the film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C1BD6-32CC-E943-9A6E-41298E703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662"/>
          <a:stretch/>
        </p:blipFill>
        <p:spPr>
          <a:xfrm>
            <a:off x="8511583" y="497436"/>
            <a:ext cx="3023679" cy="10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0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A972-16BD-C84C-B6C6-BCFF349D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3F380-B4B8-3A43-A1B2-28207CE99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150" y="1931194"/>
            <a:ext cx="5219700" cy="4140200"/>
          </a:xfrm>
        </p:spPr>
      </p:pic>
    </p:spTree>
    <p:extLst>
      <p:ext uri="{BB962C8B-B14F-4D97-AF65-F5344CB8AC3E}">
        <p14:creationId xmlns:p14="http://schemas.microsoft.com/office/powerpoint/2010/main" val="209677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BFB0-8CC6-414E-95B8-E9B6E633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Rated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4189-9421-2B4D-B668-3D1B83AA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IMDB rating system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 of ten stars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also included genre of the film</a:t>
            </a:r>
          </a:p>
          <a:p>
            <a:r>
              <a:rPr lang="en-US" dirty="0"/>
              <a:t>Came in multiple files </a:t>
            </a:r>
          </a:p>
          <a:p>
            <a:pPr lvl="1"/>
            <a:r>
              <a:rPr lang="en-US" dirty="0"/>
              <a:t>Join files to get genre, movie name, and ratings</a:t>
            </a:r>
          </a:p>
          <a:p>
            <a:r>
              <a:rPr lang="en-US" dirty="0"/>
              <a:t>Convert genres into “bag-of-words”</a:t>
            </a:r>
          </a:p>
          <a:p>
            <a:pPr lvl="1"/>
            <a:r>
              <a:rPr lang="en-US" dirty="0"/>
              <a:t>Add the genres to the ”bag-of-words” from the scripts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C1BD6-32CC-E943-9A6E-41298E703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662"/>
          <a:stretch/>
        </p:blipFill>
        <p:spPr>
          <a:xfrm>
            <a:off x="8511583" y="497436"/>
            <a:ext cx="3023679" cy="10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8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9360-247B-F14B-BD26-68255C67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by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CA692-9235-0043-863C-5D1E65470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700" y="1931194"/>
            <a:ext cx="5816600" cy="4140200"/>
          </a:xfrm>
        </p:spPr>
      </p:pic>
    </p:spTree>
    <p:extLst>
      <p:ext uri="{BB962C8B-B14F-4D97-AF65-F5344CB8AC3E}">
        <p14:creationId xmlns:p14="http://schemas.microsoft.com/office/powerpoint/2010/main" val="264959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1C5D-C789-4548-A676-B078EF0E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27B6-AC4F-3441-AB99-D0B4418F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Bag-of-words</a:t>
            </a:r>
          </a:p>
          <a:p>
            <a:pPr lvl="2"/>
            <a:r>
              <a:rPr lang="en-US" dirty="0"/>
              <a:t>Over 6000 words, including genres</a:t>
            </a:r>
          </a:p>
          <a:p>
            <a:r>
              <a:rPr lang="en-US" dirty="0"/>
              <a:t>Cull features</a:t>
            </a:r>
          </a:p>
          <a:p>
            <a:pPr lvl="1"/>
            <a:r>
              <a:rPr lang="en-US" dirty="0"/>
              <a:t>SVD </a:t>
            </a:r>
          </a:p>
          <a:p>
            <a:pPr lvl="1"/>
            <a:r>
              <a:rPr lang="en-US" dirty="0"/>
              <a:t>27 features</a:t>
            </a:r>
          </a:p>
          <a:p>
            <a:pPr lvl="2"/>
            <a:r>
              <a:rPr lang="en-US" dirty="0"/>
              <a:t>Have about 700 scripts; 27 is approximately the square root of 700</a:t>
            </a:r>
          </a:p>
          <a:p>
            <a:endParaRPr lang="en-US" dirty="0"/>
          </a:p>
          <a:p>
            <a:r>
              <a:rPr lang="en-US" dirty="0"/>
              <a:t>Predicted variable</a:t>
            </a:r>
          </a:p>
          <a:p>
            <a:pPr lvl="1"/>
            <a:r>
              <a:rPr lang="en-US" dirty="0"/>
              <a:t>Integer ratings</a:t>
            </a:r>
          </a:p>
          <a:p>
            <a:pPr lvl="2"/>
            <a:r>
              <a:rPr lang="en-US" dirty="0"/>
              <a:t>Multiply original ratings by 10 to get integers</a:t>
            </a:r>
          </a:p>
        </p:txBody>
      </p:sp>
    </p:spTree>
    <p:extLst>
      <p:ext uri="{BB962C8B-B14F-4D97-AF65-F5344CB8AC3E}">
        <p14:creationId xmlns:p14="http://schemas.microsoft.com/office/powerpoint/2010/main" val="46977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14479</TotalTime>
  <Words>616</Words>
  <Application>Microsoft Macintosh PowerPoint</Application>
  <PresentationFormat>Widescreen</PresentationFormat>
  <Paragraphs>106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Finding New Movies</vt:lpstr>
      <vt:lpstr>Our New Station</vt:lpstr>
      <vt:lpstr>Script Analyzer</vt:lpstr>
      <vt:lpstr>Scripts</vt:lpstr>
      <vt:lpstr>Rated Movies</vt:lpstr>
      <vt:lpstr>Ratings</vt:lpstr>
      <vt:lpstr>Rated Movies</vt:lpstr>
      <vt:lpstr>Ratings by Genre</vt:lpstr>
      <vt:lpstr>Making the Recommender</vt:lpstr>
      <vt:lpstr>Training the Recommender – Methods </vt:lpstr>
      <vt:lpstr>Training the Recommender – Accuracy </vt:lpstr>
      <vt:lpstr>RMSE for the Four Models</vt:lpstr>
      <vt:lpstr>Limiting the Features</vt:lpstr>
      <vt:lpstr>Coefficients</vt:lpstr>
      <vt:lpstr>Recommendations</vt:lpstr>
      <vt:lpstr>Future Work</vt:lpstr>
      <vt:lpstr>Any Questions?</vt:lpstr>
      <vt:lpstr>Word Recurrences Across Scripts</vt:lpstr>
      <vt:lpstr>Word Recurrences Without Outliers</vt:lpstr>
      <vt:lpstr>Random Forest Parameters</vt:lpstr>
      <vt:lpstr>Gradient Booster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New Movies</dc:title>
  <dc:creator>Microsoft Office User</dc:creator>
  <cp:lastModifiedBy>Microsoft Office User</cp:lastModifiedBy>
  <cp:revision>15</cp:revision>
  <dcterms:created xsi:type="dcterms:W3CDTF">2024-07-08T20:13:49Z</dcterms:created>
  <dcterms:modified xsi:type="dcterms:W3CDTF">2024-07-25T17:05:46Z</dcterms:modified>
</cp:coreProperties>
</file>