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84" r:id="rId5"/>
    <p:sldId id="285" r:id="rId6"/>
    <p:sldId id="280" r:id="rId7"/>
    <p:sldId id="259" r:id="rId8"/>
    <p:sldId id="261" r:id="rId9"/>
    <p:sldId id="281" r:id="rId10"/>
    <p:sldId id="263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74" r:id="rId19"/>
    <p:sldId id="286" r:id="rId20"/>
    <p:sldId id="275" r:id="rId21"/>
    <p:sldId id="262" r:id="rId22"/>
    <p:sldId id="273" r:id="rId23"/>
    <p:sldId id="266" r:id="rId24"/>
    <p:sldId id="26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6"/>
    <p:restoredTop sz="92034"/>
  </p:normalViewPr>
  <p:slideViewPr>
    <p:cSldViewPr snapToGrid="0" snapToObjects="1">
      <p:cViewPr varScale="1">
        <p:scale>
          <a:sx n="62" d="100"/>
          <a:sy n="62" d="100"/>
        </p:scale>
        <p:origin x="21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B3A9F3-E903-1D45-8895-6D95D8B3B2D3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6A53E1-64C2-5E43-8E0F-3A5C18081FB0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41C51C03-BD16-454E-894D-CDDB84A4804B}" type="parTrans" cxnId="{CEE19C4E-2470-8C45-8653-9A93EB41927E}">
      <dgm:prSet/>
      <dgm:spPr/>
      <dgm:t>
        <a:bodyPr/>
        <a:lstStyle/>
        <a:p>
          <a:endParaRPr lang="en-US"/>
        </a:p>
      </dgm:t>
    </dgm:pt>
    <dgm:pt modelId="{2E5C29FC-6E65-8E48-B7E5-55A04ECB03BE}" type="sibTrans" cxnId="{CEE19C4E-2470-8C45-8653-9A93EB41927E}">
      <dgm:prSet/>
      <dgm:spPr/>
      <dgm:t>
        <a:bodyPr/>
        <a:lstStyle/>
        <a:p>
          <a:endParaRPr lang="en-US"/>
        </a:p>
      </dgm:t>
    </dgm:pt>
    <dgm:pt modelId="{F8F6FF03-08E7-4544-9926-EEBAF9EA07A5}">
      <dgm:prSet phldrT="[Text]"/>
      <dgm:spPr/>
      <dgm:t>
        <a:bodyPr/>
        <a:lstStyle/>
        <a:p>
          <a:r>
            <a:rPr lang="en-US" dirty="0"/>
            <a:t>Ratings from IMDB via Kaggle</a:t>
          </a:r>
        </a:p>
      </dgm:t>
    </dgm:pt>
    <dgm:pt modelId="{0EA7D40D-574B-174F-A711-C6CBF264E7AD}" type="parTrans" cxnId="{71A12ABA-48A5-154A-82EB-31209C5A07E7}">
      <dgm:prSet/>
      <dgm:spPr/>
      <dgm:t>
        <a:bodyPr/>
        <a:lstStyle/>
        <a:p>
          <a:endParaRPr lang="en-US"/>
        </a:p>
      </dgm:t>
    </dgm:pt>
    <dgm:pt modelId="{7DBD6D19-2A51-3744-BB12-26D20CD9A824}" type="sibTrans" cxnId="{71A12ABA-48A5-154A-82EB-31209C5A07E7}">
      <dgm:prSet/>
      <dgm:spPr/>
      <dgm:t>
        <a:bodyPr/>
        <a:lstStyle/>
        <a:p>
          <a:endParaRPr lang="en-US"/>
        </a:p>
      </dgm:t>
    </dgm:pt>
    <dgm:pt modelId="{1443104D-F963-A040-A9ED-D164D310BF3C}">
      <dgm:prSet phldrT="[Text]"/>
      <dgm:spPr/>
      <dgm:t>
        <a:bodyPr/>
        <a:lstStyle/>
        <a:p>
          <a:r>
            <a:rPr lang="en-US" dirty="0" err="1"/>
            <a:t>simplyscripts.com</a:t>
          </a:r>
          <a:endParaRPr lang="en-US" dirty="0"/>
        </a:p>
      </dgm:t>
    </dgm:pt>
    <dgm:pt modelId="{42001C90-6416-9E40-9627-4682C82A3E23}" type="parTrans" cxnId="{114F62C2-FCA0-0E47-B36A-A03859A1822B}">
      <dgm:prSet/>
      <dgm:spPr/>
      <dgm:t>
        <a:bodyPr/>
        <a:lstStyle/>
        <a:p>
          <a:endParaRPr lang="en-US"/>
        </a:p>
      </dgm:t>
    </dgm:pt>
    <dgm:pt modelId="{8557CEB4-63B8-624D-A1E4-9A9420900D67}" type="sibTrans" cxnId="{114F62C2-FCA0-0E47-B36A-A03859A1822B}">
      <dgm:prSet/>
      <dgm:spPr/>
      <dgm:t>
        <a:bodyPr/>
        <a:lstStyle/>
        <a:p>
          <a:endParaRPr lang="en-US"/>
        </a:p>
      </dgm:t>
    </dgm:pt>
    <dgm:pt modelId="{33750FC9-FF76-F74F-ABA9-BB18BD631323}">
      <dgm:prSet phldrT="[Text]"/>
      <dgm:spPr/>
      <dgm:t>
        <a:bodyPr/>
        <a:lstStyle/>
        <a:p>
          <a:r>
            <a:rPr lang="en-US" dirty="0"/>
            <a:t>Data Wrangling</a:t>
          </a:r>
        </a:p>
      </dgm:t>
    </dgm:pt>
    <dgm:pt modelId="{E6FEFE29-6022-6742-A3A1-1508A271F25E}" type="parTrans" cxnId="{EE758DFD-9348-ED4C-9286-57D73F1C5D8F}">
      <dgm:prSet/>
      <dgm:spPr/>
      <dgm:t>
        <a:bodyPr/>
        <a:lstStyle/>
        <a:p>
          <a:endParaRPr lang="en-US"/>
        </a:p>
      </dgm:t>
    </dgm:pt>
    <dgm:pt modelId="{CD42EFE9-044D-074C-B5A0-D33C353B1A11}" type="sibTrans" cxnId="{EE758DFD-9348-ED4C-9286-57D73F1C5D8F}">
      <dgm:prSet/>
      <dgm:spPr/>
      <dgm:t>
        <a:bodyPr/>
        <a:lstStyle/>
        <a:p>
          <a:endParaRPr lang="en-US"/>
        </a:p>
      </dgm:t>
    </dgm:pt>
    <dgm:pt modelId="{C547BA8C-80EF-CE47-836B-4D8210724C68}">
      <dgm:prSet phldrT="[Text]"/>
      <dgm:spPr/>
      <dgm:t>
        <a:bodyPr/>
        <a:lstStyle/>
        <a:p>
          <a:r>
            <a:rPr lang="en-US" dirty="0"/>
            <a:t>Concatenate ratings files to be just American fiction movies and their ratings and genres  </a:t>
          </a:r>
        </a:p>
      </dgm:t>
    </dgm:pt>
    <dgm:pt modelId="{F057EF97-ECD2-5F44-95F0-D11981E4C603}" type="parTrans" cxnId="{347842B9-BAAD-D848-8D37-81E11B0DA3D2}">
      <dgm:prSet/>
      <dgm:spPr/>
      <dgm:t>
        <a:bodyPr/>
        <a:lstStyle/>
        <a:p>
          <a:endParaRPr lang="en-US"/>
        </a:p>
      </dgm:t>
    </dgm:pt>
    <dgm:pt modelId="{0B821222-8BB7-A24C-8BA5-B19912C07830}" type="sibTrans" cxnId="{347842B9-BAAD-D848-8D37-81E11B0DA3D2}">
      <dgm:prSet/>
      <dgm:spPr/>
      <dgm:t>
        <a:bodyPr/>
        <a:lstStyle/>
        <a:p>
          <a:endParaRPr lang="en-US"/>
        </a:p>
      </dgm:t>
    </dgm:pt>
    <dgm:pt modelId="{3CE7BBA6-7E03-2049-BEBD-91C3DE50F40F}">
      <dgm:prSet phldrT="[Text]"/>
      <dgm:spPr/>
      <dgm:t>
        <a:bodyPr/>
        <a:lstStyle/>
        <a:p>
          <a:r>
            <a:rPr lang="en-US" dirty="0"/>
            <a:t>Scrape scripts from web and convert to text files</a:t>
          </a:r>
        </a:p>
      </dgm:t>
    </dgm:pt>
    <dgm:pt modelId="{9451D209-0BF4-2642-B980-0901D9F29970}" type="parTrans" cxnId="{D9A96B33-7773-6940-8E34-23F119290872}">
      <dgm:prSet/>
      <dgm:spPr/>
      <dgm:t>
        <a:bodyPr/>
        <a:lstStyle/>
        <a:p>
          <a:endParaRPr lang="en-US"/>
        </a:p>
      </dgm:t>
    </dgm:pt>
    <dgm:pt modelId="{F7605CF9-BA8B-734E-B21B-62C8B898AA2F}" type="sibTrans" cxnId="{D9A96B33-7773-6940-8E34-23F119290872}">
      <dgm:prSet/>
      <dgm:spPr/>
      <dgm:t>
        <a:bodyPr/>
        <a:lstStyle/>
        <a:p>
          <a:endParaRPr lang="en-US"/>
        </a:p>
      </dgm:t>
    </dgm:pt>
    <dgm:pt modelId="{E5E099BA-C004-384E-AA3B-0399E4F4E5A1}">
      <dgm:prSet phldrT="[Text]"/>
      <dgm:spPr/>
      <dgm:t>
        <a:bodyPr/>
        <a:lstStyle/>
        <a:p>
          <a:r>
            <a:rPr lang="en-US" dirty="0"/>
            <a:t>EDA</a:t>
          </a:r>
        </a:p>
      </dgm:t>
    </dgm:pt>
    <dgm:pt modelId="{73994E47-8683-4D48-A5A7-382AC0747948}" type="parTrans" cxnId="{AA90D6B2-462B-A64B-9D93-7F5240CB867F}">
      <dgm:prSet/>
      <dgm:spPr/>
      <dgm:t>
        <a:bodyPr/>
        <a:lstStyle/>
        <a:p>
          <a:endParaRPr lang="en-US"/>
        </a:p>
      </dgm:t>
    </dgm:pt>
    <dgm:pt modelId="{C9AFEBEA-43E0-7B4F-A979-F3083D0C55D0}" type="sibTrans" cxnId="{AA90D6B2-462B-A64B-9D93-7F5240CB867F}">
      <dgm:prSet/>
      <dgm:spPr/>
      <dgm:t>
        <a:bodyPr/>
        <a:lstStyle/>
        <a:p>
          <a:endParaRPr lang="en-US"/>
        </a:p>
      </dgm:t>
    </dgm:pt>
    <dgm:pt modelId="{3719CF17-D772-3148-9BC0-A2BA922B79D2}">
      <dgm:prSet phldrT="[Text]"/>
      <dgm:spPr/>
      <dgm:t>
        <a:bodyPr/>
        <a:lstStyle/>
        <a:p>
          <a:r>
            <a:rPr lang="en-US" dirty="0"/>
            <a:t>Ratings range from 2.0 to 9.0 </a:t>
          </a:r>
        </a:p>
      </dgm:t>
    </dgm:pt>
    <dgm:pt modelId="{72EE2834-56BB-A54E-9A6C-2548EB612936}" type="parTrans" cxnId="{2C8E9DE2-B88A-0A44-B359-21B3312C6A30}">
      <dgm:prSet/>
      <dgm:spPr/>
      <dgm:t>
        <a:bodyPr/>
        <a:lstStyle/>
        <a:p>
          <a:endParaRPr lang="en-US"/>
        </a:p>
      </dgm:t>
    </dgm:pt>
    <dgm:pt modelId="{4B4D5453-D8CC-7947-9147-69978D69CFB5}" type="sibTrans" cxnId="{2C8E9DE2-B88A-0A44-B359-21B3312C6A30}">
      <dgm:prSet/>
      <dgm:spPr/>
      <dgm:t>
        <a:bodyPr/>
        <a:lstStyle/>
        <a:p>
          <a:endParaRPr lang="en-US"/>
        </a:p>
      </dgm:t>
    </dgm:pt>
    <dgm:pt modelId="{27722A0E-2112-904A-A68E-1C4A79BD2B0D}">
      <dgm:prSet phldrT="[Text]"/>
      <dgm:spPr/>
      <dgm:t>
        <a:bodyPr/>
        <a:lstStyle/>
        <a:p>
          <a:r>
            <a:rPr lang="en-US" dirty="0"/>
            <a:t>Words not highly correlated with ratings</a:t>
          </a:r>
        </a:p>
      </dgm:t>
    </dgm:pt>
    <dgm:pt modelId="{9846CA1C-FA16-F84A-BD42-BB485288587F}" type="parTrans" cxnId="{21FC0484-C660-6045-A938-AB223B6AE762}">
      <dgm:prSet/>
      <dgm:spPr/>
      <dgm:t>
        <a:bodyPr/>
        <a:lstStyle/>
        <a:p>
          <a:endParaRPr lang="en-US"/>
        </a:p>
      </dgm:t>
    </dgm:pt>
    <dgm:pt modelId="{2FCDC5BF-1040-614B-B8BF-4D8DB9B04BD0}" type="sibTrans" cxnId="{21FC0484-C660-6045-A938-AB223B6AE762}">
      <dgm:prSet/>
      <dgm:spPr/>
      <dgm:t>
        <a:bodyPr/>
        <a:lstStyle/>
        <a:p>
          <a:endParaRPr lang="en-US"/>
        </a:p>
      </dgm:t>
    </dgm:pt>
    <dgm:pt modelId="{F3DD2196-E2CB-5944-9A66-17A1E8E9A3E6}">
      <dgm:prSet/>
      <dgm:spPr/>
      <dgm:t>
        <a:bodyPr/>
        <a:lstStyle/>
        <a:p>
          <a:r>
            <a:rPr lang="en-US" dirty="0"/>
            <a:t>Modeling</a:t>
          </a:r>
        </a:p>
      </dgm:t>
    </dgm:pt>
    <dgm:pt modelId="{ADDB03CB-DEAD-4D43-BEC7-23BA94BD62A5}" type="parTrans" cxnId="{F22D475A-1FE7-CE47-ACA5-31D966C89687}">
      <dgm:prSet/>
      <dgm:spPr/>
    </dgm:pt>
    <dgm:pt modelId="{DF364C20-A226-1A49-A358-3508C17A79E5}" type="sibTrans" cxnId="{F22D475A-1FE7-CE47-ACA5-31D966C89687}">
      <dgm:prSet/>
      <dgm:spPr/>
    </dgm:pt>
    <dgm:pt modelId="{618AC653-031A-6D40-AD9C-8505FF134370}">
      <dgm:prSet/>
      <dgm:spPr/>
      <dgm:t>
        <a:bodyPr/>
        <a:lstStyle/>
        <a:p>
          <a:r>
            <a:rPr lang="en-US" dirty="0"/>
            <a:t>Three model formats</a:t>
          </a:r>
        </a:p>
      </dgm:t>
    </dgm:pt>
    <dgm:pt modelId="{24DB3110-EC7F-ED4F-A8B8-B607A74615E3}" type="parTrans" cxnId="{FA0B1638-92AF-E446-BC04-B0B2CEB5E10C}">
      <dgm:prSet/>
      <dgm:spPr/>
    </dgm:pt>
    <dgm:pt modelId="{6A5B264E-C037-E04F-883D-B503CDC8365A}" type="sibTrans" cxnId="{FA0B1638-92AF-E446-BC04-B0B2CEB5E10C}">
      <dgm:prSet/>
      <dgm:spPr/>
    </dgm:pt>
    <dgm:pt modelId="{E855EBCB-E8F3-9C42-B387-962BDA409E19}">
      <dgm:prSet/>
      <dgm:spPr/>
      <dgm:t>
        <a:bodyPr/>
        <a:lstStyle/>
        <a:p>
          <a:r>
            <a:rPr lang="en-US" dirty="0"/>
            <a:t>Merge ratings and scripts</a:t>
          </a:r>
        </a:p>
      </dgm:t>
    </dgm:pt>
    <dgm:pt modelId="{32D2603A-C7C4-E147-B5A6-7672E32FEA37}" type="parTrans" cxnId="{2BF18096-2CC8-6A4E-9FD7-1FA58B60A2E5}">
      <dgm:prSet/>
      <dgm:spPr/>
    </dgm:pt>
    <dgm:pt modelId="{653EA839-5DAF-8E40-8776-06445B5BA636}" type="sibTrans" cxnId="{2BF18096-2CC8-6A4E-9FD7-1FA58B60A2E5}">
      <dgm:prSet/>
      <dgm:spPr/>
    </dgm:pt>
    <dgm:pt modelId="{3E95D626-9629-CC44-AB25-6A9352408CC1}">
      <dgm:prSet/>
      <dgm:spPr/>
      <dgm:t>
        <a:bodyPr/>
        <a:lstStyle/>
        <a:p>
          <a:r>
            <a:rPr lang="en-US" dirty="0"/>
            <a:t>Feature reduction</a:t>
          </a:r>
        </a:p>
      </dgm:t>
    </dgm:pt>
    <dgm:pt modelId="{96403B31-DF85-0C43-8C6E-F6DB2860F34D}" type="parTrans" cxnId="{B516B99F-427D-E149-A5DF-8FB5A4E67FD8}">
      <dgm:prSet/>
      <dgm:spPr/>
    </dgm:pt>
    <dgm:pt modelId="{B672169B-2A62-474D-A716-2F45267045A2}" type="sibTrans" cxnId="{B516B99F-427D-E149-A5DF-8FB5A4E67FD8}">
      <dgm:prSet/>
      <dgm:spPr/>
    </dgm:pt>
    <dgm:pt modelId="{82C04685-E51F-B744-A4EA-DF74147BF303}">
      <dgm:prSet/>
      <dgm:spPr/>
      <dgm:t>
        <a:bodyPr/>
        <a:lstStyle/>
        <a:p>
          <a:r>
            <a:rPr lang="en-US" dirty="0"/>
            <a:t>RMSE as accuracy</a:t>
          </a:r>
        </a:p>
      </dgm:t>
    </dgm:pt>
    <dgm:pt modelId="{E806843C-55FC-3A47-A15D-BD856B2C12E5}" type="parTrans" cxnId="{493007FA-F37E-8C41-9C1C-A718B33944A9}">
      <dgm:prSet/>
      <dgm:spPr/>
    </dgm:pt>
    <dgm:pt modelId="{611AADA1-803B-6040-B8ED-F5C1616E5A13}" type="sibTrans" cxnId="{493007FA-F37E-8C41-9C1C-A718B33944A9}">
      <dgm:prSet/>
      <dgm:spPr/>
    </dgm:pt>
    <dgm:pt modelId="{FB693BBB-0993-F143-9A9C-5C27E44DEBCF}" type="pres">
      <dgm:prSet presAssocID="{90B3A9F3-E903-1D45-8895-6D95D8B3B2D3}" presName="linearFlow" presStyleCnt="0">
        <dgm:presLayoutVars>
          <dgm:dir/>
          <dgm:animLvl val="lvl"/>
          <dgm:resizeHandles val="exact"/>
        </dgm:presLayoutVars>
      </dgm:prSet>
      <dgm:spPr/>
    </dgm:pt>
    <dgm:pt modelId="{43968FBE-02F5-4743-90E0-24D4AFA8C61F}" type="pres">
      <dgm:prSet presAssocID="{4D6A53E1-64C2-5E43-8E0F-3A5C18081FB0}" presName="composite" presStyleCnt="0"/>
      <dgm:spPr/>
    </dgm:pt>
    <dgm:pt modelId="{FDA10D68-CCBC-CA46-A5FA-48A8A543C781}" type="pres">
      <dgm:prSet presAssocID="{4D6A53E1-64C2-5E43-8E0F-3A5C18081FB0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AE0B1F16-2BBE-5F46-BCDF-1A1C4C1A53F0}" type="pres">
      <dgm:prSet presAssocID="{4D6A53E1-64C2-5E43-8E0F-3A5C18081FB0}" presName="descendantText" presStyleLbl="alignAcc1" presStyleIdx="0" presStyleCnt="4">
        <dgm:presLayoutVars>
          <dgm:bulletEnabled val="1"/>
        </dgm:presLayoutVars>
      </dgm:prSet>
      <dgm:spPr/>
    </dgm:pt>
    <dgm:pt modelId="{AA252EDA-6F74-8347-AC18-FCB1B2364A95}" type="pres">
      <dgm:prSet presAssocID="{2E5C29FC-6E65-8E48-B7E5-55A04ECB03BE}" presName="sp" presStyleCnt="0"/>
      <dgm:spPr/>
    </dgm:pt>
    <dgm:pt modelId="{AC8365C6-FD24-804B-972C-F429F756E6EA}" type="pres">
      <dgm:prSet presAssocID="{33750FC9-FF76-F74F-ABA9-BB18BD631323}" presName="composite" presStyleCnt="0"/>
      <dgm:spPr/>
    </dgm:pt>
    <dgm:pt modelId="{AAB8A1BC-D98E-F04B-BE31-2D32D7842D7B}" type="pres">
      <dgm:prSet presAssocID="{33750FC9-FF76-F74F-ABA9-BB18BD631323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418A59DD-9F6E-B949-8977-50BCD1E5F17C}" type="pres">
      <dgm:prSet presAssocID="{33750FC9-FF76-F74F-ABA9-BB18BD631323}" presName="descendantText" presStyleLbl="alignAcc1" presStyleIdx="1" presStyleCnt="4">
        <dgm:presLayoutVars>
          <dgm:bulletEnabled val="1"/>
        </dgm:presLayoutVars>
      </dgm:prSet>
      <dgm:spPr/>
    </dgm:pt>
    <dgm:pt modelId="{6C02B817-A823-9B48-9B56-49F993FE9767}" type="pres">
      <dgm:prSet presAssocID="{CD42EFE9-044D-074C-B5A0-D33C353B1A11}" presName="sp" presStyleCnt="0"/>
      <dgm:spPr/>
    </dgm:pt>
    <dgm:pt modelId="{2BD93FC2-A04F-3A4B-8446-24EC581E177B}" type="pres">
      <dgm:prSet presAssocID="{E5E099BA-C004-384E-AA3B-0399E4F4E5A1}" presName="composite" presStyleCnt="0"/>
      <dgm:spPr/>
    </dgm:pt>
    <dgm:pt modelId="{09F06B34-E97F-CF40-A640-A394BA0C4532}" type="pres">
      <dgm:prSet presAssocID="{E5E099BA-C004-384E-AA3B-0399E4F4E5A1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CF5C6FB7-68D5-A74A-A43F-5285A6521FE6}" type="pres">
      <dgm:prSet presAssocID="{E5E099BA-C004-384E-AA3B-0399E4F4E5A1}" presName="descendantText" presStyleLbl="alignAcc1" presStyleIdx="2" presStyleCnt="4">
        <dgm:presLayoutVars>
          <dgm:bulletEnabled val="1"/>
        </dgm:presLayoutVars>
      </dgm:prSet>
      <dgm:spPr/>
    </dgm:pt>
    <dgm:pt modelId="{BDFD5A4A-1318-A644-AA47-6D8CA56C9BDD}" type="pres">
      <dgm:prSet presAssocID="{C9AFEBEA-43E0-7B4F-A979-F3083D0C55D0}" presName="sp" presStyleCnt="0"/>
      <dgm:spPr/>
    </dgm:pt>
    <dgm:pt modelId="{59B5D683-64F1-F44D-9832-86C8B59D1B03}" type="pres">
      <dgm:prSet presAssocID="{F3DD2196-E2CB-5944-9A66-17A1E8E9A3E6}" presName="composite" presStyleCnt="0"/>
      <dgm:spPr/>
    </dgm:pt>
    <dgm:pt modelId="{D95DE9B7-2A02-6E4D-9BDE-F89A5FE64FAE}" type="pres">
      <dgm:prSet presAssocID="{F3DD2196-E2CB-5944-9A66-17A1E8E9A3E6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F571BE7A-85A2-1648-899B-B1508A126E25}" type="pres">
      <dgm:prSet presAssocID="{F3DD2196-E2CB-5944-9A66-17A1E8E9A3E6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08760D14-26AE-A64E-A89A-85C3BB8D4805}" type="presOf" srcId="{F8F6FF03-08E7-4544-9926-EEBAF9EA07A5}" destId="{AE0B1F16-2BBE-5F46-BCDF-1A1C4C1A53F0}" srcOrd="0" destOrd="1" presId="urn:microsoft.com/office/officeart/2005/8/layout/chevron2"/>
    <dgm:cxn modelId="{A9B3B41A-0D21-0241-8448-6221CA0C34AF}" type="presOf" srcId="{4D6A53E1-64C2-5E43-8E0F-3A5C18081FB0}" destId="{FDA10D68-CCBC-CA46-A5FA-48A8A543C781}" srcOrd="0" destOrd="0" presId="urn:microsoft.com/office/officeart/2005/8/layout/chevron2"/>
    <dgm:cxn modelId="{8A81EE1A-1CC1-D64A-A197-0B687F7DF34D}" type="presOf" srcId="{82C04685-E51F-B744-A4EA-DF74147BF303}" destId="{F571BE7A-85A2-1648-899B-B1508A126E25}" srcOrd="0" destOrd="2" presId="urn:microsoft.com/office/officeart/2005/8/layout/chevron2"/>
    <dgm:cxn modelId="{C33A4A1C-F51F-5D40-B637-8AD218D01F3A}" type="presOf" srcId="{F3DD2196-E2CB-5944-9A66-17A1E8E9A3E6}" destId="{D95DE9B7-2A02-6E4D-9BDE-F89A5FE64FAE}" srcOrd="0" destOrd="0" presId="urn:microsoft.com/office/officeart/2005/8/layout/chevron2"/>
    <dgm:cxn modelId="{20A63D2C-66ED-3A4E-A588-6EF69EAE3267}" type="presOf" srcId="{C547BA8C-80EF-CE47-836B-4D8210724C68}" destId="{418A59DD-9F6E-B949-8977-50BCD1E5F17C}" srcOrd="0" destOrd="0" presId="urn:microsoft.com/office/officeart/2005/8/layout/chevron2"/>
    <dgm:cxn modelId="{D9A96B33-7773-6940-8E34-23F119290872}" srcId="{33750FC9-FF76-F74F-ABA9-BB18BD631323}" destId="{3CE7BBA6-7E03-2049-BEBD-91C3DE50F40F}" srcOrd="1" destOrd="0" parTransId="{9451D209-0BF4-2642-B980-0901D9F29970}" sibTransId="{F7605CF9-BA8B-734E-B21B-62C8B898AA2F}"/>
    <dgm:cxn modelId="{FA0B1638-92AF-E446-BC04-B0B2CEB5E10C}" srcId="{F3DD2196-E2CB-5944-9A66-17A1E8E9A3E6}" destId="{618AC653-031A-6D40-AD9C-8505FF134370}" srcOrd="1" destOrd="0" parTransId="{24DB3110-EC7F-ED4F-A8B8-B607A74615E3}" sibTransId="{6A5B264E-C037-E04F-883D-B503CDC8365A}"/>
    <dgm:cxn modelId="{CEE19C4E-2470-8C45-8653-9A93EB41927E}" srcId="{90B3A9F3-E903-1D45-8895-6D95D8B3B2D3}" destId="{4D6A53E1-64C2-5E43-8E0F-3A5C18081FB0}" srcOrd="0" destOrd="0" parTransId="{41C51C03-BD16-454E-894D-CDDB84A4804B}" sibTransId="{2E5C29FC-6E65-8E48-B7E5-55A04ECB03BE}"/>
    <dgm:cxn modelId="{F22D475A-1FE7-CE47-ACA5-31D966C89687}" srcId="{90B3A9F3-E903-1D45-8895-6D95D8B3B2D3}" destId="{F3DD2196-E2CB-5944-9A66-17A1E8E9A3E6}" srcOrd="3" destOrd="0" parTransId="{ADDB03CB-DEAD-4D43-BEC7-23BA94BD62A5}" sibTransId="{DF364C20-A226-1A49-A358-3508C17A79E5}"/>
    <dgm:cxn modelId="{78E3556C-BF4E-2148-8D01-A421847778BB}" type="presOf" srcId="{E5E099BA-C004-384E-AA3B-0399E4F4E5A1}" destId="{09F06B34-E97F-CF40-A640-A394BA0C4532}" srcOrd="0" destOrd="0" presId="urn:microsoft.com/office/officeart/2005/8/layout/chevron2"/>
    <dgm:cxn modelId="{3C1C6777-3008-3240-97DD-037347553888}" type="presOf" srcId="{1443104D-F963-A040-A9ED-D164D310BF3C}" destId="{AE0B1F16-2BBE-5F46-BCDF-1A1C4C1A53F0}" srcOrd="0" destOrd="0" presId="urn:microsoft.com/office/officeart/2005/8/layout/chevron2"/>
    <dgm:cxn modelId="{32551A83-E62D-2A40-9B97-8F4A568E9A41}" type="presOf" srcId="{33750FC9-FF76-F74F-ABA9-BB18BD631323}" destId="{AAB8A1BC-D98E-F04B-BE31-2D32D7842D7B}" srcOrd="0" destOrd="0" presId="urn:microsoft.com/office/officeart/2005/8/layout/chevron2"/>
    <dgm:cxn modelId="{21FC0484-C660-6045-A938-AB223B6AE762}" srcId="{E5E099BA-C004-384E-AA3B-0399E4F4E5A1}" destId="{27722A0E-2112-904A-A68E-1C4A79BD2B0D}" srcOrd="1" destOrd="0" parTransId="{9846CA1C-FA16-F84A-BD42-BB485288587F}" sibTransId="{2FCDC5BF-1040-614B-B8BF-4D8DB9B04BD0}"/>
    <dgm:cxn modelId="{2BF18096-2CC8-6A4E-9FD7-1FA58B60A2E5}" srcId="{33750FC9-FF76-F74F-ABA9-BB18BD631323}" destId="{E855EBCB-E8F3-9C42-B387-962BDA409E19}" srcOrd="2" destOrd="0" parTransId="{32D2603A-C7C4-E147-B5A6-7672E32FEA37}" sibTransId="{653EA839-5DAF-8E40-8776-06445B5BA636}"/>
    <dgm:cxn modelId="{B516B99F-427D-E149-A5DF-8FB5A4E67FD8}" srcId="{F3DD2196-E2CB-5944-9A66-17A1E8E9A3E6}" destId="{3E95D626-9629-CC44-AB25-6A9352408CC1}" srcOrd="0" destOrd="0" parTransId="{96403B31-DF85-0C43-8C6E-F6DB2860F34D}" sibTransId="{B672169B-2A62-474D-A716-2F45267045A2}"/>
    <dgm:cxn modelId="{D34CCFA9-175F-1E4F-ADC5-A4CABAAD1D80}" type="presOf" srcId="{27722A0E-2112-904A-A68E-1C4A79BD2B0D}" destId="{CF5C6FB7-68D5-A74A-A43F-5285A6521FE6}" srcOrd="0" destOrd="1" presId="urn:microsoft.com/office/officeart/2005/8/layout/chevron2"/>
    <dgm:cxn modelId="{A84510AA-2EF7-0340-BCDF-11721B63BE03}" type="presOf" srcId="{3CE7BBA6-7E03-2049-BEBD-91C3DE50F40F}" destId="{418A59DD-9F6E-B949-8977-50BCD1E5F17C}" srcOrd="0" destOrd="1" presId="urn:microsoft.com/office/officeart/2005/8/layout/chevron2"/>
    <dgm:cxn modelId="{AA90D6B2-462B-A64B-9D93-7F5240CB867F}" srcId="{90B3A9F3-E903-1D45-8895-6D95D8B3B2D3}" destId="{E5E099BA-C004-384E-AA3B-0399E4F4E5A1}" srcOrd="2" destOrd="0" parTransId="{73994E47-8683-4D48-A5A7-382AC0747948}" sibTransId="{C9AFEBEA-43E0-7B4F-A979-F3083D0C55D0}"/>
    <dgm:cxn modelId="{347842B9-BAAD-D848-8D37-81E11B0DA3D2}" srcId="{33750FC9-FF76-F74F-ABA9-BB18BD631323}" destId="{C547BA8C-80EF-CE47-836B-4D8210724C68}" srcOrd="0" destOrd="0" parTransId="{F057EF97-ECD2-5F44-95F0-D11981E4C603}" sibTransId="{0B821222-8BB7-A24C-8BA5-B19912C07830}"/>
    <dgm:cxn modelId="{71A12ABA-48A5-154A-82EB-31209C5A07E7}" srcId="{4D6A53E1-64C2-5E43-8E0F-3A5C18081FB0}" destId="{F8F6FF03-08E7-4544-9926-EEBAF9EA07A5}" srcOrd="1" destOrd="0" parTransId="{0EA7D40D-574B-174F-A711-C6CBF264E7AD}" sibTransId="{7DBD6D19-2A51-3744-BB12-26D20CD9A824}"/>
    <dgm:cxn modelId="{114F62C2-FCA0-0E47-B36A-A03859A1822B}" srcId="{4D6A53E1-64C2-5E43-8E0F-3A5C18081FB0}" destId="{1443104D-F963-A040-A9ED-D164D310BF3C}" srcOrd="0" destOrd="0" parTransId="{42001C90-6416-9E40-9627-4682C82A3E23}" sibTransId="{8557CEB4-63B8-624D-A1E4-9A9420900D67}"/>
    <dgm:cxn modelId="{07F1B6C4-72B4-3146-9450-FCAAF6B69F18}" type="presOf" srcId="{E855EBCB-E8F3-9C42-B387-962BDA409E19}" destId="{418A59DD-9F6E-B949-8977-50BCD1E5F17C}" srcOrd="0" destOrd="2" presId="urn:microsoft.com/office/officeart/2005/8/layout/chevron2"/>
    <dgm:cxn modelId="{B2BA8BCA-028C-1F48-847F-301587634FDE}" type="presOf" srcId="{3719CF17-D772-3148-9BC0-A2BA922B79D2}" destId="{CF5C6FB7-68D5-A74A-A43F-5285A6521FE6}" srcOrd="0" destOrd="0" presId="urn:microsoft.com/office/officeart/2005/8/layout/chevron2"/>
    <dgm:cxn modelId="{5FBDD2CC-FE04-6F45-B28E-1CD8080D70EE}" type="presOf" srcId="{90B3A9F3-E903-1D45-8895-6D95D8B3B2D3}" destId="{FB693BBB-0993-F143-9A9C-5C27E44DEBCF}" srcOrd="0" destOrd="0" presId="urn:microsoft.com/office/officeart/2005/8/layout/chevron2"/>
    <dgm:cxn modelId="{C762D7E1-05E9-C24A-84FC-C6B6A595EC26}" type="presOf" srcId="{3E95D626-9629-CC44-AB25-6A9352408CC1}" destId="{F571BE7A-85A2-1648-899B-B1508A126E25}" srcOrd="0" destOrd="0" presId="urn:microsoft.com/office/officeart/2005/8/layout/chevron2"/>
    <dgm:cxn modelId="{2C8E9DE2-B88A-0A44-B359-21B3312C6A30}" srcId="{E5E099BA-C004-384E-AA3B-0399E4F4E5A1}" destId="{3719CF17-D772-3148-9BC0-A2BA922B79D2}" srcOrd="0" destOrd="0" parTransId="{72EE2834-56BB-A54E-9A6C-2548EB612936}" sibTransId="{4B4D5453-D8CC-7947-9147-69978D69CFB5}"/>
    <dgm:cxn modelId="{493007FA-F37E-8C41-9C1C-A718B33944A9}" srcId="{F3DD2196-E2CB-5944-9A66-17A1E8E9A3E6}" destId="{82C04685-E51F-B744-A4EA-DF74147BF303}" srcOrd="2" destOrd="0" parTransId="{E806843C-55FC-3A47-A15D-BD856B2C12E5}" sibTransId="{611AADA1-803B-6040-B8ED-F5C1616E5A13}"/>
    <dgm:cxn modelId="{EE758DFD-9348-ED4C-9286-57D73F1C5D8F}" srcId="{90B3A9F3-E903-1D45-8895-6D95D8B3B2D3}" destId="{33750FC9-FF76-F74F-ABA9-BB18BD631323}" srcOrd="1" destOrd="0" parTransId="{E6FEFE29-6022-6742-A3A1-1508A271F25E}" sibTransId="{CD42EFE9-044D-074C-B5A0-D33C353B1A11}"/>
    <dgm:cxn modelId="{AD87EEFE-4017-5A46-BEAA-D7FE03BC0258}" type="presOf" srcId="{618AC653-031A-6D40-AD9C-8505FF134370}" destId="{F571BE7A-85A2-1648-899B-B1508A126E25}" srcOrd="0" destOrd="1" presId="urn:microsoft.com/office/officeart/2005/8/layout/chevron2"/>
    <dgm:cxn modelId="{3B9E4780-E584-5B49-AA69-E0A69687D399}" type="presParOf" srcId="{FB693BBB-0993-F143-9A9C-5C27E44DEBCF}" destId="{43968FBE-02F5-4743-90E0-24D4AFA8C61F}" srcOrd="0" destOrd="0" presId="urn:microsoft.com/office/officeart/2005/8/layout/chevron2"/>
    <dgm:cxn modelId="{E2D48D58-5F89-3C4E-8178-B0DD14BE2B8F}" type="presParOf" srcId="{43968FBE-02F5-4743-90E0-24D4AFA8C61F}" destId="{FDA10D68-CCBC-CA46-A5FA-48A8A543C781}" srcOrd="0" destOrd="0" presId="urn:microsoft.com/office/officeart/2005/8/layout/chevron2"/>
    <dgm:cxn modelId="{4ACF4869-1170-3C4D-BE49-59D3909BEDA5}" type="presParOf" srcId="{43968FBE-02F5-4743-90E0-24D4AFA8C61F}" destId="{AE0B1F16-2BBE-5F46-BCDF-1A1C4C1A53F0}" srcOrd="1" destOrd="0" presId="urn:microsoft.com/office/officeart/2005/8/layout/chevron2"/>
    <dgm:cxn modelId="{7DE2B962-4CB0-8B40-8545-1744E76E24EE}" type="presParOf" srcId="{FB693BBB-0993-F143-9A9C-5C27E44DEBCF}" destId="{AA252EDA-6F74-8347-AC18-FCB1B2364A95}" srcOrd="1" destOrd="0" presId="urn:microsoft.com/office/officeart/2005/8/layout/chevron2"/>
    <dgm:cxn modelId="{FB4A3143-F2F0-454C-A795-803ED83CE981}" type="presParOf" srcId="{FB693BBB-0993-F143-9A9C-5C27E44DEBCF}" destId="{AC8365C6-FD24-804B-972C-F429F756E6EA}" srcOrd="2" destOrd="0" presId="urn:microsoft.com/office/officeart/2005/8/layout/chevron2"/>
    <dgm:cxn modelId="{E0652FDF-1FAD-784B-A322-B6FD064AE184}" type="presParOf" srcId="{AC8365C6-FD24-804B-972C-F429F756E6EA}" destId="{AAB8A1BC-D98E-F04B-BE31-2D32D7842D7B}" srcOrd="0" destOrd="0" presId="urn:microsoft.com/office/officeart/2005/8/layout/chevron2"/>
    <dgm:cxn modelId="{CCD06154-ED23-D84E-9780-E29AF6A09C1E}" type="presParOf" srcId="{AC8365C6-FD24-804B-972C-F429F756E6EA}" destId="{418A59DD-9F6E-B949-8977-50BCD1E5F17C}" srcOrd="1" destOrd="0" presId="urn:microsoft.com/office/officeart/2005/8/layout/chevron2"/>
    <dgm:cxn modelId="{C588F60E-CC9A-9441-AC39-90134389DDC6}" type="presParOf" srcId="{FB693BBB-0993-F143-9A9C-5C27E44DEBCF}" destId="{6C02B817-A823-9B48-9B56-49F993FE9767}" srcOrd="3" destOrd="0" presId="urn:microsoft.com/office/officeart/2005/8/layout/chevron2"/>
    <dgm:cxn modelId="{73AC08E6-7C78-6348-939F-379A8C97FA26}" type="presParOf" srcId="{FB693BBB-0993-F143-9A9C-5C27E44DEBCF}" destId="{2BD93FC2-A04F-3A4B-8446-24EC581E177B}" srcOrd="4" destOrd="0" presId="urn:microsoft.com/office/officeart/2005/8/layout/chevron2"/>
    <dgm:cxn modelId="{6F7DE5EA-DDBD-984B-8B74-1C5AD42AB425}" type="presParOf" srcId="{2BD93FC2-A04F-3A4B-8446-24EC581E177B}" destId="{09F06B34-E97F-CF40-A640-A394BA0C4532}" srcOrd="0" destOrd="0" presId="urn:microsoft.com/office/officeart/2005/8/layout/chevron2"/>
    <dgm:cxn modelId="{039F1076-F01B-B649-A2B6-47D9207CDB62}" type="presParOf" srcId="{2BD93FC2-A04F-3A4B-8446-24EC581E177B}" destId="{CF5C6FB7-68D5-A74A-A43F-5285A6521FE6}" srcOrd="1" destOrd="0" presId="urn:microsoft.com/office/officeart/2005/8/layout/chevron2"/>
    <dgm:cxn modelId="{1366F342-2424-BC4A-BDBB-61506EC77E6F}" type="presParOf" srcId="{FB693BBB-0993-F143-9A9C-5C27E44DEBCF}" destId="{BDFD5A4A-1318-A644-AA47-6D8CA56C9BDD}" srcOrd="5" destOrd="0" presId="urn:microsoft.com/office/officeart/2005/8/layout/chevron2"/>
    <dgm:cxn modelId="{A9C2AA16-5E02-FA45-B385-2924E125AD6E}" type="presParOf" srcId="{FB693BBB-0993-F143-9A9C-5C27E44DEBCF}" destId="{59B5D683-64F1-F44D-9832-86C8B59D1B03}" srcOrd="6" destOrd="0" presId="urn:microsoft.com/office/officeart/2005/8/layout/chevron2"/>
    <dgm:cxn modelId="{537866E1-836D-9143-A6A2-17D66E364BDA}" type="presParOf" srcId="{59B5D683-64F1-F44D-9832-86C8B59D1B03}" destId="{D95DE9B7-2A02-6E4D-9BDE-F89A5FE64FAE}" srcOrd="0" destOrd="0" presId="urn:microsoft.com/office/officeart/2005/8/layout/chevron2"/>
    <dgm:cxn modelId="{496678CE-5AB3-0B47-B197-D2C24D53A2D7}" type="presParOf" srcId="{59B5D683-64F1-F44D-9832-86C8B59D1B03}" destId="{F571BE7A-85A2-1648-899B-B1508A126E2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A10D68-CCBC-CA46-A5FA-48A8A543C781}">
      <dsp:nvSpPr>
        <dsp:cNvPr id="0" name=""/>
        <dsp:cNvSpPr/>
      </dsp:nvSpPr>
      <dsp:spPr>
        <a:xfrm rot="5400000">
          <a:off x="-219471" y="219479"/>
          <a:ext cx="1463145" cy="10242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Collection</a:t>
          </a:r>
        </a:p>
      </dsp:txBody>
      <dsp:txXfrm rot="-5400000">
        <a:off x="1" y="512108"/>
        <a:ext cx="1024202" cy="438943"/>
      </dsp:txXfrm>
    </dsp:sp>
    <dsp:sp modelId="{AE0B1F16-2BBE-5F46-BCDF-1A1C4C1A53F0}">
      <dsp:nvSpPr>
        <dsp:cNvPr id="0" name=""/>
        <dsp:cNvSpPr/>
      </dsp:nvSpPr>
      <dsp:spPr>
        <a:xfrm rot="5400000">
          <a:off x="4100578" y="-3076368"/>
          <a:ext cx="951044" cy="71037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simplyscripts.com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Ratings from IMDB via Kaggle</a:t>
          </a:r>
        </a:p>
      </dsp:txBody>
      <dsp:txXfrm rot="-5400000">
        <a:off x="1024202" y="46434"/>
        <a:ext cx="7057371" cy="858192"/>
      </dsp:txXfrm>
    </dsp:sp>
    <dsp:sp modelId="{AAB8A1BC-D98E-F04B-BE31-2D32D7842D7B}">
      <dsp:nvSpPr>
        <dsp:cNvPr id="0" name=""/>
        <dsp:cNvSpPr/>
      </dsp:nvSpPr>
      <dsp:spPr>
        <a:xfrm rot="5400000">
          <a:off x="-219471" y="1537981"/>
          <a:ext cx="1463145" cy="10242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Wrangling</a:t>
          </a:r>
        </a:p>
      </dsp:txBody>
      <dsp:txXfrm rot="-5400000">
        <a:off x="1" y="1830610"/>
        <a:ext cx="1024202" cy="438943"/>
      </dsp:txXfrm>
    </dsp:sp>
    <dsp:sp modelId="{418A59DD-9F6E-B949-8977-50BCD1E5F17C}">
      <dsp:nvSpPr>
        <dsp:cNvPr id="0" name=""/>
        <dsp:cNvSpPr/>
      </dsp:nvSpPr>
      <dsp:spPr>
        <a:xfrm rot="5400000">
          <a:off x="4100578" y="-1757866"/>
          <a:ext cx="951044" cy="71037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Concatenate ratings files to be just American fiction movies and their ratings and genres 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Scrape scripts from web and convert to text files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Merge ratings and scripts</a:t>
          </a:r>
        </a:p>
      </dsp:txBody>
      <dsp:txXfrm rot="-5400000">
        <a:off x="1024202" y="1364936"/>
        <a:ext cx="7057371" cy="858192"/>
      </dsp:txXfrm>
    </dsp:sp>
    <dsp:sp modelId="{09F06B34-E97F-CF40-A640-A394BA0C4532}">
      <dsp:nvSpPr>
        <dsp:cNvPr id="0" name=""/>
        <dsp:cNvSpPr/>
      </dsp:nvSpPr>
      <dsp:spPr>
        <a:xfrm rot="5400000">
          <a:off x="-219471" y="2856483"/>
          <a:ext cx="1463145" cy="10242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EDA</a:t>
          </a:r>
        </a:p>
      </dsp:txBody>
      <dsp:txXfrm rot="-5400000">
        <a:off x="1" y="3149112"/>
        <a:ext cx="1024202" cy="438943"/>
      </dsp:txXfrm>
    </dsp:sp>
    <dsp:sp modelId="{CF5C6FB7-68D5-A74A-A43F-5285A6521FE6}">
      <dsp:nvSpPr>
        <dsp:cNvPr id="0" name=""/>
        <dsp:cNvSpPr/>
      </dsp:nvSpPr>
      <dsp:spPr>
        <a:xfrm rot="5400000">
          <a:off x="4100578" y="-439365"/>
          <a:ext cx="951044" cy="71037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Ratings range from 2.0 to 9.0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Words not highly correlated with ratings</a:t>
          </a:r>
        </a:p>
      </dsp:txBody>
      <dsp:txXfrm rot="-5400000">
        <a:off x="1024202" y="2683437"/>
        <a:ext cx="7057371" cy="858192"/>
      </dsp:txXfrm>
    </dsp:sp>
    <dsp:sp modelId="{D95DE9B7-2A02-6E4D-9BDE-F89A5FE64FAE}">
      <dsp:nvSpPr>
        <dsp:cNvPr id="0" name=""/>
        <dsp:cNvSpPr/>
      </dsp:nvSpPr>
      <dsp:spPr>
        <a:xfrm rot="5400000">
          <a:off x="-219471" y="4174985"/>
          <a:ext cx="1463145" cy="10242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Modeling</a:t>
          </a:r>
        </a:p>
      </dsp:txBody>
      <dsp:txXfrm rot="-5400000">
        <a:off x="1" y="4467614"/>
        <a:ext cx="1024202" cy="438943"/>
      </dsp:txXfrm>
    </dsp:sp>
    <dsp:sp modelId="{F571BE7A-85A2-1648-899B-B1508A126E25}">
      <dsp:nvSpPr>
        <dsp:cNvPr id="0" name=""/>
        <dsp:cNvSpPr/>
      </dsp:nvSpPr>
      <dsp:spPr>
        <a:xfrm rot="5400000">
          <a:off x="4100578" y="879136"/>
          <a:ext cx="951044" cy="71037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Feature reduction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Three model formats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RMSE as accuracy</a:t>
          </a:r>
        </a:p>
      </dsp:txBody>
      <dsp:txXfrm rot="-5400000">
        <a:off x="1024202" y="4001938"/>
        <a:ext cx="7057371" cy="858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90347-24CD-844B-B77C-9BA6FBA8EC91}" type="datetimeFigureOut">
              <a:rPr lang="en-US" smtClean="0"/>
              <a:t>7/15/24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C638F-8A1D-834E-9657-78D7AC45DD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221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Ratings are averaged across users and rounded to the nearest tenth by IMDB</a:t>
            </a:r>
          </a:p>
          <a:p>
            <a:r>
              <a:rPr lang="en-US" dirty="0"/>
              <a:t>These are the original ratings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C638F-8A1D-834E-9657-78D7AC45DDE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20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C638F-8A1D-834E-9657-78D7AC45DDE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368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forest and gradient booster are complex and powerful methods</a:t>
            </a:r>
          </a:p>
          <a:p>
            <a:r>
              <a:rPr lang="en-US" dirty="0"/>
              <a:t>Linear regression is a simple model, and easy to understand, but random forest and gradient booster can be more accurate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C638F-8A1D-834E-9657-78D7AC45DDE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286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Ah but can we do better with linear regression by changing the number of features? I used select k best, a function from </a:t>
            </a:r>
            <a:r>
              <a:rPr lang="en-US" dirty="0" err="1"/>
              <a:t>scikitlearn</a:t>
            </a:r>
            <a:r>
              <a:rPr lang="en-US" dirty="0"/>
              <a:t>, to select original features that best predict the ratings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C638F-8A1D-834E-9657-78D7AC45DDE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389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Tested various number of features and found that 20 features gave best result, which was also lower than the SVD model.</a:t>
            </a:r>
          </a:p>
          <a:p>
            <a:r>
              <a:rPr lang="en-US" dirty="0"/>
              <a:t>How much influence do each of the features have on the linear regression?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C638F-8A1D-834E-9657-78D7AC45DDE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231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see that the two strongest features are </a:t>
            </a:r>
            <a:r>
              <a:rPr lang="en-US" dirty="0" err="1"/>
              <a:t>genre_musical</a:t>
            </a:r>
            <a:r>
              <a:rPr lang="en-US" dirty="0"/>
              <a:t> and </a:t>
            </a:r>
            <a:r>
              <a:rPr lang="en-US" dirty="0" err="1"/>
              <a:t>genre_music</a:t>
            </a:r>
            <a:r>
              <a:rPr lang="en-US" dirty="0"/>
              <a:t>. This is a contradiction, as these refer to the same kind of movie. We can also see that </a:t>
            </a:r>
            <a:r>
              <a:rPr lang="en-US" dirty="0" err="1"/>
              <a:t>genre_horror</a:t>
            </a:r>
            <a:r>
              <a:rPr lang="en-US" dirty="0"/>
              <a:t> has a strong negative influence on the linear regression, and </a:t>
            </a:r>
            <a:r>
              <a:rPr lang="en-US" dirty="0" err="1"/>
              <a:t>genre_adventure</a:t>
            </a:r>
            <a:r>
              <a:rPr lang="en-US" dirty="0"/>
              <a:t> and </a:t>
            </a:r>
            <a:r>
              <a:rPr lang="en-US" dirty="0" err="1"/>
              <a:t>genre_western</a:t>
            </a:r>
            <a:r>
              <a:rPr lang="en-US" dirty="0"/>
              <a:t> have a strong positive influence. </a:t>
            </a:r>
          </a:p>
          <a:p>
            <a:r>
              <a:rPr lang="en-US" dirty="0"/>
              <a:t>To wrap up…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C638F-8A1D-834E-9657-78D7AC45DDE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16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words occur only a few times.</a:t>
            </a:r>
          </a:p>
          <a:p>
            <a:r>
              <a:rPr lang="en-US" dirty="0"/>
              <a:t>The number 13 occurs over 85,000 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C638F-8A1D-834E-9657-78D7AC45DDE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130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75E5-87C5-2C4E-8138-C740DC7B8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106A4-3926-074B-A5BB-085A96C95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C8843-D735-2642-8FBC-10170E4C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9767-03AA-AB4A-BB3D-63A97DCAFBDC}" type="datetimeFigureOut">
              <a:rPr lang="en-US" smtClean="0"/>
              <a:t>7/15/24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E3B46-00F5-F743-9C31-CAF233FF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04B62-651F-4D4E-9725-E71D298B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2144-679A-EA4E-AEDC-07B3DF3614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6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FD394-02E0-664A-BB34-9EA6F34EC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ACE06-1A45-1F4E-B3E5-E01F73D5E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BEB8C-37F2-5943-9F12-EFFE0761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9767-03AA-AB4A-BB3D-63A97DCAFBDC}" type="datetimeFigureOut">
              <a:rPr lang="en-US" smtClean="0"/>
              <a:t>7/15/24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7F79B-5AD7-FB4A-B68D-202966565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64DE5-921A-E448-A229-C5AF7B24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2144-679A-EA4E-AEDC-07B3DF3614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61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1839DC-D631-5E41-9B9A-3C5A97E31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81B92-FDAE-194A-B93C-38C636E28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D2D0D-D6EE-E243-9F82-F0C5FB260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9767-03AA-AB4A-BB3D-63A97DCAFBDC}" type="datetimeFigureOut">
              <a:rPr lang="en-US" smtClean="0"/>
              <a:t>7/15/24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76391-691A-0245-8418-DB0280D7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70082-61C7-CF4E-A397-1BA784DE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2144-679A-EA4E-AEDC-07B3DF3614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9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57151-B134-5B4C-8ADD-E60F17E0D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F97EE-A903-7643-88A5-81A4B36EA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FEE10-FF65-C649-9F1C-E046277D6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9767-03AA-AB4A-BB3D-63A97DCAFBDC}" type="datetimeFigureOut">
              <a:rPr lang="en-US" smtClean="0"/>
              <a:t>7/15/24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E48C5-8BD1-7843-BB44-3D55C3F4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95804-DBDA-1847-900A-CF24387B8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2144-679A-EA4E-AEDC-07B3DF3614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94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4C0E-5759-3544-B1E9-5E0BF9A4E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359A5-C9EC-FA42-848A-1B004E16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316A5-C1B4-734E-AA76-E1A68DAD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9767-03AA-AB4A-BB3D-63A97DCAFBDC}" type="datetimeFigureOut">
              <a:rPr lang="en-US" smtClean="0"/>
              <a:t>7/15/24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19E15-14EE-194B-A692-131871B47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A365E-F2A5-8C45-897A-01A187AA8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2144-679A-EA4E-AEDC-07B3DF3614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71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72446-FFDE-ED4B-9B94-74733DEB0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425FF-F5A4-A74D-93C8-28BD06840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6CA70-40AC-2944-A05A-2662832CE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C38A5-AC92-B14B-9FE2-194708F6A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9767-03AA-AB4A-BB3D-63A97DCAFBDC}" type="datetimeFigureOut">
              <a:rPr lang="en-US" smtClean="0"/>
              <a:t>7/15/24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97541-046E-0446-B82C-1EE3322FE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38ACC-4885-E94E-A459-85CDAF8DC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2144-679A-EA4E-AEDC-07B3DF3614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05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95E1E-7779-C14E-B42E-3AFFEC69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BE9A2-0613-3244-9108-E36A0CB0E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7805B-5012-C04C-A6B7-BC0598331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DD840-C1A0-9940-B1A3-DACE4FF9A0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E4C679-57C2-8D47-81CD-110518B9D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1F7558-7B6A-C847-AF74-4376FEA65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9767-03AA-AB4A-BB3D-63A97DCAFBDC}" type="datetimeFigureOut">
              <a:rPr lang="en-US" smtClean="0"/>
              <a:t>7/15/24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8F3CA0-081E-3C42-B1F7-D9C6D4F1F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F050BA-DB94-874E-AC7F-57AE6737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2144-679A-EA4E-AEDC-07B3DF3614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3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36850-2E86-A84F-8B6A-140CF6236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59DD69-9802-3D4D-9F0B-786E5982E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9767-03AA-AB4A-BB3D-63A97DCAFBDC}" type="datetimeFigureOut">
              <a:rPr lang="en-US" smtClean="0"/>
              <a:t>7/15/24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7B01C8-C288-5042-98B1-A6C9E38E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6F4A62-E5D9-B14B-B012-5DCEE2F49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2144-679A-EA4E-AEDC-07B3DF3614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07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F08671-53AA-2D4E-A397-3F462E397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9767-03AA-AB4A-BB3D-63A97DCAFBDC}" type="datetimeFigureOut">
              <a:rPr lang="en-US" smtClean="0"/>
              <a:t>7/15/24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C21E7-94FE-7E48-B196-D8AE24BD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5D3A2-7330-A647-A936-E8C5CCBC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2144-679A-EA4E-AEDC-07B3DF3614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78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F7B0D-DDE2-2E41-A813-E74D581C6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B0E7B-401B-7947-AD1B-FA4BD021F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11780-5B43-664A-A9A4-A70CDEAF8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CD0AA-A660-5440-8520-8AB061A1E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9767-03AA-AB4A-BB3D-63A97DCAFBDC}" type="datetimeFigureOut">
              <a:rPr lang="en-US" smtClean="0"/>
              <a:t>7/15/24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98B20-0B60-FF42-BDE2-E19333E7E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61161-9D51-C744-9551-00868ACC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2144-679A-EA4E-AEDC-07B3DF3614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27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C4B7F-2DE9-D546-8FFC-F2321700B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E7C5D0-C30A-C141-BBC1-C0083E6509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114B4-4887-8B41-A19B-AC19A321F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593D6-92B4-BC48-A0DF-99E2FB5CA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9767-03AA-AB4A-BB3D-63A97DCAFBDC}" type="datetimeFigureOut">
              <a:rPr lang="en-US" smtClean="0"/>
              <a:t>7/15/24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59E2A-4AB8-E343-928F-1D1F37186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E63D3-7DEC-6747-A591-D9E3A6CB9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2144-679A-EA4E-AEDC-07B3DF3614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73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0BCE1-AEB4-1B4C-B429-4A609377B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9B0AC-8401-E64E-9F42-20F469309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D298A-102B-FD4F-A238-0428687C4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A9767-03AA-AB4A-BB3D-63A97DCAFBDC}" type="datetimeFigureOut">
              <a:rPr lang="en-US" smtClean="0"/>
              <a:t>7/15/24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4EBB2-37FA-3644-AA78-4EF3296DB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06689-1E64-E04B-8B4D-B108B0D6C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62144-679A-EA4E-AEDC-07B3DF3614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25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BB42-DD49-1047-ACF9-8F7FFCD0A2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 New Movies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1B282-62E7-BE45-957D-B2DB0C47DD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9C174F-7241-4844-BAAC-5BC4C8EAB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782" y="4039841"/>
            <a:ext cx="1884218" cy="169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52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01C5D-C789-4548-A676-B078EF0EF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 the Recommender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727B6-AC4F-3441-AB99-D0B4418F9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Bag-of-words</a:t>
            </a:r>
          </a:p>
          <a:p>
            <a:pPr lvl="2"/>
            <a:r>
              <a:rPr lang="en-US" dirty="0"/>
              <a:t>Over 6000 words, including genres</a:t>
            </a:r>
          </a:p>
          <a:p>
            <a:endParaRPr lang="en-US" dirty="0"/>
          </a:p>
          <a:p>
            <a:r>
              <a:rPr lang="en-US" dirty="0"/>
              <a:t>Cull features</a:t>
            </a:r>
          </a:p>
          <a:p>
            <a:pPr lvl="1"/>
            <a:r>
              <a:rPr lang="en-US" dirty="0"/>
              <a:t>SVD </a:t>
            </a:r>
          </a:p>
          <a:p>
            <a:pPr lvl="1"/>
            <a:r>
              <a:rPr lang="en-US" dirty="0"/>
              <a:t>27 features</a:t>
            </a:r>
          </a:p>
          <a:p>
            <a:pPr lvl="2"/>
            <a:r>
              <a:rPr lang="en-US" dirty="0"/>
              <a:t>Have about 700 scripts; 27 is approximately the square root of 700</a:t>
            </a:r>
          </a:p>
          <a:p>
            <a:r>
              <a:rPr lang="en-US" dirty="0"/>
              <a:t>Predicted variable</a:t>
            </a:r>
          </a:p>
          <a:p>
            <a:pPr lvl="1"/>
            <a:r>
              <a:rPr lang="en-US" dirty="0"/>
              <a:t>Need integer ratings</a:t>
            </a:r>
          </a:p>
          <a:p>
            <a:pPr lvl="2"/>
            <a:r>
              <a:rPr lang="en-US" dirty="0"/>
              <a:t>Multiply original ratings by 10 to get integers</a:t>
            </a:r>
          </a:p>
        </p:txBody>
      </p:sp>
    </p:spTree>
    <p:extLst>
      <p:ext uri="{BB962C8B-B14F-4D97-AF65-F5344CB8AC3E}">
        <p14:creationId xmlns:p14="http://schemas.microsoft.com/office/powerpoint/2010/main" val="469771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83487-F626-6C49-B828-3FC32D38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Recommender –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1AF74-C2E1-0744-B8A2-2A5824923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</a:t>
            </a:r>
          </a:p>
          <a:p>
            <a:pPr lvl="1"/>
            <a:r>
              <a:rPr lang="en-US" dirty="0"/>
              <a:t>Mean of ratings</a:t>
            </a:r>
          </a:p>
          <a:p>
            <a:r>
              <a:rPr lang="en-US" dirty="0"/>
              <a:t>Random forest</a:t>
            </a:r>
          </a:p>
          <a:p>
            <a:r>
              <a:rPr lang="en-US" dirty="0"/>
              <a:t>Gradient booster</a:t>
            </a:r>
          </a:p>
          <a:p>
            <a:r>
              <a:rPr lang="en-US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500669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6EE7-3BFB-D24E-BA9A-172C375DE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Recommender – Accuracy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B3C7F-BE1F-9149-8C8E-82F3AAC4B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Root mean squared error (RMSE)</a:t>
            </a:r>
          </a:p>
          <a:p>
            <a:pPr lvl="1"/>
            <a:r>
              <a:rPr lang="en-US" dirty="0"/>
              <a:t>Lower is better</a:t>
            </a:r>
          </a:p>
        </p:txBody>
      </p:sp>
    </p:spTree>
    <p:extLst>
      <p:ext uri="{BB962C8B-B14F-4D97-AF65-F5344CB8AC3E}">
        <p14:creationId xmlns:p14="http://schemas.microsoft.com/office/powerpoint/2010/main" val="2720721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EB06-F7C2-8948-91B4-99F902A8A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RMSE for the Four Models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C0B3B07-AC00-9345-A6D7-BE979C566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80810" y="1931194"/>
            <a:ext cx="6921500" cy="4140200"/>
          </a:xfrm>
        </p:spPr>
      </p:pic>
    </p:spTree>
    <p:extLst>
      <p:ext uri="{BB962C8B-B14F-4D97-AF65-F5344CB8AC3E}">
        <p14:creationId xmlns:p14="http://schemas.microsoft.com/office/powerpoint/2010/main" val="1448280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C4C00-D189-7E40-956A-ECC885456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Limiting the Features Again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C7C671-4E99-0D41-913B-822A2AC4D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40191" y="1825625"/>
            <a:ext cx="591161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C9CDDC-516A-1449-9D91-ADC5A936E23A}"/>
              </a:ext>
            </a:extLst>
          </p:cNvPr>
          <p:cNvSpPr txBox="1"/>
          <p:nvPr/>
        </p:nvSpPr>
        <p:spPr>
          <a:xfrm>
            <a:off x="1862670" y="577215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RMSE = 11.685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04898A-CA70-8C4F-A4A4-571BAA2F52E5}"/>
              </a:ext>
            </a:extLst>
          </p:cNvPr>
          <p:cNvCxnSpPr>
            <a:cxnSpLocks/>
          </p:cNvCxnSpPr>
          <p:nvPr/>
        </p:nvCxnSpPr>
        <p:spPr>
          <a:xfrm flipV="1">
            <a:off x="3429000" y="5571067"/>
            <a:ext cx="1261533" cy="3582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999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6A12D-D120-9141-9ACD-48D06B12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Coefficients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07CE75-17E2-F943-B246-B38BD2498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11132" y="1825625"/>
            <a:ext cx="4769735" cy="4351338"/>
          </a:xfrm>
        </p:spPr>
      </p:pic>
    </p:spTree>
    <p:extLst>
      <p:ext uri="{BB962C8B-B14F-4D97-AF65-F5344CB8AC3E}">
        <p14:creationId xmlns:p14="http://schemas.microsoft.com/office/powerpoint/2010/main" val="1023257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FCA8D-0E7E-9946-B228-F3DA7110B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B1DC-3B73-E24F-ACCE-BCC26E1AB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publish a horror movie</a:t>
            </a:r>
          </a:p>
          <a:p>
            <a:r>
              <a:rPr lang="en-US" dirty="0"/>
              <a:t>Consider adventure movies or westerns</a:t>
            </a:r>
          </a:p>
          <a:p>
            <a:r>
              <a:rPr lang="en-US" dirty="0"/>
              <a:t>Don’t publish a musical until we figure out the difference between “music” and “musical” as a genre</a:t>
            </a:r>
          </a:p>
        </p:txBody>
      </p:sp>
    </p:spTree>
    <p:extLst>
      <p:ext uri="{BB962C8B-B14F-4D97-AF65-F5344CB8AC3E}">
        <p14:creationId xmlns:p14="http://schemas.microsoft.com/office/powerpoint/2010/main" val="29825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4E854-6E07-4C4A-8CE0-2FF8979A0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D9037-CDAB-FB49-93FD-23A6B4ADF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scripts</a:t>
            </a:r>
          </a:p>
          <a:p>
            <a:pPr lvl="1"/>
            <a:r>
              <a:rPr lang="en-US" dirty="0"/>
              <a:t>Only through 2009</a:t>
            </a:r>
          </a:p>
          <a:p>
            <a:r>
              <a:rPr lang="en-US" dirty="0"/>
              <a:t>Determine difference between “music” and “musical” as genres</a:t>
            </a:r>
          </a:p>
          <a:p>
            <a:r>
              <a:rPr lang="en-US" dirty="0"/>
              <a:t>Other rating systems</a:t>
            </a:r>
          </a:p>
          <a:p>
            <a:pPr lvl="1"/>
            <a:r>
              <a:rPr lang="en-US" dirty="0"/>
              <a:t>Rotten Tomatoes</a:t>
            </a:r>
          </a:p>
          <a:p>
            <a:pPr lvl="1"/>
            <a:r>
              <a:rPr lang="en-US" dirty="0"/>
              <a:t>Amazon</a:t>
            </a:r>
          </a:p>
        </p:txBody>
      </p:sp>
    </p:spTree>
    <p:extLst>
      <p:ext uri="{BB962C8B-B14F-4D97-AF65-F5344CB8AC3E}">
        <p14:creationId xmlns:p14="http://schemas.microsoft.com/office/powerpoint/2010/main" val="2102919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73AF21-F287-AE41-8891-1FB5803604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65A8301-556D-594B-B180-5AB7408F0A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5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20C2-AC66-0D48-AC7B-712FC5F52D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493E21-5B3E-884E-9017-C13885C360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7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7D282-76DC-194A-AACB-747B2F0B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New Station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BD224-76EB-B940-9D18-4E6167465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money to create new TV movies</a:t>
            </a:r>
          </a:p>
          <a:p>
            <a:r>
              <a:rPr lang="en-US" dirty="0"/>
              <a:t>How to create movies that people will watch?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5410AC-7D75-1043-9DB6-44FC63815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5414963"/>
            <a:ext cx="83058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86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9360-247B-F14B-BD26-68255C67A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Ratings by Genre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4CA692-9235-0043-863C-5D1E65470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7700" y="1931194"/>
            <a:ext cx="5816600" cy="4140200"/>
          </a:xfrm>
        </p:spPr>
      </p:pic>
    </p:spTree>
    <p:extLst>
      <p:ext uri="{BB962C8B-B14F-4D97-AF65-F5344CB8AC3E}">
        <p14:creationId xmlns:p14="http://schemas.microsoft.com/office/powerpoint/2010/main" val="2649599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4FBA-6F32-1C49-AD63-798FA75BC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Recurrences Across Scripts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E3B4E1-467A-8548-B913-7C084B95E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48050" y="1931194"/>
            <a:ext cx="5295900" cy="4140200"/>
          </a:xfrm>
        </p:spPr>
      </p:pic>
    </p:spTree>
    <p:extLst>
      <p:ext uri="{BB962C8B-B14F-4D97-AF65-F5344CB8AC3E}">
        <p14:creationId xmlns:p14="http://schemas.microsoft.com/office/powerpoint/2010/main" val="2502537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306EC-BD9D-AE4A-BB2B-632681034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Recurrences </a:t>
            </a:r>
            <a:r>
              <a:rPr lang="en-US"/>
              <a:t>Without Outliers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0CA512-B710-FF4A-B79E-91EED9FB3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8050" y="1931194"/>
            <a:ext cx="5295900" cy="4140200"/>
          </a:xfrm>
        </p:spPr>
      </p:pic>
    </p:spTree>
    <p:extLst>
      <p:ext uri="{BB962C8B-B14F-4D97-AF65-F5344CB8AC3E}">
        <p14:creationId xmlns:p14="http://schemas.microsoft.com/office/powerpoint/2010/main" val="2693286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6E6B9-B78F-8945-92AC-EB04DA9E8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Parameters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369CF3-819F-BC44-AA7C-945BDCC9AF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6797150"/>
              </p:ext>
            </p:extLst>
          </p:nvPr>
        </p:nvGraphicFramePr>
        <p:xfrm>
          <a:off x="3881437" y="2657475"/>
          <a:ext cx="4429126" cy="19002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4563">
                  <a:extLst>
                    <a:ext uri="{9D8B030D-6E8A-4147-A177-3AD203B41FA5}">
                      <a16:colId xmlns:a16="http://schemas.microsoft.com/office/drawing/2014/main" val="1572507351"/>
                    </a:ext>
                  </a:extLst>
                </a:gridCol>
                <a:gridCol w="2214563">
                  <a:extLst>
                    <a:ext uri="{9D8B030D-6E8A-4147-A177-3AD203B41FA5}">
                      <a16:colId xmlns:a16="http://schemas.microsoft.com/office/drawing/2014/main" val="2246870287"/>
                    </a:ext>
                  </a:extLst>
                </a:gridCol>
              </a:tblGrid>
              <a:tr h="6339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Number of trees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120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508100"/>
                  </a:ext>
                </a:extLst>
              </a:tr>
              <a:tr h="5913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Max-depth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2931483"/>
                  </a:ext>
                </a:extLst>
              </a:tr>
              <a:tr h="6748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Criterion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‘Gini’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836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181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80AE8-C214-4343-88F8-7359BE88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Booster Parameters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49128D3-15F0-BA4F-94C6-9908DD7D00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3322209"/>
              </p:ext>
            </p:extLst>
          </p:nvPr>
        </p:nvGraphicFramePr>
        <p:xfrm>
          <a:off x="3752850" y="2757488"/>
          <a:ext cx="4686300" cy="20191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67374">
                  <a:extLst>
                    <a:ext uri="{9D8B030D-6E8A-4147-A177-3AD203B41FA5}">
                      <a16:colId xmlns:a16="http://schemas.microsoft.com/office/drawing/2014/main" val="3687197708"/>
                    </a:ext>
                  </a:extLst>
                </a:gridCol>
                <a:gridCol w="1318926">
                  <a:extLst>
                    <a:ext uri="{9D8B030D-6E8A-4147-A177-3AD203B41FA5}">
                      <a16:colId xmlns:a16="http://schemas.microsoft.com/office/drawing/2014/main" val="3180680702"/>
                    </a:ext>
                  </a:extLst>
                </a:gridCol>
              </a:tblGrid>
              <a:tr h="5047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Learning rate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0.05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9747875"/>
                  </a:ext>
                </a:extLst>
              </a:tr>
              <a:tr h="5047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Number of estimators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250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906860"/>
                  </a:ext>
                </a:extLst>
              </a:tr>
              <a:tr h="5047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Max. features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191827"/>
                  </a:ext>
                </a:extLst>
              </a:tr>
              <a:tr h="5047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Max. depth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067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78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2519F-C3C1-A546-A143-EA5BC3688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Analyzer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F81D7-872B-934D-9403-47BF133DF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create a script analyzer that will read the script and predict how the new script will be rated</a:t>
            </a:r>
          </a:p>
          <a:p>
            <a:endParaRPr lang="en-US" dirty="0"/>
          </a:p>
          <a:p>
            <a:r>
              <a:rPr lang="en-US" dirty="0"/>
              <a:t>Need scripts and ratings as training data</a:t>
            </a:r>
          </a:p>
        </p:txBody>
      </p:sp>
    </p:spTree>
    <p:extLst>
      <p:ext uri="{BB962C8B-B14F-4D97-AF65-F5344CB8AC3E}">
        <p14:creationId xmlns:p14="http://schemas.microsoft.com/office/powerpoint/2010/main" val="141756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49B3635-3C5F-1743-8031-34F52CB274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317187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1169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1807-02C6-7744-BD5A-CD77258E6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29041-DAD0-9148-B8B9-C806E4ACC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Simplyscripts.com</a:t>
            </a:r>
            <a:endParaRPr lang="en-US" dirty="0"/>
          </a:p>
          <a:p>
            <a:pPr lvl="1"/>
            <a:r>
              <a:rPr lang="en-US" dirty="0"/>
              <a:t>Links to other websites with the scripts</a:t>
            </a:r>
          </a:p>
          <a:p>
            <a:r>
              <a:rPr lang="en-US" dirty="0"/>
              <a:t>Download scripts</a:t>
            </a:r>
          </a:p>
          <a:p>
            <a:pPr lvl="1"/>
            <a:r>
              <a:rPr lang="en-US" dirty="0"/>
              <a:t>Beautiful Soup</a:t>
            </a:r>
          </a:p>
          <a:p>
            <a:r>
              <a:rPr lang="en-US" dirty="0"/>
              <a:t>Clean files</a:t>
            </a:r>
          </a:p>
          <a:p>
            <a:pPr lvl="1"/>
            <a:r>
              <a:rPr lang="en-US" dirty="0"/>
              <a:t>Files were not all scripts</a:t>
            </a:r>
          </a:p>
          <a:p>
            <a:r>
              <a:rPr lang="en-US" dirty="0"/>
              <a:t>Convert scripts to text files</a:t>
            </a:r>
          </a:p>
          <a:p>
            <a:pPr lvl="1"/>
            <a:r>
              <a:rPr lang="en-US" dirty="0"/>
              <a:t>In HTML, pdf, and .txt format</a:t>
            </a:r>
          </a:p>
          <a:p>
            <a:r>
              <a:rPr lang="en-US" dirty="0"/>
              <a:t>Read into Pandas </a:t>
            </a:r>
            <a:r>
              <a:rPr lang="en-US" dirty="0" err="1"/>
              <a:t>dataframe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713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92EE7-2656-DB48-9C8F-E479CA845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“Bag of words”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0ADC2-3503-1C43-ADC3-EF414A53A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the text and represent it as individual words out of context </a:t>
            </a:r>
          </a:p>
          <a:p>
            <a:r>
              <a:rPr lang="en-US" dirty="0"/>
              <a:t>Count how many times a word appears in each individual text</a:t>
            </a:r>
          </a:p>
          <a:p>
            <a:endParaRPr lang="en-US" dirty="0"/>
          </a:p>
          <a:p>
            <a:r>
              <a:rPr lang="en-US" dirty="0"/>
              <a:t>Words are the features; the data is count of appearances</a:t>
            </a:r>
          </a:p>
          <a:p>
            <a:endParaRPr lang="en-US" dirty="0"/>
          </a:p>
          <a:p>
            <a:r>
              <a:rPr lang="en-US" sz="3200" dirty="0"/>
              <a:t>Convert scripts to “bag-of-words” for script analyzer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434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3BFB0-8CC6-414E-95B8-E9B6E633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Rated Movies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94189-9421-2B4D-B668-3D1B83AA7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IMDB rating system</a:t>
            </a:r>
          </a:p>
          <a:p>
            <a:pPr lvl="1"/>
            <a:r>
              <a:rPr lang="en-US" dirty="0"/>
              <a:t>Out of ten stars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CC1BD6-32CC-E943-9A6E-41298E7032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662"/>
          <a:stretch/>
        </p:blipFill>
        <p:spPr>
          <a:xfrm>
            <a:off x="8511583" y="497436"/>
            <a:ext cx="3023679" cy="106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304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4A972-16BD-C84C-B6C6-BCFF349DA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53F380-B4B8-3A43-A1B2-28207CE99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86150" y="1931194"/>
            <a:ext cx="5219700" cy="4140200"/>
          </a:xfrm>
        </p:spPr>
      </p:pic>
    </p:spTree>
    <p:extLst>
      <p:ext uri="{BB962C8B-B14F-4D97-AF65-F5344CB8AC3E}">
        <p14:creationId xmlns:p14="http://schemas.microsoft.com/office/powerpoint/2010/main" val="2096770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3BFB0-8CC6-414E-95B8-E9B6E633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Rated Movies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94189-9421-2B4D-B668-3D1B83AA7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Use IMDB rating system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Out of ten stars</a:t>
            </a:r>
          </a:p>
          <a:p>
            <a:r>
              <a:rPr lang="en-US" dirty="0"/>
              <a:t>Data also included genre of the film</a:t>
            </a:r>
          </a:p>
          <a:p>
            <a:r>
              <a:rPr lang="en-US" dirty="0"/>
              <a:t>Came in multiple files </a:t>
            </a:r>
          </a:p>
          <a:p>
            <a:pPr lvl="1"/>
            <a:r>
              <a:rPr lang="en-US" dirty="0"/>
              <a:t>Join files to get genre, movie name, and ratings</a:t>
            </a:r>
          </a:p>
          <a:p>
            <a:r>
              <a:rPr lang="en-US" dirty="0"/>
              <a:t>Convert genres into “bag-of-words”</a:t>
            </a:r>
          </a:p>
          <a:p>
            <a:pPr lvl="1"/>
            <a:r>
              <a:rPr lang="en-US" dirty="0"/>
              <a:t>Add the genres to the “bag-of-words” from the scripts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CC1BD6-32CC-E943-9A6E-41298E7032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662"/>
          <a:stretch/>
        </p:blipFill>
        <p:spPr>
          <a:xfrm>
            <a:off x="8511583" y="497436"/>
            <a:ext cx="3023679" cy="106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394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36207</TotalTime>
  <Words>664</Words>
  <Application>Microsoft Macintosh PowerPoint</Application>
  <PresentationFormat>Widescreen</PresentationFormat>
  <Paragraphs>126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Finding New Movies</vt:lpstr>
      <vt:lpstr>Our New Station</vt:lpstr>
      <vt:lpstr>Script Analyzer</vt:lpstr>
      <vt:lpstr>PowerPoint Presentation</vt:lpstr>
      <vt:lpstr>Finding Scripts</vt:lpstr>
      <vt:lpstr>“Bag of words”</vt:lpstr>
      <vt:lpstr>Rated Movies</vt:lpstr>
      <vt:lpstr>Ratings</vt:lpstr>
      <vt:lpstr>Rated Movies</vt:lpstr>
      <vt:lpstr>Data for the Recommender</vt:lpstr>
      <vt:lpstr>Training the Recommender – Methods </vt:lpstr>
      <vt:lpstr>Training the Recommender – Accuracy </vt:lpstr>
      <vt:lpstr>RMSE for the Four Models</vt:lpstr>
      <vt:lpstr>Limiting the Features Again</vt:lpstr>
      <vt:lpstr>Coefficients</vt:lpstr>
      <vt:lpstr>Recommendations</vt:lpstr>
      <vt:lpstr>Future Work</vt:lpstr>
      <vt:lpstr>Any Questions?</vt:lpstr>
      <vt:lpstr>Appendix</vt:lpstr>
      <vt:lpstr>Ratings by Genre</vt:lpstr>
      <vt:lpstr>Word Recurrences Across Scripts</vt:lpstr>
      <vt:lpstr>Word Recurrences Without Outliers</vt:lpstr>
      <vt:lpstr>Random Forest Parameters</vt:lpstr>
      <vt:lpstr>Gradient Booster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New Movies</dc:title>
  <dc:creator>Microsoft Office User</dc:creator>
  <cp:lastModifiedBy>Microsoft Office User</cp:lastModifiedBy>
  <cp:revision>24</cp:revision>
  <dcterms:created xsi:type="dcterms:W3CDTF">2024-07-08T20:13:49Z</dcterms:created>
  <dcterms:modified xsi:type="dcterms:W3CDTF">2024-08-09T19:13:19Z</dcterms:modified>
</cp:coreProperties>
</file>