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78" r:id="rId6"/>
    <p:sldId id="279" r:id="rId7"/>
    <p:sldId id="280" r:id="rId8"/>
    <p:sldId id="283" r:id="rId9"/>
    <p:sldId id="259" r:id="rId10"/>
    <p:sldId id="261" r:id="rId11"/>
    <p:sldId id="276" r:id="rId12"/>
    <p:sldId id="275" r:id="rId13"/>
    <p:sldId id="281" r:id="rId14"/>
    <p:sldId id="263" r:id="rId15"/>
    <p:sldId id="264" r:id="rId16"/>
    <p:sldId id="265" r:id="rId17"/>
    <p:sldId id="268" r:id="rId18"/>
    <p:sldId id="269" r:id="rId19"/>
    <p:sldId id="270" r:id="rId20"/>
    <p:sldId id="271" r:id="rId21"/>
    <p:sldId id="272" r:id="rId22"/>
    <p:sldId id="274" r:id="rId23"/>
    <p:sldId id="262" r:id="rId24"/>
    <p:sldId id="273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2034"/>
  </p:normalViewPr>
  <p:slideViewPr>
    <p:cSldViewPr snapToGrid="0" snapToObjects="1">
      <p:cViewPr varScale="1">
        <p:scale>
          <a:sx n="62" d="100"/>
          <a:sy n="6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0347-24CD-844B-B77C-9BA6FBA8EC91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638F-8A1D-834E-9657-78D7AC45D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Ratings are averaged across users and rounded to the nearest tenth by IMDB</a:t>
            </a:r>
          </a:p>
          <a:p>
            <a:r>
              <a:rPr lang="en-US" dirty="0"/>
              <a:t>These are the original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and gradient booster are complex and powerful methods</a:t>
            </a:r>
          </a:p>
          <a:p>
            <a:r>
              <a:rPr lang="en-US" dirty="0"/>
              <a:t>Linear regression is a simple model, and easy to understand, but random forest and gradient booster can be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 but can we do better with linear regression by changing the number of features? I used select k best, a function from </a:t>
            </a:r>
            <a:r>
              <a:rPr lang="en-US" dirty="0" err="1"/>
              <a:t>scikitlearn</a:t>
            </a:r>
            <a:r>
              <a:rPr lang="en-US" dirty="0"/>
              <a:t>, to select original features that best predict the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8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various number of features and found that 20 features gave best result.</a:t>
            </a:r>
          </a:p>
          <a:p>
            <a:r>
              <a:rPr lang="en-US" dirty="0"/>
              <a:t>How much influence do each of the features have on the linear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3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the two strongest features are </a:t>
            </a:r>
            <a:r>
              <a:rPr lang="en-US" dirty="0" err="1"/>
              <a:t>genre_musical</a:t>
            </a:r>
            <a:r>
              <a:rPr lang="en-US" dirty="0"/>
              <a:t> and </a:t>
            </a:r>
            <a:r>
              <a:rPr lang="en-US" dirty="0" err="1"/>
              <a:t>genre_music</a:t>
            </a:r>
            <a:r>
              <a:rPr lang="en-US" dirty="0"/>
              <a:t>. This is a contradiction, as these refer to the same kind of movie. We can also see that </a:t>
            </a:r>
            <a:r>
              <a:rPr lang="en-US" dirty="0" err="1"/>
              <a:t>genre_horror</a:t>
            </a:r>
            <a:r>
              <a:rPr lang="en-US" dirty="0"/>
              <a:t> has a strong negative influence on the linear regression, and </a:t>
            </a:r>
            <a:r>
              <a:rPr lang="en-US" dirty="0" err="1"/>
              <a:t>genre_adventure</a:t>
            </a:r>
            <a:r>
              <a:rPr lang="en-US" dirty="0"/>
              <a:t> and </a:t>
            </a:r>
            <a:r>
              <a:rPr lang="en-US" dirty="0" err="1"/>
              <a:t>genre_western</a:t>
            </a:r>
            <a:r>
              <a:rPr lang="en-US" dirty="0"/>
              <a:t> have a strong positive influence. </a:t>
            </a:r>
          </a:p>
          <a:p>
            <a:r>
              <a:rPr lang="en-US" dirty="0"/>
              <a:t>To wrap up…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words occur only a few times.</a:t>
            </a:r>
          </a:p>
          <a:p>
            <a:r>
              <a:rPr lang="en-US" dirty="0"/>
              <a:t>The number 13 occurs over 85,000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5E5-87C5-2C4E-8138-C740DC7B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06A4-3926-074B-A5BB-085A96C9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843-D735-2642-8FBC-10170E4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3B46-00F5-F743-9C31-CAF233F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B62-651F-4D4E-9725-E71D298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D394-02E0-664A-BB34-9EA6F34E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CE06-1A45-1F4E-B3E5-E01F73D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EB8C-37F2-5943-9F12-EFFE076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F79B-5AD7-FB4A-B68D-20296656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DE5-921A-E448-A229-C5AF7B2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839DC-D631-5E41-9B9A-3C5A97E31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1B92-FDAE-194A-B93C-38C636E2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2D0D-D6EE-E243-9F82-F0C5FB2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6391-691A-0245-8418-DB0280D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082-61C7-CF4E-A397-1BA784DE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7151-B134-5B4C-8ADD-E60F17E0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7EE-A903-7643-88A5-81A4B36E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E10-FF65-C649-9F1C-E046277D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48C5-8BD1-7843-BB44-3D55C3F4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5804-DBDA-1847-900A-CF24387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C0E-5759-3544-B1E9-5E0BF9A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59A5-C9EC-FA42-848A-1B004E1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6A5-C1B4-734E-AA76-E1A68DAD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E15-14EE-194B-A692-131871B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365E-F2A5-8C45-897A-01A187AA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2446-FFDE-ED4B-9B94-74733DEB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25FF-F5A4-A74D-93C8-28BD0684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CA70-40AC-2944-A05A-2662832C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38A5-AC92-B14B-9FE2-194708F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97541-046E-0446-B82C-1EE3322F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8ACC-4885-E94E-A459-85CDAF8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E1E-7779-C14E-B42E-3AFFEC6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E9A2-0613-3244-9108-E36A0CB0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805B-5012-C04C-A6B7-BC059833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D840-C1A0-9940-B1A3-DACE4FF9A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C679-57C2-8D47-81CD-110518B9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F7558-7B6A-C847-AF74-4376FEA6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F3CA0-081E-3C42-B1F7-D9C6D4F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50BA-DB94-874E-AC7F-57AE673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850-2E86-A84F-8B6A-140CF62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9DD69-9802-3D4D-9F0B-786E5982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B01C8-C288-5042-98B1-A6C9E38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F4A62-E5D9-B14B-B012-5DCEE2F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08671-53AA-2D4E-A397-3F462E3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21E7-94FE-7E48-B196-D8AE24B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D3A2-7330-A647-A936-E8C5CCB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7B0D-DDE2-2E41-A813-E74D581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E7B-401B-7947-AD1B-FA4BD021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1780-5B43-664A-A9A4-A70CDEAF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D0AA-A660-5440-8520-8AB061A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8B20-0B60-FF42-BDE2-E19333E7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1161-9D51-C744-9551-00868AC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B7F-2DE9-D546-8FFC-F232170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7C5D0-C30A-C141-BBC1-C0083E65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14B4-4887-8B41-A19B-AC19A32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3D6-92B4-BC48-A0DF-99E2FB5C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9E2A-4AB8-E343-928F-1D1F3718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63D3-7DEC-6747-A591-D9E3A6C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0BCE1-AEB4-1B4C-B429-4A609377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0AC-8401-E64E-9F42-20F46930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298A-102B-FD4F-A238-0428687C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EBB2-37FA-3644-AA78-4EF3296D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6689-1E64-E04B-8B4D-B108B0D6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BB42-DD49-1047-ACF9-8F7FFCD0A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New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B282-62E7-BE45-957D-B2DB0C47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174F-7241-4844-BAAC-5BC4C8E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2" y="4039841"/>
            <a:ext cx="1884218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972-16BD-C84C-B6C6-BCFF349D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F380-B4B8-3A43-A1B2-28207CE9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150" y="1931194"/>
            <a:ext cx="5219700" cy="4140200"/>
          </a:xfrm>
        </p:spPr>
      </p:pic>
    </p:spTree>
    <p:extLst>
      <p:ext uri="{BB962C8B-B14F-4D97-AF65-F5344CB8AC3E}">
        <p14:creationId xmlns:p14="http://schemas.microsoft.com/office/powerpoint/2010/main" val="20967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IMDB rating system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 of ten stars</a:t>
            </a:r>
          </a:p>
          <a:p>
            <a:r>
              <a:rPr lang="en-US" dirty="0"/>
              <a:t>Data also included genre of the film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360-247B-F14B-BD26-68255C67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CA692-9235-0043-863C-5D1E6547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931194"/>
            <a:ext cx="5816600" cy="4140200"/>
          </a:xfrm>
        </p:spPr>
      </p:pic>
    </p:spTree>
    <p:extLst>
      <p:ext uri="{BB962C8B-B14F-4D97-AF65-F5344CB8AC3E}">
        <p14:creationId xmlns:p14="http://schemas.microsoft.com/office/powerpoint/2010/main" val="26495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IMDB rating system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 of ten stars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also included genre of the film</a:t>
            </a:r>
          </a:p>
          <a:p>
            <a:r>
              <a:rPr lang="en-US" dirty="0"/>
              <a:t>Came in multiple files </a:t>
            </a:r>
          </a:p>
          <a:p>
            <a:pPr lvl="1"/>
            <a:r>
              <a:rPr lang="en-US" dirty="0"/>
              <a:t>Join files to get genre, movie name, and ratings</a:t>
            </a:r>
          </a:p>
          <a:p>
            <a:r>
              <a:rPr lang="en-US" dirty="0"/>
              <a:t>Convert genres into “bag-of-words”</a:t>
            </a:r>
          </a:p>
          <a:p>
            <a:pPr lvl="1"/>
            <a:r>
              <a:rPr lang="en-US" dirty="0"/>
              <a:t>Add the genres to the “bag-of-words” from the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1C5D-C789-4548-A676-B078EF0E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27B6-AC4F-3441-AB99-D0B4418F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Bag-of-words</a:t>
            </a:r>
          </a:p>
          <a:p>
            <a:pPr lvl="2"/>
            <a:r>
              <a:rPr lang="en-US" dirty="0"/>
              <a:t>Over 6000 words, including genres</a:t>
            </a:r>
          </a:p>
          <a:p>
            <a:r>
              <a:rPr lang="en-US" dirty="0"/>
              <a:t>Cull features</a:t>
            </a:r>
          </a:p>
          <a:p>
            <a:pPr lvl="1"/>
            <a:r>
              <a:rPr lang="en-US" dirty="0"/>
              <a:t>SVD </a:t>
            </a:r>
          </a:p>
          <a:p>
            <a:pPr lvl="1"/>
            <a:r>
              <a:rPr lang="en-US" dirty="0"/>
              <a:t>27 features</a:t>
            </a:r>
          </a:p>
          <a:p>
            <a:pPr lvl="2"/>
            <a:r>
              <a:rPr lang="en-US" dirty="0"/>
              <a:t>Have about 700 scripts; 27 is approximately the square root of 700</a:t>
            </a:r>
          </a:p>
          <a:p>
            <a:endParaRPr lang="en-US" dirty="0"/>
          </a:p>
          <a:p>
            <a:r>
              <a:rPr lang="en-US" dirty="0"/>
              <a:t>Predicted variable</a:t>
            </a:r>
          </a:p>
          <a:p>
            <a:pPr lvl="1"/>
            <a:r>
              <a:rPr lang="en-US" dirty="0"/>
              <a:t>Need integer ratings</a:t>
            </a:r>
          </a:p>
          <a:p>
            <a:pPr lvl="2"/>
            <a:r>
              <a:rPr lang="en-US" dirty="0"/>
              <a:t>Multiply original ratings by 10 to get integers</a:t>
            </a:r>
          </a:p>
        </p:txBody>
      </p:sp>
    </p:spTree>
    <p:extLst>
      <p:ext uri="{BB962C8B-B14F-4D97-AF65-F5344CB8AC3E}">
        <p14:creationId xmlns:p14="http://schemas.microsoft.com/office/powerpoint/2010/main" val="4697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487-F626-6C49-B828-3FC32D3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F74-C2E1-0744-B8A2-2A582492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pPr lvl="1"/>
            <a:r>
              <a:rPr lang="en-US" dirty="0"/>
              <a:t>Mean of ratings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booster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066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EE7-3BFB-D24E-BA9A-172C37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3C7F-BE1F-9149-8C8E-82F3AAC4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72072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B06-F7C2-8948-91B4-99F902A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Four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0B3B07-AC00-9345-A6D7-BE979C56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810" y="1931194"/>
            <a:ext cx="6921500" cy="4140200"/>
          </a:xfrm>
        </p:spPr>
      </p:pic>
    </p:spTree>
    <p:extLst>
      <p:ext uri="{BB962C8B-B14F-4D97-AF65-F5344CB8AC3E}">
        <p14:creationId xmlns:p14="http://schemas.microsoft.com/office/powerpoint/2010/main" val="144828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4C00-D189-7E40-956A-ECC8854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Features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7C671-4E99-0D41-913B-822A2AC4D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191" y="1825625"/>
            <a:ext cx="59116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9CDDC-516A-1449-9D91-ADC5A936E23A}"/>
              </a:ext>
            </a:extLst>
          </p:cNvPr>
          <p:cNvSpPr txBox="1"/>
          <p:nvPr/>
        </p:nvSpPr>
        <p:spPr>
          <a:xfrm>
            <a:off x="1862670" y="5772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11.685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4898A-CA70-8C4F-A4A4-571BAA2F52E5}"/>
              </a:ext>
            </a:extLst>
          </p:cNvPr>
          <p:cNvCxnSpPr>
            <a:cxnSpLocks/>
          </p:cNvCxnSpPr>
          <p:nvPr/>
        </p:nvCxnSpPr>
        <p:spPr>
          <a:xfrm flipV="1">
            <a:off x="3429000" y="5571067"/>
            <a:ext cx="1261533" cy="358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12D-D120-9141-9ACD-48D06B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7CE75-17E2-F943-B246-B38BD249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</p:spTree>
    <p:extLst>
      <p:ext uri="{BB962C8B-B14F-4D97-AF65-F5344CB8AC3E}">
        <p14:creationId xmlns:p14="http://schemas.microsoft.com/office/powerpoint/2010/main" val="102325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282-76DC-194A-AACB-747B2F0B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224-76EB-B940-9D18-4E616746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money to create new TV movies</a:t>
            </a:r>
          </a:p>
          <a:p>
            <a:r>
              <a:rPr lang="en-US" dirty="0"/>
              <a:t>How to create movies that people will watch?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10AC-7D75-1043-9DB6-44FC6381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414963"/>
            <a:ext cx="8305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A8D-0E7E-9946-B228-F3DA711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1DC-3B73-E24F-ACCE-BCC26E1A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publish a horror movie</a:t>
            </a:r>
          </a:p>
          <a:p>
            <a:r>
              <a:rPr lang="en-US" dirty="0"/>
              <a:t>Consider adventure movies or westerns</a:t>
            </a:r>
          </a:p>
          <a:p>
            <a:r>
              <a:rPr lang="en-US" dirty="0"/>
              <a:t>Don’t publish a musical until we figure out the difference between “music” and “musical” as a genre</a:t>
            </a:r>
          </a:p>
        </p:txBody>
      </p:sp>
    </p:spTree>
    <p:extLst>
      <p:ext uri="{BB962C8B-B14F-4D97-AF65-F5344CB8AC3E}">
        <p14:creationId xmlns:p14="http://schemas.microsoft.com/office/powerpoint/2010/main" val="2982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854-6E07-4C4A-8CE0-2FF8979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9037-CDAB-FB49-93FD-23A6B4AD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scripts</a:t>
            </a:r>
          </a:p>
          <a:p>
            <a:pPr lvl="1"/>
            <a:r>
              <a:rPr lang="en-US" dirty="0"/>
              <a:t>Only through 2009</a:t>
            </a:r>
          </a:p>
          <a:p>
            <a:r>
              <a:rPr lang="en-US" dirty="0"/>
              <a:t>Determine difference between “music” and “musical” as genres</a:t>
            </a:r>
          </a:p>
          <a:p>
            <a:r>
              <a:rPr lang="en-US" dirty="0"/>
              <a:t>Other rating systems</a:t>
            </a:r>
          </a:p>
          <a:p>
            <a:pPr lvl="1"/>
            <a:r>
              <a:rPr lang="en-US" dirty="0"/>
              <a:t>Rotten Tomatoes</a:t>
            </a:r>
          </a:p>
          <a:p>
            <a:pPr lvl="1"/>
            <a:r>
              <a:rPr lang="en-US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10291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3AF21-F287-AE41-8891-1FB580360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5A8301-556D-594B-B180-5AB7408F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FBA-6F32-1C49-AD63-798FA75B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Across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3B4E1-467A-8548-B913-7C084B9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50253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06EC-BD9D-AE4A-BB2B-6326810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</a:t>
            </a:r>
            <a:r>
              <a:rPr lang="en-US"/>
              <a:t>Without Outliers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CA512-B710-FF4A-B79E-91EED9FB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69328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6B9-B78F-8945-92AC-EB04DA9E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69CF3-819F-BC44-AA7C-945BDCC9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97150"/>
              </p:ext>
            </p:extLst>
          </p:nvPr>
        </p:nvGraphicFramePr>
        <p:xfrm>
          <a:off x="3881437" y="2657475"/>
          <a:ext cx="4429126" cy="1900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1572507351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246870287"/>
                    </a:ext>
                  </a:extLst>
                </a:gridCol>
              </a:tblGrid>
              <a:tr h="633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trees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08100"/>
                  </a:ext>
                </a:extLst>
              </a:tr>
              <a:tr h="591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Max-depth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31483"/>
                  </a:ext>
                </a:extLst>
              </a:tr>
              <a:tr h="674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Criterion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‘Gini’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8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0AE8-C214-4343-88F8-7359BE8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128D3-15F0-BA4F-94C6-9908DD7D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22209"/>
              </p:ext>
            </p:extLst>
          </p:nvPr>
        </p:nvGraphicFramePr>
        <p:xfrm>
          <a:off x="3752850" y="2757488"/>
          <a:ext cx="4686300" cy="2019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7374">
                  <a:extLst>
                    <a:ext uri="{9D8B030D-6E8A-4147-A177-3AD203B41FA5}">
                      <a16:colId xmlns:a16="http://schemas.microsoft.com/office/drawing/2014/main" val="3687197708"/>
                    </a:ext>
                  </a:extLst>
                </a:gridCol>
                <a:gridCol w="1318926">
                  <a:extLst>
                    <a:ext uri="{9D8B030D-6E8A-4147-A177-3AD203B41FA5}">
                      <a16:colId xmlns:a16="http://schemas.microsoft.com/office/drawing/2014/main" val="3180680702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47875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estimators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6860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features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1827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19F-C3C1-A546-A143-EA5BC36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81D7-872B-934D-9403-47BF133D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script analyzer that will read the script and predict how the new script will be rated</a:t>
            </a:r>
          </a:p>
          <a:p>
            <a:endParaRPr lang="en-US" dirty="0"/>
          </a:p>
          <a:p>
            <a:r>
              <a:rPr lang="en-US" dirty="0"/>
              <a:t>Need scripts and ratings as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1756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2D38-E3E1-EE48-A875-5F29181B1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Scripts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1BD177-15E2-3946-BE8D-89A0C1112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C402-889D-A244-AAC9-B4653C867967}"/>
              </a:ext>
            </a:extLst>
          </p:cNvPr>
          <p:cNvSpPr/>
          <p:nvPr/>
        </p:nvSpPr>
        <p:spPr>
          <a:xfrm>
            <a:off x="515745" y="772139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FDD99-0BCF-B94A-82D5-35444FC25FD6}"/>
              </a:ext>
            </a:extLst>
          </p:cNvPr>
          <p:cNvSpPr txBox="1"/>
          <p:nvPr/>
        </p:nvSpPr>
        <p:spPr>
          <a:xfrm>
            <a:off x="774983" y="1110574"/>
            <a:ext cx="186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published scripts on </a:t>
            </a:r>
            <a:r>
              <a:rPr lang="en-US" dirty="0" err="1"/>
              <a:t>simplyscripts.com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30BB7-D7F7-AF4E-9F58-160D1DAE0E23}"/>
              </a:ext>
            </a:extLst>
          </p:cNvPr>
          <p:cNvSpPr/>
          <p:nvPr/>
        </p:nvSpPr>
        <p:spPr>
          <a:xfrm>
            <a:off x="3318363" y="816100"/>
            <a:ext cx="2579876" cy="15122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F3FEE-83F5-B44D-A25B-E952DB322F52}"/>
              </a:ext>
            </a:extLst>
          </p:cNvPr>
          <p:cNvSpPr txBox="1"/>
          <p:nvPr/>
        </p:nvSpPr>
        <p:spPr>
          <a:xfrm>
            <a:off x="3696732" y="1016035"/>
            <a:ext cx="168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function using Beautiful Soup to open links on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F951C-28CB-274A-9C4C-26CBAA29B5C4}"/>
              </a:ext>
            </a:extLst>
          </p:cNvPr>
          <p:cNvSpPr txBox="1"/>
          <p:nvPr/>
        </p:nvSpPr>
        <p:spPr>
          <a:xfrm>
            <a:off x="937399" y="3363734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9A2DC3-FD86-184F-9438-09AC993396E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696103" y="1572239"/>
            <a:ext cx="6222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A55EC25B-8972-DB44-95FF-A88B86CEBCF6}"/>
              </a:ext>
            </a:extLst>
          </p:cNvPr>
          <p:cNvSpPr/>
          <p:nvPr/>
        </p:nvSpPr>
        <p:spPr>
          <a:xfrm>
            <a:off x="6439759" y="772139"/>
            <a:ext cx="2834399" cy="16002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F3024-8047-164E-96F0-521F68959C35}"/>
              </a:ext>
            </a:extLst>
          </p:cNvPr>
          <p:cNvSpPr txBox="1"/>
          <p:nvPr/>
        </p:nvSpPr>
        <p:spPr>
          <a:xfrm>
            <a:off x="7311577" y="138757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link good?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CFD-F0F5-E446-B777-0F44C480043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898239" y="1572239"/>
            <a:ext cx="541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AE79A5-71BE-1A46-8B5C-FC20A60608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274158" y="1572239"/>
            <a:ext cx="622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7945A58-515D-BD4D-8702-00972F9A5766}"/>
              </a:ext>
            </a:extLst>
          </p:cNvPr>
          <p:cNvSpPr/>
          <p:nvPr/>
        </p:nvSpPr>
        <p:spPr>
          <a:xfrm>
            <a:off x="9896476" y="720984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14CEB-4C24-CC42-8CD0-42C37889C948}"/>
              </a:ext>
            </a:extLst>
          </p:cNvPr>
          <p:cNvSpPr txBox="1"/>
          <p:nvPr/>
        </p:nvSpPr>
        <p:spPr>
          <a:xfrm>
            <a:off x="10462911" y="138757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link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3793E-CF33-0248-ACAE-55E3A44007E3}"/>
              </a:ext>
            </a:extLst>
          </p:cNvPr>
          <p:cNvSpPr txBox="1"/>
          <p:nvPr/>
        </p:nvSpPr>
        <p:spPr>
          <a:xfrm>
            <a:off x="9351226" y="1387573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534062B-4FB0-254D-B218-2C42F5BC4C41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rot="5400000">
            <a:off x="4569891" y="-354103"/>
            <a:ext cx="560627" cy="601351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617F38-08FF-AF4B-BA9E-0B44D2F1B6E8}"/>
              </a:ext>
            </a:extLst>
          </p:cNvPr>
          <p:cNvSpPr txBox="1"/>
          <p:nvPr/>
        </p:nvSpPr>
        <p:spPr>
          <a:xfrm>
            <a:off x="4850204" y="2472732"/>
            <a:ext cx="512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A72A3-99A8-FF42-8347-6A6ADAEBA718}"/>
              </a:ext>
            </a:extLst>
          </p:cNvPr>
          <p:cNvSpPr/>
          <p:nvPr/>
        </p:nvSpPr>
        <p:spPr>
          <a:xfrm>
            <a:off x="553511" y="2932966"/>
            <a:ext cx="2579876" cy="15122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4B88E52-FDC9-F543-ADE3-A7E12A56D018}"/>
              </a:ext>
            </a:extLst>
          </p:cNvPr>
          <p:cNvSpPr/>
          <p:nvPr/>
        </p:nvSpPr>
        <p:spPr>
          <a:xfrm>
            <a:off x="3636423" y="2909950"/>
            <a:ext cx="2834399" cy="16002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FA84-FA8B-074A-A392-6A9295411B7C}"/>
              </a:ext>
            </a:extLst>
          </p:cNvPr>
          <p:cNvSpPr txBox="1"/>
          <p:nvPr/>
        </p:nvSpPr>
        <p:spPr>
          <a:xfrm>
            <a:off x="4221742" y="3504438"/>
            <a:ext cx="15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file a script?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039E5C-2984-B147-B664-CFC24E0C82A6}"/>
              </a:ext>
            </a:extLst>
          </p:cNvPr>
          <p:cNvCxnSpPr>
            <a:stCxn id="35" idx="3"/>
          </p:cNvCxnSpPr>
          <p:nvPr/>
        </p:nvCxnSpPr>
        <p:spPr>
          <a:xfrm flipV="1">
            <a:off x="3133387" y="3689104"/>
            <a:ext cx="503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1441A55-4C00-224E-BBBF-9335EC4CBFEB}"/>
              </a:ext>
            </a:extLst>
          </p:cNvPr>
          <p:cNvSpPr/>
          <p:nvPr/>
        </p:nvSpPr>
        <p:spPr>
          <a:xfrm>
            <a:off x="7447032" y="2912182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029D5-CAE8-6649-9B72-40D25E6FEE2E}"/>
              </a:ext>
            </a:extLst>
          </p:cNvPr>
          <p:cNvSpPr txBox="1"/>
          <p:nvPr/>
        </p:nvSpPr>
        <p:spPr>
          <a:xfrm>
            <a:off x="8113379" y="3281740"/>
            <a:ext cx="109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 delete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5872EE-C0F0-DB41-A46E-9B88D703212B}"/>
              </a:ext>
            </a:extLst>
          </p:cNvPr>
          <p:cNvCxnSpPr>
            <a:stCxn id="36" idx="3"/>
            <a:endCxn id="40" idx="2"/>
          </p:cNvCxnSpPr>
          <p:nvPr/>
        </p:nvCxnSpPr>
        <p:spPr>
          <a:xfrm>
            <a:off x="6470822" y="3710050"/>
            <a:ext cx="976210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F52EF-AD64-4E4E-9697-FBE83A7D8CF0}"/>
              </a:ext>
            </a:extLst>
          </p:cNvPr>
          <p:cNvSpPr txBox="1"/>
          <p:nvPr/>
        </p:nvSpPr>
        <p:spPr>
          <a:xfrm>
            <a:off x="6685049" y="3559047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F306A10-F313-6849-9B20-84E07234795F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3112472" y="3205705"/>
            <a:ext cx="636706" cy="324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08600A-ECE5-1341-9A57-0670BD7E7F44}"/>
              </a:ext>
            </a:extLst>
          </p:cNvPr>
          <p:cNvSpPr txBox="1"/>
          <p:nvPr/>
        </p:nvSpPr>
        <p:spPr>
          <a:xfrm>
            <a:off x="3039062" y="4638646"/>
            <a:ext cx="512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7AF2B-897E-E94D-90BC-F995531899F8}"/>
              </a:ext>
            </a:extLst>
          </p:cNvPr>
          <p:cNvSpPr txBox="1"/>
          <p:nvPr/>
        </p:nvSpPr>
        <p:spPr>
          <a:xfrm>
            <a:off x="1082874" y="5310250"/>
            <a:ext cx="148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Leave alone to be converted and cleaned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75FA1C-7F52-7C4C-8BE9-9C978BB7E6FA}"/>
              </a:ext>
            </a:extLst>
          </p:cNvPr>
          <p:cNvSpPr/>
          <p:nvPr/>
        </p:nvSpPr>
        <p:spPr>
          <a:xfrm>
            <a:off x="717848" y="5146856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2DFCF7-65D7-9147-A884-491BA01B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13" y="5505255"/>
            <a:ext cx="6466609" cy="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C402-889D-A244-AAC9-B4653C867967}"/>
              </a:ext>
            </a:extLst>
          </p:cNvPr>
          <p:cNvSpPr/>
          <p:nvPr/>
        </p:nvSpPr>
        <p:spPr>
          <a:xfrm>
            <a:off x="515745" y="772139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FDD99-0BCF-B94A-82D5-35444FC25FD6}"/>
              </a:ext>
            </a:extLst>
          </p:cNvPr>
          <p:cNvSpPr txBox="1"/>
          <p:nvPr/>
        </p:nvSpPr>
        <p:spPr>
          <a:xfrm>
            <a:off x="1024707" y="1130655"/>
            <a:ext cx="133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 as files on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30BB7-D7F7-AF4E-9F58-160D1DAE0E23}"/>
              </a:ext>
            </a:extLst>
          </p:cNvPr>
          <p:cNvSpPr/>
          <p:nvPr/>
        </p:nvSpPr>
        <p:spPr>
          <a:xfrm>
            <a:off x="3318363" y="816100"/>
            <a:ext cx="2579876" cy="15122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F3FEE-83F5-B44D-A25B-E952DB322F52}"/>
              </a:ext>
            </a:extLst>
          </p:cNvPr>
          <p:cNvSpPr txBox="1"/>
          <p:nvPr/>
        </p:nvSpPr>
        <p:spPr>
          <a:xfrm>
            <a:off x="3689643" y="972073"/>
            <a:ext cx="1860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functions that convert other file types to .txt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F951C-28CB-274A-9C4C-26CBAA29B5C4}"/>
              </a:ext>
            </a:extLst>
          </p:cNvPr>
          <p:cNvSpPr txBox="1"/>
          <p:nvPr/>
        </p:nvSpPr>
        <p:spPr>
          <a:xfrm>
            <a:off x="2914493" y="3557537"/>
            <a:ext cx="178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script text into bag-of-words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9A2DC3-FD86-184F-9438-09AC993396E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696103" y="1572239"/>
            <a:ext cx="6222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3F3024-8047-164E-96F0-521F68959C35}"/>
              </a:ext>
            </a:extLst>
          </p:cNvPr>
          <p:cNvSpPr txBox="1"/>
          <p:nvPr/>
        </p:nvSpPr>
        <p:spPr>
          <a:xfrm>
            <a:off x="6813872" y="1166090"/>
            <a:ext cx="1836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converted files into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CFD-F0F5-E446-B777-0F44C48004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98239" y="1572239"/>
            <a:ext cx="541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534062B-4FB0-254D-B218-2C42F5BC4C41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rot="5400000">
            <a:off x="5284391" y="848980"/>
            <a:ext cx="959010" cy="393726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8A72A3-99A8-FF42-8347-6A6ADAEBA718}"/>
              </a:ext>
            </a:extLst>
          </p:cNvPr>
          <p:cNvSpPr/>
          <p:nvPr/>
        </p:nvSpPr>
        <p:spPr>
          <a:xfrm>
            <a:off x="2505323" y="3297119"/>
            <a:ext cx="2579876" cy="15122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039E5C-2984-B147-B664-CFC24E0C82A6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5085199" y="4053257"/>
            <a:ext cx="58449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B7AF2B-897E-E94D-90BC-F995531899F8}"/>
              </a:ext>
            </a:extLst>
          </p:cNvPr>
          <p:cNvSpPr txBox="1"/>
          <p:nvPr/>
        </p:nvSpPr>
        <p:spPr>
          <a:xfrm>
            <a:off x="6096000" y="3730092"/>
            <a:ext cx="178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resulting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CD18AB-D313-DC40-BAC7-081DAC36C157}"/>
              </a:ext>
            </a:extLst>
          </p:cNvPr>
          <p:cNvSpPr/>
          <p:nvPr/>
        </p:nvSpPr>
        <p:spPr>
          <a:xfrm>
            <a:off x="5669693" y="3253157"/>
            <a:ext cx="2180358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A4BC71-75E4-AB41-B7BC-710EFE7C7212}"/>
              </a:ext>
            </a:extLst>
          </p:cNvPr>
          <p:cNvSpPr/>
          <p:nvPr/>
        </p:nvSpPr>
        <p:spPr>
          <a:xfrm>
            <a:off x="6442592" y="825832"/>
            <a:ext cx="2579876" cy="15122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2EE7-2656-DB48-9C8F-E479CA8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“Bag of words”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ADC2-3503-1C43-ADC3-EF414A53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text and represent it as individual words out of context </a:t>
            </a:r>
          </a:p>
          <a:p>
            <a:r>
              <a:rPr lang="en-US" dirty="0"/>
              <a:t>Count how many times a word appears in each individual text</a:t>
            </a:r>
          </a:p>
          <a:p>
            <a:endParaRPr lang="en-US" dirty="0"/>
          </a:p>
          <a:p>
            <a:r>
              <a:rPr lang="en-US" dirty="0"/>
              <a:t>Words are the features; count of appearances is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CFCD-05AF-6E41-98A7-4F75A17BD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6AA1-DBC5-514A-9F86-8A4F4FCAA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IMDB rating system</a:t>
            </a:r>
          </a:p>
          <a:p>
            <a:pPr lvl="1"/>
            <a:r>
              <a:rPr lang="en-US" dirty="0"/>
              <a:t>Out of ten stars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29075</TotalTime>
  <Words>637</Words>
  <Application>Microsoft Macintosh PowerPoint</Application>
  <PresentationFormat>Widescreen</PresentationFormat>
  <Paragraphs>122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Finding New Movies</vt:lpstr>
      <vt:lpstr>Our New Station</vt:lpstr>
      <vt:lpstr>Script Analyzer</vt:lpstr>
      <vt:lpstr>Finding Scripts</vt:lpstr>
      <vt:lpstr>PowerPoint Presentation</vt:lpstr>
      <vt:lpstr>PowerPoint Presentation</vt:lpstr>
      <vt:lpstr>“Bag of words”</vt:lpstr>
      <vt:lpstr>Finding Ratings</vt:lpstr>
      <vt:lpstr>Rated Movies</vt:lpstr>
      <vt:lpstr>Ratings</vt:lpstr>
      <vt:lpstr>Rated Movies</vt:lpstr>
      <vt:lpstr>Ratings by Genre</vt:lpstr>
      <vt:lpstr>Rated Movies</vt:lpstr>
      <vt:lpstr>Data for the Recommender</vt:lpstr>
      <vt:lpstr>Training the Recommender – Methods </vt:lpstr>
      <vt:lpstr>Training the Recommender – Accuracy </vt:lpstr>
      <vt:lpstr>RMSE for the Four Models</vt:lpstr>
      <vt:lpstr>Limiting the Features Again</vt:lpstr>
      <vt:lpstr>Coefficients</vt:lpstr>
      <vt:lpstr>Recommendations</vt:lpstr>
      <vt:lpstr>Future Work</vt:lpstr>
      <vt:lpstr>Any Questions?</vt:lpstr>
      <vt:lpstr>Word Recurrences Across Scripts</vt:lpstr>
      <vt:lpstr>Word Recurrences Without Outliers</vt:lpstr>
      <vt:lpstr>Random Forest Parameters</vt:lpstr>
      <vt:lpstr>Gradient Booster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New Movies</dc:title>
  <dc:creator>Microsoft Office User</dc:creator>
  <cp:lastModifiedBy>Microsoft Office User</cp:lastModifiedBy>
  <cp:revision>22</cp:revision>
  <dcterms:created xsi:type="dcterms:W3CDTF">2024-07-08T20:13:49Z</dcterms:created>
  <dcterms:modified xsi:type="dcterms:W3CDTF">2024-08-04T20:21:49Z</dcterms:modified>
</cp:coreProperties>
</file>