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8783"/>
  </p:normalViewPr>
  <p:slideViewPr>
    <p:cSldViewPr snapToGrid="0" snapToObjects="1">
      <p:cViewPr varScale="1">
        <p:scale>
          <a:sx n="87" d="100"/>
          <a:sy n="87"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2E0C4-1F20-F44C-A498-F77B4C2C3D7B}" type="datetimeFigureOut">
              <a:rPr lang="en-US" smtClean="0"/>
              <a:t>6/19/24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9D960-2E61-6B4A-9736-CBE6A50A83D5}" type="slidenum">
              <a:rPr lang="en-US" smtClean="0"/>
              <a:t>‹#›</a:t>
            </a:fld>
            <a:endParaRPr lang="en-US"/>
          </a:p>
        </p:txBody>
      </p:sp>
    </p:spTree>
    <p:extLst>
      <p:ext uri="{BB962C8B-B14F-4D97-AF65-F5344CB8AC3E}">
        <p14:creationId xmlns:p14="http://schemas.microsoft.com/office/powerpoint/2010/main" val="171788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Engaged readers are buying readers! How can we engage readers further?</a:t>
            </a:r>
          </a:p>
          <a:p>
            <a:r>
              <a:rPr lang="en-US" dirty="0"/>
              <a:t>https://</a:t>
            </a:r>
            <a:r>
              <a:rPr lang="en-US" dirty="0" err="1"/>
              <a:t>www.kaggle.com</a:t>
            </a:r>
            <a:r>
              <a:rPr lang="en-US" dirty="0"/>
              <a:t>/datasets/</a:t>
            </a:r>
            <a:r>
              <a:rPr lang="en-US" dirty="0" err="1"/>
              <a:t>jealousleopard</a:t>
            </a:r>
            <a:r>
              <a:rPr lang="en-US" dirty="0"/>
              <a:t>/</a:t>
            </a:r>
            <a:r>
              <a:rPr lang="en-US" dirty="0" err="1"/>
              <a:t>goodreadsbooks?select</a:t>
            </a:r>
            <a:r>
              <a:rPr lang="en-US" dirty="0"/>
              <a:t>=</a:t>
            </a:r>
            <a:r>
              <a:rPr lang="en-US" dirty="0" err="1"/>
              <a:t>books.csv</a:t>
            </a:r>
            <a:endParaRPr lang="en-US" dirty="0"/>
          </a:p>
        </p:txBody>
      </p:sp>
      <p:sp>
        <p:nvSpPr>
          <p:cNvPr id="4" name="Slide Number Placeholder 3"/>
          <p:cNvSpPr>
            <a:spLocks noGrp="1"/>
          </p:cNvSpPr>
          <p:nvPr>
            <p:ph type="sldNum" sz="quarter" idx="5"/>
          </p:nvPr>
        </p:nvSpPr>
        <p:spPr/>
        <p:txBody>
          <a:bodyPr/>
          <a:lstStyle/>
          <a:p>
            <a:fld id="{2CF9D960-2E61-6B4A-9736-CBE6A50A83D5}" type="slidenum">
              <a:rPr lang="en-US" smtClean="0"/>
              <a:t>1</a:t>
            </a:fld>
            <a:endParaRPr lang="en-US"/>
          </a:p>
        </p:txBody>
      </p:sp>
    </p:spTree>
    <p:extLst>
      <p:ext uri="{BB962C8B-B14F-4D97-AF65-F5344CB8AC3E}">
        <p14:creationId xmlns:p14="http://schemas.microsoft.com/office/powerpoint/2010/main" val="331469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Goodreads is a social media site focused on books. Readers can log their reading, post reviews, and interact with each other. Reviews can either be star-based, or actual text reviews. </a:t>
            </a:r>
          </a:p>
        </p:txBody>
      </p:sp>
      <p:sp>
        <p:nvSpPr>
          <p:cNvPr id="4" name="Slide Number Placeholder 3"/>
          <p:cNvSpPr>
            <a:spLocks noGrp="1"/>
          </p:cNvSpPr>
          <p:nvPr>
            <p:ph type="sldNum" sz="quarter" idx="5"/>
          </p:nvPr>
        </p:nvSpPr>
        <p:spPr/>
        <p:txBody>
          <a:bodyPr/>
          <a:lstStyle/>
          <a:p>
            <a:fld id="{2CF9D960-2E61-6B4A-9736-CBE6A50A83D5}" type="slidenum">
              <a:rPr lang="en-US" smtClean="0"/>
              <a:t>2</a:t>
            </a:fld>
            <a:endParaRPr lang="en-US"/>
          </a:p>
        </p:txBody>
      </p:sp>
    </p:spTree>
    <p:extLst>
      <p:ext uri="{BB962C8B-B14F-4D97-AF65-F5344CB8AC3E}">
        <p14:creationId xmlns:p14="http://schemas.microsoft.com/office/powerpoint/2010/main" val="87864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the types of reviews users posts are positively correlated. However! It’s important to note the scale. The most-reviewed book as of 2020 – “Twilight” by </a:t>
            </a:r>
            <a:r>
              <a:rPr lang="en-US" dirty="0" err="1"/>
              <a:t>Stephenie</a:t>
            </a:r>
            <a:r>
              <a:rPr lang="en-US" dirty="0"/>
              <a:t> Meyer, published by Little, Brown and Co - has 95,000 text reviews but over 4.5 </a:t>
            </a:r>
            <a:r>
              <a:rPr lang="en-US" b="1" i="1" dirty="0"/>
              <a:t>million</a:t>
            </a:r>
            <a:r>
              <a:rPr lang="en-US" dirty="0"/>
              <a:t> star ratings. Nonetheless, books that have more star ratings are more likely to have text reviews. We can leverage that into reader engagement by encouraging our readers to leave text reviews, rather than just star ratings</a:t>
            </a:r>
          </a:p>
        </p:txBody>
      </p:sp>
      <p:sp>
        <p:nvSpPr>
          <p:cNvPr id="4" name="Slide Number Placeholder 3"/>
          <p:cNvSpPr>
            <a:spLocks noGrp="1"/>
          </p:cNvSpPr>
          <p:nvPr>
            <p:ph type="sldNum" sz="quarter" idx="5"/>
          </p:nvPr>
        </p:nvSpPr>
        <p:spPr/>
        <p:txBody>
          <a:bodyPr/>
          <a:lstStyle/>
          <a:p>
            <a:fld id="{2CF9D960-2E61-6B4A-9736-CBE6A50A83D5}" type="slidenum">
              <a:rPr lang="en-US" smtClean="0"/>
              <a:t>3</a:t>
            </a:fld>
            <a:endParaRPr lang="en-US"/>
          </a:p>
        </p:txBody>
      </p:sp>
    </p:spTree>
    <p:extLst>
      <p:ext uri="{BB962C8B-B14F-4D97-AF65-F5344CB8AC3E}">
        <p14:creationId xmlns:p14="http://schemas.microsoft.com/office/powerpoint/2010/main" val="19416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star rating system is from 1 to 5 stars. Here we see there are some lucky publishers that have an _average_ of a five-star rating. However…</a:t>
            </a:r>
          </a:p>
        </p:txBody>
      </p:sp>
      <p:sp>
        <p:nvSpPr>
          <p:cNvPr id="4" name="Slide Number Placeholder 3"/>
          <p:cNvSpPr>
            <a:spLocks noGrp="1"/>
          </p:cNvSpPr>
          <p:nvPr>
            <p:ph type="sldNum" sz="quarter" idx="5"/>
          </p:nvPr>
        </p:nvSpPr>
        <p:spPr/>
        <p:txBody>
          <a:bodyPr/>
          <a:lstStyle/>
          <a:p>
            <a:fld id="{2CF9D960-2E61-6B4A-9736-CBE6A50A83D5}" type="slidenum">
              <a:rPr lang="en-US" smtClean="0"/>
              <a:t>4</a:t>
            </a:fld>
            <a:endParaRPr lang="en-US"/>
          </a:p>
        </p:txBody>
      </p:sp>
    </p:spTree>
    <p:extLst>
      <p:ext uri="{BB962C8B-B14F-4D97-AF65-F5344CB8AC3E}">
        <p14:creationId xmlns:p14="http://schemas.microsoft.com/office/powerpoint/2010/main" val="413869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we see the publishers with the highest average number of star ratings per book. It is worth noting at this point that there is no overlap between the publishers on the two graphs. So while we should aim to publish quality books, we shouldn’t chase after pure five-star reviews: our competitors are more likely to be in this graph. </a:t>
            </a:r>
          </a:p>
          <a:p>
            <a:r>
              <a:rPr lang="en-US" dirty="0"/>
              <a:t>Note the high number of children’s publishers. We don’t have a lot of children’s books yet – this may be something for us to look into. But we can also find competitors if we look at the total number of ratings, rather than the average per book for each publisher</a:t>
            </a:r>
          </a:p>
        </p:txBody>
      </p:sp>
      <p:sp>
        <p:nvSpPr>
          <p:cNvPr id="4" name="Slide Number Placeholder 3"/>
          <p:cNvSpPr>
            <a:spLocks noGrp="1"/>
          </p:cNvSpPr>
          <p:nvPr>
            <p:ph type="sldNum" sz="quarter" idx="5"/>
          </p:nvPr>
        </p:nvSpPr>
        <p:spPr/>
        <p:txBody>
          <a:bodyPr/>
          <a:lstStyle/>
          <a:p>
            <a:fld id="{2CF9D960-2E61-6B4A-9736-CBE6A50A83D5}" type="slidenum">
              <a:rPr lang="en-US" smtClean="0"/>
              <a:t>5</a:t>
            </a:fld>
            <a:endParaRPr lang="en-US"/>
          </a:p>
        </p:txBody>
      </p:sp>
    </p:spTree>
    <p:extLst>
      <p:ext uri="{BB962C8B-B14F-4D97-AF65-F5344CB8AC3E}">
        <p14:creationId xmlns:p14="http://schemas.microsoft.com/office/powerpoint/2010/main" val="406484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total number of ratings. Penguin Books has over ten million total ratings. Scholastic is in both graphs, as are divisions of HarperCollins. </a:t>
            </a:r>
          </a:p>
          <a:p>
            <a:r>
              <a:rPr lang="en-US" dirty="0"/>
              <a:t>But we started off with a correlation between star ratings and text reviews. What </a:t>
            </a:r>
            <a:r>
              <a:rPr lang="en-US" u="sng" dirty="0"/>
              <a:t>about</a:t>
            </a:r>
            <a:r>
              <a:rPr lang="en-US" dirty="0"/>
              <a:t> the number of text reviews? Can that give us any information about our competitors?</a:t>
            </a:r>
          </a:p>
        </p:txBody>
      </p:sp>
      <p:sp>
        <p:nvSpPr>
          <p:cNvPr id="4" name="Slide Number Placeholder 3"/>
          <p:cNvSpPr>
            <a:spLocks noGrp="1"/>
          </p:cNvSpPr>
          <p:nvPr>
            <p:ph type="sldNum" sz="quarter" idx="5"/>
          </p:nvPr>
        </p:nvSpPr>
        <p:spPr/>
        <p:txBody>
          <a:bodyPr/>
          <a:lstStyle/>
          <a:p>
            <a:fld id="{2CF9D960-2E61-6B4A-9736-CBE6A50A83D5}" type="slidenum">
              <a:rPr lang="en-US" smtClean="0"/>
              <a:t>6</a:t>
            </a:fld>
            <a:endParaRPr lang="en-US"/>
          </a:p>
        </p:txBody>
      </p:sp>
    </p:spTree>
    <p:extLst>
      <p:ext uri="{BB962C8B-B14F-4D97-AF65-F5344CB8AC3E}">
        <p14:creationId xmlns:p14="http://schemas.microsoft.com/office/powerpoint/2010/main" val="293262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from our comment that the number of textual reviews is correlated with the number of star reviews, there is some overlap here. Penguin Books has the most ratings for both star and textual reviews, thanks to books like “The Secret Life of Bees” and “Lord of the Flies”. Little, Brown, and Co are in the top five of both, as is Penguin Classics. But we can see some other competitors like Scribner and Ballantine Books.</a:t>
            </a:r>
          </a:p>
        </p:txBody>
      </p:sp>
      <p:sp>
        <p:nvSpPr>
          <p:cNvPr id="4" name="Slide Number Placeholder 3"/>
          <p:cNvSpPr>
            <a:spLocks noGrp="1"/>
          </p:cNvSpPr>
          <p:nvPr>
            <p:ph type="sldNum" sz="quarter" idx="5"/>
          </p:nvPr>
        </p:nvSpPr>
        <p:spPr/>
        <p:txBody>
          <a:bodyPr/>
          <a:lstStyle/>
          <a:p>
            <a:fld id="{2CF9D960-2E61-6B4A-9736-CBE6A50A83D5}" type="slidenum">
              <a:rPr lang="en-US" smtClean="0"/>
              <a:t>7</a:t>
            </a:fld>
            <a:endParaRPr lang="en-US"/>
          </a:p>
        </p:txBody>
      </p:sp>
    </p:spTree>
    <p:extLst>
      <p:ext uri="{BB962C8B-B14F-4D97-AF65-F5344CB8AC3E}">
        <p14:creationId xmlns:p14="http://schemas.microsoft.com/office/powerpoint/2010/main" val="278519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know, engaged readers are more likely to buy more books! We can encourage engagement by offering rewards for text reviews on Goodreads. This will encourage people to leave star reviews also. In addition, we can work with other social media reading sites, such as </a:t>
            </a:r>
            <a:r>
              <a:rPr lang="en-US" dirty="0" err="1"/>
              <a:t>LibraryThing</a:t>
            </a:r>
            <a:r>
              <a:rPr lang="en-US" dirty="0"/>
              <a:t>, </a:t>
            </a:r>
            <a:r>
              <a:rPr lang="en-US" dirty="0" err="1"/>
              <a:t>Litsy</a:t>
            </a:r>
            <a:r>
              <a:rPr lang="en-US" dirty="0"/>
              <a:t>, </a:t>
            </a:r>
            <a:r>
              <a:rPr lang="en-US" dirty="0" err="1"/>
              <a:t>BookTok</a:t>
            </a:r>
            <a:r>
              <a:rPr lang="en-US" dirty="0"/>
              <a:t>, and Reddit. It is not worth, however, chasing perfect ratings, as those are not necessary for high engagement.</a:t>
            </a:r>
          </a:p>
        </p:txBody>
      </p:sp>
      <p:sp>
        <p:nvSpPr>
          <p:cNvPr id="4" name="Slide Number Placeholder 3"/>
          <p:cNvSpPr>
            <a:spLocks noGrp="1"/>
          </p:cNvSpPr>
          <p:nvPr>
            <p:ph type="sldNum" sz="quarter" idx="5"/>
          </p:nvPr>
        </p:nvSpPr>
        <p:spPr/>
        <p:txBody>
          <a:bodyPr/>
          <a:lstStyle/>
          <a:p>
            <a:fld id="{2CF9D960-2E61-6B4A-9736-CBE6A50A83D5}" type="slidenum">
              <a:rPr lang="en-US" smtClean="0"/>
              <a:t>8</a:t>
            </a:fld>
            <a:endParaRPr lang="en-US"/>
          </a:p>
        </p:txBody>
      </p:sp>
    </p:spTree>
    <p:extLst>
      <p:ext uri="{BB962C8B-B14F-4D97-AF65-F5344CB8AC3E}">
        <p14:creationId xmlns:p14="http://schemas.microsoft.com/office/powerpoint/2010/main" val="357738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599-0251-AE40-8635-64D810429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E5617-F8CE-D541-BE58-DAB80BABA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E101A-3773-8246-BA30-2A679523C6C4}"/>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C2DF0388-1E26-BD47-82BE-D6F79F4F6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EBB24-C473-994A-B165-4F37B5E51586}"/>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65639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664-84D1-9444-9667-198AB4FC55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0A050-BC6F-714D-864C-9B0B12E77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CBDDB-D813-CC4B-9C5C-131A001301DB}"/>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7412C0FD-5405-7146-AB3D-45A44F426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C7538-D3CC-3C42-ABDE-9A8942586F6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220065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C5097-C746-B549-8D4B-42286ABD34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3F9EA-F025-9A42-9C45-F24CD0DA9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5130F-466F-864E-89E0-11B9AA6079E9}"/>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4D2D2BA3-CC58-864D-9620-C21C991C5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A1322-27D9-9644-9AC2-2C0B7FAE65A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60690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0150-93E7-E442-AF99-98E0F4342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05B4-9A3F-244A-8EB6-0D844A3C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8D2B7-5C95-D840-8C6A-4AB4AA642986}"/>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87B66050-B187-3343-8AF4-F1BF5180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3F631-D735-AB4E-BD8A-D661E6BA8B7F}"/>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41030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9CC3-E5AE-DC46-8E79-11E9CAFA4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06278-C9B1-0542-90C8-ADF81E1B5D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84AAC-4C66-CB41-AA6F-665EC70AACF5}"/>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62F78D9E-4CDA-EA45-8DA5-5FAE803C0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166EF-BA61-FC4F-B942-B20A5235310F}"/>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424980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F740-9688-1F4C-A27C-BADEB8F9E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CF237-ED42-7F43-BADC-0496BC22F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65713C-3F6B-B747-9B92-D45CA8BC7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604FD-8CF8-B14B-8E53-680C30D6CDC5}"/>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6" name="Footer Placeholder 5">
            <a:extLst>
              <a:ext uri="{FF2B5EF4-FFF2-40B4-BE49-F238E27FC236}">
                <a16:creationId xmlns:a16="http://schemas.microsoft.com/office/drawing/2014/main" id="{D10A93D6-AA50-2746-90A5-CA1B06635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12747-C572-E842-80F0-4DFB5C0F08D4}"/>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19636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00E-1D4E-4445-BA63-6C1EFA007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24252-3182-404D-BF69-4F09DEAE8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7907B-7299-C244-AB25-25026E78A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73776-8279-6141-BADA-041E425A1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69B75-17FC-1F49-B815-8AFF7B98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6654B-910F-CA4F-B341-1EDAF9510531}"/>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8" name="Footer Placeholder 7">
            <a:extLst>
              <a:ext uri="{FF2B5EF4-FFF2-40B4-BE49-F238E27FC236}">
                <a16:creationId xmlns:a16="http://schemas.microsoft.com/office/drawing/2014/main" id="{8DE16602-EEC6-E848-808C-C5C6813D2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F0588-53DC-4D48-9840-D61310915291}"/>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56410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1194-F874-944F-92C9-11A8F2F5E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C26A81-066E-BD4F-AD13-F85C88A16F57}"/>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4" name="Footer Placeholder 3">
            <a:extLst>
              <a:ext uri="{FF2B5EF4-FFF2-40B4-BE49-F238E27FC236}">
                <a16:creationId xmlns:a16="http://schemas.microsoft.com/office/drawing/2014/main" id="{44E5DA36-7EF8-3A40-8603-516606D66E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047B4-9A54-FB42-9125-105784E1AB38}"/>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2377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CB95F-9D2E-2941-8139-4609ED43145F}"/>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3" name="Footer Placeholder 2">
            <a:extLst>
              <a:ext uri="{FF2B5EF4-FFF2-40B4-BE49-F238E27FC236}">
                <a16:creationId xmlns:a16="http://schemas.microsoft.com/office/drawing/2014/main" id="{8D9C7644-58B2-C145-AF3A-9B2F9A776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B33BC2-47D3-4B4F-95AD-2DE1AA6D64F9}"/>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90814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87BE-A536-0A42-9DE8-D2F9127F7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894BC-4B66-A24D-92FB-A5403EEA9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12A5E-C51F-DF47-96CE-F28685892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B8F39-CB7B-BF4F-8524-84A56B45CC6B}"/>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6" name="Footer Placeholder 5">
            <a:extLst>
              <a:ext uri="{FF2B5EF4-FFF2-40B4-BE49-F238E27FC236}">
                <a16:creationId xmlns:a16="http://schemas.microsoft.com/office/drawing/2014/main" id="{5769276C-579C-E84D-BAA7-5C362C6F2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3E5C8-066E-6F4E-B6CA-1E1338ED3EA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246851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4C2C-62C9-7D40-80DC-E81F98A35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E75BB1-FFA4-EC43-9D87-BBC03F0D4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0AD75-6DA1-8F4C-A58D-C627E7284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95197-ECFA-8B49-B3DA-AB8CD18A233D}"/>
              </a:ext>
            </a:extLst>
          </p:cNvPr>
          <p:cNvSpPr>
            <a:spLocks noGrp="1"/>
          </p:cNvSpPr>
          <p:nvPr>
            <p:ph type="dt" sz="half" idx="10"/>
          </p:nvPr>
        </p:nvSpPr>
        <p:spPr/>
        <p:txBody>
          <a:bodyPr/>
          <a:lstStyle/>
          <a:p>
            <a:fld id="{151F57A7-1144-554E-A26F-D7A5C65B868F}" type="datetimeFigureOut">
              <a:rPr lang="en-US" smtClean="0"/>
              <a:t>6/19/24</a:t>
            </a:fld>
            <a:endParaRPr lang="en-US"/>
          </a:p>
        </p:txBody>
      </p:sp>
      <p:sp>
        <p:nvSpPr>
          <p:cNvPr id="6" name="Footer Placeholder 5">
            <a:extLst>
              <a:ext uri="{FF2B5EF4-FFF2-40B4-BE49-F238E27FC236}">
                <a16:creationId xmlns:a16="http://schemas.microsoft.com/office/drawing/2014/main" id="{089DFB6C-2D20-0B4F-A75C-FDC0CED22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C7B93-1071-7243-A02B-CF3CA51F27AD}"/>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24259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01C6E-2A06-CD46-9ED6-DF058EE2B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940068-B55A-494C-9F11-CB7093828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4FE58-F2EC-7E4F-A811-526B57C92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F57A7-1144-554E-A26F-D7A5C65B868F}" type="datetimeFigureOut">
              <a:rPr lang="en-US" smtClean="0"/>
              <a:t>6/19/24</a:t>
            </a:fld>
            <a:endParaRPr lang="en-US"/>
          </a:p>
        </p:txBody>
      </p:sp>
      <p:sp>
        <p:nvSpPr>
          <p:cNvPr id="5" name="Footer Placeholder 4">
            <a:extLst>
              <a:ext uri="{FF2B5EF4-FFF2-40B4-BE49-F238E27FC236}">
                <a16:creationId xmlns:a16="http://schemas.microsoft.com/office/drawing/2014/main" id="{2E443932-315E-0942-82AD-4334801D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DB729-27FD-8B45-8B62-894158B2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D0BFD-10E6-0043-ADAE-8EDD1D2E3463}" type="slidenum">
              <a:rPr lang="en-US" smtClean="0"/>
              <a:t>‹#›</a:t>
            </a:fld>
            <a:endParaRPr lang="en-US"/>
          </a:p>
        </p:txBody>
      </p:sp>
    </p:spTree>
    <p:extLst>
      <p:ext uri="{BB962C8B-B14F-4D97-AF65-F5344CB8AC3E}">
        <p14:creationId xmlns:p14="http://schemas.microsoft.com/office/powerpoint/2010/main" val="204716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9972-BFFC-204B-A586-AC825B913FE1}"/>
              </a:ext>
            </a:extLst>
          </p:cNvPr>
          <p:cNvSpPr>
            <a:spLocks noGrp="1"/>
          </p:cNvSpPr>
          <p:nvPr>
            <p:ph type="ctrTitle"/>
          </p:nvPr>
        </p:nvSpPr>
        <p:spPr/>
        <p:txBody>
          <a:bodyPr/>
          <a:lstStyle/>
          <a:p>
            <a:r>
              <a:rPr lang="en-US" dirty="0"/>
              <a:t>Engaging Readers for Increasing Revenue</a:t>
            </a:r>
          </a:p>
        </p:txBody>
      </p:sp>
      <p:sp>
        <p:nvSpPr>
          <p:cNvPr id="3" name="Subtitle 2">
            <a:extLst>
              <a:ext uri="{FF2B5EF4-FFF2-40B4-BE49-F238E27FC236}">
                <a16:creationId xmlns:a16="http://schemas.microsoft.com/office/drawing/2014/main" id="{18C81380-4881-1144-B4EB-F1C681192F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590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1E41-DC0E-7849-9059-9E9A5725DF0A}"/>
              </a:ext>
            </a:extLst>
          </p:cNvPr>
          <p:cNvSpPr>
            <a:spLocks noGrp="1"/>
          </p:cNvSpPr>
          <p:nvPr>
            <p:ph type="title"/>
          </p:nvPr>
        </p:nvSpPr>
        <p:spPr/>
        <p:txBody>
          <a:bodyPr/>
          <a:lstStyle/>
          <a:p>
            <a:r>
              <a:rPr lang="en-US" dirty="0"/>
              <a:t>Goodreads</a:t>
            </a:r>
          </a:p>
        </p:txBody>
      </p:sp>
      <p:pic>
        <p:nvPicPr>
          <p:cNvPr id="5" name="Content Placeholder 4">
            <a:extLst>
              <a:ext uri="{FF2B5EF4-FFF2-40B4-BE49-F238E27FC236}">
                <a16:creationId xmlns:a16="http://schemas.microsoft.com/office/drawing/2014/main" id="{02A83DBF-2F1D-6D41-8E1B-72E3EDC31C8F}"/>
              </a:ext>
            </a:extLst>
          </p:cNvPr>
          <p:cNvPicPr>
            <a:picLocks noGrp="1" noChangeAspect="1"/>
          </p:cNvPicPr>
          <p:nvPr>
            <p:ph idx="1"/>
          </p:nvPr>
        </p:nvPicPr>
        <p:blipFill rotWithShape="1">
          <a:blip r:embed="rId3"/>
          <a:srcRect t="7396" r="5224" b="15235"/>
          <a:stretch/>
        </p:blipFill>
        <p:spPr>
          <a:xfrm>
            <a:off x="2614930" y="2147456"/>
            <a:ext cx="6598343" cy="3366654"/>
          </a:xfrm>
        </p:spPr>
      </p:pic>
    </p:spTree>
    <p:extLst>
      <p:ext uri="{BB962C8B-B14F-4D97-AF65-F5344CB8AC3E}">
        <p14:creationId xmlns:p14="http://schemas.microsoft.com/office/powerpoint/2010/main" val="69444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8D22-A075-A943-AAD9-00B18361EBFB}"/>
              </a:ext>
            </a:extLst>
          </p:cNvPr>
          <p:cNvSpPr>
            <a:spLocks noGrp="1"/>
          </p:cNvSpPr>
          <p:nvPr>
            <p:ph type="title"/>
          </p:nvPr>
        </p:nvSpPr>
        <p:spPr/>
        <p:txBody>
          <a:bodyPr/>
          <a:lstStyle/>
          <a:p>
            <a:r>
              <a:rPr lang="en-US" dirty="0"/>
              <a:t>Review Correlation</a:t>
            </a:r>
          </a:p>
        </p:txBody>
      </p:sp>
      <p:pic>
        <p:nvPicPr>
          <p:cNvPr id="5" name="Content Placeholder 4">
            <a:extLst>
              <a:ext uri="{FF2B5EF4-FFF2-40B4-BE49-F238E27FC236}">
                <a16:creationId xmlns:a16="http://schemas.microsoft.com/office/drawing/2014/main" id="{459B5308-4054-3C4A-858B-939BA1252F56}"/>
              </a:ext>
            </a:extLst>
          </p:cNvPr>
          <p:cNvPicPr>
            <a:picLocks noGrp="1" noChangeAspect="1"/>
          </p:cNvPicPr>
          <p:nvPr>
            <p:ph idx="1"/>
          </p:nvPr>
        </p:nvPicPr>
        <p:blipFill>
          <a:blip r:embed="rId3"/>
          <a:stretch>
            <a:fillRect/>
          </a:stretch>
        </p:blipFill>
        <p:spPr>
          <a:xfrm>
            <a:off x="3194050" y="1905794"/>
            <a:ext cx="5803900" cy="4191000"/>
          </a:xfrm>
        </p:spPr>
      </p:pic>
    </p:spTree>
    <p:extLst>
      <p:ext uri="{BB962C8B-B14F-4D97-AF65-F5344CB8AC3E}">
        <p14:creationId xmlns:p14="http://schemas.microsoft.com/office/powerpoint/2010/main" val="27302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B1B8-800D-F24A-ACFB-DD5DEC14286A}"/>
              </a:ext>
            </a:extLst>
          </p:cNvPr>
          <p:cNvSpPr>
            <a:spLocks noGrp="1"/>
          </p:cNvSpPr>
          <p:nvPr>
            <p:ph type="title"/>
          </p:nvPr>
        </p:nvSpPr>
        <p:spPr/>
        <p:txBody>
          <a:bodyPr/>
          <a:lstStyle/>
          <a:p>
            <a:r>
              <a:rPr lang="en-US" dirty="0"/>
              <a:t>Highly Rated Publishers</a:t>
            </a:r>
          </a:p>
        </p:txBody>
      </p:sp>
      <p:pic>
        <p:nvPicPr>
          <p:cNvPr id="9" name="Content Placeholder 8">
            <a:extLst>
              <a:ext uri="{FF2B5EF4-FFF2-40B4-BE49-F238E27FC236}">
                <a16:creationId xmlns:a16="http://schemas.microsoft.com/office/drawing/2014/main" id="{13538785-005A-2240-9C69-887A2A82E640}"/>
              </a:ext>
            </a:extLst>
          </p:cNvPr>
          <p:cNvPicPr>
            <a:picLocks noGrp="1" noChangeAspect="1"/>
          </p:cNvPicPr>
          <p:nvPr>
            <p:ph idx="1"/>
          </p:nvPr>
        </p:nvPicPr>
        <p:blipFill>
          <a:blip r:embed="rId3"/>
          <a:stretch>
            <a:fillRect/>
          </a:stretch>
        </p:blipFill>
        <p:spPr>
          <a:xfrm>
            <a:off x="1835150" y="1905794"/>
            <a:ext cx="8521700" cy="4191000"/>
          </a:xfrm>
        </p:spPr>
      </p:pic>
    </p:spTree>
    <p:extLst>
      <p:ext uri="{BB962C8B-B14F-4D97-AF65-F5344CB8AC3E}">
        <p14:creationId xmlns:p14="http://schemas.microsoft.com/office/powerpoint/2010/main" val="224335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3B0A-5987-D44B-9399-603136BE07BC}"/>
              </a:ext>
            </a:extLst>
          </p:cNvPr>
          <p:cNvSpPr>
            <a:spLocks noGrp="1"/>
          </p:cNvSpPr>
          <p:nvPr>
            <p:ph type="title"/>
          </p:nvPr>
        </p:nvSpPr>
        <p:spPr/>
        <p:txBody>
          <a:bodyPr/>
          <a:lstStyle/>
          <a:p>
            <a:r>
              <a:rPr lang="en-US" dirty="0"/>
              <a:t>Most Rated Publishers – Average Ratings</a:t>
            </a:r>
          </a:p>
        </p:txBody>
      </p:sp>
      <p:pic>
        <p:nvPicPr>
          <p:cNvPr id="9" name="Content Placeholder 8">
            <a:extLst>
              <a:ext uri="{FF2B5EF4-FFF2-40B4-BE49-F238E27FC236}">
                <a16:creationId xmlns:a16="http://schemas.microsoft.com/office/drawing/2014/main" id="{1BA19E7F-3E99-3A4E-BB50-F85D44BF1096}"/>
              </a:ext>
            </a:extLst>
          </p:cNvPr>
          <p:cNvPicPr>
            <a:picLocks noGrp="1" noChangeAspect="1"/>
          </p:cNvPicPr>
          <p:nvPr>
            <p:ph idx="1"/>
          </p:nvPr>
        </p:nvPicPr>
        <p:blipFill>
          <a:blip r:embed="rId3"/>
          <a:stretch>
            <a:fillRect/>
          </a:stretch>
        </p:blipFill>
        <p:spPr>
          <a:xfrm>
            <a:off x="1295400" y="1905794"/>
            <a:ext cx="9601200" cy="4191000"/>
          </a:xfrm>
        </p:spPr>
      </p:pic>
    </p:spTree>
    <p:extLst>
      <p:ext uri="{BB962C8B-B14F-4D97-AF65-F5344CB8AC3E}">
        <p14:creationId xmlns:p14="http://schemas.microsoft.com/office/powerpoint/2010/main" val="14102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9795-0C84-CB48-9954-AD37C4F4629D}"/>
              </a:ext>
            </a:extLst>
          </p:cNvPr>
          <p:cNvSpPr>
            <a:spLocks noGrp="1"/>
          </p:cNvSpPr>
          <p:nvPr>
            <p:ph type="title"/>
          </p:nvPr>
        </p:nvSpPr>
        <p:spPr/>
        <p:txBody>
          <a:bodyPr/>
          <a:lstStyle/>
          <a:p>
            <a:r>
              <a:rPr lang="en-US" dirty="0"/>
              <a:t>Most Rated Publishers – Total Ratings</a:t>
            </a:r>
          </a:p>
        </p:txBody>
      </p:sp>
      <p:pic>
        <p:nvPicPr>
          <p:cNvPr id="5" name="Content Placeholder 4">
            <a:extLst>
              <a:ext uri="{FF2B5EF4-FFF2-40B4-BE49-F238E27FC236}">
                <a16:creationId xmlns:a16="http://schemas.microsoft.com/office/drawing/2014/main" id="{8D26004F-DD6C-6E47-9035-AADECDD24B67}"/>
              </a:ext>
            </a:extLst>
          </p:cNvPr>
          <p:cNvPicPr>
            <a:picLocks noGrp="1" noChangeAspect="1"/>
          </p:cNvPicPr>
          <p:nvPr>
            <p:ph idx="1"/>
          </p:nvPr>
        </p:nvPicPr>
        <p:blipFill>
          <a:blip r:embed="rId3"/>
          <a:stretch>
            <a:fillRect/>
          </a:stretch>
        </p:blipFill>
        <p:spPr>
          <a:xfrm>
            <a:off x="2108200" y="1905794"/>
            <a:ext cx="7975600" cy="4191000"/>
          </a:xfrm>
        </p:spPr>
      </p:pic>
    </p:spTree>
    <p:extLst>
      <p:ext uri="{BB962C8B-B14F-4D97-AF65-F5344CB8AC3E}">
        <p14:creationId xmlns:p14="http://schemas.microsoft.com/office/powerpoint/2010/main" val="328184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592-D4D7-1042-A46C-B1677B12AC1C}"/>
              </a:ext>
            </a:extLst>
          </p:cNvPr>
          <p:cNvSpPr>
            <a:spLocks noGrp="1"/>
          </p:cNvSpPr>
          <p:nvPr>
            <p:ph type="title"/>
          </p:nvPr>
        </p:nvSpPr>
        <p:spPr/>
        <p:txBody>
          <a:bodyPr/>
          <a:lstStyle/>
          <a:p>
            <a:r>
              <a:rPr lang="en-US" dirty="0"/>
              <a:t>Most Reviewed Publishers</a:t>
            </a:r>
          </a:p>
        </p:txBody>
      </p:sp>
      <p:pic>
        <p:nvPicPr>
          <p:cNvPr id="5" name="Content Placeholder 4">
            <a:extLst>
              <a:ext uri="{FF2B5EF4-FFF2-40B4-BE49-F238E27FC236}">
                <a16:creationId xmlns:a16="http://schemas.microsoft.com/office/drawing/2014/main" id="{C20994E6-1EEA-8448-8602-85194AC68849}"/>
              </a:ext>
            </a:extLst>
          </p:cNvPr>
          <p:cNvPicPr>
            <a:picLocks noGrp="1" noChangeAspect="1"/>
          </p:cNvPicPr>
          <p:nvPr>
            <p:ph idx="1"/>
          </p:nvPr>
        </p:nvPicPr>
        <p:blipFill>
          <a:blip r:embed="rId3"/>
          <a:stretch>
            <a:fillRect/>
          </a:stretch>
        </p:blipFill>
        <p:spPr>
          <a:xfrm>
            <a:off x="1987550" y="1905794"/>
            <a:ext cx="8216900" cy="4191000"/>
          </a:xfrm>
        </p:spPr>
      </p:pic>
    </p:spTree>
    <p:extLst>
      <p:ext uri="{BB962C8B-B14F-4D97-AF65-F5344CB8AC3E}">
        <p14:creationId xmlns:p14="http://schemas.microsoft.com/office/powerpoint/2010/main" val="328736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1A79-26D7-CA4D-AE40-E197131C81A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4314FA0-2420-CB48-B322-5A218F59F527}"/>
              </a:ext>
            </a:extLst>
          </p:cNvPr>
          <p:cNvSpPr>
            <a:spLocks noGrp="1"/>
          </p:cNvSpPr>
          <p:nvPr>
            <p:ph idx="1"/>
          </p:nvPr>
        </p:nvSpPr>
        <p:spPr/>
        <p:txBody>
          <a:bodyPr/>
          <a:lstStyle/>
          <a:p>
            <a:r>
              <a:rPr lang="en-US" dirty="0"/>
              <a:t>Engaged readers are key</a:t>
            </a:r>
          </a:p>
          <a:p>
            <a:r>
              <a:rPr lang="en-US" dirty="0"/>
              <a:t>Offer rewards for engagement</a:t>
            </a:r>
          </a:p>
          <a:p>
            <a:pPr lvl="1"/>
            <a:r>
              <a:rPr lang="en-US" dirty="0"/>
              <a:t>Drawings for posting reviews on Goodreads</a:t>
            </a:r>
          </a:p>
          <a:p>
            <a:r>
              <a:rPr lang="en-US" dirty="0"/>
              <a:t>Other engagement sites</a:t>
            </a:r>
          </a:p>
          <a:p>
            <a:pPr lvl="1"/>
            <a:r>
              <a:rPr lang="en-US" dirty="0" err="1"/>
              <a:t>LibraryThing</a:t>
            </a:r>
            <a:endParaRPr lang="en-US" dirty="0"/>
          </a:p>
          <a:p>
            <a:pPr lvl="1"/>
            <a:r>
              <a:rPr lang="en-US" dirty="0"/>
              <a:t>“</a:t>
            </a:r>
            <a:r>
              <a:rPr lang="en-US" dirty="0" err="1"/>
              <a:t>BookTok</a:t>
            </a:r>
            <a:r>
              <a:rPr lang="en-US" dirty="0"/>
              <a:t>”</a:t>
            </a:r>
          </a:p>
          <a:p>
            <a:pPr lvl="1"/>
            <a:r>
              <a:rPr lang="en-US" dirty="0" err="1"/>
              <a:t>Litsy</a:t>
            </a:r>
            <a:endParaRPr lang="en-US" dirty="0"/>
          </a:p>
        </p:txBody>
      </p:sp>
    </p:spTree>
    <p:extLst>
      <p:ext uri="{BB962C8B-B14F-4D97-AF65-F5344CB8AC3E}">
        <p14:creationId xmlns:p14="http://schemas.microsoft.com/office/powerpoint/2010/main" val="80418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601</Words>
  <Application>Microsoft Macintosh PowerPoint</Application>
  <PresentationFormat>Widescreen</PresentationFormat>
  <Paragraphs>34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Engaging Readers for Increasing Revenue</vt:lpstr>
      <vt:lpstr>Goodreads</vt:lpstr>
      <vt:lpstr>Review Correlation</vt:lpstr>
      <vt:lpstr>Highly Rated Publishers</vt:lpstr>
      <vt:lpstr>Most Rated Publishers – Average Ratings</vt:lpstr>
      <vt:lpstr>Most Rated Publishers – Total Ratings</vt:lpstr>
      <vt:lpstr>Most Reviewed Publishers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Engaging Readers</dc:title>
  <dc:creator>Microsoft Office User</dc:creator>
  <cp:lastModifiedBy>Microsoft Office User</cp:lastModifiedBy>
  <cp:revision>6</cp:revision>
  <dcterms:created xsi:type="dcterms:W3CDTF">2024-06-13T18:14:31Z</dcterms:created>
  <dcterms:modified xsi:type="dcterms:W3CDTF">2024-06-19T16:19:13Z</dcterms:modified>
</cp:coreProperties>
</file>