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4"/>
  </p:notesMasterIdLst>
  <p:handoutMasterIdLst>
    <p:handoutMasterId r:id="rId35"/>
  </p:handoutMasterIdLst>
  <p:sldIdLst>
    <p:sldId id="257" r:id="rId5"/>
    <p:sldId id="279" r:id="rId6"/>
    <p:sldId id="305" r:id="rId7"/>
    <p:sldId id="304" r:id="rId8"/>
    <p:sldId id="299" r:id="rId9"/>
    <p:sldId id="306" r:id="rId10"/>
    <p:sldId id="307" r:id="rId11"/>
    <p:sldId id="315" r:id="rId12"/>
    <p:sldId id="274" r:id="rId13"/>
    <p:sldId id="272" r:id="rId14"/>
    <p:sldId id="285" r:id="rId15"/>
    <p:sldId id="286" r:id="rId16"/>
    <p:sldId id="277" r:id="rId17"/>
    <p:sldId id="287" r:id="rId18"/>
    <p:sldId id="288" r:id="rId19"/>
    <p:sldId id="289" r:id="rId20"/>
    <p:sldId id="290" r:id="rId21"/>
    <p:sldId id="291" r:id="rId22"/>
    <p:sldId id="292" r:id="rId23"/>
    <p:sldId id="293" r:id="rId24"/>
    <p:sldId id="294" r:id="rId25"/>
    <p:sldId id="295" r:id="rId26"/>
    <p:sldId id="296" r:id="rId27"/>
    <p:sldId id="297" r:id="rId28"/>
    <p:sldId id="312" r:id="rId29"/>
    <p:sldId id="313" r:id="rId30"/>
    <p:sldId id="310" r:id="rId31"/>
    <p:sldId id="314" r:id="rId32"/>
    <p:sldId id="298" r:id="rId3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F787"/>
    <a:srgbClr val="66FF33"/>
    <a:srgbClr val="6C7608"/>
    <a:srgbClr val="394404"/>
    <a:srgbClr val="5F6F0F"/>
    <a:srgbClr val="718412"/>
    <a:srgbClr val="65741A"/>
    <a:srgbClr val="70811D"/>
    <a:srgbClr val="7B8D1F"/>
    <a:srgbClr val="8397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CFB2AE-1D27-8163-6609-8DFD6FC2A08D}" v="1" dt="2018-12-13T05:41:07.9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415" autoAdjust="0"/>
  </p:normalViewPr>
  <p:slideViewPr>
    <p:cSldViewPr>
      <p:cViewPr varScale="1">
        <p:scale>
          <a:sx n="91" d="100"/>
          <a:sy n="91" d="100"/>
        </p:scale>
        <p:origin x="1296" y="6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seth, Colton D" userId="S::cdalseth@csbsju.edu::90e5ac62-fffb-43bd-8417-efb2a49c830f" providerId="AD" clId="Web-{C949036F-91C7-4837-AC4A-F5F8A853C4FD}"/>
    <pc:docChg chg="addSld delSld modSld">
      <pc:chgData name="Alseth, Colton D" userId="S::cdalseth@csbsju.edu::90e5ac62-fffb-43bd-8417-efb2a49c830f" providerId="AD" clId="Web-{C949036F-91C7-4837-AC4A-F5F8A853C4FD}" dt="2018-12-12T05:42:38.582" v="313"/>
      <pc:docMkLst>
        <pc:docMk/>
      </pc:docMkLst>
      <pc:sldChg chg="del">
        <pc:chgData name="Alseth, Colton D" userId="S::cdalseth@csbsju.edu::90e5ac62-fffb-43bd-8417-efb2a49c830f" providerId="AD" clId="Web-{C949036F-91C7-4837-AC4A-F5F8A853C4FD}" dt="2018-12-12T05:37:35.503" v="1"/>
        <pc:sldMkLst>
          <pc:docMk/>
          <pc:sldMk cId="794287236" sldId="300"/>
        </pc:sldMkLst>
      </pc:sldChg>
      <pc:sldChg chg="modSp">
        <pc:chgData name="Alseth, Colton D" userId="S::cdalseth@csbsju.edu::90e5ac62-fffb-43bd-8417-efb2a49c830f" providerId="AD" clId="Web-{C949036F-91C7-4837-AC4A-F5F8A853C4FD}" dt="2018-12-12T05:38:15.065" v="11" actId="1076"/>
        <pc:sldMkLst>
          <pc:docMk/>
          <pc:sldMk cId="874932432" sldId="307"/>
        </pc:sldMkLst>
        <pc:spChg chg="mod">
          <ac:chgData name="Alseth, Colton D" userId="S::cdalseth@csbsju.edu::90e5ac62-fffb-43bd-8417-efb2a49c830f" providerId="AD" clId="Web-{C949036F-91C7-4837-AC4A-F5F8A853C4FD}" dt="2018-12-12T05:37:59.487" v="8" actId="20577"/>
          <ac:spMkLst>
            <pc:docMk/>
            <pc:sldMk cId="874932432" sldId="307"/>
            <ac:spMk id="3" creationId="{2D856B14-B435-41AE-9FCC-7234F3BA3805}"/>
          </ac:spMkLst>
        </pc:spChg>
        <pc:spChg chg="mod">
          <ac:chgData name="Alseth, Colton D" userId="S::cdalseth@csbsju.edu::90e5ac62-fffb-43bd-8417-efb2a49c830f" providerId="AD" clId="Web-{C949036F-91C7-4837-AC4A-F5F8A853C4FD}" dt="2018-12-12T05:38:15.065" v="11" actId="1076"/>
          <ac:spMkLst>
            <pc:docMk/>
            <pc:sldMk cId="874932432" sldId="307"/>
            <ac:spMk id="4" creationId="{B3DA26C2-D5C0-418B-BCFD-1AC539727BE9}"/>
          </ac:spMkLst>
        </pc:spChg>
      </pc:sldChg>
      <pc:sldChg chg="del">
        <pc:chgData name="Alseth, Colton D" userId="S::cdalseth@csbsju.edu::90e5ac62-fffb-43bd-8417-efb2a49c830f" providerId="AD" clId="Web-{C949036F-91C7-4837-AC4A-F5F8A853C4FD}" dt="2018-12-12T05:37:34.238" v="0"/>
        <pc:sldMkLst>
          <pc:docMk/>
          <pc:sldMk cId="3984925326" sldId="308"/>
        </pc:sldMkLst>
      </pc:sldChg>
      <pc:sldChg chg="del">
        <pc:chgData name="Alseth, Colton D" userId="S::cdalseth@csbsju.edu::90e5ac62-fffb-43bd-8417-efb2a49c830f" providerId="AD" clId="Web-{C949036F-91C7-4837-AC4A-F5F8A853C4FD}" dt="2018-12-12T05:37:42.456" v="2"/>
        <pc:sldMkLst>
          <pc:docMk/>
          <pc:sldMk cId="2429913637" sldId="309"/>
        </pc:sldMkLst>
      </pc:sldChg>
      <pc:sldChg chg="addSp delSp modSp new addAnim delAnim modAnim">
        <pc:chgData name="Alseth, Colton D" userId="S::cdalseth@csbsju.edu::90e5ac62-fffb-43bd-8417-efb2a49c830f" providerId="AD" clId="Web-{C949036F-91C7-4837-AC4A-F5F8A853C4FD}" dt="2018-12-12T05:42:38.582" v="313"/>
        <pc:sldMkLst>
          <pc:docMk/>
          <pc:sldMk cId="2084760067" sldId="315"/>
        </pc:sldMkLst>
        <pc:spChg chg="del">
          <ac:chgData name="Alseth, Colton D" userId="S::cdalseth@csbsju.edu::90e5ac62-fffb-43bd-8417-efb2a49c830f" providerId="AD" clId="Web-{C949036F-91C7-4837-AC4A-F5F8A853C4FD}" dt="2018-12-12T05:39:01.190" v="13"/>
          <ac:spMkLst>
            <pc:docMk/>
            <pc:sldMk cId="2084760067" sldId="315"/>
            <ac:spMk id="2" creationId="{E68D2741-04B4-4EB6-80A0-D3EDB055D290}"/>
          </ac:spMkLst>
        </pc:spChg>
        <pc:spChg chg="mod">
          <ac:chgData name="Alseth, Colton D" userId="S::cdalseth@csbsju.edu::90e5ac62-fffb-43bd-8417-efb2a49c830f" providerId="AD" clId="Web-{C949036F-91C7-4837-AC4A-F5F8A853C4FD}" dt="2018-12-12T05:42:19.504" v="310" actId="1076"/>
          <ac:spMkLst>
            <pc:docMk/>
            <pc:sldMk cId="2084760067" sldId="315"/>
            <ac:spMk id="3" creationId="{5822B043-A41A-4E1D-914F-D3428C1EB0D3}"/>
          </ac:spMkLst>
        </pc:spChg>
        <pc:spChg chg="add mod">
          <ac:chgData name="Alseth, Colton D" userId="S::cdalseth@csbsju.edu::90e5ac62-fffb-43bd-8417-efb2a49c830f" providerId="AD" clId="Web-{C949036F-91C7-4837-AC4A-F5F8A853C4FD}" dt="2018-12-12T05:39:15.237" v="23" actId="20577"/>
          <ac:spMkLst>
            <pc:docMk/>
            <pc:sldMk cId="2084760067" sldId="315"/>
            <ac:spMk id="5" creationId="{29187A7D-B47D-4B35-94D9-B79D60EFAA0A}"/>
          </ac:spMkLst>
        </pc:spChg>
      </pc:sldChg>
    </pc:docChg>
  </pc:docChgLst>
  <pc:docChgLst>
    <pc:chgData name="Alseth, Colton D" userId="S::cdalseth@csbsju.edu::90e5ac62-fffb-43bd-8417-efb2a49c830f" providerId="AD" clId="Web-{ECA647D5-66F5-9559-A8C8-E16EB4D48226}"/>
    <pc:docChg chg="modSld">
      <pc:chgData name="Alseth, Colton D" userId="S::cdalseth@csbsju.edu::90e5ac62-fffb-43bd-8417-efb2a49c830f" providerId="AD" clId="Web-{ECA647D5-66F5-9559-A8C8-E16EB4D48226}" dt="2018-12-12T22:00:47.242" v="158" actId="1076"/>
      <pc:docMkLst>
        <pc:docMk/>
      </pc:docMkLst>
      <pc:sldChg chg="addSp modSp addAnim modAnim">
        <pc:chgData name="Alseth, Colton D" userId="S::cdalseth@csbsju.edu::90e5ac62-fffb-43bd-8417-efb2a49c830f" providerId="AD" clId="Web-{ECA647D5-66F5-9559-A8C8-E16EB4D48226}" dt="2018-12-12T20:37:32.838" v="147" actId="20577"/>
        <pc:sldMkLst>
          <pc:docMk/>
          <pc:sldMk cId="4016256964" sldId="274"/>
        </pc:sldMkLst>
        <pc:spChg chg="mod">
          <ac:chgData name="Alseth, Colton D" userId="S::cdalseth@csbsju.edu::90e5ac62-fffb-43bd-8417-efb2a49c830f" providerId="AD" clId="Web-{ECA647D5-66F5-9559-A8C8-E16EB4D48226}" dt="2018-12-12T20:37:32.838" v="147" actId="20577"/>
          <ac:spMkLst>
            <pc:docMk/>
            <pc:sldMk cId="4016256964" sldId="274"/>
            <ac:spMk id="2" creationId="{62C4BA06-5075-4B06-8174-BDAD384D2D89}"/>
          </ac:spMkLst>
        </pc:spChg>
        <pc:spChg chg="add mod">
          <ac:chgData name="Alseth, Colton D" userId="S::cdalseth@csbsju.edu::90e5ac62-fffb-43bd-8417-efb2a49c830f" providerId="AD" clId="Web-{ECA647D5-66F5-9559-A8C8-E16EB4D48226}" dt="2018-12-12T20:35:46.601" v="134" actId="1076"/>
          <ac:spMkLst>
            <pc:docMk/>
            <pc:sldMk cId="4016256964" sldId="274"/>
            <ac:spMk id="3" creationId="{604364AA-FE36-498A-AA02-BCC85AF47DA5}"/>
          </ac:spMkLst>
        </pc:spChg>
      </pc:sldChg>
      <pc:sldChg chg="modSp delAnim">
        <pc:chgData name="Alseth, Colton D" userId="S::cdalseth@csbsju.edu::90e5ac62-fffb-43bd-8417-efb2a49c830f" providerId="AD" clId="Web-{ECA647D5-66F5-9559-A8C8-E16EB4D48226}" dt="2018-12-12T19:59:37.641" v="118"/>
        <pc:sldMkLst>
          <pc:docMk/>
          <pc:sldMk cId="3428853108" sldId="298"/>
        </pc:sldMkLst>
        <pc:spChg chg="mod">
          <ac:chgData name="Alseth, Colton D" userId="S::cdalseth@csbsju.edu::90e5ac62-fffb-43bd-8417-efb2a49c830f" providerId="AD" clId="Web-{ECA647D5-66F5-9559-A8C8-E16EB4D48226}" dt="2018-12-12T18:58:53.962" v="116" actId="20577"/>
          <ac:spMkLst>
            <pc:docMk/>
            <pc:sldMk cId="3428853108" sldId="298"/>
            <ac:spMk id="3" creationId="{74B81C41-59DA-476B-AF6D-00C47574079B}"/>
          </ac:spMkLst>
        </pc:spChg>
      </pc:sldChg>
      <pc:sldChg chg="delSp modSp delAnim">
        <pc:chgData name="Alseth, Colton D" userId="S::cdalseth@csbsju.edu::90e5ac62-fffb-43bd-8417-efb2a49c830f" providerId="AD" clId="Web-{ECA647D5-66F5-9559-A8C8-E16EB4D48226}" dt="2018-12-12T22:00:47.242" v="158" actId="1076"/>
        <pc:sldMkLst>
          <pc:docMk/>
          <pc:sldMk cId="523076762" sldId="310"/>
        </pc:sldMkLst>
        <pc:spChg chg="mod">
          <ac:chgData name="Alseth, Colton D" userId="S::cdalseth@csbsju.edu::90e5ac62-fffb-43bd-8417-efb2a49c830f" providerId="AD" clId="Web-{ECA647D5-66F5-9559-A8C8-E16EB4D48226}" dt="2018-12-12T22:00:47.242" v="158" actId="1076"/>
          <ac:spMkLst>
            <pc:docMk/>
            <pc:sldMk cId="523076762" sldId="310"/>
            <ac:spMk id="4" creationId="{EC7CF147-1ACE-47B6-826B-CEEC872F1005}"/>
          </ac:spMkLst>
        </pc:spChg>
        <pc:spChg chg="del">
          <ac:chgData name="Alseth, Colton D" userId="S::cdalseth@csbsju.edu::90e5ac62-fffb-43bd-8417-efb2a49c830f" providerId="AD" clId="Web-{ECA647D5-66F5-9559-A8C8-E16EB4D48226}" dt="2018-12-12T22:00:42.664" v="157"/>
          <ac:spMkLst>
            <pc:docMk/>
            <pc:sldMk cId="523076762" sldId="310"/>
            <ac:spMk id="16" creationId="{8B53818D-D86E-4FE1-8357-25273ECA0B73}"/>
          </ac:spMkLst>
        </pc:spChg>
        <pc:spChg chg="del">
          <ac:chgData name="Alseth, Colton D" userId="S::cdalseth@csbsju.edu::90e5ac62-fffb-43bd-8417-efb2a49c830f" providerId="AD" clId="Web-{ECA647D5-66F5-9559-A8C8-E16EB4D48226}" dt="2018-12-12T22:00:40.680" v="156"/>
          <ac:spMkLst>
            <pc:docMk/>
            <pc:sldMk cId="523076762" sldId="310"/>
            <ac:spMk id="17" creationId="{0DCE559E-B852-4070-B759-54E87E07350D}"/>
          </ac:spMkLst>
        </pc:spChg>
      </pc:sldChg>
      <pc:sldChg chg="modSp">
        <pc:chgData name="Alseth, Colton D" userId="S::cdalseth@csbsju.edu::90e5ac62-fffb-43bd-8417-efb2a49c830f" providerId="AD" clId="Web-{ECA647D5-66F5-9559-A8C8-E16EB4D48226}" dt="2018-12-12T21:19:50.404" v="154" actId="20577"/>
        <pc:sldMkLst>
          <pc:docMk/>
          <pc:sldMk cId="2995445673" sldId="313"/>
        </pc:sldMkLst>
        <pc:spChg chg="mod">
          <ac:chgData name="Alseth, Colton D" userId="S::cdalseth@csbsju.edu::90e5ac62-fffb-43bd-8417-efb2a49c830f" providerId="AD" clId="Web-{ECA647D5-66F5-9559-A8C8-E16EB4D48226}" dt="2018-12-12T21:19:50.404" v="154" actId="20577"/>
          <ac:spMkLst>
            <pc:docMk/>
            <pc:sldMk cId="2995445673" sldId="313"/>
            <ac:spMk id="25" creationId="{4153BBAB-2AB8-4815-99B5-B6C48E1BB815}"/>
          </ac:spMkLst>
        </pc:spChg>
      </pc:sldChg>
    </pc:docChg>
  </pc:docChgLst>
  <pc:docChgLst>
    <pc:chgData name="Alseth, Colton D" userId="S::cdalseth@csbsju.edu::90e5ac62-fffb-43bd-8417-efb2a49c830f" providerId="AD" clId="Web-{5B296CCE-DEE0-4955-B7CF-E62A8967F0B6}"/>
    <pc:docChg chg="modSld">
      <pc:chgData name="Alseth, Colton D" userId="S::cdalseth@csbsju.edu::90e5ac62-fffb-43bd-8417-efb2a49c830f" providerId="AD" clId="Web-{5B296CCE-DEE0-4955-B7CF-E62A8967F0B6}" dt="2018-12-12T06:44:55.188" v="4" actId="20577"/>
      <pc:docMkLst>
        <pc:docMk/>
      </pc:docMkLst>
      <pc:sldChg chg="modSp">
        <pc:chgData name="Alseth, Colton D" userId="S::cdalseth@csbsju.edu::90e5ac62-fffb-43bd-8417-efb2a49c830f" providerId="AD" clId="Web-{5B296CCE-DEE0-4955-B7CF-E62A8967F0B6}" dt="2018-12-12T06:44:52.563" v="2" actId="20577"/>
        <pc:sldMkLst>
          <pc:docMk/>
          <pc:sldMk cId="2084760067" sldId="315"/>
        </pc:sldMkLst>
        <pc:spChg chg="mod">
          <ac:chgData name="Alseth, Colton D" userId="S::cdalseth@csbsju.edu::90e5ac62-fffb-43bd-8417-efb2a49c830f" providerId="AD" clId="Web-{5B296CCE-DEE0-4955-B7CF-E62A8967F0B6}" dt="2018-12-12T06:44:52.563" v="2" actId="20577"/>
          <ac:spMkLst>
            <pc:docMk/>
            <pc:sldMk cId="2084760067" sldId="315"/>
            <ac:spMk id="3" creationId="{5822B043-A41A-4E1D-914F-D3428C1EB0D3}"/>
          </ac:spMkLst>
        </pc:spChg>
      </pc:sldChg>
    </pc:docChg>
  </pc:docChgLst>
  <pc:docChgLst>
    <pc:chgData name="Alseth, Colton D" userId="S::cdalseth@csbsju.edu::90e5ac62-fffb-43bd-8417-efb2a49c830f" providerId="AD" clId="Web-{129F1C14-0104-0CA2-F972-3F8D76510093}"/>
    <pc:docChg chg="modSld">
      <pc:chgData name="Alseth, Colton D" userId="S::cdalseth@csbsju.edu::90e5ac62-fffb-43bd-8417-efb2a49c830f" providerId="AD" clId="Web-{129F1C14-0104-0CA2-F972-3F8D76510093}" dt="2018-12-12T23:35:51.746" v="9" actId="20577"/>
      <pc:docMkLst>
        <pc:docMk/>
      </pc:docMkLst>
      <pc:sldChg chg="modSp">
        <pc:chgData name="Alseth, Colton D" userId="S::cdalseth@csbsju.edu::90e5ac62-fffb-43bd-8417-efb2a49c830f" providerId="AD" clId="Web-{129F1C14-0104-0CA2-F972-3F8D76510093}" dt="2018-12-12T23:35:51.746" v="8" actId="20577"/>
        <pc:sldMkLst>
          <pc:docMk/>
          <pc:sldMk cId="2084760067" sldId="315"/>
        </pc:sldMkLst>
        <pc:spChg chg="mod">
          <ac:chgData name="Alseth, Colton D" userId="S::cdalseth@csbsju.edu::90e5ac62-fffb-43bd-8417-efb2a49c830f" providerId="AD" clId="Web-{129F1C14-0104-0CA2-F972-3F8D76510093}" dt="2018-12-12T23:35:51.746" v="8" actId="20577"/>
          <ac:spMkLst>
            <pc:docMk/>
            <pc:sldMk cId="2084760067" sldId="315"/>
            <ac:spMk id="3" creationId="{5822B043-A41A-4E1D-914F-D3428C1EB0D3}"/>
          </ac:spMkLst>
        </pc:spChg>
      </pc:sldChg>
    </pc:docChg>
  </pc:docChgLst>
  <pc:docChgLst>
    <pc:chgData name="Alseth, Colton D" userId="S::cdalseth@csbsju.edu::90e5ac62-fffb-43bd-8417-efb2a49c830f" providerId="AD" clId="Web-{0BCFB2AE-1D27-8163-6609-8DFD6FC2A08D}"/>
    <pc:docChg chg="modSld">
      <pc:chgData name="Alseth, Colton D" userId="S::cdalseth@csbsju.edu::90e5ac62-fffb-43bd-8417-efb2a49c830f" providerId="AD" clId="Web-{0BCFB2AE-1D27-8163-6609-8DFD6FC2A08D}" dt="2018-12-13T05:49:19.048" v="252" actId="20577"/>
      <pc:docMkLst>
        <pc:docMk/>
      </pc:docMkLst>
      <pc:sldChg chg="modSp">
        <pc:chgData name="Alseth, Colton D" userId="S::cdalseth@csbsju.edu::90e5ac62-fffb-43bd-8417-efb2a49c830f" providerId="AD" clId="Web-{0BCFB2AE-1D27-8163-6609-8DFD6FC2A08D}" dt="2018-12-13T05:39:47.122" v="57" actId="1076"/>
        <pc:sldMkLst>
          <pc:docMk/>
          <pc:sldMk cId="3532623566" sldId="279"/>
        </pc:sldMkLst>
        <pc:spChg chg="mod">
          <ac:chgData name="Alseth, Colton D" userId="S::cdalseth@csbsju.edu::90e5ac62-fffb-43bd-8417-efb2a49c830f" providerId="AD" clId="Web-{0BCFB2AE-1D27-8163-6609-8DFD6FC2A08D}" dt="2018-12-13T05:39:22.278" v="46" actId="1076"/>
          <ac:spMkLst>
            <pc:docMk/>
            <pc:sldMk cId="3532623566" sldId="279"/>
            <ac:spMk id="3" creationId="{88EF8524-1F27-454E-9326-C748131B7D8C}"/>
          </ac:spMkLst>
        </pc:spChg>
        <pc:spChg chg="mod">
          <ac:chgData name="Alseth, Colton D" userId="S::cdalseth@csbsju.edu::90e5ac62-fffb-43bd-8417-efb2a49c830f" providerId="AD" clId="Web-{0BCFB2AE-1D27-8163-6609-8DFD6FC2A08D}" dt="2018-12-13T05:39:38.607" v="52" actId="1076"/>
          <ac:spMkLst>
            <pc:docMk/>
            <pc:sldMk cId="3532623566" sldId="279"/>
            <ac:spMk id="5" creationId="{ADD272A3-6D3E-454E-8257-20D1777AE361}"/>
          </ac:spMkLst>
        </pc:spChg>
        <pc:spChg chg="mod">
          <ac:chgData name="Alseth, Colton D" userId="S::cdalseth@csbsju.edu::90e5ac62-fffb-43bd-8417-efb2a49c830f" providerId="AD" clId="Web-{0BCFB2AE-1D27-8163-6609-8DFD6FC2A08D}" dt="2018-12-13T05:39:38.622" v="53" actId="1076"/>
          <ac:spMkLst>
            <pc:docMk/>
            <pc:sldMk cId="3532623566" sldId="279"/>
            <ac:spMk id="6" creationId="{5F27A2E7-F4D2-454E-B01A-EEB16B1FA15D}"/>
          </ac:spMkLst>
        </pc:spChg>
        <pc:spChg chg="mod">
          <ac:chgData name="Alseth, Colton D" userId="S::cdalseth@csbsju.edu::90e5ac62-fffb-43bd-8417-efb2a49c830f" providerId="AD" clId="Web-{0BCFB2AE-1D27-8163-6609-8DFD6FC2A08D}" dt="2018-12-13T05:39:38.638" v="54" actId="1076"/>
          <ac:spMkLst>
            <pc:docMk/>
            <pc:sldMk cId="3532623566" sldId="279"/>
            <ac:spMk id="7" creationId="{E520EEBD-4C36-4699-91DE-DB57A1B3E891}"/>
          </ac:spMkLst>
        </pc:spChg>
        <pc:spChg chg="mod">
          <ac:chgData name="Alseth, Colton D" userId="S::cdalseth@csbsju.edu::90e5ac62-fffb-43bd-8417-efb2a49c830f" providerId="AD" clId="Web-{0BCFB2AE-1D27-8163-6609-8DFD6FC2A08D}" dt="2018-12-13T05:39:47.122" v="57" actId="1076"/>
          <ac:spMkLst>
            <pc:docMk/>
            <pc:sldMk cId="3532623566" sldId="279"/>
            <ac:spMk id="8" creationId="{1D96B6F9-4236-4602-BA1F-43AE106817CF}"/>
          </ac:spMkLst>
        </pc:spChg>
        <pc:spChg chg="mod">
          <ac:chgData name="Alseth, Colton D" userId="S::cdalseth@csbsju.edu::90e5ac62-fffb-43bd-8417-efb2a49c830f" providerId="AD" clId="Web-{0BCFB2AE-1D27-8163-6609-8DFD6FC2A08D}" dt="2018-12-13T05:39:38.656" v="56" actId="1076"/>
          <ac:spMkLst>
            <pc:docMk/>
            <pc:sldMk cId="3532623566" sldId="279"/>
            <ac:spMk id="9" creationId="{A8948560-44B7-4E8F-BFF9-193E9CC33B02}"/>
          </ac:spMkLst>
        </pc:spChg>
        <pc:spChg chg="mod">
          <ac:chgData name="Alseth, Colton D" userId="S::cdalseth@csbsju.edu::90e5ac62-fffb-43bd-8417-efb2a49c830f" providerId="AD" clId="Web-{0BCFB2AE-1D27-8163-6609-8DFD6FC2A08D}" dt="2018-12-13T05:39:31.982" v="51" actId="1076"/>
          <ac:spMkLst>
            <pc:docMk/>
            <pc:sldMk cId="3532623566" sldId="279"/>
            <ac:spMk id="10" creationId="{C1B6421A-1169-447D-9BA0-27DC0F5EE42D}"/>
          </ac:spMkLst>
        </pc:spChg>
      </pc:sldChg>
      <pc:sldChg chg="addSp delSp modSp">
        <pc:chgData name="Alseth, Colton D" userId="S::cdalseth@csbsju.edu::90e5ac62-fffb-43bd-8417-efb2a49c830f" providerId="AD" clId="Web-{0BCFB2AE-1D27-8163-6609-8DFD6FC2A08D}" dt="2018-12-13T05:40:22.794" v="70"/>
        <pc:sldMkLst>
          <pc:docMk/>
          <pc:sldMk cId="1185976646" sldId="299"/>
        </pc:sldMkLst>
        <pc:spChg chg="del">
          <ac:chgData name="Alseth, Colton D" userId="S::cdalseth@csbsju.edu::90e5ac62-fffb-43bd-8417-efb2a49c830f" providerId="AD" clId="Web-{0BCFB2AE-1D27-8163-6609-8DFD6FC2A08D}" dt="2018-12-13T05:40:17.310" v="68"/>
          <ac:spMkLst>
            <pc:docMk/>
            <pc:sldMk cId="1185976646" sldId="299"/>
            <ac:spMk id="3" creationId="{2D856B14-B435-41AE-9FCC-7234F3BA3805}"/>
          </ac:spMkLst>
        </pc:spChg>
        <pc:spChg chg="add del mod">
          <ac:chgData name="Alseth, Colton D" userId="S::cdalseth@csbsju.edu::90e5ac62-fffb-43bd-8417-efb2a49c830f" providerId="AD" clId="Web-{0BCFB2AE-1D27-8163-6609-8DFD6FC2A08D}" dt="2018-12-13T05:40:22.794" v="70"/>
          <ac:spMkLst>
            <pc:docMk/>
            <pc:sldMk cId="1185976646" sldId="299"/>
            <ac:spMk id="4" creationId="{08F4DC08-0690-4453-8A60-E01B485B7C65}"/>
          </ac:spMkLst>
        </pc:spChg>
        <pc:spChg chg="add">
          <ac:chgData name="Alseth, Colton D" userId="S::cdalseth@csbsju.edu::90e5ac62-fffb-43bd-8417-efb2a49c830f" providerId="AD" clId="Web-{0BCFB2AE-1D27-8163-6609-8DFD6FC2A08D}" dt="2018-12-13T05:40:18.872" v="69"/>
          <ac:spMkLst>
            <pc:docMk/>
            <pc:sldMk cId="1185976646" sldId="299"/>
            <ac:spMk id="6" creationId="{4A2A2391-A8F4-4970-8BD7-AA4ADC5D4DB3}"/>
          </ac:spMkLst>
        </pc:spChg>
      </pc:sldChg>
      <pc:sldChg chg="addSp delSp modSp">
        <pc:chgData name="Alseth, Colton D" userId="S::cdalseth@csbsju.edu::90e5ac62-fffb-43bd-8417-efb2a49c830f" providerId="AD" clId="Web-{0BCFB2AE-1D27-8163-6609-8DFD6FC2A08D}" dt="2018-12-13T05:40:12.310" v="67"/>
        <pc:sldMkLst>
          <pc:docMk/>
          <pc:sldMk cId="3372240792" sldId="304"/>
        </pc:sldMkLst>
        <pc:spChg chg="del">
          <ac:chgData name="Alseth, Colton D" userId="S::cdalseth@csbsju.edu::90e5ac62-fffb-43bd-8417-efb2a49c830f" providerId="AD" clId="Web-{0BCFB2AE-1D27-8163-6609-8DFD6FC2A08D}" dt="2018-12-13T05:40:09.154" v="65"/>
          <ac:spMkLst>
            <pc:docMk/>
            <pc:sldMk cId="3372240792" sldId="304"/>
            <ac:spMk id="3" creationId="{2D856B14-B435-41AE-9FCC-7234F3BA3805}"/>
          </ac:spMkLst>
        </pc:spChg>
        <pc:spChg chg="add del mod">
          <ac:chgData name="Alseth, Colton D" userId="S::cdalseth@csbsju.edu::90e5ac62-fffb-43bd-8417-efb2a49c830f" providerId="AD" clId="Web-{0BCFB2AE-1D27-8163-6609-8DFD6FC2A08D}" dt="2018-12-13T05:40:12.310" v="67"/>
          <ac:spMkLst>
            <pc:docMk/>
            <pc:sldMk cId="3372240792" sldId="304"/>
            <ac:spMk id="5" creationId="{5F856060-C28F-4ED0-B989-0E655FE3E6BF}"/>
          </ac:spMkLst>
        </pc:spChg>
        <pc:spChg chg="add">
          <ac:chgData name="Alseth, Colton D" userId="S::cdalseth@csbsju.edu::90e5ac62-fffb-43bd-8417-efb2a49c830f" providerId="AD" clId="Web-{0BCFB2AE-1D27-8163-6609-8DFD6FC2A08D}" dt="2018-12-13T05:40:09.904" v="66"/>
          <ac:spMkLst>
            <pc:docMk/>
            <pc:sldMk cId="3372240792" sldId="304"/>
            <ac:spMk id="6" creationId="{90196313-AB59-40B1-B7B3-4F7157D1CE89}"/>
          </ac:spMkLst>
        </pc:spChg>
      </pc:sldChg>
      <pc:sldChg chg="modSp">
        <pc:chgData name="Alseth, Colton D" userId="S::cdalseth@csbsju.edu::90e5ac62-fffb-43bd-8417-efb2a49c830f" providerId="AD" clId="Web-{0BCFB2AE-1D27-8163-6609-8DFD6FC2A08D}" dt="2018-12-13T05:40:00.919" v="64" actId="14100"/>
        <pc:sldMkLst>
          <pc:docMk/>
          <pc:sldMk cId="470419763" sldId="305"/>
        </pc:sldMkLst>
        <pc:spChg chg="mod">
          <ac:chgData name="Alseth, Colton D" userId="S::cdalseth@csbsju.edu::90e5ac62-fffb-43bd-8417-efb2a49c830f" providerId="AD" clId="Web-{0BCFB2AE-1D27-8163-6609-8DFD6FC2A08D}" dt="2018-12-13T05:40:00.919" v="64" actId="14100"/>
          <ac:spMkLst>
            <pc:docMk/>
            <pc:sldMk cId="470419763" sldId="305"/>
            <ac:spMk id="3" creationId="{2D856B14-B435-41AE-9FCC-7234F3BA3805}"/>
          </ac:spMkLst>
        </pc:spChg>
      </pc:sldChg>
      <pc:sldChg chg="addSp delSp modSp">
        <pc:chgData name="Alseth, Colton D" userId="S::cdalseth@csbsju.edu::90e5ac62-fffb-43bd-8417-efb2a49c830f" providerId="AD" clId="Web-{0BCFB2AE-1D27-8163-6609-8DFD6FC2A08D}" dt="2018-12-13T05:41:07.967" v="75" actId="14100"/>
        <pc:sldMkLst>
          <pc:docMk/>
          <pc:sldMk cId="1606556805" sldId="306"/>
        </pc:sldMkLst>
        <pc:spChg chg="del">
          <ac:chgData name="Alseth, Colton D" userId="S::cdalseth@csbsju.edu::90e5ac62-fffb-43bd-8417-efb2a49c830f" providerId="AD" clId="Web-{0BCFB2AE-1D27-8163-6609-8DFD6FC2A08D}" dt="2018-12-13T05:40:26.482" v="71"/>
          <ac:spMkLst>
            <pc:docMk/>
            <pc:sldMk cId="1606556805" sldId="306"/>
            <ac:spMk id="3" creationId="{2D856B14-B435-41AE-9FCC-7234F3BA3805}"/>
          </ac:spMkLst>
        </pc:spChg>
        <pc:spChg chg="add del mod">
          <ac:chgData name="Alseth, Colton D" userId="S::cdalseth@csbsju.edu::90e5ac62-fffb-43bd-8417-efb2a49c830f" providerId="AD" clId="Web-{0BCFB2AE-1D27-8163-6609-8DFD6FC2A08D}" dt="2018-12-13T05:40:32.154" v="73"/>
          <ac:spMkLst>
            <pc:docMk/>
            <pc:sldMk cId="1606556805" sldId="306"/>
            <ac:spMk id="4" creationId="{15D726C5-05D7-4CAD-9893-6B75602AEAB5}"/>
          </ac:spMkLst>
        </pc:spChg>
        <pc:spChg chg="add mod">
          <ac:chgData name="Alseth, Colton D" userId="S::cdalseth@csbsju.edu::90e5ac62-fffb-43bd-8417-efb2a49c830f" providerId="AD" clId="Web-{0BCFB2AE-1D27-8163-6609-8DFD6FC2A08D}" dt="2018-12-13T05:41:07.967" v="75" actId="14100"/>
          <ac:spMkLst>
            <pc:docMk/>
            <pc:sldMk cId="1606556805" sldId="306"/>
            <ac:spMk id="5" creationId="{8E59ED6B-5A06-48B5-963B-4E6646FB5AE2}"/>
          </ac:spMkLst>
        </pc:spChg>
      </pc:sldChg>
      <pc:sldChg chg="addSp delSp modSp">
        <pc:chgData name="Alseth, Colton D" userId="S::cdalseth@csbsju.edu::90e5ac62-fffb-43bd-8417-efb2a49c830f" providerId="AD" clId="Web-{0BCFB2AE-1D27-8163-6609-8DFD6FC2A08D}" dt="2018-12-13T05:43:33.202" v="144" actId="1076"/>
        <pc:sldMkLst>
          <pc:docMk/>
          <pc:sldMk cId="874932432" sldId="307"/>
        </pc:sldMkLst>
        <pc:spChg chg="del mod">
          <ac:chgData name="Alseth, Colton D" userId="S::cdalseth@csbsju.edu::90e5ac62-fffb-43bd-8417-efb2a49c830f" providerId="AD" clId="Web-{0BCFB2AE-1D27-8163-6609-8DFD6FC2A08D}" dt="2018-12-13T05:41:34.514" v="83"/>
          <ac:spMkLst>
            <pc:docMk/>
            <pc:sldMk cId="874932432" sldId="307"/>
            <ac:spMk id="3" creationId="{2D856B14-B435-41AE-9FCC-7234F3BA3805}"/>
          </ac:spMkLst>
        </pc:spChg>
        <pc:spChg chg="mod">
          <ac:chgData name="Alseth, Colton D" userId="S::cdalseth@csbsju.edu::90e5ac62-fffb-43bd-8417-efb2a49c830f" providerId="AD" clId="Web-{0BCFB2AE-1D27-8163-6609-8DFD6FC2A08D}" dt="2018-12-13T05:43:33.202" v="144" actId="1076"/>
          <ac:spMkLst>
            <pc:docMk/>
            <pc:sldMk cId="874932432" sldId="307"/>
            <ac:spMk id="4" creationId="{B3DA26C2-D5C0-418B-BCFD-1AC539727BE9}"/>
          </ac:spMkLst>
        </pc:spChg>
        <pc:spChg chg="add mod">
          <ac:chgData name="Alseth, Colton D" userId="S::cdalseth@csbsju.edu::90e5ac62-fffb-43bd-8417-efb2a49c830f" providerId="AD" clId="Web-{0BCFB2AE-1D27-8163-6609-8DFD6FC2A08D}" dt="2018-12-13T05:43:07.686" v="111" actId="14100"/>
          <ac:spMkLst>
            <pc:docMk/>
            <pc:sldMk cId="874932432" sldId="307"/>
            <ac:spMk id="6" creationId="{58D0C016-0B56-435D-B07B-826372085F46}"/>
          </ac:spMkLst>
        </pc:spChg>
        <pc:spChg chg="add del mod">
          <ac:chgData name="Alseth, Colton D" userId="S::cdalseth@csbsju.edu::90e5ac62-fffb-43bd-8417-efb2a49c830f" providerId="AD" clId="Web-{0BCFB2AE-1D27-8163-6609-8DFD6FC2A08D}" dt="2018-12-13T05:41:38.764" v="84"/>
          <ac:spMkLst>
            <pc:docMk/>
            <pc:sldMk cId="874932432" sldId="307"/>
            <ac:spMk id="8" creationId="{44A1EE90-6088-4E70-B6A6-1B6211C993C0}"/>
          </ac:spMkLst>
        </pc:spChg>
      </pc:sldChg>
      <pc:sldChg chg="modSp">
        <pc:chgData name="Alseth, Colton D" userId="S::cdalseth@csbsju.edu::90e5ac62-fffb-43bd-8417-efb2a49c830f" providerId="AD" clId="Web-{0BCFB2AE-1D27-8163-6609-8DFD6FC2A08D}" dt="2018-12-13T05:46:27.985" v="191" actId="1076"/>
        <pc:sldMkLst>
          <pc:docMk/>
          <pc:sldMk cId="523076762" sldId="310"/>
        </pc:sldMkLst>
        <pc:spChg chg="mod">
          <ac:chgData name="Alseth, Colton D" userId="S::cdalseth@csbsju.edu::90e5ac62-fffb-43bd-8417-efb2a49c830f" providerId="AD" clId="Web-{0BCFB2AE-1D27-8163-6609-8DFD6FC2A08D}" dt="2018-12-13T05:46:27.985" v="191" actId="1076"/>
          <ac:spMkLst>
            <pc:docMk/>
            <pc:sldMk cId="523076762" sldId="310"/>
            <ac:spMk id="3" creationId="{5F448DE0-9BB0-4D44-BE82-DE41BE2352FD}"/>
          </ac:spMkLst>
        </pc:spChg>
        <pc:spChg chg="mod">
          <ac:chgData name="Alseth, Colton D" userId="S::cdalseth@csbsju.edu::90e5ac62-fffb-43bd-8417-efb2a49c830f" providerId="AD" clId="Web-{0BCFB2AE-1D27-8163-6609-8DFD6FC2A08D}" dt="2018-12-13T05:46:21.094" v="189" actId="1076"/>
          <ac:spMkLst>
            <pc:docMk/>
            <pc:sldMk cId="523076762" sldId="310"/>
            <ac:spMk id="4" creationId="{EC7CF147-1ACE-47B6-826B-CEEC872F1005}"/>
          </ac:spMkLst>
        </pc:spChg>
        <pc:spChg chg="mod">
          <ac:chgData name="Alseth, Colton D" userId="S::cdalseth@csbsju.edu::90e5ac62-fffb-43bd-8417-efb2a49c830f" providerId="AD" clId="Web-{0BCFB2AE-1D27-8163-6609-8DFD6FC2A08D}" dt="2018-12-13T05:46:24.609" v="190" actId="1076"/>
          <ac:spMkLst>
            <pc:docMk/>
            <pc:sldMk cId="523076762" sldId="310"/>
            <ac:spMk id="18" creationId="{FC29108F-CA83-4380-B6F3-ADD86A22982A}"/>
          </ac:spMkLst>
        </pc:spChg>
      </pc:sldChg>
      <pc:sldChg chg="delSp delAnim">
        <pc:chgData name="Alseth, Colton D" userId="S::cdalseth@csbsju.edu::90e5ac62-fffb-43bd-8417-efb2a49c830f" providerId="AD" clId="Web-{0BCFB2AE-1D27-8163-6609-8DFD6FC2A08D}" dt="2018-12-13T05:43:52.077" v="145"/>
        <pc:sldMkLst>
          <pc:docMk/>
          <pc:sldMk cId="808816717" sldId="312"/>
        </pc:sldMkLst>
        <pc:picChg chg="del">
          <ac:chgData name="Alseth, Colton D" userId="S::cdalseth@csbsju.edu::90e5ac62-fffb-43bd-8417-efb2a49c830f" providerId="AD" clId="Web-{0BCFB2AE-1D27-8163-6609-8DFD6FC2A08D}" dt="2018-12-13T05:43:52.077" v="145"/>
          <ac:picMkLst>
            <pc:docMk/>
            <pc:sldMk cId="808816717" sldId="312"/>
            <ac:picMk id="5" creationId="{EE2F2820-FE67-4332-99EE-D4B24AB5D8FE}"/>
          </ac:picMkLst>
        </pc:picChg>
      </pc:sldChg>
      <pc:sldChg chg="delSp modSp delAnim">
        <pc:chgData name="Alseth, Colton D" userId="S::cdalseth@csbsju.edu::90e5ac62-fffb-43bd-8417-efb2a49c830f" providerId="AD" clId="Web-{0BCFB2AE-1D27-8163-6609-8DFD6FC2A08D}" dt="2018-12-13T05:49:17.517" v="250" actId="20577"/>
        <pc:sldMkLst>
          <pc:docMk/>
          <pc:sldMk cId="2787504691" sldId="314"/>
        </pc:sldMkLst>
        <pc:spChg chg="mod">
          <ac:chgData name="Alseth, Colton D" userId="S::cdalseth@csbsju.edu::90e5ac62-fffb-43bd-8417-efb2a49c830f" providerId="AD" clId="Web-{0BCFB2AE-1D27-8163-6609-8DFD6FC2A08D}" dt="2018-12-13T05:47:40.969" v="226" actId="1076"/>
          <ac:spMkLst>
            <pc:docMk/>
            <pc:sldMk cId="2787504691" sldId="314"/>
            <ac:spMk id="3" creationId="{5F448DE0-9BB0-4D44-BE82-DE41BE2352FD}"/>
          </ac:spMkLst>
        </pc:spChg>
        <pc:spChg chg="mod">
          <ac:chgData name="Alseth, Colton D" userId="S::cdalseth@csbsju.edu::90e5ac62-fffb-43bd-8417-efb2a49c830f" providerId="AD" clId="Web-{0BCFB2AE-1D27-8163-6609-8DFD6FC2A08D}" dt="2018-12-13T05:49:02.845" v="246" actId="1076"/>
          <ac:spMkLst>
            <pc:docMk/>
            <pc:sldMk cId="2787504691" sldId="314"/>
            <ac:spMk id="4" creationId="{EC7CF147-1ACE-47B6-826B-CEEC872F1005}"/>
          </ac:spMkLst>
        </pc:spChg>
        <pc:spChg chg="mod">
          <ac:chgData name="Alseth, Colton D" userId="S::cdalseth@csbsju.edu::90e5ac62-fffb-43bd-8417-efb2a49c830f" providerId="AD" clId="Web-{0BCFB2AE-1D27-8163-6609-8DFD6FC2A08D}" dt="2018-12-13T05:49:17.517" v="250" actId="20577"/>
          <ac:spMkLst>
            <pc:docMk/>
            <pc:sldMk cId="2787504691" sldId="314"/>
            <ac:spMk id="6" creationId="{BCCD9DCD-7091-4E28-A626-258F0E16EF73}"/>
          </ac:spMkLst>
        </pc:spChg>
        <pc:spChg chg="mod">
          <ac:chgData name="Alseth, Colton D" userId="S::cdalseth@csbsju.edu::90e5ac62-fffb-43bd-8417-efb2a49c830f" providerId="AD" clId="Web-{0BCFB2AE-1D27-8163-6609-8DFD6FC2A08D}" dt="2018-12-13T05:46:58.907" v="204" actId="20577"/>
          <ac:spMkLst>
            <pc:docMk/>
            <pc:sldMk cId="2787504691" sldId="314"/>
            <ac:spMk id="16" creationId="{8B53818D-D86E-4FE1-8357-25273ECA0B73}"/>
          </ac:spMkLst>
        </pc:spChg>
        <pc:grpChg chg="del">
          <ac:chgData name="Alseth, Colton D" userId="S::cdalseth@csbsju.edu::90e5ac62-fffb-43bd-8417-efb2a49c830f" providerId="AD" clId="Web-{0BCFB2AE-1D27-8163-6609-8DFD6FC2A08D}" dt="2018-12-13T05:46:36.547" v="192"/>
          <ac:grpSpMkLst>
            <pc:docMk/>
            <pc:sldMk cId="2787504691" sldId="314"/>
            <ac:grpSpMk id="30" creationId="{9A98730B-A30B-42A6-9F9E-03D021D7A535}"/>
          </ac:grpSpMkLst>
        </pc:grpChg>
        <pc:cxnChg chg="mod">
          <ac:chgData name="Alseth, Colton D" userId="S::cdalseth@csbsju.edu::90e5ac62-fffb-43bd-8417-efb2a49c830f" providerId="AD" clId="Web-{0BCFB2AE-1D27-8163-6609-8DFD6FC2A08D}" dt="2018-12-13T05:46:36.547" v="192"/>
          <ac:cxnSpMkLst>
            <pc:docMk/>
            <pc:sldMk cId="2787504691" sldId="314"/>
            <ac:cxnSpMk id="20" creationId="{49A59883-27EB-4DBA-87A1-079C814E0EC7}"/>
          </ac:cxnSpMkLst>
        </pc:cxnChg>
      </pc:sldChg>
      <pc:sldChg chg="modSp">
        <pc:chgData name="Alseth, Colton D" userId="S::cdalseth@csbsju.edu::90e5ac62-fffb-43bd-8417-efb2a49c830f" providerId="AD" clId="Web-{0BCFB2AE-1D27-8163-6609-8DFD6FC2A08D}" dt="2018-12-13T05:42:41.670" v="103" actId="20577"/>
        <pc:sldMkLst>
          <pc:docMk/>
          <pc:sldMk cId="2084760067" sldId="315"/>
        </pc:sldMkLst>
        <pc:spChg chg="mod">
          <ac:chgData name="Alseth, Colton D" userId="S::cdalseth@csbsju.edu::90e5ac62-fffb-43bd-8417-efb2a49c830f" providerId="AD" clId="Web-{0BCFB2AE-1D27-8163-6609-8DFD6FC2A08D}" dt="2018-12-13T05:42:41.670" v="103" actId="20577"/>
          <ac:spMkLst>
            <pc:docMk/>
            <pc:sldMk cId="2084760067" sldId="315"/>
            <ac:spMk id="3" creationId="{5822B043-A41A-4E1D-914F-D3428C1EB0D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12/12/2018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12/12/2018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typical way people attempt to exploit computers is through the use of malicious software, or malware as many of you may know it. There are some commonly known types such as viruses, worms and spyware, but there is one type that has become a significant problem in the last few years. </a:t>
            </a:r>
          </a:p>
          <a:p>
            <a:endParaRPr lang="en-US" dirty="0"/>
          </a:p>
          <a:p>
            <a:r>
              <a:rPr lang="en-US" dirty="0"/>
              <a:t>This type of malware is known as ransomware, and it’s concept is simple: find a way to restrict someone’s access to their computer and then extort them for money in exchange for restoring their access. Most of the time this is done by encrypting the files on someone’s computer, so they’ll no longer have access to important documents, or family photos or anything else that is important.</a:t>
            </a:r>
          </a:p>
          <a:p>
            <a:endParaRPr lang="en-US" dirty="0"/>
          </a:p>
          <a:p>
            <a:r>
              <a:rPr lang="en-US" dirty="0"/>
              <a:t>That is part of the reason the subtitle of this presentation is “Malicious encryption,” because ransomware is completely reliant on encryption to work.</a:t>
            </a:r>
          </a:p>
          <a:p>
            <a:endParaRPr lang="en-US" dirty="0"/>
          </a:p>
          <a:p>
            <a:r>
              <a:rPr lang="en-US" dirty="0"/>
              <a:t>So, we will talk about encryption and how it benefits ransomware, as well as the history of ransomware and later, where it may be headed in the future.</a:t>
            </a:r>
          </a:p>
        </p:txBody>
      </p:sp>
      <p:sp>
        <p:nvSpPr>
          <p:cNvPr id="4" name="Slide Number Placeholder 3"/>
          <p:cNvSpPr>
            <a:spLocks noGrp="1"/>
          </p:cNvSpPr>
          <p:nvPr>
            <p:ph type="sldNum" sz="quarter" idx="10"/>
          </p:nvPr>
        </p:nvSpPr>
        <p:spPr/>
        <p:txBody>
          <a:bodyPr/>
          <a:lstStyle/>
          <a:p>
            <a:fld id="{3EBA5BD7-F043-4D1B-AA17-CD412FC534DE}" type="slidenum">
              <a:rPr lang="en-US" smtClean="0"/>
              <a:t>1</a:t>
            </a:fld>
            <a:endParaRPr lang="en-US"/>
          </a:p>
        </p:txBody>
      </p:sp>
    </p:spTree>
    <p:extLst>
      <p:ext uri="{BB962C8B-B14F-4D97-AF65-F5344CB8AC3E}">
        <p14:creationId xmlns:p14="http://schemas.microsoft.com/office/powerpoint/2010/main" val="702796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some context, we can take a look at some figures from the last few years. </a:t>
            </a:r>
          </a:p>
          <a:p>
            <a:endParaRPr lang="en-US" dirty="0"/>
          </a:p>
          <a:p>
            <a:r>
              <a:rPr lang="en-US" dirty="0"/>
              <a:t>If we look at 2016, we can see that there were a large number of ransomware attacks and the percentage of malware attacks relating to ransomware was high.</a:t>
            </a:r>
          </a:p>
          <a:p>
            <a:endParaRPr lang="en-US" dirty="0"/>
          </a:p>
          <a:p>
            <a:r>
              <a:rPr lang="en-US" dirty="0"/>
              <a:t>A year later, the number of ransomware attacks dropped significantly. There were still a large number of attacks, but ransomware was a small percentage of malware attacks as a whole.</a:t>
            </a:r>
          </a:p>
          <a:p>
            <a:endParaRPr lang="en-US" dirty="0"/>
          </a:p>
          <a:p>
            <a:r>
              <a:rPr lang="en-US" dirty="0"/>
              <a:t>As of right now, ransomware attacks are mostly contained to Windows desktop computers. I think this is the main reason ransomware has become less effective. I believe are more aware and are not as easily tricked as they were in the past, and also there are better anti-malware systems in place.</a:t>
            </a:r>
          </a:p>
          <a:p>
            <a:endParaRPr lang="en-US" dirty="0"/>
          </a:p>
          <a:p>
            <a:r>
              <a:rPr lang="en-US" dirty="0"/>
              <a:t>So I think if ransomware is going to continue to work, it will have to start targeting other platforms. </a:t>
            </a:r>
          </a:p>
        </p:txBody>
      </p:sp>
      <p:sp>
        <p:nvSpPr>
          <p:cNvPr id="4" name="Slide Number Placeholder 3"/>
          <p:cNvSpPr>
            <a:spLocks noGrp="1"/>
          </p:cNvSpPr>
          <p:nvPr>
            <p:ph type="sldNum" sz="quarter" idx="10"/>
          </p:nvPr>
        </p:nvSpPr>
        <p:spPr/>
        <p:txBody>
          <a:bodyPr/>
          <a:lstStyle/>
          <a:p>
            <a:fld id="{3EBA5BD7-F043-4D1B-AA17-CD412FC534DE}" type="slidenum">
              <a:rPr lang="en-US" smtClean="0"/>
              <a:t>26</a:t>
            </a:fld>
            <a:endParaRPr lang="en-US"/>
          </a:p>
        </p:txBody>
      </p:sp>
    </p:spTree>
    <p:extLst>
      <p:ext uri="{BB962C8B-B14F-4D97-AF65-F5344CB8AC3E}">
        <p14:creationId xmlns:p14="http://schemas.microsoft.com/office/powerpoint/2010/main" val="1011115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platform I think it will begin targeting is the mobile platform. One of the reasons I believe this is due to the fact that mobile ransomware has already been done. It was first seen in 2012, but has made up a small proportion of attacks.</a:t>
            </a:r>
          </a:p>
          <a:p>
            <a:endParaRPr lang="en-US" dirty="0"/>
          </a:p>
          <a:p>
            <a:r>
              <a:rPr lang="en-US" dirty="0"/>
              <a:t>Another reason I think this may be a possibility is due to the increase in mobile ransomware attacks seen between Q4 of 2016 and Q1 of 2017. Even while ransomware attacks in general decreased in this time, mobile ransomware increased.</a:t>
            </a:r>
          </a:p>
          <a:p>
            <a:endParaRPr lang="en-US" dirty="0"/>
          </a:p>
          <a:p>
            <a:r>
              <a:rPr lang="en-US" dirty="0"/>
              <a:t>Also, if we look at the growth that is projected for mobile devices in the coming years, there will be a lot of devices to target. </a:t>
            </a:r>
          </a:p>
          <a:p>
            <a:endParaRPr lang="en-US" dirty="0"/>
          </a:p>
          <a:p>
            <a:r>
              <a:rPr lang="en-US" dirty="0"/>
              <a:t>Finally, we can see that internet usage for smartphones is projected to double that of desktop computers by 2022. If desktop use declines and mobile use increases, it would make sense for ransomware to move away from the desktop environment.</a:t>
            </a:r>
          </a:p>
          <a:p>
            <a:endParaRPr lang="en-US" dirty="0"/>
          </a:p>
          <a:p>
            <a:r>
              <a:rPr lang="en-US" dirty="0"/>
              <a:t>When considering all of this, I think the mobile platform may be a target of ransomware in the future.</a:t>
            </a:r>
          </a:p>
        </p:txBody>
      </p:sp>
      <p:sp>
        <p:nvSpPr>
          <p:cNvPr id="4" name="Slide Number Placeholder 3"/>
          <p:cNvSpPr>
            <a:spLocks noGrp="1"/>
          </p:cNvSpPr>
          <p:nvPr>
            <p:ph type="sldNum" sz="quarter" idx="10"/>
          </p:nvPr>
        </p:nvSpPr>
        <p:spPr/>
        <p:txBody>
          <a:bodyPr/>
          <a:lstStyle/>
          <a:p>
            <a:fld id="{3EBA5BD7-F043-4D1B-AA17-CD412FC534DE}" type="slidenum">
              <a:rPr lang="en-US" smtClean="0"/>
              <a:t>27</a:t>
            </a:fld>
            <a:endParaRPr lang="en-US"/>
          </a:p>
        </p:txBody>
      </p:sp>
    </p:spTree>
    <p:extLst>
      <p:ext uri="{BB962C8B-B14F-4D97-AF65-F5344CB8AC3E}">
        <p14:creationId xmlns:p14="http://schemas.microsoft.com/office/powerpoint/2010/main" val="1000626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other platform I believe may see ransomware attacks in the coming years is the Internet of Things.</a:t>
            </a:r>
          </a:p>
          <a:p>
            <a:endParaRPr lang="en-US" dirty="0"/>
          </a:p>
          <a:p>
            <a:r>
              <a:rPr lang="en-US" dirty="0"/>
              <a:t>The number of IoT devices is expected to explode on the next few years, more than doubling by 2020. Like mobile, this will provide cybercriminals with many targets.</a:t>
            </a:r>
          </a:p>
          <a:p>
            <a:endParaRPr lang="en-US" dirty="0"/>
          </a:p>
          <a:p>
            <a:r>
              <a:rPr lang="en-US" dirty="0"/>
              <a:t>Additionally, IoT security is known to be poor in its current state. There are many examples, but the best one the illustrates this is the </a:t>
            </a:r>
            <a:r>
              <a:rPr lang="en-US" dirty="0" err="1"/>
              <a:t>Mirai</a:t>
            </a:r>
            <a:r>
              <a:rPr lang="en-US" dirty="0"/>
              <a:t> botnet. Hackers were able to scan the Internet for unsecure devices, most of which happened to be IoT, and then gain access to them by entering 61 common combinations of usernames and passwords. They were able to assemble a botnet of 11.3 million devices doing this.</a:t>
            </a:r>
          </a:p>
          <a:p>
            <a:endParaRPr lang="en-US" dirty="0"/>
          </a:p>
          <a:p>
            <a:r>
              <a:rPr lang="en-US" dirty="0"/>
              <a:t>Finally, IoT ransomware has been shown to work in the past. A researcher from the cybersecurity company Symantec successfully infected his smart tv using a man in the middle attack. Essentially, he was able to redirect a request to a legitimate server for an application on his tv to another server, which returned an infected version of the application to his TV.</a:t>
            </a:r>
          </a:p>
          <a:p>
            <a:endParaRPr lang="en-US" dirty="0"/>
          </a:p>
          <a:p>
            <a:r>
              <a:rPr lang="en-US" dirty="0"/>
              <a:t>Again, I think all of these things combined show why IoT devices may be a target of ransomware in the next few years.</a:t>
            </a:r>
          </a:p>
        </p:txBody>
      </p:sp>
      <p:sp>
        <p:nvSpPr>
          <p:cNvPr id="4" name="Slide Number Placeholder 3"/>
          <p:cNvSpPr>
            <a:spLocks noGrp="1"/>
          </p:cNvSpPr>
          <p:nvPr>
            <p:ph type="sldNum" sz="quarter" idx="10"/>
          </p:nvPr>
        </p:nvSpPr>
        <p:spPr/>
        <p:txBody>
          <a:bodyPr/>
          <a:lstStyle/>
          <a:p>
            <a:fld id="{3EBA5BD7-F043-4D1B-AA17-CD412FC534DE}" type="slidenum">
              <a:rPr lang="en-US" smtClean="0"/>
              <a:t>28</a:t>
            </a:fld>
            <a:endParaRPr lang="en-US"/>
          </a:p>
        </p:txBody>
      </p:sp>
    </p:spTree>
    <p:extLst>
      <p:ext uri="{BB962C8B-B14F-4D97-AF65-F5344CB8AC3E}">
        <p14:creationId xmlns:p14="http://schemas.microsoft.com/office/powerpoint/2010/main" val="558484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29</a:t>
            </a:fld>
            <a:endParaRPr lang="en-US"/>
          </a:p>
        </p:txBody>
      </p:sp>
    </p:spTree>
    <p:extLst>
      <p:ext uri="{BB962C8B-B14F-4D97-AF65-F5344CB8AC3E}">
        <p14:creationId xmlns:p14="http://schemas.microsoft.com/office/powerpoint/2010/main" val="393982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I get started on the rest of the presentation, I was</a:t>
            </a:r>
          </a:p>
        </p:txBody>
      </p:sp>
      <p:sp>
        <p:nvSpPr>
          <p:cNvPr id="4" name="Slide Number Placeholder 3"/>
          <p:cNvSpPr>
            <a:spLocks noGrp="1"/>
          </p:cNvSpPr>
          <p:nvPr>
            <p:ph type="sldNum" sz="quarter" idx="10"/>
          </p:nvPr>
        </p:nvSpPr>
        <p:spPr/>
        <p:txBody>
          <a:bodyPr/>
          <a:lstStyle/>
          <a:p>
            <a:fld id="{3EBA5BD7-F043-4D1B-AA17-CD412FC534DE}" type="slidenum">
              <a:rPr lang="en-US" smtClean="0"/>
              <a:t>2</a:t>
            </a:fld>
            <a:endParaRPr lang="en-US"/>
          </a:p>
        </p:txBody>
      </p:sp>
    </p:spTree>
    <p:extLst>
      <p:ext uri="{BB962C8B-B14F-4D97-AF65-F5344CB8AC3E}">
        <p14:creationId xmlns:p14="http://schemas.microsoft.com/office/powerpoint/2010/main" val="628760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Ransomware is usually seen as a recent issue, but it has actually been around since 1989. </a:t>
            </a:r>
          </a:p>
          <a:p>
            <a:endParaRPr lang="en-US" dirty="0"/>
          </a:p>
          <a:p>
            <a:r>
              <a:rPr lang="en-US" dirty="0"/>
              <a:t>The first ransomware was created by Dr. Joseph Popp, an evolutionary biologist and he used it to target doctors in the World Health Organization, but no one really knows his motivations.</a:t>
            </a:r>
          </a:p>
          <a:p>
            <a:endParaRPr lang="en-US" dirty="0"/>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3</a:t>
            </a:fld>
            <a:endParaRPr lang="en-US"/>
          </a:p>
        </p:txBody>
      </p:sp>
    </p:spTree>
    <p:extLst>
      <p:ext uri="{BB962C8B-B14F-4D97-AF65-F5344CB8AC3E}">
        <p14:creationId xmlns:p14="http://schemas.microsoft.com/office/powerpoint/2010/main" val="2699205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way he got them to install this on their computer at the time was by distributing floppy disks to all of the doctors. </a:t>
            </a:r>
          </a:p>
          <a:p>
            <a:endParaRPr lang="en-US" dirty="0"/>
          </a:p>
          <a:p>
            <a:r>
              <a:rPr lang="en-US" dirty="0"/>
              <a:t>They were under the impression that it was software to help diagnose their patients with HIV/AIDS.</a:t>
            </a:r>
          </a:p>
        </p:txBody>
      </p:sp>
      <p:sp>
        <p:nvSpPr>
          <p:cNvPr id="4" name="Slide Number Placeholder 3"/>
          <p:cNvSpPr>
            <a:spLocks noGrp="1"/>
          </p:cNvSpPr>
          <p:nvPr>
            <p:ph type="sldNum" sz="quarter" idx="10"/>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1057195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after installing they would see a message like this, which presented itself as the software they thought it was.</a:t>
            </a:r>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2573874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after rebooting their computer a certain number of times they would be presented with this note. </a:t>
            </a:r>
          </a:p>
          <a:p>
            <a:endParaRPr lang="en-US" dirty="0"/>
          </a:p>
          <a:p>
            <a:r>
              <a:rPr lang="en-US" dirty="0"/>
              <a:t>Basically, it was telling them their trial of the software was over and they needed to pay to regain access to their computer.</a:t>
            </a:r>
          </a:p>
          <a:p>
            <a:endParaRPr lang="en-US" dirty="0"/>
          </a:p>
          <a:p>
            <a:r>
              <a:rPr lang="en-US" dirty="0"/>
              <a:t>They would need to send their payment out to PC Cyborg Corporation and  send it to their PO Box.</a:t>
            </a:r>
          </a:p>
        </p:txBody>
      </p:sp>
      <p:sp>
        <p:nvSpPr>
          <p:cNvPr id="4" name="Slide Number Placeholder 3"/>
          <p:cNvSpPr>
            <a:spLocks noGrp="1"/>
          </p:cNvSpPr>
          <p:nvPr>
            <p:ph type="sldNum" sz="quarter" idx="10"/>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176492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this piece of ransomware was not effective. </a:t>
            </a:r>
          </a:p>
          <a:p>
            <a:endParaRPr lang="en-US" dirty="0"/>
          </a:p>
          <a:p>
            <a:r>
              <a:rPr lang="en-US" dirty="0"/>
              <a:t>One of the primary reasons that it did not work was due to the style of encryption it used to alter the victims’ files. It used symmetric encryption, which uses the same key to encrypt data as well as decrypt it. Since the key was embedded in the software to encrypt the files, they were able to extract it from the software and decrypt the files.</a:t>
            </a:r>
          </a:p>
          <a:p>
            <a:endParaRPr lang="en-US" dirty="0"/>
          </a:p>
          <a:p>
            <a:r>
              <a:rPr lang="en-US" dirty="0"/>
              <a:t>Additionally, Dr. Popp gave away important information about himself. He provided his victims with PO Box to send the ransom, as well as a company name to make the payment out to. Because of these pieces of information, he was eventually caught.</a:t>
            </a:r>
          </a:p>
          <a:p>
            <a:endParaRPr lang="en-US" dirty="0"/>
          </a:p>
          <a:p>
            <a:r>
              <a:rPr lang="en-US" dirty="0"/>
              <a:t>However, even though it did not work as intended, it provided a proof of concept for future pieces of ransomware.</a:t>
            </a:r>
          </a:p>
        </p:txBody>
      </p:sp>
      <p:sp>
        <p:nvSpPr>
          <p:cNvPr id="4" name="Slide Number Placeholder 3"/>
          <p:cNvSpPr>
            <a:spLocks noGrp="1"/>
          </p:cNvSpPr>
          <p:nvPr>
            <p:ph type="sldNum" sz="quarter" idx="10"/>
          </p:nvPr>
        </p:nvSpPr>
        <p:spPr/>
        <p:txBody>
          <a:bodyPr/>
          <a:lstStyle/>
          <a:p>
            <a:fld id="{3EBA5BD7-F043-4D1B-AA17-CD412FC534DE}" type="slidenum">
              <a:rPr lang="en-US" smtClean="0"/>
              <a:t>7</a:t>
            </a:fld>
            <a:endParaRPr lang="en-US"/>
          </a:p>
        </p:txBody>
      </p:sp>
    </p:spTree>
    <p:extLst>
      <p:ext uri="{BB962C8B-B14F-4D97-AF65-F5344CB8AC3E}">
        <p14:creationId xmlns:p14="http://schemas.microsoft.com/office/powerpoint/2010/main" val="1448894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11</a:t>
            </a:fld>
            <a:endParaRPr lang="en-US"/>
          </a:p>
        </p:txBody>
      </p:sp>
    </p:spTree>
    <p:extLst>
      <p:ext uri="{BB962C8B-B14F-4D97-AF65-F5344CB8AC3E}">
        <p14:creationId xmlns:p14="http://schemas.microsoft.com/office/powerpoint/2010/main" val="2672253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seen how ransomware works and its history, I’d like to talk about where it may be going in the next few years.</a:t>
            </a:r>
          </a:p>
        </p:txBody>
      </p:sp>
      <p:sp>
        <p:nvSpPr>
          <p:cNvPr id="4" name="Slide Number Placeholder 3"/>
          <p:cNvSpPr>
            <a:spLocks noGrp="1"/>
          </p:cNvSpPr>
          <p:nvPr>
            <p:ph type="sldNum" sz="quarter" idx="10"/>
          </p:nvPr>
        </p:nvSpPr>
        <p:spPr/>
        <p:txBody>
          <a:bodyPr/>
          <a:lstStyle/>
          <a:p>
            <a:fld id="{3EBA5BD7-F043-4D1B-AA17-CD412FC534DE}" type="slidenum">
              <a:rPr lang="en-US" smtClean="0"/>
              <a:t>25</a:t>
            </a:fld>
            <a:endParaRPr lang="en-US"/>
          </a:p>
        </p:txBody>
      </p:sp>
    </p:spTree>
    <p:extLst>
      <p:ext uri="{BB962C8B-B14F-4D97-AF65-F5344CB8AC3E}">
        <p14:creationId xmlns:p14="http://schemas.microsoft.com/office/powerpoint/2010/main" val="4242996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12/12/2018</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12/12/2018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12/12/2018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12/12/2018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12/12/2018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12/12/2018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12/12/2018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12/12/2018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12/12/2018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12/12/2018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12/12/2018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12/12/2018</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3" Type="http://schemas.openxmlformats.org/officeDocument/2006/relationships/image" Target="../media/image13.svg"/><Relationship Id="rId7" Type="http://schemas.openxmlformats.org/officeDocument/2006/relationships/image" Target="../media/image8.svg"/><Relationship Id="rId12"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7.svg"/><Relationship Id="rId5" Type="http://schemas.openxmlformats.org/officeDocument/2006/relationships/image" Target="../media/image6.svg"/><Relationship Id="rId10" Type="http://schemas.openxmlformats.org/officeDocument/2006/relationships/image" Target="../media/image16.png"/><Relationship Id="rId4" Type="http://schemas.openxmlformats.org/officeDocument/2006/relationships/image" Target="../media/image5.png"/><Relationship Id="rId9" Type="http://schemas.openxmlformats.org/officeDocument/2006/relationships/image" Target="../media/image15.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17.sv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17.sv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17.sv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10.sv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17.sv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10.sv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17.sv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10.sv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17.sv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21.sv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7.sv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9.svg"/><Relationship Id="rId7" Type="http://schemas.openxmlformats.org/officeDocument/2006/relationships/image" Target="../media/image21.sv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7.svg"/><Relationship Id="rId4" Type="http://schemas.openxmlformats.org/officeDocument/2006/relationships/image" Target="../media/image16.png"/><Relationship Id="rId9" Type="http://schemas.openxmlformats.org/officeDocument/2006/relationships/image" Target="../media/image23.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9.svg"/><Relationship Id="rId7" Type="http://schemas.openxmlformats.org/officeDocument/2006/relationships/image" Target="../media/image21.sv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7.svg"/><Relationship Id="rId4" Type="http://schemas.openxmlformats.org/officeDocument/2006/relationships/image" Target="../media/image16.png"/><Relationship Id="rId9" Type="http://schemas.openxmlformats.org/officeDocument/2006/relationships/image" Target="../media/image23.svg"/></Relationships>
</file>

<file path=ppt/slides/_rels/slide2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9.svg"/><Relationship Id="rId7" Type="http://schemas.openxmlformats.org/officeDocument/2006/relationships/image" Target="../media/image21.sv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7.svg"/><Relationship Id="rId4" Type="http://schemas.openxmlformats.org/officeDocument/2006/relationships/image" Target="../media/image16.png"/><Relationship Id="rId9" Type="http://schemas.openxmlformats.org/officeDocument/2006/relationships/image" Target="../media/image23.svg"/></Relationships>
</file>

<file path=ppt/slides/_rels/slide2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9.svg"/><Relationship Id="rId7" Type="http://schemas.openxmlformats.org/officeDocument/2006/relationships/image" Target="../media/image24.sv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17.svg"/><Relationship Id="rId4" Type="http://schemas.openxmlformats.org/officeDocument/2006/relationships/image" Target="../media/image16.png"/><Relationship Id="rId9" Type="http://schemas.openxmlformats.org/officeDocument/2006/relationships/image" Target="../media/image23.svg"/></Relationships>
</file>

<file path=ppt/slides/_rels/slide2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17.svg"/><Relationship Id="rId4" Type="http://schemas.openxmlformats.org/officeDocument/2006/relationships/image" Target="../media/image16.png"/><Relationship Id="rId9" Type="http://schemas.openxmlformats.org/officeDocument/2006/relationships/image" Target="../media/image24.svg"/></Relationships>
</file>

<file path=ppt/slides/_rels/slide2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17.svg"/><Relationship Id="rId4" Type="http://schemas.openxmlformats.org/officeDocument/2006/relationships/image" Target="../media/image16.png"/><Relationship Id="rId9" Type="http://schemas.openxmlformats.org/officeDocument/2006/relationships/image" Target="../media/image24.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4480" y="1600200"/>
            <a:ext cx="10539863" cy="3657600"/>
          </a:xfrm>
        </p:spPr>
        <p:txBody>
          <a:bodyPr>
            <a:normAutofit fontScale="90000"/>
          </a:bodyPr>
          <a:lstStyle/>
          <a:p>
            <a:pPr algn="ctr"/>
            <a:r>
              <a:rPr lang="en-US" sz="8800" b="1" dirty="0"/>
              <a:t>Ransomware:</a:t>
            </a:r>
            <a:br>
              <a:rPr lang="en-US" sz="8800" b="1" dirty="0"/>
            </a:br>
            <a:r>
              <a:rPr lang="en-US" sz="8800" b="1" dirty="0"/>
              <a:t>Malicious Encryption</a:t>
            </a:r>
            <a:br>
              <a:rPr lang="en-US" sz="8800" b="1" dirty="0"/>
            </a:br>
            <a:endParaRPr lang="en-US" sz="8800" b="1" dirty="0"/>
          </a:p>
        </p:txBody>
      </p:sp>
      <p:sp>
        <p:nvSpPr>
          <p:cNvPr id="5" name="Subtitle 4"/>
          <p:cNvSpPr>
            <a:spLocks noGrp="1"/>
          </p:cNvSpPr>
          <p:nvPr>
            <p:ph type="subTitle" idx="1"/>
          </p:nvPr>
        </p:nvSpPr>
        <p:spPr>
          <a:xfrm>
            <a:off x="912812" y="5438775"/>
            <a:ext cx="2971800" cy="552449"/>
          </a:xfrm>
        </p:spPr>
        <p:txBody>
          <a:bodyPr/>
          <a:lstStyle/>
          <a:p>
            <a:r>
              <a:rPr lang="en-US" dirty="0"/>
              <a:t>Colton Alseth</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89012" y="254935"/>
            <a:ext cx="8229596" cy="845393"/>
          </a:xfrm>
        </p:spPr>
        <p:txBody>
          <a:bodyPr>
            <a:noAutofit/>
          </a:bodyPr>
          <a:lstStyle/>
          <a:p>
            <a:r>
              <a:rPr lang="en-US" sz="4800" b="1" dirty="0"/>
              <a:t>Asymmetric Encryption</a:t>
            </a:r>
          </a:p>
        </p:txBody>
      </p:sp>
      <p:sp>
        <p:nvSpPr>
          <p:cNvPr id="5" name="Content Placeholder 4">
            <a:extLst>
              <a:ext uri="{FF2B5EF4-FFF2-40B4-BE49-F238E27FC236}">
                <a16:creationId xmlns:a16="http://schemas.microsoft.com/office/drawing/2014/main" id="{A3C8F91E-125E-4CB9-BC2D-D74072B7D791}"/>
              </a:ext>
            </a:extLst>
          </p:cNvPr>
          <p:cNvSpPr>
            <a:spLocks noGrp="1"/>
          </p:cNvSpPr>
          <p:nvPr>
            <p:ph idx="1"/>
          </p:nvPr>
        </p:nvSpPr>
        <p:spPr>
          <a:xfrm>
            <a:off x="914161" y="1575551"/>
            <a:ext cx="10360501" cy="4151641"/>
          </a:xfrm>
        </p:spPr>
        <p:txBody>
          <a:bodyPr/>
          <a:lstStyle/>
          <a:p>
            <a:r>
              <a:rPr lang="en-US" dirty="0"/>
              <a:t>Two Keys </a:t>
            </a:r>
          </a:p>
          <a:p>
            <a:pPr lvl="1"/>
            <a:r>
              <a:rPr lang="en-US" dirty="0"/>
              <a:t>Public Key</a:t>
            </a:r>
          </a:p>
          <a:p>
            <a:pPr lvl="1"/>
            <a:r>
              <a:rPr lang="en-US" dirty="0"/>
              <a:t>Private Key</a:t>
            </a:r>
          </a:p>
          <a:p>
            <a:r>
              <a:rPr lang="en-US" dirty="0"/>
              <a:t>Less efficient</a:t>
            </a:r>
          </a:p>
          <a:p>
            <a:pPr lvl="1"/>
            <a:r>
              <a:rPr lang="en-US" dirty="0"/>
              <a:t>More computation</a:t>
            </a:r>
          </a:p>
          <a:p>
            <a:r>
              <a:rPr lang="en-US" dirty="0"/>
              <a:t>More secure</a:t>
            </a:r>
          </a:p>
          <a:p>
            <a:pPr lvl="1"/>
            <a:r>
              <a:rPr lang="en-US" dirty="0"/>
              <a:t>Public key can be shared with anyone</a:t>
            </a:r>
          </a:p>
          <a:p>
            <a:pPr lvl="1"/>
            <a:r>
              <a:rPr lang="en-US" dirty="0"/>
              <a:t>Private key only way to decrypt ciphertext</a:t>
            </a:r>
          </a:p>
          <a:p>
            <a:endParaRPr lang="en-US" dirty="0"/>
          </a:p>
          <a:p>
            <a:endParaRPr lang="en-US" dirty="0"/>
          </a:p>
        </p:txBody>
      </p:sp>
      <p:grpSp>
        <p:nvGrpSpPr>
          <p:cNvPr id="10" name="Group 9">
            <a:extLst>
              <a:ext uri="{FF2B5EF4-FFF2-40B4-BE49-F238E27FC236}">
                <a16:creationId xmlns:a16="http://schemas.microsoft.com/office/drawing/2014/main" id="{0DC2B234-E478-467F-AD3B-AB0C9974DB1F}"/>
              </a:ext>
            </a:extLst>
          </p:cNvPr>
          <p:cNvGrpSpPr/>
          <p:nvPr/>
        </p:nvGrpSpPr>
        <p:grpSpPr>
          <a:xfrm>
            <a:off x="5484812" y="1130808"/>
            <a:ext cx="5943600" cy="3200400"/>
            <a:chOff x="6094412" y="1066800"/>
            <a:chExt cx="5125024" cy="2819449"/>
          </a:xfrm>
        </p:grpSpPr>
        <p:grpSp>
          <p:nvGrpSpPr>
            <p:cNvPr id="6" name="Group 5">
              <a:extLst>
                <a:ext uri="{FF2B5EF4-FFF2-40B4-BE49-F238E27FC236}">
                  <a16:creationId xmlns:a16="http://schemas.microsoft.com/office/drawing/2014/main" id="{40F776B9-1B28-494C-850E-7B39802CBC87}"/>
                </a:ext>
              </a:extLst>
            </p:cNvPr>
            <p:cNvGrpSpPr/>
            <p:nvPr/>
          </p:nvGrpSpPr>
          <p:grpSpPr>
            <a:xfrm>
              <a:off x="6094412" y="1066800"/>
              <a:ext cx="5084209" cy="2819449"/>
              <a:chOff x="1399553" y="1177830"/>
              <a:chExt cx="8661322" cy="4803138"/>
            </a:xfrm>
          </p:grpSpPr>
          <p:pic>
            <p:nvPicPr>
              <p:cNvPr id="27" name="Graphic 26" descr="Lock">
                <a:extLst>
                  <a:ext uri="{FF2B5EF4-FFF2-40B4-BE49-F238E27FC236}">
                    <a16:creationId xmlns:a16="http://schemas.microsoft.com/office/drawing/2014/main" id="{CB85C661-C59D-4FAB-A80B-7AE03AC323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62176" y="3818348"/>
                <a:ext cx="1861821" cy="1861822"/>
              </a:xfrm>
              <a:prstGeom prst="rect">
                <a:avLst/>
              </a:prstGeom>
            </p:spPr>
          </p:pic>
          <p:pic>
            <p:nvPicPr>
              <p:cNvPr id="28" name="Graphic 27" descr="Unlock">
                <a:extLst>
                  <a:ext uri="{FF2B5EF4-FFF2-40B4-BE49-F238E27FC236}">
                    <a16:creationId xmlns:a16="http://schemas.microsoft.com/office/drawing/2014/main" id="{F92466F5-021C-4F5C-894D-6C951F6240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76997" y="3837399"/>
                <a:ext cx="1838110" cy="1838110"/>
              </a:xfrm>
              <a:prstGeom prst="rect">
                <a:avLst/>
              </a:prstGeom>
            </p:spPr>
          </p:pic>
          <p:pic>
            <p:nvPicPr>
              <p:cNvPr id="29" name="Graphic 28" descr="Paper">
                <a:extLst>
                  <a:ext uri="{FF2B5EF4-FFF2-40B4-BE49-F238E27FC236}">
                    <a16:creationId xmlns:a16="http://schemas.microsoft.com/office/drawing/2014/main" id="{95C399C6-F2FC-465F-8025-2748EE862A3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33224" y="3915222"/>
                <a:ext cx="1934549" cy="1934549"/>
              </a:xfrm>
              <a:prstGeom prst="rect">
                <a:avLst/>
              </a:prstGeom>
            </p:spPr>
          </p:pic>
          <p:pic>
            <p:nvPicPr>
              <p:cNvPr id="31" name="Content Placeholder 28" descr="Document">
                <a:extLst>
                  <a:ext uri="{FF2B5EF4-FFF2-40B4-BE49-F238E27FC236}">
                    <a16:creationId xmlns:a16="http://schemas.microsoft.com/office/drawing/2014/main" id="{F9E3D70F-AE78-4BF5-8D61-385FCF032B3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99553" y="3989641"/>
                <a:ext cx="1780836" cy="1780836"/>
              </a:xfrm>
              <a:prstGeom prst="rect">
                <a:avLst/>
              </a:prstGeom>
            </p:spPr>
          </p:pic>
          <p:sp>
            <p:nvSpPr>
              <p:cNvPr id="33" name="Content Placeholder 41">
                <a:extLst>
                  <a:ext uri="{FF2B5EF4-FFF2-40B4-BE49-F238E27FC236}">
                    <a16:creationId xmlns:a16="http://schemas.microsoft.com/office/drawing/2014/main" id="{21C2DD84-65C4-48FE-BEBF-62C376B9FC77}"/>
                  </a:ext>
                </a:extLst>
              </p:cNvPr>
              <p:cNvSpPr txBox="1">
                <a:spLocks/>
              </p:cNvSpPr>
              <p:nvPr/>
            </p:nvSpPr>
            <p:spPr>
              <a:xfrm>
                <a:off x="3406926" y="5388266"/>
                <a:ext cx="1774079" cy="592702"/>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Font typeface="Arial" pitchFamily="34" charset="0"/>
                  <a:buNone/>
                </a:pPr>
                <a:r>
                  <a:rPr lang="en-US" sz="1200" dirty="0"/>
                  <a:t>Encrypt</a:t>
                </a:r>
              </a:p>
              <a:p>
                <a:pPr marL="0" indent="0">
                  <a:buFont typeface="Arial" pitchFamily="34" charset="0"/>
                  <a:buNone/>
                </a:pPr>
                <a:endParaRPr lang="en-US" dirty="0"/>
              </a:p>
            </p:txBody>
          </p:sp>
          <p:cxnSp>
            <p:nvCxnSpPr>
              <p:cNvPr id="34" name="Straight Arrow Connector 33">
                <a:extLst>
                  <a:ext uri="{FF2B5EF4-FFF2-40B4-BE49-F238E27FC236}">
                    <a16:creationId xmlns:a16="http://schemas.microsoft.com/office/drawing/2014/main" id="{1ED32B6A-3C0E-4497-8F13-AF401F45D670}"/>
                  </a:ext>
                </a:extLst>
              </p:cNvPr>
              <p:cNvCxnSpPr>
                <a:cxnSpLocks/>
                <a:endCxn id="27" idx="0"/>
              </p:cNvCxnSpPr>
              <p:nvPr/>
            </p:nvCxnSpPr>
            <p:spPr>
              <a:xfrm>
                <a:off x="3993086" y="1905000"/>
                <a:ext cx="0" cy="191335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6" name="Straight Arrow Connector 35">
                <a:extLst>
                  <a:ext uri="{FF2B5EF4-FFF2-40B4-BE49-F238E27FC236}">
                    <a16:creationId xmlns:a16="http://schemas.microsoft.com/office/drawing/2014/main" id="{CABB5777-3D07-46EE-8037-36FD644664B0}"/>
                  </a:ext>
                </a:extLst>
              </p:cNvPr>
              <p:cNvCxnSpPr>
                <a:cxnSpLocks/>
                <a:stCxn id="53" idx="2"/>
                <a:endCxn id="28" idx="0"/>
              </p:cNvCxnSpPr>
              <p:nvPr/>
            </p:nvCxnSpPr>
            <p:spPr>
              <a:xfrm>
                <a:off x="7596053" y="1900263"/>
                <a:ext cx="0" cy="193713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8" name="Straight Connector 37">
                <a:extLst>
                  <a:ext uri="{FF2B5EF4-FFF2-40B4-BE49-F238E27FC236}">
                    <a16:creationId xmlns:a16="http://schemas.microsoft.com/office/drawing/2014/main" id="{5C9B80CE-F6C4-46C0-9182-1EEA47FA61C2}"/>
                  </a:ext>
                </a:extLst>
              </p:cNvPr>
              <p:cNvCxnSpPr>
                <a:cxnSpLocks/>
                <a:endCxn id="53" idx="2"/>
              </p:cNvCxnSpPr>
              <p:nvPr/>
            </p:nvCxnSpPr>
            <p:spPr>
              <a:xfrm flipV="1">
                <a:off x="6666073" y="1900263"/>
                <a:ext cx="929981" cy="6823"/>
              </a:xfrm>
              <a:prstGeom prst="line">
                <a:avLst/>
              </a:prstGeom>
              <a:ln/>
            </p:spPr>
            <p:style>
              <a:lnRef idx="2">
                <a:schemeClr val="accent4"/>
              </a:lnRef>
              <a:fillRef idx="0">
                <a:schemeClr val="accent4"/>
              </a:fillRef>
              <a:effectRef idx="1">
                <a:schemeClr val="accent4"/>
              </a:effectRef>
              <a:fontRef idx="minor">
                <a:schemeClr val="tx1"/>
              </a:fontRef>
            </p:style>
          </p:cxnSp>
          <p:cxnSp>
            <p:nvCxnSpPr>
              <p:cNvPr id="41" name="Straight Connector 40">
                <a:extLst>
                  <a:ext uri="{FF2B5EF4-FFF2-40B4-BE49-F238E27FC236}">
                    <a16:creationId xmlns:a16="http://schemas.microsoft.com/office/drawing/2014/main" id="{88463A32-0B16-40E1-914F-27708F1A9872}"/>
                  </a:ext>
                </a:extLst>
              </p:cNvPr>
              <p:cNvCxnSpPr>
                <a:cxnSpLocks/>
              </p:cNvCxnSpPr>
              <p:nvPr/>
            </p:nvCxnSpPr>
            <p:spPr>
              <a:xfrm flipH="1">
                <a:off x="3986588" y="1902850"/>
                <a:ext cx="1002327" cy="1"/>
              </a:xfrm>
              <a:prstGeom prst="line">
                <a:avLst/>
              </a:prstGeom>
              <a:ln/>
            </p:spPr>
            <p:style>
              <a:lnRef idx="2">
                <a:schemeClr val="accent3"/>
              </a:lnRef>
              <a:fillRef idx="0">
                <a:schemeClr val="accent3"/>
              </a:fillRef>
              <a:effectRef idx="1">
                <a:schemeClr val="accent3"/>
              </a:effectRef>
              <a:fontRef idx="minor">
                <a:schemeClr val="tx1"/>
              </a:fontRef>
            </p:style>
          </p:cxnSp>
          <p:sp>
            <p:nvSpPr>
              <p:cNvPr id="43" name="Rectangle 42">
                <a:extLst>
                  <a:ext uri="{FF2B5EF4-FFF2-40B4-BE49-F238E27FC236}">
                    <a16:creationId xmlns:a16="http://schemas.microsoft.com/office/drawing/2014/main" id="{C83AF1B9-FF08-4334-93B9-82B122E34CD5}"/>
                  </a:ext>
                </a:extLst>
              </p:cNvPr>
              <p:cNvSpPr/>
              <p:nvPr/>
            </p:nvSpPr>
            <p:spPr>
              <a:xfrm>
                <a:off x="7042845" y="5414228"/>
                <a:ext cx="1658582" cy="471888"/>
              </a:xfrm>
              <a:prstGeom prst="rect">
                <a:avLst/>
              </a:prstGeom>
            </p:spPr>
            <p:txBody>
              <a:bodyPr wrap="square">
                <a:spAutoFit/>
              </a:bodyPr>
              <a:lstStyle/>
              <a:p>
                <a:r>
                  <a:rPr lang="en-US" sz="1200" dirty="0"/>
                  <a:t>Decrypt</a:t>
                </a:r>
              </a:p>
            </p:txBody>
          </p:sp>
          <p:sp>
            <p:nvSpPr>
              <p:cNvPr id="45" name="Rectangle 44">
                <a:extLst>
                  <a:ext uri="{FF2B5EF4-FFF2-40B4-BE49-F238E27FC236}">
                    <a16:creationId xmlns:a16="http://schemas.microsoft.com/office/drawing/2014/main" id="{09DCA899-1311-43A5-B53B-95EBB63E3130}"/>
                  </a:ext>
                </a:extLst>
              </p:cNvPr>
              <p:cNvSpPr/>
              <p:nvPr/>
            </p:nvSpPr>
            <p:spPr>
              <a:xfrm>
                <a:off x="3311586" y="1396281"/>
                <a:ext cx="1395128" cy="471888"/>
              </a:xfrm>
              <a:prstGeom prst="rect">
                <a:avLst/>
              </a:prstGeom>
            </p:spPr>
            <p:txBody>
              <a:bodyPr wrap="none">
                <a:spAutoFit/>
              </a:bodyPr>
              <a:lstStyle/>
              <a:p>
                <a:r>
                  <a:rPr lang="en-US" sz="1200" dirty="0"/>
                  <a:t>Public Key</a:t>
                </a:r>
              </a:p>
            </p:txBody>
          </p:sp>
          <p:sp>
            <p:nvSpPr>
              <p:cNvPr id="46" name="Rectangle 45">
                <a:extLst>
                  <a:ext uri="{FF2B5EF4-FFF2-40B4-BE49-F238E27FC236}">
                    <a16:creationId xmlns:a16="http://schemas.microsoft.com/office/drawing/2014/main" id="{70F6A5DD-E7DF-4617-B0B4-3B84F6782059}"/>
                  </a:ext>
                </a:extLst>
              </p:cNvPr>
              <p:cNvSpPr/>
              <p:nvPr/>
            </p:nvSpPr>
            <p:spPr>
              <a:xfrm>
                <a:off x="5297112" y="4582140"/>
                <a:ext cx="1012993" cy="900722"/>
              </a:xfrm>
              <a:prstGeom prst="rect">
                <a:avLst/>
              </a:prstGeom>
            </p:spPr>
            <p:txBody>
              <a:bodyPr wrap="square">
                <a:spAutoFit/>
              </a:bodyPr>
              <a:lstStyle/>
              <a:p>
                <a:r>
                  <a:rPr lang="en-US" sz="1100" dirty="0">
                    <a:solidFill>
                      <a:schemeClr val="tx1">
                        <a:lumMod val="50000"/>
                      </a:schemeClr>
                    </a:solidFill>
                  </a:rPr>
                  <a:t>;</a:t>
                </a:r>
                <a:r>
                  <a:rPr lang="en-US" sz="1100" dirty="0" err="1">
                    <a:solidFill>
                      <a:schemeClr val="tx1">
                        <a:lumMod val="50000"/>
                      </a:schemeClr>
                    </a:solidFill>
                  </a:rPr>
                  <a:t>sdfF;Fdf</a:t>
                </a:r>
                <a:r>
                  <a:rPr lang="en-US" sz="1100" dirty="0">
                    <a:solidFill>
                      <a:schemeClr val="tx1">
                        <a:lumMod val="50000"/>
                      </a:schemeClr>
                    </a:solidFill>
                  </a:rPr>
                  <a:t>&lt;</a:t>
                </a:r>
                <a:r>
                  <a:rPr lang="en-US" sz="1100" dirty="0" err="1">
                    <a:solidFill>
                      <a:schemeClr val="tx1">
                        <a:lumMod val="50000"/>
                      </a:schemeClr>
                    </a:solidFill>
                  </a:rPr>
                  <a:t>vm</a:t>
                </a:r>
                <a:r>
                  <a:rPr lang="en-US" sz="1100" dirty="0">
                    <a:solidFill>
                      <a:schemeClr val="tx1">
                        <a:lumMod val="50000"/>
                      </a:schemeClr>
                    </a:solidFill>
                  </a:rPr>
                  <a:t>=s;IkL’d6l_nq</a:t>
                </a:r>
              </a:p>
            </p:txBody>
          </p:sp>
          <p:sp>
            <p:nvSpPr>
              <p:cNvPr id="48" name="Rectangle 47">
                <a:extLst>
                  <a:ext uri="{FF2B5EF4-FFF2-40B4-BE49-F238E27FC236}">
                    <a16:creationId xmlns:a16="http://schemas.microsoft.com/office/drawing/2014/main" id="{B1722F16-49D4-42F7-845C-62A41260E5BE}"/>
                  </a:ext>
                </a:extLst>
              </p:cNvPr>
              <p:cNvSpPr/>
              <p:nvPr/>
            </p:nvSpPr>
            <p:spPr>
              <a:xfrm>
                <a:off x="1590050" y="3662051"/>
                <a:ext cx="1245588" cy="471888"/>
              </a:xfrm>
              <a:prstGeom prst="rect">
                <a:avLst/>
              </a:prstGeom>
            </p:spPr>
            <p:txBody>
              <a:bodyPr wrap="none">
                <a:spAutoFit/>
              </a:bodyPr>
              <a:lstStyle/>
              <a:p>
                <a:r>
                  <a:rPr lang="en-US" sz="1200" dirty="0"/>
                  <a:t>Plaintext</a:t>
                </a:r>
              </a:p>
            </p:txBody>
          </p:sp>
          <p:sp>
            <p:nvSpPr>
              <p:cNvPr id="49" name="Rectangle 48">
                <a:extLst>
                  <a:ext uri="{FF2B5EF4-FFF2-40B4-BE49-F238E27FC236}">
                    <a16:creationId xmlns:a16="http://schemas.microsoft.com/office/drawing/2014/main" id="{08E70B25-AEB3-4883-B033-1C368EE8C75E}"/>
                  </a:ext>
                </a:extLst>
              </p:cNvPr>
              <p:cNvSpPr/>
              <p:nvPr/>
            </p:nvSpPr>
            <p:spPr>
              <a:xfrm>
                <a:off x="8815287" y="3502967"/>
                <a:ext cx="1245588" cy="471888"/>
              </a:xfrm>
              <a:prstGeom prst="rect">
                <a:avLst/>
              </a:prstGeom>
            </p:spPr>
            <p:txBody>
              <a:bodyPr wrap="none">
                <a:spAutoFit/>
              </a:bodyPr>
              <a:lstStyle/>
              <a:p>
                <a:r>
                  <a:rPr lang="en-US" sz="1200" dirty="0"/>
                  <a:t>Plaintext</a:t>
                </a:r>
              </a:p>
            </p:txBody>
          </p:sp>
          <p:sp>
            <p:nvSpPr>
              <p:cNvPr id="50" name="Rectangle 49">
                <a:extLst>
                  <a:ext uri="{FF2B5EF4-FFF2-40B4-BE49-F238E27FC236}">
                    <a16:creationId xmlns:a16="http://schemas.microsoft.com/office/drawing/2014/main" id="{7F36DDF6-F1AE-4814-99C5-72556C18B39F}"/>
                  </a:ext>
                </a:extLst>
              </p:cNvPr>
              <p:cNvSpPr/>
              <p:nvPr/>
            </p:nvSpPr>
            <p:spPr>
              <a:xfrm>
                <a:off x="5079516" y="3609674"/>
                <a:ext cx="1422765" cy="471888"/>
              </a:xfrm>
              <a:prstGeom prst="rect">
                <a:avLst/>
              </a:prstGeom>
            </p:spPr>
            <p:txBody>
              <a:bodyPr wrap="none">
                <a:spAutoFit/>
              </a:bodyPr>
              <a:lstStyle/>
              <a:p>
                <a:r>
                  <a:rPr lang="en-US" sz="1200" dirty="0"/>
                  <a:t>Ciphertext</a:t>
                </a:r>
              </a:p>
            </p:txBody>
          </p:sp>
          <p:pic>
            <p:nvPicPr>
              <p:cNvPr id="51" name="Graphic 50" descr="Key">
                <a:extLst>
                  <a:ext uri="{FF2B5EF4-FFF2-40B4-BE49-F238E27FC236}">
                    <a16:creationId xmlns:a16="http://schemas.microsoft.com/office/drawing/2014/main" id="{0C09B361-6A71-4D3D-BB84-44E90E313F6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5400000">
                <a:off x="5786573" y="1177830"/>
                <a:ext cx="1484133" cy="1484133"/>
              </a:xfrm>
              <a:prstGeom prst="rect">
                <a:avLst/>
              </a:prstGeom>
            </p:spPr>
          </p:pic>
          <p:sp>
            <p:nvSpPr>
              <p:cNvPr id="52" name="Rectangle 51">
                <a:extLst>
                  <a:ext uri="{FF2B5EF4-FFF2-40B4-BE49-F238E27FC236}">
                    <a16:creationId xmlns:a16="http://schemas.microsoft.com/office/drawing/2014/main" id="{D751ECFE-3328-451A-8DEF-F18A2435085B}"/>
                  </a:ext>
                </a:extLst>
              </p:cNvPr>
              <p:cNvSpPr/>
              <p:nvPr/>
            </p:nvSpPr>
            <p:spPr>
              <a:xfrm rot="5400000">
                <a:off x="5688165" y="1235213"/>
                <a:ext cx="108225" cy="685800"/>
              </a:xfrm>
              <a:prstGeom prst="rect">
                <a:avLst/>
              </a:prstGeom>
              <a:solidFill>
                <a:schemeClr val="tx1"/>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3" name="Rectangle 52">
                <a:extLst>
                  <a:ext uri="{FF2B5EF4-FFF2-40B4-BE49-F238E27FC236}">
                    <a16:creationId xmlns:a16="http://schemas.microsoft.com/office/drawing/2014/main" id="{63828F28-CDBB-4517-8B72-EB3DB7AEC426}"/>
                  </a:ext>
                </a:extLst>
              </p:cNvPr>
              <p:cNvSpPr/>
              <p:nvPr/>
            </p:nvSpPr>
            <p:spPr>
              <a:xfrm>
                <a:off x="6849771" y="1428375"/>
                <a:ext cx="1492563" cy="471888"/>
              </a:xfrm>
              <a:prstGeom prst="rect">
                <a:avLst/>
              </a:prstGeom>
            </p:spPr>
            <p:txBody>
              <a:bodyPr wrap="none">
                <a:spAutoFit/>
              </a:bodyPr>
              <a:lstStyle/>
              <a:p>
                <a:r>
                  <a:rPr lang="en-US" sz="1200" dirty="0"/>
                  <a:t>Private Key</a:t>
                </a:r>
              </a:p>
            </p:txBody>
          </p:sp>
          <p:pic>
            <p:nvPicPr>
              <p:cNvPr id="54" name="Graphic 53" descr="Key">
                <a:extLst>
                  <a:ext uri="{FF2B5EF4-FFF2-40B4-BE49-F238E27FC236}">
                    <a16:creationId xmlns:a16="http://schemas.microsoft.com/office/drawing/2014/main" id="{36A25068-3467-4E47-8C76-4931A2EAF30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5400000">
                <a:off x="4213850" y="1177830"/>
                <a:ext cx="1484133" cy="1484133"/>
              </a:xfrm>
              <a:prstGeom prst="rect">
                <a:avLst/>
              </a:prstGeom>
            </p:spPr>
          </p:pic>
        </p:grpSp>
        <p:pic>
          <p:nvPicPr>
            <p:cNvPr id="55" name="Content Placeholder 28" descr="Document">
              <a:extLst>
                <a:ext uri="{FF2B5EF4-FFF2-40B4-BE49-F238E27FC236}">
                  <a16:creationId xmlns:a16="http://schemas.microsoft.com/office/drawing/2014/main" id="{7DA3BE47-39CC-435C-BD0C-AFD3B35A1AC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174083" y="2743121"/>
              <a:ext cx="1045353" cy="1045353"/>
            </a:xfrm>
            <a:prstGeom prst="rect">
              <a:avLst/>
            </a:prstGeom>
          </p:spPr>
        </p:pic>
      </p:grpSp>
      <p:sp>
        <p:nvSpPr>
          <p:cNvPr id="2" name="TextBox 1">
            <a:extLst>
              <a:ext uri="{FF2B5EF4-FFF2-40B4-BE49-F238E27FC236}">
                <a16:creationId xmlns:a16="http://schemas.microsoft.com/office/drawing/2014/main" id="{2CB43876-178D-4401-9D18-FC35F1C93168}"/>
              </a:ext>
            </a:extLst>
          </p:cNvPr>
          <p:cNvSpPr txBox="1"/>
          <p:nvPr/>
        </p:nvSpPr>
        <p:spPr>
          <a:xfrm>
            <a:off x="7822312" y="4962740"/>
            <a:ext cx="3346750" cy="707886"/>
          </a:xfrm>
          <a:prstGeom prst="rect">
            <a:avLst/>
          </a:prstGeom>
          <a:noFill/>
        </p:spPr>
        <p:txBody>
          <a:bodyPr wrap="none" rtlCol="0">
            <a:spAutoFit/>
          </a:bodyPr>
          <a:lstStyle/>
          <a:p>
            <a:r>
              <a:rPr lang="en-US" sz="4000" dirty="0"/>
              <a:t>RSA Encryption</a:t>
            </a:r>
          </a:p>
        </p:txBody>
      </p:sp>
    </p:spTree>
    <p:extLst>
      <p:ext uri="{BB962C8B-B14F-4D97-AF65-F5344CB8AC3E}">
        <p14:creationId xmlns:p14="http://schemas.microsoft.com/office/powerpoint/2010/main" val="1408574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44016E-AC44-4A54-B430-D259813FD033}"/>
              </a:ext>
            </a:extLst>
          </p:cNvPr>
          <p:cNvSpPr>
            <a:spLocks noGrp="1"/>
          </p:cNvSpPr>
          <p:nvPr>
            <p:ph idx="1"/>
          </p:nvPr>
        </p:nvSpPr>
        <p:spPr>
          <a:xfrm>
            <a:off x="1717138" y="990600"/>
            <a:ext cx="2056129" cy="1112443"/>
          </a:xfrm>
        </p:spPr>
        <p:txBody>
          <a:bodyPr>
            <a:noAutofit/>
          </a:bodyPr>
          <a:lstStyle/>
          <a:p>
            <a:pPr marL="0" indent="0">
              <a:buNone/>
            </a:pPr>
            <a:r>
              <a:rPr lang="en-US" sz="3200" dirty="0"/>
              <a:t>p = </a:t>
            </a:r>
          </a:p>
          <a:p>
            <a:pPr marL="0" indent="0">
              <a:buNone/>
            </a:pPr>
            <a:r>
              <a:rPr lang="en-US" sz="3200" dirty="0"/>
              <a:t>q = </a:t>
            </a:r>
          </a:p>
        </p:txBody>
      </p:sp>
      <p:sp>
        <p:nvSpPr>
          <p:cNvPr id="4" name="Rectangle 3">
            <a:extLst>
              <a:ext uri="{FF2B5EF4-FFF2-40B4-BE49-F238E27FC236}">
                <a16:creationId xmlns:a16="http://schemas.microsoft.com/office/drawing/2014/main" id="{2851F9BB-1FF0-46A8-B3EE-049394D98440}"/>
              </a:ext>
            </a:extLst>
          </p:cNvPr>
          <p:cNvSpPr/>
          <p:nvPr/>
        </p:nvSpPr>
        <p:spPr>
          <a:xfrm>
            <a:off x="836612" y="990600"/>
            <a:ext cx="2819400" cy="1223964"/>
          </a:xfrm>
          <a:prstGeom prst="rect">
            <a:avLst/>
          </a:prstGeom>
          <a:noFill/>
          <a:ln w="76200">
            <a:solidFill>
              <a:srgbClr val="ECF78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 name="Rectangle 4">
            <a:extLst>
              <a:ext uri="{FF2B5EF4-FFF2-40B4-BE49-F238E27FC236}">
                <a16:creationId xmlns:a16="http://schemas.microsoft.com/office/drawing/2014/main" id="{98AD0AD0-7FE7-48CD-A713-AEC47821E573}"/>
              </a:ext>
            </a:extLst>
          </p:cNvPr>
          <p:cNvSpPr/>
          <p:nvPr/>
        </p:nvSpPr>
        <p:spPr>
          <a:xfrm>
            <a:off x="836612" y="2438400"/>
            <a:ext cx="2819400" cy="1223964"/>
          </a:xfrm>
          <a:prstGeom prst="rect">
            <a:avLst/>
          </a:prstGeom>
          <a:noFill/>
          <a:ln w="76200">
            <a:solidFill>
              <a:schemeClr val="accent3">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u="sng" dirty="0"/>
          </a:p>
        </p:txBody>
      </p:sp>
      <p:sp>
        <p:nvSpPr>
          <p:cNvPr id="6" name="Content Placeholder 2">
            <a:extLst>
              <a:ext uri="{FF2B5EF4-FFF2-40B4-BE49-F238E27FC236}">
                <a16:creationId xmlns:a16="http://schemas.microsoft.com/office/drawing/2014/main" id="{574BFB97-34D0-4CD3-89B5-7DA2066107A0}"/>
              </a:ext>
            </a:extLst>
          </p:cNvPr>
          <p:cNvSpPr txBox="1">
            <a:spLocks/>
          </p:cNvSpPr>
          <p:nvPr/>
        </p:nvSpPr>
        <p:spPr>
          <a:xfrm>
            <a:off x="1599883" y="2504381"/>
            <a:ext cx="2056129" cy="1038578"/>
          </a:xfrm>
          <a:prstGeom prst="rect">
            <a:avLst/>
          </a:prstGeom>
        </p:spPr>
        <p:txBody>
          <a:bodyPr vert="horz" lIns="121899" tIns="60949" rIns="121899" bIns="60949" rtlCol="0">
            <a:no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Font typeface="Arial" pitchFamily="34" charset="0"/>
              <a:buNone/>
            </a:pPr>
            <a:r>
              <a:rPr lang="en-US" sz="3200" dirty="0"/>
              <a:t>N = </a:t>
            </a:r>
          </a:p>
          <a:p>
            <a:pPr marL="0" indent="0">
              <a:buFont typeface="Arial" pitchFamily="34" charset="0"/>
              <a:buNone/>
            </a:pPr>
            <a:r>
              <a:rPr lang="en-US" sz="3200" dirty="0"/>
              <a:t>e = </a:t>
            </a:r>
          </a:p>
        </p:txBody>
      </p:sp>
      <p:sp>
        <p:nvSpPr>
          <p:cNvPr id="7" name="TextBox 6">
            <a:extLst>
              <a:ext uri="{FF2B5EF4-FFF2-40B4-BE49-F238E27FC236}">
                <a16:creationId xmlns:a16="http://schemas.microsoft.com/office/drawing/2014/main" id="{94BDA53A-14E4-477F-8380-7C8199C89D69}"/>
              </a:ext>
            </a:extLst>
          </p:cNvPr>
          <p:cNvSpPr txBox="1"/>
          <p:nvPr/>
        </p:nvSpPr>
        <p:spPr>
          <a:xfrm>
            <a:off x="760412" y="2775678"/>
            <a:ext cx="997781" cy="646331"/>
          </a:xfrm>
          <a:prstGeom prst="rect">
            <a:avLst/>
          </a:prstGeom>
          <a:noFill/>
        </p:spPr>
        <p:txBody>
          <a:bodyPr wrap="square" rtlCol="0">
            <a:spAutoFit/>
          </a:bodyPr>
          <a:lstStyle/>
          <a:p>
            <a:pPr algn="ctr"/>
            <a:r>
              <a:rPr lang="en-US" sz="1800" u="sng" dirty="0">
                <a:solidFill>
                  <a:schemeClr val="accent3">
                    <a:lumMod val="40000"/>
                    <a:lumOff val="60000"/>
                  </a:schemeClr>
                </a:solidFill>
              </a:rPr>
              <a:t>Public Key</a:t>
            </a:r>
          </a:p>
        </p:txBody>
      </p:sp>
      <p:sp>
        <p:nvSpPr>
          <p:cNvPr id="8" name="TextBox 7">
            <a:extLst>
              <a:ext uri="{FF2B5EF4-FFF2-40B4-BE49-F238E27FC236}">
                <a16:creationId xmlns:a16="http://schemas.microsoft.com/office/drawing/2014/main" id="{6F85F32D-532A-491B-9006-C9894A8C0D09}"/>
              </a:ext>
            </a:extLst>
          </p:cNvPr>
          <p:cNvSpPr txBox="1"/>
          <p:nvPr/>
        </p:nvSpPr>
        <p:spPr>
          <a:xfrm>
            <a:off x="836612" y="1300265"/>
            <a:ext cx="997781" cy="646331"/>
          </a:xfrm>
          <a:prstGeom prst="rect">
            <a:avLst/>
          </a:prstGeom>
          <a:noFill/>
        </p:spPr>
        <p:txBody>
          <a:bodyPr wrap="square" rtlCol="0">
            <a:spAutoFit/>
          </a:bodyPr>
          <a:lstStyle/>
          <a:p>
            <a:pPr algn="ctr"/>
            <a:r>
              <a:rPr lang="en-US" sz="1800" u="sng" dirty="0">
                <a:solidFill>
                  <a:srgbClr val="ECF787"/>
                </a:solidFill>
              </a:rPr>
              <a:t>Private Key</a:t>
            </a:r>
          </a:p>
        </p:txBody>
      </p:sp>
      <p:sp>
        <p:nvSpPr>
          <p:cNvPr id="9" name="Rectangle 8">
            <a:extLst>
              <a:ext uri="{FF2B5EF4-FFF2-40B4-BE49-F238E27FC236}">
                <a16:creationId xmlns:a16="http://schemas.microsoft.com/office/drawing/2014/main" id="{AD8711AF-AEE0-4AEB-ADEA-42A4BF18DE45}"/>
              </a:ext>
            </a:extLst>
          </p:cNvPr>
          <p:cNvSpPr/>
          <p:nvPr/>
        </p:nvSpPr>
        <p:spPr>
          <a:xfrm>
            <a:off x="836612" y="3879464"/>
            <a:ext cx="2819400" cy="1223964"/>
          </a:xfrm>
          <a:prstGeom prst="rect">
            <a:avLst/>
          </a:prstGeom>
          <a:noFill/>
          <a:ln w="76200">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accent2">
                  <a:lumMod val="75000"/>
                </a:schemeClr>
              </a:solidFill>
            </a:endParaRPr>
          </a:p>
        </p:txBody>
      </p:sp>
      <p:sp>
        <p:nvSpPr>
          <p:cNvPr id="10" name="Rectangle 9">
            <a:extLst>
              <a:ext uri="{FF2B5EF4-FFF2-40B4-BE49-F238E27FC236}">
                <a16:creationId xmlns:a16="http://schemas.microsoft.com/office/drawing/2014/main" id="{8799B041-A610-4338-A1D0-584A3DC5293C}"/>
              </a:ext>
            </a:extLst>
          </p:cNvPr>
          <p:cNvSpPr/>
          <p:nvPr/>
        </p:nvSpPr>
        <p:spPr>
          <a:xfrm>
            <a:off x="836612" y="5335908"/>
            <a:ext cx="2819400" cy="1223964"/>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Title 6">
            <a:extLst>
              <a:ext uri="{FF2B5EF4-FFF2-40B4-BE49-F238E27FC236}">
                <a16:creationId xmlns:a16="http://schemas.microsoft.com/office/drawing/2014/main" id="{AFDFA04F-B049-44DB-AB9E-F9D4F46AEECB}"/>
              </a:ext>
            </a:extLst>
          </p:cNvPr>
          <p:cNvSpPr txBox="1">
            <a:spLocks/>
          </p:cNvSpPr>
          <p:nvPr/>
        </p:nvSpPr>
        <p:spPr>
          <a:xfrm>
            <a:off x="954646" y="178645"/>
            <a:ext cx="8229596" cy="845393"/>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4800" b="1"/>
              <a:t>Asymmetric Encryption</a:t>
            </a:r>
            <a:endParaRPr lang="en-US" sz="4800" b="1" dirty="0"/>
          </a:p>
        </p:txBody>
      </p:sp>
      <p:sp>
        <p:nvSpPr>
          <p:cNvPr id="14" name="TextBox 13">
            <a:extLst>
              <a:ext uri="{FF2B5EF4-FFF2-40B4-BE49-F238E27FC236}">
                <a16:creationId xmlns:a16="http://schemas.microsoft.com/office/drawing/2014/main" id="{70B04CB2-3485-4706-9A0A-78CE62A83667}"/>
              </a:ext>
            </a:extLst>
          </p:cNvPr>
          <p:cNvSpPr txBox="1"/>
          <p:nvPr/>
        </p:nvSpPr>
        <p:spPr>
          <a:xfrm>
            <a:off x="1200357" y="3904436"/>
            <a:ext cx="2091910" cy="369332"/>
          </a:xfrm>
          <a:prstGeom prst="rect">
            <a:avLst/>
          </a:prstGeom>
          <a:noFill/>
        </p:spPr>
        <p:txBody>
          <a:bodyPr wrap="square" rtlCol="0">
            <a:spAutoFit/>
          </a:bodyPr>
          <a:lstStyle/>
          <a:p>
            <a:pPr algn="ctr"/>
            <a:r>
              <a:rPr lang="en-US" sz="1800" u="sng" dirty="0">
                <a:solidFill>
                  <a:schemeClr val="accent5">
                    <a:lumMod val="75000"/>
                  </a:schemeClr>
                </a:solidFill>
              </a:rPr>
              <a:t>Encryption Formula</a:t>
            </a:r>
          </a:p>
        </p:txBody>
      </p:sp>
      <p:sp>
        <p:nvSpPr>
          <p:cNvPr id="15" name="TextBox 14">
            <a:extLst>
              <a:ext uri="{FF2B5EF4-FFF2-40B4-BE49-F238E27FC236}">
                <a16:creationId xmlns:a16="http://schemas.microsoft.com/office/drawing/2014/main" id="{D89A053B-5381-4A1C-8BFD-11EF921C5DFC}"/>
              </a:ext>
            </a:extLst>
          </p:cNvPr>
          <p:cNvSpPr txBox="1"/>
          <p:nvPr/>
        </p:nvSpPr>
        <p:spPr>
          <a:xfrm>
            <a:off x="1200357" y="5389279"/>
            <a:ext cx="2091910" cy="369332"/>
          </a:xfrm>
          <a:prstGeom prst="rect">
            <a:avLst/>
          </a:prstGeom>
          <a:noFill/>
        </p:spPr>
        <p:txBody>
          <a:bodyPr wrap="square" rtlCol="0">
            <a:spAutoFit/>
          </a:bodyPr>
          <a:lstStyle/>
          <a:p>
            <a:pPr algn="ctr"/>
            <a:r>
              <a:rPr lang="en-US" sz="1800" u="sng" dirty="0">
                <a:solidFill>
                  <a:srgbClr val="0070C0"/>
                </a:solidFill>
              </a:rPr>
              <a:t>Decryption Formula</a:t>
            </a:r>
          </a:p>
        </p:txBody>
      </p:sp>
      <p:sp>
        <p:nvSpPr>
          <p:cNvPr id="16" name="TextBox 15">
            <a:extLst>
              <a:ext uri="{FF2B5EF4-FFF2-40B4-BE49-F238E27FC236}">
                <a16:creationId xmlns:a16="http://schemas.microsoft.com/office/drawing/2014/main" id="{D72540E8-99E0-4EE8-9D2E-B9067A1ACBF6}"/>
              </a:ext>
            </a:extLst>
          </p:cNvPr>
          <p:cNvSpPr txBox="1"/>
          <p:nvPr/>
        </p:nvSpPr>
        <p:spPr>
          <a:xfrm>
            <a:off x="1200357" y="4294036"/>
            <a:ext cx="2431155" cy="523220"/>
          </a:xfrm>
          <a:prstGeom prst="rect">
            <a:avLst/>
          </a:prstGeom>
          <a:noFill/>
        </p:spPr>
        <p:txBody>
          <a:bodyPr wrap="square" rtlCol="0">
            <a:spAutoFit/>
          </a:bodyPr>
          <a:lstStyle/>
          <a:p>
            <a:r>
              <a:rPr lang="en-US" sz="2800" dirty="0"/>
              <a:t>C = </a:t>
            </a:r>
            <a:r>
              <a:rPr lang="en-US" sz="2800" dirty="0" err="1"/>
              <a:t>T</a:t>
            </a:r>
            <a:r>
              <a:rPr lang="en-US" sz="2800" baseline="30000" dirty="0" err="1"/>
              <a:t>e</a:t>
            </a:r>
            <a:r>
              <a:rPr lang="en-US" sz="2800" baseline="30000" dirty="0"/>
              <a:t> </a:t>
            </a:r>
            <a:r>
              <a:rPr lang="en-US" dirty="0"/>
              <a:t>(mod N)</a:t>
            </a:r>
            <a:r>
              <a:rPr lang="en-US" sz="2800" dirty="0"/>
              <a:t> </a:t>
            </a:r>
          </a:p>
        </p:txBody>
      </p:sp>
      <p:sp>
        <p:nvSpPr>
          <p:cNvPr id="17" name="Rectangle 16">
            <a:extLst>
              <a:ext uri="{FF2B5EF4-FFF2-40B4-BE49-F238E27FC236}">
                <a16:creationId xmlns:a16="http://schemas.microsoft.com/office/drawing/2014/main" id="{10DFEE84-A388-4178-ABFB-8AB8BDB4DEED}"/>
              </a:ext>
            </a:extLst>
          </p:cNvPr>
          <p:cNvSpPr/>
          <p:nvPr/>
        </p:nvSpPr>
        <p:spPr>
          <a:xfrm>
            <a:off x="1156910" y="5806334"/>
            <a:ext cx="2351926" cy="523220"/>
          </a:xfrm>
          <a:prstGeom prst="rect">
            <a:avLst/>
          </a:prstGeom>
        </p:spPr>
        <p:txBody>
          <a:bodyPr wrap="none">
            <a:spAutoFit/>
          </a:bodyPr>
          <a:lstStyle/>
          <a:p>
            <a:r>
              <a:rPr lang="en-US" sz="2800" dirty="0"/>
              <a:t>T = C</a:t>
            </a:r>
            <a:r>
              <a:rPr lang="en-US" sz="2800" baseline="30000" dirty="0"/>
              <a:t>d </a:t>
            </a:r>
            <a:r>
              <a:rPr lang="en-US" sz="2800" dirty="0"/>
              <a:t>(mod N) </a:t>
            </a:r>
          </a:p>
        </p:txBody>
      </p:sp>
      <p:grpSp>
        <p:nvGrpSpPr>
          <p:cNvPr id="69" name="Group 68">
            <a:extLst>
              <a:ext uri="{FF2B5EF4-FFF2-40B4-BE49-F238E27FC236}">
                <a16:creationId xmlns:a16="http://schemas.microsoft.com/office/drawing/2014/main" id="{8D7C75AE-8E55-4987-8D37-C261CE539F4F}"/>
              </a:ext>
            </a:extLst>
          </p:cNvPr>
          <p:cNvGrpSpPr/>
          <p:nvPr/>
        </p:nvGrpSpPr>
        <p:grpSpPr>
          <a:xfrm>
            <a:off x="2474372" y="1017759"/>
            <a:ext cx="894635" cy="1163271"/>
            <a:chOff x="2474372" y="1017759"/>
            <a:chExt cx="894635" cy="1163271"/>
          </a:xfrm>
        </p:grpSpPr>
        <p:sp>
          <p:nvSpPr>
            <p:cNvPr id="18" name="TextBox 17">
              <a:extLst>
                <a:ext uri="{FF2B5EF4-FFF2-40B4-BE49-F238E27FC236}">
                  <a16:creationId xmlns:a16="http://schemas.microsoft.com/office/drawing/2014/main" id="{A41C73ED-F892-4519-810F-D5D66ECE21F2}"/>
                </a:ext>
              </a:extLst>
            </p:cNvPr>
            <p:cNvSpPr txBox="1"/>
            <p:nvPr/>
          </p:nvSpPr>
          <p:spPr>
            <a:xfrm>
              <a:off x="2474372" y="1596255"/>
              <a:ext cx="894635" cy="584775"/>
            </a:xfrm>
            <a:prstGeom prst="rect">
              <a:avLst/>
            </a:prstGeom>
            <a:noFill/>
          </p:spPr>
          <p:txBody>
            <a:bodyPr wrap="square" rtlCol="0">
              <a:spAutoFit/>
            </a:bodyPr>
            <a:lstStyle/>
            <a:p>
              <a:r>
                <a:rPr lang="en-US" sz="3200" dirty="0"/>
                <a:t>17</a:t>
              </a:r>
            </a:p>
          </p:txBody>
        </p:sp>
        <p:sp>
          <p:nvSpPr>
            <p:cNvPr id="19" name="TextBox 18">
              <a:extLst>
                <a:ext uri="{FF2B5EF4-FFF2-40B4-BE49-F238E27FC236}">
                  <a16:creationId xmlns:a16="http://schemas.microsoft.com/office/drawing/2014/main" id="{AC6BE1BA-8ED7-4DC2-B664-263DA411C1B7}"/>
                </a:ext>
              </a:extLst>
            </p:cNvPr>
            <p:cNvSpPr txBox="1"/>
            <p:nvPr/>
          </p:nvSpPr>
          <p:spPr>
            <a:xfrm>
              <a:off x="2474372" y="1017759"/>
              <a:ext cx="894635" cy="584775"/>
            </a:xfrm>
            <a:prstGeom prst="rect">
              <a:avLst/>
            </a:prstGeom>
            <a:noFill/>
          </p:spPr>
          <p:txBody>
            <a:bodyPr wrap="square" rtlCol="0">
              <a:spAutoFit/>
            </a:bodyPr>
            <a:lstStyle/>
            <a:p>
              <a:r>
                <a:rPr lang="en-US" sz="3200" dirty="0"/>
                <a:t>11</a:t>
              </a:r>
            </a:p>
          </p:txBody>
        </p:sp>
      </p:grpSp>
      <p:sp>
        <p:nvSpPr>
          <p:cNvPr id="24" name="Rectangle 23">
            <a:extLst>
              <a:ext uri="{FF2B5EF4-FFF2-40B4-BE49-F238E27FC236}">
                <a16:creationId xmlns:a16="http://schemas.microsoft.com/office/drawing/2014/main" id="{4B2F712C-E027-4909-8743-39C13A7E1518}"/>
              </a:ext>
            </a:extLst>
          </p:cNvPr>
          <p:cNvSpPr/>
          <p:nvPr/>
        </p:nvSpPr>
        <p:spPr>
          <a:xfrm>
            <a:off x="5306616" y="1170007"/>
            <a:ext cx="1321196" cy="461665"/>
          </a:xfrm>
          <a:prstGeom prst="rect">
            <a:avLst/>
          </a:prstGeom>
        </p:spPr>
        <p:txBody>
          <a:bodyPr wrap="none">
            <a:spAutoFit/>
          </a:bodyPr>
          <a:lstStyle/>
          <a:p>
            <a:r>
              <a:rPr lang="en-US" dirty="0"/>
              <a:t>= 11 * 17</a:t>
            </a:r>
          </a:p>
        </p:txBody>
      </p:sp>
      <p:sp>
        <p:nvSpPr>
          <p:cNvPr id="27" name="Rectangle 26">
            <a:extLst>
              <a:ext uri="{FF2B5EF4-FFF2-40B4-BE49-F238E27FC236}">
                <a16:creationId xmlns:a16="http://schemas.microsoft.com/office/drawing/2014/main" id="{76C41974-43D0-4075-8E4C-943004F72517}"/>
              </a:ext>
            </a:extLst>
          </p:cNvPr>
          <p:cNvSpPr/>
          <p:nvPr/>
        </p:nvSpPr>
        <p:spPr>
          <a:xfrm>
            <a:off x="6591238" y="1153810"/>
            <a:ext cx="942887" cy="461665"/>
          </a:xfrm>
          <a:prstGeom prst="rect">
            <a:avLst/>
          </a:prstGeom>
        </p:spPr>
        <p:txBody>
          <a:bodyPr wrap="none">
            <a:spAutoFit/>
          </a:bodyPr>
          <a:lstStyle/>
          <a:p>
            <a:r>
              <a:rPr lang="en-US" dirty="0"/>
              <a:t>= 187 </a:t>
            </a:r>
          </a:p>
        </p:txBody>
      </p:sp>
      <p:sp>
        <p:nvSpPr>
          <p:cNvPr id="28" name="Rectangle 27">
            <a:extLst>
              <a:ext uri="{FF2B5EF4-FFF2-40B4-BE49-F238E27FC236}">
                <a16:creationId xmlns:a16="http://schemas.microsoft.com/office/drawing/2014/main" id="{888B6A02-CA06-4057-A365-5BA675B33F6E}"/>
              </a:ext>
            </a:extLst>
          </p:cNvPr>
          <p:cNvSpPr/>
          <p:nvPr/>
        </p:nvSpPr>
        <p:spPr>
          <a:xfrm>
            <a:off x="6871987" y="1158246"/>
            <a:ext cx="533400" cy="4527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nvGrpSpPr>
          <p:cNvPr id="70" name="Group 69">
            <a:extLst>
              <a:ext uri="{FF2B5EF4-FFF2-40B4-BE49-F238E27FC236}">
                <a16:creationId xmlns:a16="http://schemas.microsoft.com/office/drawing/2014/main" id="{D0C9BCAC-180A-4545-9DF4-08039B59C827}"/>
              </a:ext>
            </a:extLst>
          </p:cNvPr>
          <p:cNvGrpSpPr/>
          <p:nvPr/>
        </p:nvGrpSpPr>
        <p:grpSpPr>
          <a:xfrm>
            <a:off x="2413500" y="1169921"/>
            <a:ext cx="3184088" cy="1828896"/>
            <a:chOff x="2608484" y="1169921"/>
            <a:chExt cx="2989104" cy="1686295"/>
          </a:xfrm>
        </p:grpSpPr>
        <p:sp>
          <p:nvSpPr>
            <p:cNvPr id="23" name="TextBox 22">
              <a:extLst>
                <a:ext uri="{FF2B5EF4-FFF2-40B4-BE49-F238E27FC236}">
                  <a16:creationId xmlns:a16="http://schemas.microsoft.com/office/drawing/2014/main" id="{2561C4A3-FD7A-4E81-BF35-17BC7A8A465B}"/>
                </a:ext>
              </a:extLst>
            </p:cNvPr>
            <p:cNvSpPr txBox="1"/>
            <p:nvPr/>
          </p:nvSpPr>
          <p:spPr>
            <a:xfrm>
              <a:off x="4035632" y="1169921"/>
              <a:ext cx="1561956" cy="461665"/>
            </a:xfrm>
            <a:prstGeom prst="rect">
              <a:avLst/>
            </a:prstGeom>
            <a:noFill/>
          </p:spPr>
          <p:txBody>
            <a:bodyPr wrap="square" rtlCol="0">
              <a:spAutoFit/>
            </a:bodyPr>
            <a:lstStyle/>
            <a:p>
              <a:r>
                <a:rPr lang="en-US" dirty="0"/>
                <a:t>N = p * q </a:t>
              </a:r>
            </a:p>
          </p:txBody>
        </p:sp>
        <p:sp>
          <p:nvSpPr>
            <p:cNvPr id="39" name="Freeform: Shape 38">
              <a:extLst>
                <a:ext uri="{FF2B5EF4-FFF2-40B4-BE49-F238E27FC236}">
                  <a16:creationId xmlns:a16="http://schemas.microsoft.com/office/drawing/2014/main" id="{E2DCE796-9348-4ADD-B600-BFF42399D055}"/>
                </a:ext>
              </a:extLst>
            </p:cNvPr>
            <p:cNvSpPr/>
            <p:nvPr/>
          </p:nvSpPr>
          <p:spPr>
            <a:xfrm>
              <a:off x="2608484" y="1414905"/>
              <a:ext cx="1427148" cy="1441311"/>
            </a:xfrm>
            <a:custGeom>
              <a:avLst/>
              <a:gdLst>
                <a:gd name="connsiteX0" fmla="*/ 0 w 1427148"/>
                <a:gd name="connsiteY0" fmla="*/ 1375873 h 1441311"/>
                <a:gd name="connsiteX1" fmla="*/ 1298961 w 1427148"/>
                <a:gd name="connsiteY1" fmla="*/ 1316053 h 1441311"/>
                <a:gd name="connsiteX2" fmla="*/ 1222049 w 1427148"/>
                <a:gd name="connsiteY2" fmla="*/ 239283 h 1441311"/>
                <a:gd name="connsiteX3" fmla="*/ 1427148 w 1427148"/>
                <a:gd name="connsiteY3" fmla="*/ 0 h 1441311"/>
              </a:gdLst>
              <a:ahLst/>
              <a:cxnLst>
                <a:cxn ang="0">
                  <a:pos x="connsiteX0" y="connsiteY0"/>
                </a:cxn>
                <a:cxn ang="0">
                  <a:pos x="connsiteX1" y="connsiteY1"/>
                </a:cxn>
                <a:cxn ang="0">
                  <a:pos x="connsiteX2" y="connsiteY2"/>
                </a:cxn>
                <a:cxn ang="0">
                  <a:pos x="connsiteX3" y="connsiteY3"/>
                </a:cxn>
              </a:cxnLst>
              <a:rect l="l" t="t" r="r" b="b"/>
              <a:pathLst>
                <a:path w="1427148" h="1441311">
                  <a:moveTo>
                    <a:pt x="0" y="1375873"/>
                  </a:moveTo>
                  <a:cubicBezTo>
                    <a:pt x="547643" y="1440679"/>
                    <a:pt x="1095286" y="1505485"/>
                    <a:pt x="1298961" y="1316053"/>
                  </a:cubicBezTo>
                  <a:cubicBezTo>
                    <a:pt x="1502636" y="1126621"/>
                    <a:pt x="1200685" y="458625"/>
                    <a:pt x="1222049" y="239283"/>
                  </a:cubicBezTo>
                  <a:cubicBezTo>
                    <a:pt x="1243413" y="19941"/>
                    <a:pt x="1335280" y="9970"/>
                    <a:pt x="1427148" y="0"/>
                  </a:cubicBezTo>
                </a:path>
              </a:pathLst>
            </a:cu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75CE5F83-3D5F-48C4-AE30-899425BB1418}"/>
              </a:ext>
            </a:extLst>
          </p:cNvPr>
          <p:cNvSpPr/>
          <p:nvPr/>
        </p:nvSpPr>
        <p:spPr>
          <a:xfrm>
            <a:off x="2413500" y="2473182"/>
            <a:ext cx="878767" cy="584775"/>
          </a:xfrm>
          <a:prstGeom prst="rect">
            <a:avLst/>
          </a:prstGeom>
        </p:spPr>
        <p:txBody>
          <a:bodyPr wrap="none">
            <a:spAutoFit/>
          </a:bodyPr>
          <a:lstStyle/>
          <a:p>
            <a:r>
              <a:rPr lang="en-US" sz="3200" dirty="0"/>
              <a:t>187</a:t>
            </a:r>
            <a:r>
              <a:rPr lang="en-US" dirty="0"/>
              <a:t> </a:t>
            </a:r>
          </a:p>
        </p:txBody>
      </p:sp>
      <p:sp>
        <p:nvSpPr>
          <p:cNvPr id="42" name="TextBox 41">
            <a:extLst>
              <a:ext uri="{FF2B5EF4-FFF2-40B4-BE49-F238E27FC236}">
                <a16:creationId xmlns:a16="http://schemas.microsoft.com/office/drawing/2014/main" id="{1316AE96-A4E2-4AED-B5E8-0F2DD0D7EC94}"/>
              </a:ext>
            </a:extLst>
          </p:cNvPr>
          <p:cNvSpPr txBox="1"/>
          <p:nvPr/>
        </p:nvSpPr>
        <p:spPr>
          <a:xfrm>
            <a:off x="4008986" y="1915583"/>
            <a:ext cx="1812227" cy="461665"/>
          </a:xfrm>
          <a:prstGeom prst="rect">
            <a:avLst/>
          </a:prstGeom>
          <a:noFill/>
        </p:spPr>
        <p:txBody>
          <a:bodyPr wrap="none" rtlCol="0">
            <a:spAutoFit/>
          </a:bodyPr>
          <a:lstStyle/>
          <a:p>
            <a:r>
              <a:rPr lang="en-US" u="sng" dirty="0"/>
              <a:t>Requirement</a:t>
            </a:r>
          </a:p>
        </p:txBody>
      </p:sp>
      <p:sp>
        <p:nvSpPr>
          <p:cNvPr id="43" name="TextBox 42">
            <a:extLst>
              <a:ext uri="{FF2B5EF4-FFF2-40B4-BE49-F238E27FC236}">
                <a16:creationId xmlns:a16="http://schemas.microsoft.com/office/drawing/2014/main" id="{7C4910F8-A62F-4978-88CA-001C69C1CE9D}"/>
              </a:ext>
            </a:extLst>
          </p:cNvPr>
          <p:cNvSpPr txBox="1"/>
          <p:nvPr/>
        </p:nvSpPr>
        <p:spPr>
          <a:xfrm>
            <a:off x="4035632" y="2327282"/>
            <a:ext cx="3962400" cy="461665"/>
          </a:xfrm>
          <a:prstGeom prst="rect">
            <a:avLst/>
          </a:prstGeom>
          <a:noFill/>
        </p:spPr>
        <p:txBody>
          <a:bodyPr wrap="square" rtlCol="0">
            <a:spAutoFit/>
          </a:bodyPr>
          <a:lstStyle/>
          <a:p>
            <a:r>
              <a:rPr lang="en-US" dirty="0"/>
              <a:t>(p-1)(q-1) = 10 x 16 = 160</a:t>
            </a:r>
          </a:p>
        </p:txBody>
      </p:sp>
      <p:sp>
        <p:nvSpPr>
          <p:cNvPr id="45" name="Rectangle 44">
            <a:extLst>
              <a:ext uri="{FF2B5EF4-FFF2-40B4-BE49-F238E27FC236}">
                <a16:creationId xmlns:a16="http://schemas.microsoft.com/office/drawing/2014/main" id="{1D534442-93D2-489F-857A-BC878D6A884F}"/>
              </a:ext>
            </a:extLst>
          </p:cNvPr>
          <p:cNvSpPr/>
          <p:nvPr/>
        </p:nvSpPr>
        <p:spPr>
          <a:xfrm>
            <a:off x="6704012" y="2322886"/>
            <a:ext cx="625369" cy="4527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6" name="Freeform: Shape 45">
            <a:extLst>
              <a:ext uri="{FF2B5EF4-FFF2-40B4-BE49-F238E27FC236}">
                <a16:creationId xmlns:a16="http://schemas.microsoft.com/office/drawing/2014/main" id="{12400A1F-530C-463A-9D89-98A10E3FF094}"/>
              </a:ext>
            </a:extLst>
          </p:cNvPr>
          <p:cNvSpPr/>
          <p:nvPr/>
        </p:nvSpPr>
        <p:spPr>
          <a:xfrm>
            <a:off x="2894012" y="2524901"/>
            <a:ext cx="4709612" cy="897107"/>
          </a:xfrm>
          <a:custGeom>
            <a:avLst/>
            <a:gdLst>
              <a:gd name="connsiteX0" fmla="*/ 4686300 w 4967104"/>
              <a:gd name="connsiteY0" fmla="*/ 0 h 1089660"/>
              <a:gd name="connsiteX1" fmla="*/ 4960620 w 4967104"/>
              <a:gd name="connsiteY1" fmla="*/ 121920 h 1089660"/>
              <a:gd name="connsiteX2" fmla="*/ 4442460 w 4967104"/>
              <a:gd name="connsiteY2" fmla="*/ 617220 h 1089660"/>
              <a:gd name="connsiteX3" fmla="*/ 3802380 w 4967104"/>
              <a:gd name="connsiteY3" fmla="*/ 762000 h 1089660"/>
              <a:gd name="connsiteX4" fmla="*/ 2438400 w 4967104"/>
              <a:gd name="connsiteY4" fmla="*/ 906780 h 1089660"/>
              <a:gd name="connsiteX5" fmla="*/ 541020 w 4967104"/>
              <a:gd name="connsiteY5" fmla="*/ 1043940 h 1089660"/>
              <a:gd name="connsiteX6" fmla="*/ 0 w 4967104"/>
              <a:gd name="connsiteY6" fmla="*/ 1089660 h 108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67104" h="1089660">
                <a:moveTo>
                  <a:pt x="4686300" y="0"/>
                </a:moveTo>
                <a:cubicBezTo>
                  <a:pt x="4843780" y="9525"/>
                  <a:pt x="5001260" y="19050"/>
                  <a:pt x="4960620" y="121920"/>
                </a:cubicBezTo>
                <a:cubicBezTo>
                  <a:pt x="4919980" y="224790"/>
                  <a:pt x="4635500" y="510540"/>
                  <a:pt x="4442460" y="617220"/>
                </a:cubicBezTo>
                <a:cubicBezTo>
                  <a:pt x="4249420" y="723900"/>
                  <a:pt x="4136390" y="713740"/>
                  <a:pt x="3802380" y="762000"/>
                </a:cubicBezTo>
                <a:cubicBezTo>
                  <a:pt x="3468370" y="810260"/>
                  <a:pt x="2981960" y="859790"/>
                  <a:pt x="2438400" y="906780"/>
                </a:cubicBezTo>
                <a:cubicBezTo>
                  <a:pt x="1894840" y="953770"/>
                  <a:pt x="541020" y="1043940"/>
                  <a:pt x="541020" y="1043940"/>
                </a:cubicBezTo>
                <a:lnTo>
                  <a:pt x="0" y="1089660"/>
                </a:lnTo>
              </a:path>
            </a:pathLst>
          </a:cu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47" name="TextBox 46">
            <a:extLst>
              <a:ext uri="{FF2B5EF4-FFF2-40B4-BE49-F238E27FC236}">
                <a16:creationId xmlns:a16="http://schemas.microsoft.com/office/drawing/2014/main" id="{1DA5AF7D-F1F0-4674-A966-41109D31D5B8}"/>
              </a:ext>
            </a:extLst>
          </p:cNvPr>
          <p:cNvSpPr txBox="1"/>
          <p:nvPr/>
        </p:nvSpPr>
        <p:spPr>
          <a:xfrm>
            <a:off x="7520782" y="2295128"/>
            <a:ext cx="1371600" cy="646331"/>
          </a:xfrm>
          <a:prstGeom prst="rect">
            <a:avLst/>
          </a:prstGeom>
          <a:noFill/>
        </p:spPr>
        <p:txBody>
          <a:bodyPr wrap="square" rtlCol="0">
            <a:spAutoFit/>
          </a:bodyPr>
          <a:lstStyle/>
          <a:p>
            <a:pPr algn="ctr"/>
            <a:r>
              <a:rPr lang="en-US" sz="1200" dirty="0">
                <a:solidFill>
                  <a:srgbClr val="FF0000"/>
                </a:solidFill>
              </a:rPr>
              <a:t>Must be relatively prime with </a:t>
            </a:r>
            <a:r>
              <a:rPr lang="en-US" sz="1200" dirty="0"/>
              <a:t>e</a:t>
            </a:r>
            <a:r>
              <a:rPr lang="en-US" sz="1200" dirty="0">
                <a:solidFill>
                  <a:srgbClr val="FF0000"/>
                </a:solidFill>
              </a:rPr>
              <a:t>, the Encryption Key</a:t>
            </a:r>
            <a:endParaRPr lang="en-US" sz="1200" dirty="0"/>
          </a:p>
        </p:txBody>
      </p:sp>
      <p:sp>
        <p:nvSpPr>
          <p:cNvPr id="48" name="Rectangle 47">
            <a:extLst>
              <a:ext uri="{FF2B5EF4-FFF2-40B4-BE49-F238E27FC236}">
                <a16:creationId xmlns:a16="http://schemas.microsoft.com/office/drawing/2014/main" id="{903E3803-978C-47C0-9146-D8B36F5390CB}"/>
              </a:ext>
            </a:extLst>
          </p:cNvPr>
          <p:cNvSpPr/>
          <p:nvPr/>
        </p:nvSpPr>
        <p:spPr>
          <a:xfrm>
            <a:off x="2608484" y="3098081"/>
            <a:ext cx="461986" cy="584775"/>
          </a:xfrm>
          <a:prstGeom prst="rect">
            <a:avLst/>
          </a:prstGeom>
        </p:spPr>
        <p:txBody>
          <a:bodyPr wrap="none">
            <a:spAutoFit/>
          </a:bodyPr>
          <a:lstStyle/>
          <a:p>
            <a:r>
              <a:rPr lang="en-US" sz="3200" dirty="0"/>
              <a:t>7</a:t>
            </a:r>
            <a:r>
              <a:rPr lang="en-US" dirty="0"/>
              <a:t> </a:t>
            </a:r>
          </a:p>
        </p:txBody>
      </p:sp>
      <p:sp>
        <p:nvSpPr>
          <p:cNvPr id="49" name="TextBox 48">
            <a:extLst>
              <a:ext uri="{FF2B5EF4-FFF2-40B4-BE49-F238E27FC236}">
                <a16:creationId xmlns:a16="http://schemas.microsoft.com/office/drawing/2014/main" id="{8B30A773-1FE2-495E-9D94-C9E62A066DB6}"/>
              </a:ext>
            </a:extLst>
          </p:cNvPr>
          <p:cNvSpPr txBox="1"/>
          <p:nvPr/>
        </p:nvSpPr>
        <p:spPr>
          <a:xfrm>
            <a:off x="9019130" y="592714"/>
            <a:ext cx="2091275" cy="954107"/>
          </a:xfrm>
          <a:prstGeom prst="rect">
            <a:avLst/>
          </a:prstGeom>
          <a:noFill/>
        </p:spPr>
        <p:txBody>
          <a:bodyPr wrap="square" rtlCol="0">
            <a:spAutoFit/>
          </a:bodyPr>
          <a:lstStyle/>
          <a:p>
            <a:pPr algn="ctr"/>
            <a:r>
              <a:rPr lang="en-US" sz="2800" u="sng" dirty="0"/>
              <a:t>The Plaintext</a:t>
            </a:r>
          </a:p>
          <a:p>
            <a:pPr algn="ctr"/>
            <a:r>
              <a:rPr lang="en-US" sz="2800" dirty="0"/>
              <a:t>T = 10</a:t>
            </a:r>
          </a:p>
        </p:txBody>
      </p:sp>
      <p:sp>
        <p:nvSpPr>
          <p:cNvPr id="50" name="TextBox 49">
            <a:extLst>
              <a:ext uri="{FF2B5EF4-FFF2-40B4-BE49-F238E27FC236}">
                <a16:creationId xmlns:a16="http://schemas.microsoft.com/office/drawing/2014/main" id="{DDE00125-E21A-4728-B2C3-3C64D42F9676}"/>
              </a:ext>
            </a:extLst>
          </p:cNvPr>
          <p:cNvSpPr txBox="1"/>
          <p:nvPr/>
        </p:nvSpPr>
        <p:spPr>
          <a:xfrm>
            <a:off x="4111832" y="3515064"/>
            <a:ext cx="1905000" cy="461665"/>
          </a:xfrm>
          <a:prstGeom prst="rect">
            <a:avLst/>
          </a:prstGeom>
          <a:noFill/>
        </p:spPr>
        <p:txBody>
          <a:bodyPr wrap="square" rtlCol="0">
            <a:spAutoFit/>
          </a:bodyPr>
          <a:lstStyle/>
          <a:p>
            <a:r>
              <a:rPr lang="en-US" u="sng" dirty="0"/>
              <a:t>Encryption</a:t>
            </a:r>
          </a:p>
        </p:txBody>
      </p:sp>
      <p:sp>
        <p:nvSpPr>
          <p:cNvPr id="51" name="TextBox 50">
            <a:extLst>
              <a:ext uri="{FF2B5EF4-FFF2-40B4-BE49-F238E27FC236}">
                <a16:creationId xmlns:a16="http://schemas.microsoft.com/office/drawing/2014/main" id="{F31D4669-153F-476B-9112-5D239A919944}"/>
              </a:ext>
            </a:extLst>
          </p:cNvPr>
          <p:cNvSpPr txBox="1"/>
          <p:nvPr/>
        </p:nvSpPr>
        <p:spPr>
          <a:xfrm>
            <a:off x="7358273" y="3017822"/>
            <a:ext cx="1905000" cy="461665"/>
          </a:xfrm>
          <a:prstGeom prst="rect">
            <a:avLst/>
          </a:prstGeom>
          <a:noFill/>
        </p:spPr>
        <p:txBody>
          <a:bodyPr wrap="square" rtlCol="0">
            <a:spAutoFit/>
          </a:bodyPr>
          <a:lstStyle/>
          <a:p>
            <a:r>
              <a:rPr lang="en-US" u="sng" dirty="0"/>
              <a:t>Decryption</a:t>
            </a:r>
          </a:p>
        </p:txBody>
      </p:sp>
      <p:sp>
        <p:nvSpPr>
          <p:cNvPr id="54" name="Rectangle 53">
            <a:extLst>
              <a:ext uri="{FF2B5EF4-FFF2-40B4-BE49-F238E27FC236}">
                <a16:creationId xmlns:a16="http://schemas.microsoft.com/office/drawing/2014/main" id="{D1EE87F0-8EA7-4A44-A881-E9EDC670CD4B}"/>
              </a:ext>
            </a:extLst>
          </p:cNvPr>
          <p:cNvSpPr/>
          <p:nvPr/>
        </p:nvSpPr>
        <p:spPr>
          <a:xfrm>
            <a:off x="1174205" y="4364465"/>
            <a:ext cx="2144214" cy="4527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5" name="Rectangle 54">
            <a:extLst>
              <a:ext uri="{FF2B5EF4-FFF2-40B4-BE49-F238E27FC236}">
                <a16:creationId xmlns:a16="http://schemas.microsoft.com/office/drawing/2014/main" id="{CA6409B2-9C1D-4219-8929-C4E06AF6232A}"/>
              </a:ext>
            </a:extLst>
          </p:cNvPr>
          <p:cNvSpPr/>
          <p:nvPr/>
        </p:nvSpPr>
        <p:spPr>
          <a:xfrm>
            <a:off x="1156910" y="5806335"/>
            <a:ext cx="2278819" cy="5232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6" name="TextBox 55">
            <a:extLst>
              <a:ext uri="{FF2B5EF4-FFF2-40B4-BE49-F238E27FC236}">
                <a16:creationId xmlns:a16="http://schemas.microsoft.com/office/drawing/2014/main" id="{809CBB49-3BEE-456E-A9E9-72275DF01732}"/>
              </a:ext>
            </a:extLst>
          </p:cNvPr>
          <p:cNvSpPr txBox="1"/>
          <p:nvPr/>
        </p:nvSpPr>
        <p:spPr>
          <a:xfrm>
            <a:off x="3967774" y="4165487"/>
            <a:ext cx="2819399" cy="523220"/>
          </a:xfrm>
          <a:prstGeom prst="rect">
            <a:avLst/>
          </a:prstGeom>
          <a:noFill/>
        </p:spPr>
        <p:txBody>
          <a:bodyPr wrap="square" rtlCol="0">
            <a:spAutoFit/>
          </a:bodyPr>
          <a:lstStyle/>
          <a:p>
            <a:r>
              <a:rPr lang="en-US" sz="2800" dirty="0"/>
              <a:t>C = 10</a:t>
            </a:r>
            <a:r>
              <a:rPr lang="en-US" sz="2800" baseline="30000" dirty="0"/>
              <a:t>7</a:t>
            </a:r>
            <a:r>
              <a:rPr lang="en-US" sz="2800" dirty="0"/>
              <a:t>(mod 187)</a:t>
            </a:r>
          </a:p>
        </p:txBody>
      </p:sp>
      <p:sp>
        <p:nvSpPr>
          <p:cNvPr id="57" name="TextBox 56">
            <a:extLst>
              <a:ext uri="{FF2B5EF4-FFF2-40B4-BE49-F238E27FC236}">
                <a16:creationId xmlns:a16="http://schemas.microsoft.com/office/drawing/2014/main" id="{20031CDB-03E6-41A7-A63E-31DC35F234DF}"/>
              </a:ext>
            </a:extLst>
          </p:cNvPr>
          <p:cNvSpPr txBox="1"/>
          <p:nvPr/>
        </p:nvSpPr>
        <p:spPr>
          <a:xfrm>
            <a:off x="3802159" y="4927495"/>
            <a:ext cx="3962400" cy="523220"/>
          </a:xfrm>
          <a:prstGeom prst="rect">
            <a:avLst/>
          </a:prstGeom>
          <a:noFill/>
        </p:spPr>
        <p:txBody>
          <a:bodyPr wrap="square" rtlCol="0">
            <a:spAutoFit/>
          </a:bodyPr>
          <a:lstStyle/>
          <a:p>
            <a:r>
              <a:rPr lang="en-US" sz="2800" dirty="0"/>
              <a:t>C = 10,000,000(mod 187)</a:t>
            </a:r>
          </a:p>
        </p:txBody>
      </p:sp>
      <p:sp>
        <p:nvSpPr>
          <p:cNvPr id="58" name="Rectangle 57">
            <a:extLst>
              <a:ext uri="{FF2B5EF4-FFF2-40B4-BE49-F238E27FC236}">
                <a16:creationId xmlns:a16="http://schemas.microsoft.com/office/drawing/2014/main" id="{976E02FD-4292-4986-8F16-233B4E9873D4}"/>
              </a:ext>
            </a:extLst>
          </p:cNvPr>
          <p:cNvSpPr/>
          <p:nvPr/>
        </p:nvSpPr>
        <p:spPr>
          <a:xfrm>
            <a:off x="4039923" y="5661245"/>
            <a:ext cx="1266693" cy="523220"/>
          </a:xfrm>
          <a:prstGeom prst="rect">
            <a:avLst/>
          </a:prstGeom>
        </p:spPr>
        <p:txBody>
          <a:bodyPr wrap="none">
            <a:spAutoFit/>
          </a:bodyPr>
          <a:lstStyle/>
          <a:p>
            <a:r>
              <a:rPr lang="en-US" sz="2800" dirty="0"/>
              <a:t>C = 175</a:t>
            </a:r>
          </a:p>
        </p:txBody>
      </p:sp>
      <p:sp>
        <p:nvSpPr>
          <p:cNvPr id="59" name="TextBox 58">
            <a:extLst>
              <a:ext uri="{FF2B5EF4-FFF2-40B4-BE49-F238E27FC236}">
                <a16:creationId xmlns:a16="http://schemas.microsoft.com/office/drawing/2014/main" id="{8491D26B-E9A4-4EBC-930E-A7EA3A70F67D}"/>
              </a:ext>
            </a:extLst>
          </p:cNvPr>
          <p:cNvSpPr txBox="1"/>
          <p:nvPr/>
        </p:nvSpPr>
        <p:spPr>
          <a:xfrm>
            <a:off x="8991682" y="1541896"/>
            <a:ext cx="2485482" cy="954107"/>
          </a:xfrm>
          <a:prstGeom prst="rect">
            <a:avLst/>
          </a:prstGeom>
          <a:noFill/>
        </p:spPr>
        <p:txBody>
          <a:bodyPr wrap="square" rtlCol="0">
            <a:spAutoFit/>
          </a:bodyPr>
          <a:lstStyle/>
          <a:p>
            <a:r>
              <a:rPr lang="en-US" sz="2800" u="sng" dirty="0"/>
              <a:t>The Ciphertext</a:t>
            </a:r>
          </a:p>
          <a:p>
            <a:r>
              <a:rPr lang="en-US" sz="2800" dirty="0"/>
              <a:t>      C =    </a:t>
            </a:r>
          </a:p>
        </p:txBody>
      </p:sp>
      <p:sp>
        <p:nvSpPr>
          <p:cNvPr id="60" name="TextBox 59">
            <a:extLst>
              <a:ext uri="{FF2B5EF4-FFF2-40B4-BE49-F238E27FC236}">
                <a16:creationId xmlns:a16="http://schemas.microsoft.com/office/drawing/2014/main" id="{2B0988E3-3CFA-48EA-BFCA-AE1DD40BD9C9}"/>
              </a:ext>
            </a:extLst>
          </p:cNvPr>
          <p:cNvSpPr txBox="1"/>
          <p:nvPr/>
        </p:nvSpPr>
        <p:spPr>
          <a:xfrm>
            <a:off x="7467246" y="3508501"/>
            <a:ext cx="4815388" cy="523220"/>
          </a:xfrm>
          <a:prstGeom prst="rect">
            <a:avLst/>
          </a:prstGeom>
          <a:noFill/>
        </p:spPr>
        <p:txBody>
          <a:bodyPr wrap="square" rtlCol="0">
            <a:spAutoFit/>
          </a:bodyPr>
          <a:lstStyle/>
          <a:p>
            <a:r>
              <a:rPr lang="en-US" sz="2800" i="1" u="sng" dirty="0"/>
              <a:t>Find:</a:t>
            </a:r>
            <a:r>
              <a:rPr lang="en-US" sz="2800" i="1" dirty="0"/>
              <a:t> </a:t>
            </a:r>
            <a:r>
              <a:rPr lang="en-US" sz="2800" dirty="0"/>
              <a:t>e * d = 1 mod ((p-1)(q-1))</a:t>
            </a:r>
          </a:p>
        </p:txBody>
      </p:sp>
      <p:grpSp>
        <p:nvGrpSpPr>
          <p:cNvPr id="63" name="Group 62">
            <a:extLst>
              <a:ext uri="{FF2B5EF4-FFF2-40B4-BE49-F238E27FC236}">
                <a16:creationId xmlns:a16="http://schemas.microsoft.com/office/drawing/2014/main" id="{A9842C33-B5E3-4E4C-802F-6384ECBBC7E6}"/>
              </a:ext>
            </a:extLst>
          </p:cNvPr>
          <p:cNvGrpSpPr/>
          <p:nvPr/>
        </p:nvGrpSpPr>
        <p:grpSpPr>
          <a:xfrm>
            <a:off x="8098764" y="4026687"/>
            <a:ext cx="2748331" cy="702615"/>
            <a:chOff x="7983102" y="3300119"/>
            <a:chExt cx="2748331" cy="702615"/>
          </a:xfrm>
        </p:grpSpPr>
        <p:sp>
          <p:nvSpPr>
            <p:cNvPr id="61" name="Rectangle 60">
              <a:extLst>
                <a:ext uri="{FF2B5EF4-FFF2-40B4-BE49-F238E27FC236}">
                  <a16:creationId xmlns:a16="http://schemas.microsoft.com/office/drawing/2014/main" id="{C292DCE4-66F9-48EB-A06B-898933136FB1}"/>
                </a:ext>
              </a:extLst>
            </p:cNvPr>
            <p:cNvSpPr/>
            <p:nvPr/>
          </p:nvSpPr>
          <p:spPr>
            <a:xfrm>
              <a:off x="8645750" y="3300119"/>
              <a:ext cx="373462" cy="4527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2" name="TextBox 61">
              <a:extLst>
                <a:ext uri="{FF2B5EF4-FFF2-40B4-BE49-F238E27FC236}">
                  <a16:creationId xmlns:a16="http://schemas.microsoft.com/office/drawing/2014/main" id="{3E099F31-8EE0-49A2-8F8E-6741FBFBB58A}"/>
                </a:ext>
              </a:extLst>
            </p:cNvPr>
            <p:cNvSpPr txBox="1"/>
            <p:nvPr/>
          </p:nvSpPr>
          <p:spPr>
            <a:xfrm>
              <a:off x="7983102" y="3725735"/>
              <a:ext cx="2748331" cy="276999"/>
            </a:xfrm>
            <a:prstGeom prst="rect">
              <a:avLst/>
            </a:prstGeom>
            <a:noFill/>
          </p:spPr>
          <p:txBody>
            <a:bodyPr wrap="square" rtlCol="0">
              <a:spAutoFit/>
            </a:bodyPr>
            <a:lstStyle/>
            <a:p>
              <a:r>
                <a:rPr lang="en-US" sz="1200" dirty="0">
                  <a:solidFill>
                    <a:srgbClr val="FF0000"/>
                  </a:solidFill>
                </a:rPr>
                <a:t>Decryption Key</a:t>
              </a:r>
            </a:p>
          </p:txBody>
        </p:sp>
      </p:grpSp>
      <p:sp>
        <p:nvSpPr>
          <p:cNvPr id="64" name="TextBox 63">
            <a:extLst>
              <a:ext uri="{FF2B5EF4-FFF2-40B4-BE49-F238E27FC236}">
                <a16:creationId xmlns:a16="http://schemas.microsoft.com/office/drawing/2014/main" id="{521DFB7E-0222-4A6F-B4DD-3B410E9FD806}"/>
              </a:ext>
            </a:extLst>
          </p:cNvPr>
          <p:cNvSpPr txBox="1"/>
          <p:nvPr/>
        </p:nvSpPr>
        <p:spPr>
          <a:xfrm>
            <a:off x="8241156" y="3993344"/>
            <a:ext cx="2802370" cy="523220"/>
          </a:xfrm>
          <a:prstGeom prst="rect">
            <a:avLst/>
          </a:prstGeom>
          <a:noFill/>
        </p:spPr>
        <p:txBody>
          <a:bodyPr wrap="none" rtlCol="0">
            <a:spAutoFit/>
          </a:bodyPr>
          <a:lstStyle/>
          <a:p>
            <a:r>
              <a:rPr lang="en-US" sz="2800" dirty="0"/>
              <a:t>7 * d = 1 mod 160</a:t>
            </a:r>
          </a:p>
        </p:txBody>
      </p:sp>
      <p:sp>
        <p:nvSpPr>
          <p:cNvPr id="65" name="TextBox 64">
            <a:extLst>
              <a:ext uri="{FF2B5EF4-FFF2-40B4-BE49-F238E27FC236}">
                <a16:creationId xmlns:a16="http://schemas.microsoft.com/office/drawing/2014/main" id="{6E38EE48-9409-42AB-B69A-B48D56BBC241}"/>
              </a:ext>
            </a:extLst>
          </p:cNvPr>
          <p:cNvSpPr txBox="1"/>
          <p:nvPr/>
        </p:nvSpPr>
        <p:spPr>
          <a:xfrm>
            <a:off x="8991682" y="4590802"/>
            <a:ext cx="1114408" cy="523220"/>
          </a:xfrm>
          <a:prstGeom prst="rect">
            <a:avLst/>
          </a:prstGeom>
          <a:noFill/>
        </p:spPr>
        <p:txBody>
          <a:bodyPr wrap="none" rtlCol="0">
            <a:spAutoFit/>
          </a:bodyPr>
          <a:lstStyle/>
          <a:p>
            <a:r>
              <a:rPr lang="en-US" sz="2800" dirty="0"/>
              <a:t>d = 23</a:t>
            </a:r>
          </a:p>
        </p:txBody>
      </p:sp>
      <p:sp>
        <p:nvSpPr>
          <p:cNvPr id="66" name="TextBox 65">
            <a:extLst>
              <a:ext uri="{FF2B5EF4-FFF2-40B4-BE49-F238E27FC236}">
                <a16:creationId xmlns:a16="http://schemas.microsoft.com/office/drawing/2014/main" id="{038371F4-5785-4D25-87F3-76F5176E66D7}"/>
              </a:ext>
            </a:extLst>
          </p:cNvPr>
          <p:cNvSpPr txBox="1"/>
          <p:nvPr/>
        </p:nvSpPr>
        <p:spPr>
          <a:xfrm>
            <a:off x="10085111" y="1975500"/>
            <a:ext cx="913897" cy="523220"/>
          </a:xfrm>
          <a:prstGeom prst="rect">
            <a:avLst/>
          </a:prstGeom>
          <a:noFill/>
        </p:spPr>
        <p:txBody>
          <a:bodyPr wrap="square" rtlCol="0">
            <a:spAutoFit/>
          </a:bodyPr>
          <a:lstStyle/>
          <a:p>
            <a:r>
              <a:rPr lang="en-US" sz="2800" dirty="0"/>
              <a:t>175</a:t>
            </a:r>
          </a:p>
        </p:txBody>
      </p:sp>
      <p:sp>
        <p:nvSpPr>
          <p:cNvPr id="67" name="TextBox 66">
            <a:extLst>
              <a:ext uri="{FF2B5EF4-FFF2-40B4-BE49-F238E27FC236}">
                <a16:creationId xmlns:a16="http://schemas.microsoft.com/office/drawing/2014/main" id="{9730305D-CA7F-4FCC-AC60-55630A652B70}"/>
              </a:ext>
            </a:extLst>
          </p:cNvPr>
          <p:cNvSpPr txBox="1"/>
          <p:nvPr/>
        </p:nvSpPr>
        <p:spPr>
          <a:xfrm>
            <a:off x="8339665" y="5294205"/>
            <a:ext cx="3007555" cy="523220"/>
          </a:xfrm>
          <a:prstGeom prst="rect">
            <a:avLst/>
          </a:prstGeom>
          <a:noFill/>
        </p:spPr>
        <p:txBody>
          <a:bodyPr wrap="none" rtlCol="0">
            <a:spAutoFit/>
          </a:bodyPr>
          <a:lstStyle/>
          <a:p>
            <a:r>
              <a:rPr lang="en-US" sz="2800" dirty="0"/>
              <a:t>T = 175</a:t>
            </a:r>
            <a:r>
              <a:rPr lang="en-US" sz="2800" baseline="30000" dirty="0"/>
              <a:t>23</a:t>
            </a:r>
            <a:r>
              <a:rPr lang="en-US" sz="2800" dirty="0"/>
              <a:t>(mod 187)</a:t>
            </a:r>
          </a:p>
        </p:txBody>
      </p:sp>
      <p:sp>
        <p:nvSpPr>
          <p:cNvPr id="68" name="TextBox 67">
            <a:extLst>
              <a:ext uri="{FF2B5EF4-FFF2-40B4-BE49-F238E27FC236}">
                <a16:creationId xmlns:a16="http://schemas.microsoft.com/office/drawing/2014/main" id="{C1A80E7B-34B1-4AE4-897E-226E286BE96E}"/>
              </a:ext>
            </a:extLst>
          </p:cNvPr>
          <p:cNvSpPr txBox="1"/>
          <p:nvPr/>
        </p:nvSpPr>
        <p:spPr>
          <a:xfrm>
            <a:off x="9128582" y="5793852"/>
            <a:ext cx="2819400" cy="523220"/>
          </a:xfrm>
          <a:prstGeom prst="rect">
            <a:avLst/>
          </a:prstGeom>
          <a:noFill/>
        </p:spPr>
        <p:txBody>
          <a:bodyPr wrap="square" rtlCol="0">
            <a:spAutoFit/>
          </a:bodyPr>
          <a:lstStyle/>
          <a:p>
            <a:r>
              <a:rPr lang="en-US" sz="2800" dirty="0"/>
              <a:t>T = 10</a:t>
            </a:r>
          </a:p>
        </p:txBody>
      </p:sp>
      <p:cxnSp>
        <p:nvCxnSpPr>
          <p:cNvPr id="72" name="Straight Arrow Connector 71">
            <a:extLst>
              <a:ext uri="{FF2B5EF4-FFF2-40B4-BE49-F238E27FC236}">
                <a16:creationId xmlns:a16="http://schemas.microsoft.com/office/drawing/2014/main" id="{410894D7-7BB6-41E4-BF47-FA0BDA150B4A}"/>
              </a:ext>
            </a:extLst>
          </p:cNvPr>
          <p:cNvCxnSpPr>
            <a:stCxn id="54" idx="3"/>
            <a:endCxn id="56" idx="1"/>
          </p:cNvCxnSpPr>
          <p:nvPr/>
        </p:nvCxnSpPr>
        <p:spPr>
          <a:xfrm flipV="1">
            <a:off x="3318419" y="4427097"/>
            <a:ext cx="649355" cy="163764"/>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3" name="Rectangle 72">
            <a:extLst>
              <a:ext uri="{FF2B5EF4-FFF2-40B4-BE49-F238E27FC236}">
                <a16:creationId xmlns:a16="http://schemas.microsoft.com/office/drawing/2014/main" id="{4AE66121-59E6-420E-BFF0-991081457DBD}"/>
              </a:ext>
            </a:extLst>
          </p:cNvPr>
          <p:cNvSpPr/>
          <p:nvPr/>
        </p:nvSpPr>
        <p:spPr>
          <a:xfrm>
            <a:off x="9576742" y="1073869"/>
            <a:ext cx="1013470" cy="4527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4" name="Rectangle 73">
            <a:extLst>
              <a:ext uri="{FF2B5EF4-FFF2-40B4-BE49-F238E27FC236}">
                <a16:creationId xmlns:a16="http://schemas.microsoft.com/office/drawing/2014/main" id="{B163261D-1F1B-4789-ADD1-8F25A53C062E}"/>
              </a:ext>
            </a:extLst>
          </p:cNvPr>
          <p:cNvSpPr/>
          <p:nvPr/>
        </p:nvSpPr>
        <p:spPr>
          <a:xfrm>
            <a:off x="9019130" y="589997"/>
            <a:ext cx="2091274" cy="998944"/>
          </a:xfrm>
          <a:prstGeom prst="rect">
            <a:avLst/>
          </a:prstGeom>
          <a:noFill/>
          <a:ln>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5" name="Freeform: Shape 74">
            <a:extLst>
              <a:ext uri="{FF2B5EF4-FFF2-40B4-BE49-F238E27FC236}">
                <a16:creationId xmlns:a16="http://schemas.microsoft.com/office/drawing/2014/main" id="{B9F3DD09-731E-4EBE-9F7A-46F71FD4B3B8}"/>
              </a:ext>
            </a:extLst>
          </p:cNvPr>
          <p:cNvSpPr/>
          <p:nvPr/>
        </p:nvSpPr>
        <p:spPr>
          <a:xfrm>
            <a:off x="2987040" y="2804160"/>
            <a:ext cx="1226820" cy="472440"/>
          </a:xfrm>
          <a:custGeom>
            <a:avLst/>
            <a:gdLst>
              <a:gd name="connsiteX0" fmla="*/ 0 w 1226820"/>
              <a:gd name="connsiteY0" fmla="*/ 472440 h 472440"/>
              <a:gd name="connsiteX1" fmla="*/ 937260 w 1226820"/>
              <a:gd name="connsiteY1" fmla="*/ 426720 h 472440"/>
              <a:gd name="connsiteX2" fmla="*/ 1226820 w 1226820"/>
              <a:gd name="connsiteY2" fmla="*/ 0 h 472440"/>
            </a:gdLst>
            <a:ahLst/>
            <a:cxnLst>
              <a:cxn ang="0">
                <a:pos x="connsiteX0" y="connsiteY0"/>
              </a:cxn>
              <a:cxn ang="0">
                <a:pos x="connsiteX1" y="connsiteY1"/>
              </a:cxn>
              <a:cxn ang="0">
                <a:pos x="connsiteX2" y="connsiteY2"/>
              </a:cxn>
            </a:cxnLst>
            <a:rect l="l" t="t" r="r" b="b"/>
            <a:pathLst>
              <a:path w="1226820" h="472440">
                <a:moveTo>
                  <a:pt x="0" y="472440"/>
                </a:moveTo>
                <a:lnTo>
                  <a:pt x="937260" y="426720"/>
                </a:lnTo>
                <a:cubicBezTo>
                  <a:pt x="1141730" y="347980"/>
                  <a:pt x="1184275" y="173990"/>
                  <a:pt x="1226820" y="0"/>
                </a:cubicBezTo>
              </a:path>
            </a:pathLst>
          </a:cu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 name="Freeform: Shape 1">
            <a:extLst>
              <a:ext uri="{FF2B5EF4-FFF2-40B4-BE49-F238E27FC236}">
                <a16:creationId xmlns:a16="http://schemas.microsoft.com/office/drawing/2014/main" id="{6555EDBD-FB8A-4934-A017-7DF6067A8ACA}"/>
              </a:ext>
            </a:extLst>
          </p:cNvPr>
          <p:cNvSpPr/>
          <p:nvPr/>
        </p:nvSpPr>
        <p:spPr>
          <a:xfrm>
            <a:off x="3439486" y="5578679"/>
            <a:ext cx="4874004" cy="970882"/>
          </a:xfrm>
          <a:custGeom>
            <a:avLst/>
            <a:gdLst>
              <a:gd name="connsiteX0" fmla="*/ 0 w 4874004"/>
              <a:gd name="connsiteY0" fmla="*/ 478172 h 970882"/>
              <a:gd name="connsiteX1" fmla="*/ 939567 w 4874004"/>
              <a:gd name="connsiteY1" fmla="*/ 947956 h 970882"/>
              <a:gd name="connsiteX2" fmla="*/ 3296874 w 4874004"/>
              <a:gd name="connsiteY2" fmla="*/ 838899 h 970882"/>
              <a:gd name="connsiteX3" fmla="*/ 3926048 w 4874004"/>
              <a:gd name="connsiteY3" fmla="*/ 327171 h 970882"/>
              <a:gd name="connsiteX4" fmla="*/ 4874004 w 4874004"/>
              <a:gd name="connsiteY4" fmla="*/ 0 h 970882"/>
              <a:gd name="connsiteX5" fmla="*/ 4874004 w 4874004"/>
              <a:gd name="connsiteY5" fmla="*/ 0 h 970882"/>
              <a:gd name="connsiteX6" fmla="*/ 4874004 w 4874004"/>
              <a:gd name="connsiteY6" fmla="*/ 0 h 970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4004" h="970882">
                <a:moveTo>
                  <a:pt x="0" y="478172"/>
                </a:moveTo>
                <a:cubicBezTo>
                  <a:pt x="195044" y="683003"/>
                  <a:pt x="390088" y="887835"/>
                  <a:pt x="939567" y="947956"/>
                </a:cubicBezTo>
                <a:cubicBezTo>
                  <a:pt x="1489046" y="1008077"/>
                  <a:pt x="2799127" y="942363"/>
                  <a:pt x="3296874" y="838899"/>
                </a:cubicBezTo>
                <a:cubicBezTo>
                  <a:pt x="3794621" y="735435"/>
                  <a:pt x="3663193" y="466987"/>
                  <a:pt x="3926048" y="327171"/>
                </a:cubicBezTo>
                <a:cubicBezTo>
                  <a:pt x="4188903" y="187354"/>
                  <a:pt x="4874004" y="0"/>
                  <a:pt x="4874004" y="0"/>
                </a:cubicBezTo>
                <a:lnTo>
                  <a:pt x="4874004" y="0"/>
                </a:lnTo>
                <a:lnTo>
                  <a:pt x="4874004"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7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fade">
                                      <p:cBhvr>
                                        <p:cTn id="12" dur="500"/>
                                        <p:tgtEl>
                                          <p:spTgt spid="6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fade">
                                      <p:cBhvr>
                                        <p:cTn id="17" dur="500"/>
                                        <p:tgtEl>
                                          <p:spTgt spid="7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500"/>
                                        <p:tgtEl>
                                          <p:spTgt spid="4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5"/>
                                        </p:tgtEl>
                                        <p:attrNameLst>
                                          <p:attrName>style.visibility</p:attrName>
                                        </p:attrNameLst>
                                      </p:cBhvr>
                                      <p:to>
                                        <p:strVal val="visible"/>
                                      </p:to>
                                    </p:set>
                                    <p:animEffect transition="in" filter="fade">
                                      <p:cBhvr>
                                        <p:cTn id="39" dur="500"/>
                                        <p:tgtEl>
                                          <p:spTgt spid="7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500"/>
                                        <p:tgtEl>
                                          <p:spTgt spid="4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fade">
                                      <p:cBhvr>
                                        <p:cTn id="53" dur="500"/>
                                        <p:tgtEl>
                                          <p:spTgt spid="4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8"/>
                                        </p:tgtEl>
                                        <p:attrNameLst>
                                          <p:attrName>style.visibility</p:attrName>
                                        </p:attrNameLst>
                                      </p:cBhvr>
                                      <p:to>
                                        <p:strVal val="visible"/>
                                      </p:to>
                                    </p:set>
                                    <p:animEffect transition="in" filter="fade">
                                      <p:cBhvr>
                                        <p:cTn id="58" dur="500"/>
                                        <p:tgtEl>
                                          <p:spTgt spid="4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fade">
                                      <p:cBhvr>
                                        <p:cTn id="63" dur="500"/>
                                        <p:tgtEl>
                                          <p:spTgt spid="56"/>
                                        </p:tgtEl>
                                      </p:cBhvr>
                                    </p:animEffect>
                                  </p:childTnLst>
                                </p:cTn>
                              </p:par>
                              <p:par>
                                <p:cTn id="64" presetID="10" presetClass="entr" presetSubtype="0" fill="hold" nodeType="withEffect">
                                  <p:stCondLst>
                                    <p:cond delay="0"/>
                                  </p:stCondLst>
                                  <p:childTnLst>
                                    <p:set>
                                      <p:cBhvr>
                                        <p:cTn id="65" dur="1" fill="hold">
                                          <p:stCondLst>
                                            <p:cond delay="0"/>
                                          </p:stCondLst>
                                        </p:cTn>
                                        <p:tgtEl>
                                          <p:spTgt spid="72"/>
                                        </p:tgtEl>
                                        <p:attrNameLst>
                                          <p:attrName>style.visibility</p:attrName>
                                        </p:attrNameLst>
                                      </p:cBhvr>
                                      <p:to>
                                        <p:strVal val="visible"/>
                                      </p:to>
                                    </p:set>
                                    <p:animEffect transition="in" filter="fade">
                                      <p:cBhvr>
                                        <p:cTn id="66" dur="500"/>
                                        <p:tgtEl>
                                          <p:spTgt spid="7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4"/>
                                        </p:tgtEl>
                                        <p:attrNameLst>
                                          <p:attrName>style.visibility</p:attrName>
                                        </p:attrNameLst>
                                      </p:cBhvr>
                                      <p:to>
                                        <p:strVal val="visible"/>
                                      </p:to>
                                    </p:set>
                                    <p:animEffect transition="in" filter="fade">
                                      <p:cBhvr>
                                        <p:cTn id="69" dur="500"/>
                                        <p:tgtEl>
                                          <p:spTgt spid="54"/>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57"/>
                                        </p:tgtEl>
                                        <p:attrNameLst>
                                          <p:attrName>style.visibility</p:attrName>
                                        </p:attrNameLst>
                                      </p:cBhvr>
                                      <p:to>
                                        <p:strVal val="visible"/>
                                      </p:to>
                                    </p:set>
                                    <p:animEffect transition="in" filter="fade">
                                      <p:cBhvr>
                                        <p:cTn id="74" dur="500"/>
                                        <p:tgtEl>
                                          <p:spTgt spid="5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fade">
                                      <p:cBhvr>
                                        <p:cTn id="79" dur="500"/>
                                        <p:tgtEl>
                                          <p:spTgt spid="58"/>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66"/>
                                        </p:tgtEl>
                                        <p:attrNameLst>
                                          <p:attrName>style.visibility</p:attrName>
                                        </p:attrNameLst>
                                      </p:cBhvr>
                                      <p:to>
                                        <p:strVal val="visible"/>
                                      </p:to>
                                    </p:set>
                                    <p:animEffect transition="in" filter="fade">
                                      <p:cBhvr>
                                        <p:cTn id="84" dur="500"/>
                                        <p:tgtEl>
                                          <p:spTgt spid="66"/>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60"/>
                                        </p:tgtEl>
                                        <p:attrNameLst>
                                          <p:attrName>style.visibility</p:attrName>
                                        </p:attrNameLst>
                                      </p:cBhvr>
                                      <p:to>
                                        <p:strVal val="visible"/>
                                      </p:to>
                                    </p:set>
                                    <p:animEffect transition="in" filter="fade">
                                      <p:cBhvr>
                                        <p:cTn id="89" dur="500"/>
                                        <p:tgtEl>
                                          <p:spTgt spid="60"/>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64"/>
                                        </p:tgtEl>
                                        <p:attrNameLst>
                                          <p:attrName>style.visibility</p:attrName>
                                        </p:attrNameLst>
                                      </p:cBhvr>
                                      <p:to>
                                        <p:strVal val="visible"/>
                                      </p:to>
                                    </p:set>
                                    <p:animEffect transition="in" filter="fade">
                                      <p:cBhvr>
                                        <p:cTn id="94" dur="500"/>
                                        <p:tgtEl>
                                          <p:spTgt spid="64"/>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63"/>
                                        </p:tgtEl>
                                        <p:attrNameLst>
                                          <p:attrName>style.visibility</p:attrName>
                                        </p:attrNameLst>
                                      </p:cBhvr>
                                      <p:to>
                                        <p:strVal val="visible"/>
                                      </p:to>
                                    </p:set>
                                    <p:animEffect transition="in" filter="fade">
                                      <p:cBhvr>
                                        <p:cTn id="99" dur="500"/>
                                        <p:tgtEl>
                                          <p:spTgt spid="63"/>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65"/>
                                        </p:tgtEl>
                                        <p:attrNameLst>
                                          <p:attrName>style.visibility</p:attrName>
                                        </p:attrNameLst>
                                      </p:cBhvr>
                                      <p:to>
                                        <p:strVal val="visible"/>
                                      </p:to>
                                    </p:set>
                                    <p:animEffect transition="in" filter="fade">
                                      <p:cBhvr>
                                        <p:cTn id="104" dur="500"/>
                                        <p:tgtEl>
                                          <p:spTgt spid="65"/>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55"/>
                                        </p:tgtEl>
                                        <p:attrNameLst>
                                          <p:attrName>style.visibility</p:attrName>
                                        </p:attrNameLst>
                                      </p:cBhvr>
                                      <p:to>
                                        <p:strVal val="visible"/>
                                      </p:to>
                                    </p:set>
                                    <p:animEffect transition="in" filter="fade">
                                      <p:cBhvr>
                                        <p:cTn id="109" dur="500"/>
                                        <p:tgtEl>
                                          <p:spTgt spid="55"/>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2"/>
                                        </p:tgtEl>
                                        <p:attrNameLst>
                                          <p:attrName>style.visibility</p:attrName>
                                        </p:attrNameLst>
                                      </p:cBhvr>
                                      <p:to>
                                        <p:strVal val="visible"/>
                                      </p:to>
                                    </p:set>
                                    <p:animEffect transition="in" filter="fade">
                                      <p:cBhvr>
                                        <p:cTn id="112" dur="500"/>
                                        <p:tgtEl>
                                          <p:spTgt spid="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67"/>
                                        </p:tgtEl>
                                        <p:attrNameLst>
                                          <p:attrName>style.visibility</p:attrName>
                                        </p:attrNameLst>
                                      </p:cBhvr>
                                      <p:to>
                                        <p:strVal val="visible"/>
                                      </p:to>
                                    </p:set>
                                    <p:animEffect transition="in" filter="fade">
                                      <p:cBhvr>
                                        <p:cTn id="117" dur="500"/>
                                        <p:tgtEl>
                                          <p:spTgt spid="67"/>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68"/>
                                        </p:tgtEl>
                                        <p:attrNameLst>
                                          <p:attrName>style.visibility</p:attrName>
                                        </p:attrNameLst>
                                      </p:cBhvr>
                                      <p:to>
                                        <p:strVal val="visible"/>
                                      </p:to>
                                    </p:set>
                                    <p:animEffect transition="in" filter="fade">
                                      <p:cBhvr>
                                        <p:cTn id="122" dur="500"/>
                                        <p:tgtEl>
                                          <p:spTgt spid="68"/>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74"/>
                                        </p:tgtEl>
                                        <p:attrNameLst>
                                          <p:attrName>style.visibility</p:attrName>
                                        </p:attrNameLst>
                                      </p:cBhvr>
                                      <p:to>
                                        <p:strVal val="visible"/>
                                      </p:to>
                                    </p:set>
                                    <p:animEffect transition="in" filter="fade">
                                      <p:cBhvr>
                                        <p:cTn id="12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7" grpId="0"/>
      <p:bldP spid="28" grpId="0" animBg="1"/>
      <p:bldP spid="40" grpId="0"/>
      <p:bldP spid="43" grpId="0"/>
      <p:bldP spid="45" grpId="0" animBg="1"/>
      <p:bldP spid="46" grpId="0" animBg="1"/>
      <p:bldP spid="47" grpId="0"/>
      <p:bldP spid="48" grpId="0"/>
      <p:bldP spid="54" grpId="0" animBg="1"/>
      <p:bldP spid="55" grpId="0" animBg="1"/>
      <p:bldP spid="56" grpId="0"/>
      <p:bldP spid="57" grpId="0"/>
      <p:bldP spid="58" grpId="0"/>
      <p:bldP spid="60" grpId="0"/>
      <p:bldP spid="64" grpId="0"/>
      <p:bldP spid="65" grpId="0"/>
      <p:bldP spid="66" grpId="0"/>
      <p:bldP spid="67" grpId="0"/>
      <p:bldP spid="68" grpId="0"/>
      <p:bldP spid="73" grpId="0" animBg="1"/>
      <p:bldP spid="74" grpId="0" animBg="1"/>
      <p:bldP spid="75" grpId="0" animBg="1"/>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457200"/>
            <a:ext cx="4800600" cy="736600"/>
          </a:xfrm>
        </p:spPr>
        <p:txBody>
          <a:bodyPr>
            <a:normAutofit fontScale="90000"/>
          </a:bodyPr>
          <a:lstStyle/>
          <a:p>
            <a:r>
              <a:rPr lang="en-US" sz="4400" b="1" dirty="0"/>
              <a:t>Ransomware Attack</a:t>
            </a:r>
          </a:p>
        </p:txBody>
      </p:sp>
      <p:sp>
        <p:nvSpPr>
          <p:cNvPr id="35" name="TextBox 34">
            <a:extLst>
              <a:ext uri="{FF2B5EF4-FFF2-40B4-BE49-F238E27FC236}">
                <a16:creationId xmlns:a16="http://schemas.microsoft.com/office/drawing/2014/main" id="{8047B77A-F916-4470-8027-4846DCD64B78}"/>
              </a:ext>
            </a:extLst>
          </p:cNvPr>
          <p:cNvSpPr txBox="1"/>
          <p:nvPr/>
        </p:nvSpPr>
        <p:spPr>
          <a:xfrm>
            <a:off x="2007950" y="6214433"/>
            <a:ext cx="1585761" cy="523220"/>
          </a:xfrm>
          <a:prstGeom prst="rect">
            <a:avLst/>
          </a:prstGeom>
          <a:noFill/>
        </p:spPr>
        <p:txBody>
          <a:bodyPr wrap="square" rtlCol="0">
            <a:spAutoFit/>
          </a:bodyPr>
          <a:lstStyle/>
          <a:p>
            <a:r>
              <a:rPr lang="en-US" sz="2800" dirty="0">
                <a:solidFill>
                  <a:schemeClr val="accent5">
                    <a:lumMod val="75000"/>
                  </a:schemeClr>
                </a:solidFill>
              </a:rPr>
              <a:t>Attacker</a:t>
            </a:r>
          </a:p>
        </p:txBody>
      </p:sp>
      <p:sp>
        <p:nvSpPr>
          <p:cNvPr id="38" name="TextBox 37">
            <a:extLst>
              <a:ext uri="{FF2B5EF4-FFF2-40B4-BE49-F238E27FC236}">
                <a16:creationId xmlns:a16="http://schemas.microsoft.com/office/drawing/2014/main" id="{2B5632DA-CFFA-4A93-B946-1096BF83087D}"/>
              </a:ext>
            </a:extLst>
          </p:cNvPr>
          <p:cNvSpPr txBox="1"/>
          <p:nvPr/>
        </p:nvSpPr>
        <p:spPr>
          <a:xfrm>
            <a:off x="8727284" y="6159137"/>
            <a:ext cx="1585761" cy="523220"/>
          </a:xfrm>
          <a:prstGeom prst="rect">
            <a:avLst/>
          </a:prstGeom>
          <a:noFill/>
        </p:spPr>
        <p:txBody>
          <a:bodyPr wrap="square" rtlCol="0">
            <a:spAutoFit/>
          </a:bodyPr>
          <a:lstStyle/>
          <a:p>
            <a:r>
              <a:rPr lang="en-US" sz="2800" dirty="0">
                <a:solidFill>
                  <a:srgbClr val="0070C0"/>
                </a:solidFill>
              </a:rPr>
              <a:t>Victim</a:t>
            </a:r>
          </a:p>
        </p:txBody>
      </p:sp>
      <p:grpSp>
        <p:nvGrpSpPr>
          <p:cNvPr id="7" name="Group 6">
            <a:extLst>
              <a:ext uri="{FF2B5EF4-FFF2-40B4-BE49-F238E27FC236}">
                <a16:creationId xmlns:a16="http://schemas.microsoft.com/office/drawing/2014/main" id="{59DBCB66-65D3-4748-9AF2-1D7448A3DCDC}"/>
              </a:ext>
            </a:extLst>
          </p:cNvPr>
          <p:cNvGrpSpPr/>
          <p:nvPr/>
        </p:nvGrpSpPr>
        <p:grpSpPr>
          <a:xfrm>
            <a:off x="1775815" y="3672936"/>
            <a:ext cx="1688638" cy="1688638"/>
            <a:chOff x="1956511" y="4080419"/>
            <a:chExt cx="1688638" cy="1688638"/>
          </a:xfrm>
        </p:grpSpPr>
        <p:grpSp>
          <p:nvGrpSpPr>
            <p:cNvPr id="19" name="Group 18">
              <a:extLst>
                <a:ext uri="{FF2B5EF4-FFF2-40B4-BE49-F238E27FC236}">
                  <a16:creationId xmlns:a16="http://schemas.microsoft.com/office/drawing/2014/main" id="{8331CB00-087D-49D9-98DF-A147EDCA9918}"/>
                </a:ext>
              </a:extLst>
            </p:cNvPr>
            <p:cNvGrpSpPr/>
            <p:nvPr/>
          </p:nvGrpSpPr>
          <p:grpSpPr>
            <a:xfrm>
              <a:off x="1956511" y="4080419"/>
              <a:ext cx="1688638" cy="1688638"/>
              <a:chOff x="1065212" y="2991239"/>
              <a:chExt cx="1484133" cy="1484133"/>
            </a:xfrm>
          </p:grpSpPr>
          <p:pic>
            <p:nvPicPr>
              <p:cNvPr id="20" name="Graphic 19" descr="Key">
                <a:extLst>
                  <a:ext uri="{FF2B5EF4-FFF2-40B4-BE49-F238E27FC236}">
                    <a16:creationId xmlns:a16="http://schemas.microsoft.com/office/drawing/2014/main" id="{70407250-6636-4338-9442-46F97B356E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5212" y="2991239"/>
                <a:ext cx="1484133" cy="1484133"/>
              </a:xfrm>
              <a:prstGeom prst="rect">
                <a:avLst/>
              </a:prstGeom>
            </p:spPr>
          </p:pic>
          <p:sp>
            <p:nvSpPr>
              <p:cNvPr id="27" name="Rectangle 26">
                <a:extLst>
                  <a:ext uri="{FF2B5EF4-FFF2-40B4-BE49-F238E27FC236}">
                    <a16:creationId xmlns:a16="http://schemas.microsoft.com/office/drawing/2014/main" id="{D277EB31-09AF-4834-A115-DD60340C018C}"/>
                  </a:ext>
                </a:extLst>
              </p:cNvPr>
              <p:cNvSpPr/>
              <p:nvPr/>
            </p:nvSpPr>
            <p:spPr>
              <a:xfrm>
                <a:off x="1072712" y="3028066"/>
                <a:ext cx="1277169" cy="405754"/>
              </a:xfrm>
              <a:prstGeom prst="rect">
                <a:avLst/>
              </a:prstGeom>
            </p:spPr>
            <p:txBody>
              <a:bodyPr wrap="none">
                <a:spAutoFit/>
              </a:bodyPr>
              <a:lstStyle/>
              <a:p>
                <a:r>
                  <a:rPr lang="en-US" dirty="0"/>
                  <a:t>Public Key</a:t>
                </a:r>
              </a:p>
            </p:txBody>
          </p:sp>
        </p:grpSp>
        <p:sp>
          <p:nvSpPr>
            <p:cNvPr id="4" name="Rectangle 3">
              <a:extLst>
                <a:ext uri="{FF2B5EF4-FFF2-40B4-BE49-F238E27FC236}">
                  <a16:creationId xmlns:a16="http://schemas.microsoft.com/office/drawing/2014/main" id="{22DF8189-427D-42BB-9A26-B66480266F9C}"/>
                </a:ext>
              </a:extLst>
            </p:cNvPr>
            <p:cNvSpPr/>
            <p:nvPr/>
          </p:nvSpPr>
          <p:spPr>
            <a:xfrm>
              <a:off x="2284238" y="4723805"/>
              <a:ext cx="1228221" cy="338554"/>
            </a:xfrm>
            <a:prstGeom prst="rect">
              <a:avLst/>
            </a:prstGeom>
          </p:spPr>
          <p:txBody>
            <a:bodyPr wrap="none">
              <a:spAutoFit/>
            </a:bodyPr>
            <a:lstStyle/>
            <a:p>
              <a:r>
                <a:rPr lang="en-US" sz="1600" dirty="0">
                  <a:solidFill>
                    <a:schemeClr val="bg1"/>
                  </a:solidFill>
                </a:rPr>
                <a:t>N= 187 e = 7</a:t>
              </a:r>
            </a:p>
          </p:txBody>
        </p:sp>
      </p:grpSp>
      <p:grpSp>
        <p:nvGrpSpPr>
          <p:cNvPr id="8" name="Group 7">
            <a:extLst>
              <a:ext uri="{FF2B5EF4-FFF2-40B4-BE49-F238E27FC236}">
                <a16:creationId xmlns:a16="http://schemas.microsoft.com/office/drawing/2014/main" id="{A34030E3-76A2-48BA-AB32-72C9544B787C}"/>
              </a:ext>
            </a:extLst>
          </p:cNvPr>
          <p:cNvGrpSpPr/>
          <p:nvPr/>
        </p:nvGrpSpPr>
        <p:grpSpPr>
          <a:xfrm>
            <a:off x="1775815" y="1901455"/>
            <a:ext cx="1785295" cy="1688638"/>
            <a:chOff x="1807883" y="1828800"/>
            <a:chExt cx="1785295" cy="1688638"/>
          </a:xfrm>
        </p:grpSpPr>
        <p:grpSp>
          <p:nvGrpSpPr>
            <p:cNvPr id="5" name="Group 4">
              <a:extLst>
                <a:ext uri="{FF2B5EF4-FFF2-40B4-BE49-F238E27FC236}">
                  <a16:creationId xmlns:a16="http://schemas.microsoft.com/office/drawing/2014/main" id="{80D7E5AA-D56A-45D6-97F8-FD5C48595945}"/>
                </a:ext>
              </a:extLst>
            </p:cNvPr>
            <p:cNvGrpSpPr/>
            <p:nvPr/>
          </p:nvGrpSpPr>
          <p:grpSpPr>
            <a:xfrm>
              <a:off x="1807883" y="1828800"/>
              <a:ext cx="1785295" cy="1688638"/>
              <a:chOff x="3268361" y="2235889"/>
              <a:chExt cx="1569084" cy="1484133"/>
            </a:xfrm>
          </p:grpSpPr>
          <p:pic>
            <p:nvPicPr>
              <p:cNvPr id="6" name="Graphic 5" descr="Key">
                <a:extLst>
                  <a:ext uri="{FF2B5EF4-FFF2-40B4-BE49-F238E27FC236}">
                    <a16:creationId xmlns:a16="http://schemas.microsoft.com/office/drawing/2014/main" id="{C81ECE88-2269-4139-8202-7B95651298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68361" y="2235889"/>
                <a:ext cx="1484133" cy="1484133"/>
              </a:xfrm>
              <a:prstGeom prst="rect">
                <a:avLst/>
              </a:prstGeom>
            </p:spPr>
          </p:pic>
          <p:sp>
            <p:nvSpPr>
              <p:cNvPr id="10" name="Rectangle 9">
                <a:extLst>
                  <a:ext uri="{FF2B5EF4-FFF2-40B4-BE49-F238E27FC236}">
                    <a16:creationId xmlns:a16="http://schemas.microsoft.com/office/drawing/2014/main" id="{58F8A1EF-38AB-4600-9AA3-2659DE5F5358}"/>
                  </a:ext>
                </a:extLst>
              </p:cNvPr>
              <p:cNvSpPr/>
              <p:nvPr/>
            </p:nvSpPr>
            <p:spPr>
              <a:xfrm>
                <a:off x="3268361" y="2286000"/>
                <a:ext cx="1569084" cy="461665"/>
              </a:xfrm>
              <a:prstGeom prst="rect">
                <a:avLst/>
              </a:prstGeom>
            </p:spPr>
            <p:txBody>
              <a:bodyPr wrap="none">
                <a:spAutoFit/>
              </a:bodyPr>
              <a:lstStyle/>
              <a:p>
                <a:r>
                  <a:rPr lang="en-US" dirty="0"/>
                  <a:t>Private Key</a:t>
                </a:r>
              </a:p>
            </p:txBody>
          </p:sp>
        </p:grpSp>
        <p:sp>
          <p:nvSpPr>
            <p:cNvPr id="23" name="Rectangle 22">
              <a:extLst>
                <a:ext uri="{FF2B5EF4-FFF2-40B4-BE49-F238E27FC236}">
                  <a16:creationId xmlns:a16="http://schemas.microsoft.com/office/drawing/2014/main" id="{BF834DC8-6217-4821-B071-FEF40892B95C}"/>
                </a:ext>
              </a:extLst>
            </p:cNvPr>
            <p:cNvSpPr/>
            <p:nvPr/>
          </p:nvSpPr>
          <p:spPr>
            <a:xfrm>
              <a:off x="2176547" y="2456436"/>
              <a:ext cx="1207382" cy="338554"/>
            </a:xfrm>
            <a:prstGeom prst="rect">
              <a:avLst/>
            </a:prstGeom>
          </p:spPr>
          <p:txBody>
            <a:bodyPr wrap="none">
              <a:spAutoFit/>
            </a:bodyPr>
            <a:lstStyle/>
            <a:p>
              <a:r>
                <a:rPr lang="en-US" sz="1600" dirty="0">
                  <a:solidFill>
                    <a:schemeClr val="bg1"/>
                  </a:solidFill>
                </a:rPr>
                <a:t>p =11 q = 17</a:t>
              </a:r>
            </a:p>
          </p:txBody>
        </p:sp>
      </p:grpSp>
      <p:sp>
        <p:nvSpPr>
          <p:cNvPr id="25" name="Rectangle 24">
            <a:extLst>
              <a:ext uri="{FF2B5EF4-FFF2-40B4-BE49-F238E27FC236}">
                <a16:creationId xmlns:a16="http://schemas.microsoft.com/office/drawing/2014/main" id="{08C3C9E5-5D87-496E-8864-5A271A6E9F8D}"/>
              </a:ext>
            </a:extLst>
          </p:cNvPr>
          <p:cNvSpPr/>
          <p:nvPr/>
        </p:nvSpPr>
        <p:spPr>
          <a:xfrm>
            <a:off x="1223714" y="1371600"/>
            <a:ext cx="3727698" cy="4770880"/>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6" name="Rectangle 45">
            <a:extLst>
              <a:ext uri="{FF2B5EF4-FFF2-40B4-BE49-F238E27FC236}">
                <a16:creationId xmlns:a16="http://schemas.microsoft.com/office/drawing/2014/main" id="{6EC103B3-ECE6-413E-A959-638E7AAB4FD4}"/>
              </a:ext>
            </a:extLst>
          </p:cNvPr>
          <p:cNvSpPr/>
          <p:nvPr/>
        </p:nvSpPr>
        <p:spPr>
          <a:xfrm>
            <a:off x="6856413" y="1371600"/>
            <a:ext cx="3868460" cy="477088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838661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457200"/>
            <a:ext cx="4800600" cy="736600"/>
          </a:xfrm>
        </p:spPr>
        <p:txBody>
          <a:bodyPr>
            <a:normAutofit fontScale="90000"/>
          </a:bodyPr>
          <a:lstStyle/>
          <a:p>
            <a:r>
              <a:rPr lang="en-US" sz="4400" b="1" dirty="0"/>
              <a:t>Ransomware Attack</a:t>
            </a:r>
          </a:p>
        </p:txBody>
      </p:sp>
      <p:sp>
        <p:nvSpPr>
          <p:cNvPr id="35" name="TextBox 34">
            <a:extLst>
              <a:ext uri="{FF2B5EF4-FFF2-40B4-BE49-F238E27FC236}">
                <a16:creationId xmlns:a16="http://schemas.microsoft.com/office/drawing/2014/main" id="{8047B77A-F916-4470-8027-4846DCD64B78}"/>
              </a:ext>
            </a:extLst>
          </p:cNvPr>
          <p:cNvSpPr txBox="1"/>
          <p:nvPr/>
        </p:nvSpPr>
        <p:spPr>
          <a:xfrm>
            <a:off x="2007950" y="6214433"/>
            <a:ext cx="1585761" cy="523220"/>
          </a:xfrm>
          <a:prstGeom prst="rect">
            <a:avLst/>
          </a:prstGeom>
          <a:noFill/>
        </p:spPr>
        <p:txBody>
          <a:bodyPr wrap="square" rtlCol="0">
            <a:spAutoFit/>
          </a:bodyPr>
          <a:lstStyle/>
          <a:p>
            <a:r>
              <a:rPr lang="en-US" sz="2800" dirty="0">
                <a:solidFill>
                  <a:schemeClr val="accent5">
                    <a:lumMod val="75000"/>
                  </a:schemeClr>
                </a:solidFill>
              </a:rPr>
              <a:t>Attacker</a:t>
            </a:r>
          </a:p>
        </p:txBody>
      </p:sp>
      <p:sp>
        <p:nvSpPr>
          <p:cNvPr id="38" name="TextBox 37">
            <a:extLst>
              <a:ext uri="{FF2B5EF4-FFF2-40B4-BE49-F238E27FC236}">
                <a16:creationId xmlns:a16="http://schemas.microsoft.com/office/drawing/2014/main" id="{2B5632DA-CFFA-4A93-B946-1096BF83087D}"/>
              </a:ext>
            </a:extLst>
          </p:cNvPr>
          <p:cNvSpPr txBox="1"/>
          <p:nvPr/>
        </p:nvSpPr>
        <p:spPr>
          <a:xfrm>
            <a:off x="8727284" y="6159137"/>
            <a:ext cx="1585761" cy="523220"/>
          </a:xfrm>
          <a:prstGeom prst="rect">
            <a:avLst/>
          </a:prstGeom>
          <a:noFill/>
        </p:spPr>
        <p:txBody>
          <a:bodyPr wrap="square" rtlCol="0">
            <a:spAutoFit/>
          </a:bodyPr>
          <a:lstStyle/>
          <a:p>
            <a:r>
              <a:rPr lang="en-US" sz="2800" dirty="0">
                <a:solidFill>
                  <a:srgbClr val="0070C0"/>
                </a:solidFill>
              </a:rPr>
              <a:t>Victim</a:t>
            </a:r>
          </a:p>
        </p:txBody>
      </p:sp>
      <p:grpSp>
        <p:nvGrpSpPr>
          <p:cNvPr id="15" name="Group 14">
            <a:extLst>
              <a:ext uri="{FF2B5EF4-FFF2-40B4-BE49-F238E27FC236}">
                <a16:creationId xmlns:a16="http://schemas.microsoft.com/office/drawing/2014/main" id="{5C22D328-9778-4C86-BFB8-1FE60911E382}"/>
              </a:ext>
            </a:extLst>
          </p:cNvPr>
          <p:cNvGrpSpPr/>
          <p:nvPr/>
        </p:nvGrpSpPr>
        <p:grpSpPr>
          <a:xfrm>
            <a:off x="1524783" y="3594851"/>
            <a:ext cx="2258555" cy="2102531"/>
            <a:chOff x="1620183" y="3575652"/>
            <a:chExt cx="2258555" cy="2102531"/>
          </a:xfrm>
        </p:grpSpPr>
        <p:sp>
          <p:nvSpPr>
            <p:cNvPr id="13" name="Cube 12">
              <a:extLst>
                <a:ext uri="{FF2B5EF4-FFF2-40B4-BE49-F238E27FC236}">
                  <a16:creationId xmlns:a16="http://schemas.microsoft.com/office/drawing/2014/main" id="{E09D51B9-3C1E-44E4-8F2C-000135276883}"/>
                </a:ext>
              </a:extLst>
            </p:cNvPr>
            <p:cNvSpPr/>
            <p:nvPr/>
          </p:nvSpPr>
          <p:spPr>
            <a:xfrm>
              <a:off x="1620183" y="3575652"/>
              <a:ext cx="2258555" cy="1828800"/>
            </a:xfrm>
            <a:prstGeom prst="cub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TextBox 13">
              <a:extLst>
                <a:ext uri="{FF2B5EF4-FFF2-40B4-BE49-F238E27FC236}">
                  <a16:creationId xmlns:a16="http://schemas.microsoft.com/office/drawing/2014/main" id="{B89A28F1-FE0C-459A-806F-34A81BB2B4D5}"/>
                </a:ext>
              </a:extLst>
            </p:cNvPr>
            <p:cNvSpPr txBox="1"/>
            <p:nvPr/>
          </p:nvSpPr>
          <p:spPr>
            <a:xfrm>
              <a:off x="2094234" y="3620213"/>
              <a:ext cx="1420738" cy="369332"/>
            </a:xfrm>
            <a:prstGeom prst="rect">
              <a:avLst/>
            </a:prstGeom>
            <a:noFill/>
          </p:spPr>
          <p:txBody>
            <a:bodyPr wrap="square" rtlCol="0">
              <a:spAutoFit/>
            </a:bodyPr>
            <a:lstStyle/>
            <a:p>
              <a:r>
                <a:rPr lang="en-US" sz="1800" dirty="0">
                  <a:solidFill>
                    <a:srgbClr val="C00000"/>
                  </a:solidFill>
                </a:rPr>
                <a:t>Ransomware</a:t>
              </a:r>
            </a:p>
          </p:txBody>
        </p:sp>
        <p:grpSp>
          <p:nvGrpSpPr>
            <p:cNvPr id="42" name="Group 41">
              <a:extLst>
                <a:ext uri="{FF2B5EF4-FFF2-40B4-BE49-F238E27FC236}">
                  <a16:creationId xmlns:a16="http://schemas.microsoft.com/office/drawing/2014/main" id="{0763D3BC-44E5-4A8F-B40B-D430D44B6CF5}"/>
                </a:ext>
              </a:extLst>
            </p:cNvPr>
            <p:cNvGrpSpPr/>
            <p:nvPr/>
          </p:nvGrpSpPr>
          <p:grpSpPr>
            <a:xfrm>
              <a:off x="1670249" y="3989545"/>
              <a:ext cx="1688638" cy="1688638"/>
              <a:chOff x="1956511" y="4080419"/>
              <a:chExt cx="1688638" cy="1688638"/>
            </a:xfrm>
          </p:grpSpPr>
          <p:grpSp>
            <p:nvGrpSpPr>
              <p:cNvPr id="43" name="Group 42">
                <a:extLst>
                  <a:ext uri="{FF2B5EF4-FFF2-40B4-BE49-F238E27FC236}">
                    <a16:creationId xmlns:a16="http://schemas.microsoft.com/office/drawing/2014/main" id="{686BA7FB-F5EC-4728-8898-56D10D909242}"/>
                  </a:ext>
                </a:extLst>
              </p:cNvPr>
              <p:cNvGrpSpPr/>
              <p:nvPr/>
            </p:nvGrpSpPr>
            <p:grpSpPr>
              <a:xfrm>
                <a:off x="1956511" y="4080419"/>
                <a:ext cx="1688638" cy="1688638"/>
                <a:chOff x="1065212" y="2991239"/>
                <a:chExt cx="1484133" cy="1484133"/>
              </a:xfrm>
            </p:grpSpPr>
            <p:pic>
              <p:nvPicPr>
                <p:cNvPr id="45" name="Graphic 44" descr="Key">
                  <a:extLst>
                    <a:ext uri="{FF2B5EF4-FFF2-40B4-BE49-F238E27FC236}">
                      <a16:creationId xmlns:a16="http://schemas.microsoft.com/office/drawing/2014/main" id="{784D5905-18D5-4233-9B79-ED0659F448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5212" y="2991239"/>
                  <a:ext cx="1484133" cy="1484133"/>
                </a:xfrm>
                <a:prstGeom prst="rect">
                  <a:avLst/>
                </a:prstGeom>
              </p:spPr>
            </p:pic>
            <p:sp>
              <p:nvSpPr>
                <p:cNvPr id="46" name="Rectangle 45">
                  <a:extLst>
                    <a:ext uri="{FF2B5EF4-FFF2-40B4-BE49-F238E27FC236}">
                      <a16:creationId xmlns:a16="http://schemas.microsoft.com/office/drawing/2014/main" id="{88A50FC4-FC07-48A2-99C8-E2A18CE333A5}"/>
                    </a:ext>
                  </a:extLst>
                </p:cNvPr>
                <p:cNvSpPr/>
                <p:nvPr/>
              </p:nvSpPr>
              <p:spPr>
                <a:xfrm>
                  <a:off x="1072712" y="3028066"/>
                  <a:ext cx="1277169" cy="405754"/>
                </a:xfrm>
                <a:prstGeom prst="rect">
                  <a:avLst/>
                </a:prstGeom>
              </p:spPr>
              <p:txBody>
                <a:bodyPr wrap="none">
                  <a:spAutoFit/>
                </a:bodyPr>
                <a:lstStyle/>
                <a:p>
                  <a:r>
                    <a:rPr lang="en-US" dirty="0"/>
                    <a:t>Public Key</a:t>
                  </a:r>
                </a:p>
              </p:txBody>
            </p:sp>
          </p:grpSp>
          <p:sp>
            <p:nvSpPr>
              <p:cNvPr id="44" name="Rectangle 43">
                <a:extLst>
                  <a:ext uri="{FF2B5EF4-FFF2-40B4-BE49-F238E27FC236}">
                    <a16:creationId xmlns:a16="http://schemas.microsoft.com/office/drawing/2014/main" id="{DB6E278C-1A0E-4ED4-9DF7-6BC21A8B0900}"/>
                  </a:ext>
                </a:extLst>
              </p:cNvPr>
              <p:cNvSpPr/>
              <p:nvPr/>
            </p:nvSpPr>
            <p:spPr>
              <a:xfrm>
                <a:off x="2284238" y="4723805"/>
                <a:ext cx="1228221" cy="338554"/>
              </a:xfrm>
              <a:prstGeom prst="rect">
                <a:avLst/>
              </a:prstGeom>
            </p:spPr>
            <p:txBody>
              <a:bodyPr wrap="none">
                <a:spAutoFit/>
              </a:bodyPr>
              <a:lstStyle/>
              <a:p>
                <a:r>
                  <a:rPr lang="en-US" sz="1600" dirty="0">
                    <a:solidFill>
                      <a:schemeClr val="bg1"/>
                    </a:solidFill>
                  </a:rPr>
                  <a:t>N= 187 e = 7</a:t>
                </a:r>
              </a:p>
            </p:txBody>
          </p:sp>
        </p:grpSp>
      </p:grpSp>
      <p:sp>
        <p:nvSpPr>
          <p:cNvPr id="47" name="Rectangle 46">
            <a:extLst>
              <a:ext uri="{FF2B5EF4-FFF2-40B4-BE49-F238E27FC236}">
                <a16:creationId xmlns:a16="http://schemas.microsoft.com/office/drawing/2014/main" id="{6B93F4A0-BC55-4BAD-84AB-862C97D6AD89}"/>
              </a:ext>
            </a:extLst>
          </p:cNvPr>
          <p:cNvSpPr/>
          <p:nvPr/>
        </p:nvSpPr>
        <p:spPr>
          <a:xfrm>
            <a:off x="1223714" y="1371600"/>
            <a:ext cx="3727698" cy="4770880"/>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48" name="Group 47">
            <a:extLst>
              <a:ext uri="{FF2B5EF4-FFF2-40B4-BE49-F238E27FC236}">
                <a16:creationId xmlns:a16="http://schemas.microsoft.com/office/drawing/2014/main" id="{B4701D42-0D6B-428A-AD12-ECC60766B375}"/>
              </a:ext>
            </a:extLst>
          </p:cNvPr>
          <p:cNvGrpSpPr/>
          <p:nvPr/>
        </p:nvGrpSpPr>
        <p:grpSpPr>
          <a:xfrm>
            <a:off x="3042324" y="1254740"/>
            <a:ext cx="1688638" cy="1688638"/>
            <a:chOff x="1956511" y="4080419"/>
            <a:chExt cx="1688638" cy="1688638"/>
          </a:xfrm>
        </p:grpSpPr>
        <p:grpSp>
          <p:nvGrpSpPr>
            <p:cNvPr id="49" name="Group 48">
              <a:extLst>
                <a:ext uri="{FF2B5EF4-FFF2-40B4-BE49-F238E27FC236}">
                  <a16:creationId xmlns:a16="http://schemas.microsoft.com/office/drawing/2014/main" id="{8FEE818B-2322-4822-A1F0-B8DF769D6837}"/>
                </a:ext>
              </a:extLst>
            </p:cNvPr>
            <p:cNvGrpSpPr/>
            <p:nvPr/>
          </p:nvGrpSpPr>
          <p:grpSpPr>
            <a:xfrm>
              <a:off x="1956511" y="4080419"/>
              <a:ext cx="1688638" cy="1688638"/>
              <a:chOff x="1065212" y="2991239"/>
              <a:chExt cx="1484133" cy="1484133"/>
            </a:xfrm>
          </p:grpSpPr>
          <p:pic>
            <p:nvPicPr>
              <p:cNvPr id="51" name="Graphic 50" descr="Key">
                <a:extLst>
                  <a:ext uri="{FF2B5EF4-FFF2-40B4-BE49-F238E27FC236}">
                    <a16:creationId xmlns:a16="http://schemas.microsoft.com/office/drawing/2014/main" id="{7A555549-6FDF-4124-BE1B-FD681C5B14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5212" y="2991239"/>
                <a:ext cx="1484133" cy="1484133"/>
              </a:xfrm>
              <a:prstGeom prst="rect">
                <a:avLst/>
              </a:prstGeom>
            </p:spPr>
          </p:pic>
          <p:sp>
            <p:nvSpPr>
              <p:cNvPr id="52" name="Rectangle 51">
                <a:extLst>
                  <a:ext uri="{FF2B5EF4-FFF2-40B4-BE49-F238E27FC236}">
                    <a16:creationId xmlns:a16="http://schemas.microsoft.com/office/drawing/2014/main" id="{B3345644-B35E-4176-9ABE-7C15A12B7704}"/>
                  </a:ext>
                </a:extLst>
              </p:cNvPr>
              <p:cNvSpPr/>
              <p:nvPr/>
            </p:nvSpPr>
            <p:spPr>
              <a:xfrm>
                <a:off x="1072712" y="3028066"/>
                <a:ext cx="1277169" cy="405754"/>
              </a:xfrm>
              <a:prstGeom prst="rect">
                <a:avLst/>
              </a:prstGeom>
            </p:spPr>
            <p:txBody>
              <a:bodyPr wrap="none">
                <a:spAutoFit/>
              </a:bodyPr>
              <a:lstStyle/>
              <a:p>
                <a:r>
                  <a:rPr lang="en-US" dirty="0"/>
                  <a:t>Public Key</a:t>
                </a:r>
              </a:p>
            </p:txBody>
          </p:sp>
        </p:grpSp>
        <p:sp>
          <p:nvSpPr>
            <p:cNvPr id="50" name="Rectangle 49">
              <a:extLst>
                <a:ext uri="{FF2B5EF4-FFF2-40B4-BE49-F238E27FC236}">
                  <a16:creationId xmlns:a16="http://schemas.microsoft.com/office/drawing/2014/main" id="{0DDBC0CE-1F10-4081-BE51-4964164A3D16}"/>
                </a:ext>
              </a:extLst>
            </p:cNvPr>
            <p:cNvSpPr/>
            <p:nvPr/>
          </p:nvSpPr>
          <p:spPr>
            <a:xfrm>
              <a:off x="2284238" y="4723805"/>
              <a:ext cx="1228221" cy="338554"/>
            </a:xfrm>
            <a:prstGeom prst="rect">
              <a:avLst/>
            </a:prstGeom>
          </p:spPr>
          <p:txBody>
            <a:bodyPr wrap="none">
              <a:spAutoFit/>
            </a:bodyPr>
            <a:lstStyle/>
            <a:p>
              <a:r>
                <a:rPr lang="en-US" sz="1600" dirty="0">
                  <a:solidFill>
                    <a:schemeClr val="bg1"/>
                  </a:solidFill>
                </a:rPr>
                <a:t>N= 187 e = 7</a:t>
              </a:r>
            </a:p>
          </p:txBody>
        </p:sp>
      </p:grpSp>
      <p:grpSp>
        <p:nvGrpSpPr>
          <p:cNvPr id="53" name="Group 52">
            <a:extLst>
              <a:ext uri="{FF2B5EF4-FFF2-40B4-BE49-F238E27FC236}">
                <a16:creationId xmlns:a16="http://schemas.microsoft.com/office/drawing/2014/main" id="{57F9FE51-46EF-48C2-9782-1CDE02A0E8D9}"/>
              </a:ext>
            </a:extLst>
          </p:cNvPr>
          <p:cNvGrpSpPr/>
          <p:nvPr/>
        </p:nvGrpSpPr>
        <p:grpSpPr>
          <a:xfrm>
            <a:off x="1325482" y="1254740"/>
            <a:ext cx="1785295" cy="1688638"/>
            <a:chOff x="1807883" y="1828800"/>
            <a:chExt cx="1785295" cy="1688638"/>
          </a:xfrm>
        </p:grpSpPr>
        <p:grpSp>
          <p:nvGrpSpPr>
            <p:cNvPr id="54" name="Group 53">
              <a:extLst>
                <a:ext uri="{FF2B5EF4-FFF2-40B4-BE49-F238E27FC236}">
                  <a16:creationId xmlns:a16="http://schemas.microsoft.com/office/drawing/2014/main" id="{0A89B8C4-E356-4C42-A0FB-9E90AA6355B2}"/>
                </a:ext>
              </a:extLst>
            </p:cNvPr>
            <p:cNvGrpSpPr/>
            <p:nvPr/>
          </p:nvGrpSpPr>
          <p:grpSpPr>
            <a:xfrm>
              <a:off x="1807883" y="1828800"/>
              <a:ext cx="1785295" cy="1688638"/>
              <a:chOff x="3268361" y="2235889"/>
              <a:chExt cx="1569084" cy="1484133"/>
            </a:xfrm>
          </p:grpSpPr>
          <p:pic>
            <p:nvPicPr>
              <p:cNvPr id="56" name="Graphic 55" descr="Key">
                <a:extLst>
                  <a:ext uri="{FF2B5EF4-FFF2-40B4-BE49-F238E27FC236}">
                    <a16:creationId xmlns:a16="http://schemas.microsoft.com/office/drawing/2014/main" id="{94FF2288-B1BB-46B5-9DD1-9577C31257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68361" y="2235889"/>
                <a:ext cx="1484133" cy="1484133"/>
              </a:xfrm>
              <a:prstGeom prst="rect">
                <a:avLst/>
              </a:prstGeom>
            </p:spPr>
          </p:pic>
          <p:sp>
            <p:nvSpPr>
              <p:cNvPr id="57" name="Rectangle 56">
                <a:extLst>
                  <a:ext uri="{FF2B5EF4-FFF2-40B4-BE49-F238E27FC236}">
                    <a16:creationId xmlns:a16="http://schemas.microsoft.com/office/drawing/2014/main" id="{BA5F53B2-1AD4-400E-8A48-C205D3E1B16B}"/>
                  </a:ext>
                </a:extLst>
              </p:cNvPr>
              <p:cNvSpPr/>
              <p:nvPr/>
            </p:nvSpPr>
            <p:spPr>
              <a:xfrm>
                <a:off x="3268361" y="2286000"/>
                <a:ext cx="1569084" cy="461665"/>
              </a:xfrm>
              <a:prstGeom prst="rect">
                <a:avLst/>
              </a:prstGeom>
            </p:spPr>
            <p:txBody>
              <a:bodyPr wrap="none">
                <a:spAutoFit/>
              </a:bodyPr>
              <a:lstStyle/>
              <a:p>
                <a:r>
                  <a:rPr lang="en-US" dirty="0"/>
                  <a:t>Private Key</a:t>
                </a:r>
              </a:p>
            </p:txBody>
          </p:sp>
        </p:grpSp>
        <p:sp>
          <p:nvSpPr>
            <p:cNvPr id="55" name="Rectangle 54">
              <a:extLst>
                <a:ext uri="{FF2B5EF4-FFF2-40B4-BE49-F238E27FC236}">
                  <a16:creationId xmlns:a16="http://schemas.microsoft.com/office/drawing/2014/main" id="{1AD160DE-CA9C-4DB0-9C5E-F8DF711A0CC0}"/>
                </a:ext>
              </a:extLst>
            </p:cNvPr>
            <p:cNvSpPr/>
            <p:nvPr/>
          </p:nvSpPr>
          <p:spPr>
            <a:xfrm>
              <a:off x="2176547" y="2456436"/>
              <a:ext cx="1207382" cy="338554"/>
            </a:xfrm>
            <a:prstGeom prst="rect">
              <a:avLst/>
            </a:prstGeom>
          </p:spPr>
          <p:txBody>
            <a:bodyPr wrap="none">
              <a:spAutoFit/>
            </a:bodyPr>
            <a:lstStyle/>
            <a:p>
              <a:r>
                <a:rPr lang="en-US" sz="1600" dirty="0">
                  <a:solidFill>
                    <a:schemeClr val="bg1"/>
                  </a:solidFill>
                </a:rPr>
                <a:t>p =11 q = 17</a:t>
              </a:r>
            </a:p>
          </p:txBody>
        </p:sp>
      </p:grpSp>
      <p:sp>
        <p:nvSpPr>
          <p:cNvPr id="58" name="Rectangle 57">
            <a:extLst>
              <a:ext uri="{FF2B5EF4-FFF2-40B4-BE49-F238E27FC236}">
                <a16:creationId xmlns:a16="http://schemas.microsoft.com/office/drawing/2014/main" id="{414447BB-C20F-4115-B717-EF05334BF0CF}"/>
              </a:ext>
            </a:extLst>
          </p:cNvPr>
          <p:cNvSpPr/>
          <p:nvPr/>
        </p:nvSpPr>
        <p:spPr>
          <a:xfrm>
            <a:off x="6856413" y="1371600"/>
            <a:ext cx="3868460" cy="477088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2481147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457200"/>
            <a:ext cx="4800600" cy="736600"/>
          </a:xfrm>
        </p:spPr>
        <p:txBody>
          <a:bodyPr>
            <a:normAutofit fontScale="90000"/>
          </a:bodyPr>
          <a:lstStyle/>
          <a:p>
            <a:r>
              <a:rPr lang="en-US" sz="4400" b="1" dirty="0"/>
              <a:t>Ransomware Attack</a:t>
            </a:r>
          </a:p>
        </p:txBody>
      </p:sp>
      <p:sp>
        <p:nvSpPr>
          <p:cNvPr id="35" name="TextBox 34">
            <a:extLst>
              <a:ext uri="{FF2B5EF4-FFF2-40B4-BE49-F238E27FC236}">
                <a16:creationId xmlns:a16="http://schemas.microsoft.com/office/drawing/2014/main" id="{8047B77A-F916-4470-8027-4846DCD64B78}"/>
              </a:ext>
            </a:extLst>
          </p:cNvPr>
          <p:cNvSpPr txBox="1"/>
          <p:nvPr/>
        </p:nvSpPr>
        <p:spPr>
          <a:xfrm>
            <a:off x="2007950" y="6214433"/>
            <a:ext cx="1585761" cy="523220"/>
          </a:xfrm>
          <a:prstGeom prst="rect">
            <a:avLst/>
          </a:prstGeom>
          <a:noFill/>
        </p:spPr>
        <p:txBody>
          <a:bodyPr wrap="square" rtlCol="0">
            <a:spAutoFit/>
          </a:bodyPr>
          <a:lstStyle/>
          <a:p>
            <a:r>
              <a:rPr lang="en-US" sz="2800" dirty="0">
                <a:solidFill>
                  <a:schemeClr val="accent5">
                    <a:lumMod val="75000"/>
                  </a:schemeClr>
                </a:solidFill>
              </a:rPr>
              <a:t>Attacker</a:t>
            </a:r>
          </a:p>
        </p:txBody>
      </p:sp>
      <p:cxnSp>
        <p:nvCxnSpPr>
          <p:cNvPr id="37" name="Straight Arrow Connector 36">
            <a:extLst>
              <a:ext uri="{FF2B5EF4-FFF2-40B4-BE49-F238E27FC236}">
                <a16:creationId xmlns:a16="http://schemas.microsoft.com/office/drawing/2014/main" id="{A7137C13-526A-4A37-A031-8668056A428A}"/>
              </a:ext>
            </a:extLst>
          </p:cNvPr>
          <p:cNvCxnSpPr>
            <a:cxnSpLocks/>
          </p:cNvCxnSpPr>
          <p:nvPr/>
        </p:nvCxnSpPr>
        <p:spPr>
          <a:xfrm>
            <a:off x="4951412" y="4724400"/>
            <a:ext cx="1905001"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8" name="TextBox 37">
            <a:extLst>
              <a:ext uri="{FF2B5EF4-FFF2-40B4-BE49-F238E27FC236}">
                <a16:creationId xmlns:a16="http://schemas.microsoft.com/office/drawing/2014/main" id="{2B5632DA-CFFA-4A93-B946-1096BF83087D}"/>
              </a:ext>
            </a:extLst>
          </p:cNvPr>
          <p:cNvSpPr txBox="1"/>
          <p:nvPr/>
        </p:nvSpPr>
        <p:spPr>
          <a:xfrm>
            <a:off x="8727284" y="6159137"/>
            <a:ext cx="1585761" cy="523220"/>
          </a:xfrm>
          <a:prstGeom prst="rect">
            <a:avLst/>
          </a:prstGeom>
          <a:noFill/>
        </p:spPr>
        <p:txBody>
          <a:bodyPr wrap="square" rtlCol="0">
            <a:spAutoFit/>
          </a:bodyPr>
          <a:lstStyle/>
          <a:p>
            <a:r>
              <a:rPr lang="en-US" sz="2800" dirty="0">
                <a:solidFill>
                  <a:srgbClr val="0070C0"/>
                </a:solidFill>
              </a:rPr>
              <a:t>Victim</a:t>
            </a:r>
          </a:p>
        </p:txBody>
      </p:sp>
      <p:sp>
        <p:nvSpPr>
          <p:cNvPr id="13" name="Cube 12">
            <a:extLst>
              <a:ext uri="{FF2B5EF4-FFF2-40B4-BE49-F238E27FC236}">
                <a16:creationId xmlns:a16="http://schemas.microsoft.com/office/drawing/2014/main" id="{E09D51B9-3C1E-44E4-8F2C-000135276883}"/>
              </a:ext>
            </a:extLst>
          </p:cNvPr>
          <p:cNvSpPr/>
          <p:nvPr/>
        </p:nvSpPr>
        <p:spPr>
          <a:xfrm>
            <a:off x="1524783" y="3594851"/>
            <a:ext cx="2258555" cy="1828800"/>
          </a:xfrm>
          <a:prstGeom prst="cub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TextBox 13">
            <a:extLst>
              <a:ext uri="{FF2B5EF4-FFF2-40B4-BE49-F238E27FC236}">
                <a16:creationId xmlns:a16="http://schemas.microsoft.com/office/drawing/2014/main" id="{B89A28F1-FE0C-459A-806F-34A81BB2B4D5}"/>
              </a:ext>
            </a:extLst>
          </p:cNvPr>
          <p:cNvSpPr txBox="1"/>
          <p:nvPr/>
        </p:nvSpPr>
        <p:spPr>
          <a:xfrm>
            <a:off x="1998834" y="3639412"/>
            <a:ext cx="1420738" cy="369332"/>
          </a:xfrm>
          <a:prstGeom prst="rect">
            <a:avLst/>
          </a:prstGeom>
          <a:noFill/>
        </p:spPr>
        <p:txBody>
          <a:bodyPr wrap="square" rtlCol="0">
            <a:spAutoFit/>
          </a:bodyPr>
          <a:lstStyle/>
          <a:p>
            <a:r>
              <a:rPr lang="en-US" sz="1800" dirty="0">
                <a:solidFill>
                  <a:srgbClr val="C00000"/>
                </a:solidFill>
              </a:rPr>
              <a:t>Ransomware</a:t>
            </a:r>
          </a:p>
        </p:txBody>
      </p:sp>
      <p:grpSp>
        <p:nvGrpSpPr>
          <p:cNvPr id="42" name="Group 41">
            <a:extLst>
              <a:ext uri="{FF2B5EF4-FFF2-40B4-BE49-F238E27FC236}">
                <a16:creationId xmlns:a16="http://schemas.microsoft.com/office/drawing/2014/main" id="{0763D3BC-44E5-4A8F-B40B-D430D44B6CF5}"/>
              </a:ext>
            </a:extLst>
          </p:cNvPr>
          <p:cNvGrpSpPr/>
          <p:nvPr/>
        </p:nvGrpSpPr>
        <p:grpSpPr>
          <a:xfrm>
            <a:off x="1574849" y="4008744"/>
            <a:ext cx="1688638" cy="1688638"/>
            <a:chOff x="1956511" y="4080419"/>
            <a:chExt cx="1688638" cy="1688638"/>
          </a:xfrm>
        </p:grpSpPr>
        <p:grpSp>
          <p:nvGrpSpPr>
            <p:cNvPr id="43" name="Group 42">
              <a:extLst>
                <a:ext uri="{FF2B5EF4-FFF2-40B4-BE49-F238E27FC236}">
                  <a16:creationId xmlns:a16="http://schemas.microsoft.com/office/drawing/2014/main" id="{686BA7FB-F5EC-4728-8898-56D10D909242}"/>
                </a:ext>
              </a:extLst>
            </p:cNvPr>
            <p:cNvGrpSpPr/>
            <p:nvPr/>
          </p:nvGrpSpPr>
          <p:grpSpPr>
            <a:xfrm>
              <a:off x="1956511" y="4080419"/>
              <a:ext cx="1688638" cy="1688638"/>
              <a:chOff x="1065212" y="2991239"/>
              <a:chExt cx="1484133" cy="1484133"/>
            </a:xfrm>
          </p:grpSpPr>
          <p:pic>
            <p:nvPicPr>
              <p:cNvPr id="45" name="Graphic 44" descr="Key">
                <a:extLst>
                  <a:ext uri="{FF2B5EF4-FFF2-40B4-BE49-F238E27FC236}">
                    <a16:creationId xmlns:a16="http://schemas.microsoft.com/office/drawing/2014/main" id="{784D5905-18D5-4233-9B79-ED0659F448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5212" y="2991239"/>
                <a:ext cx="1484133" cy="1484133"/>
              </a:xfrm>
              <a:prstGeom prst="rect">
                <a:avLst/>
              </a:prstGeom>
            </p:spPr>
          </p:pic>
          <p:sp>
            <p:nvSpPr>
              <p:cNvPr id="46" name="Rectangle 45">
                <a:extLst>
                  <a:ext uri="{FF2B5EF4-FFF2-40B4-BE49-F238E27FC236}">
                    <a16:creationId xmlns:a16="http://schemas.microsoft.com/office/drawing/2014/main" id="{88A50FC4-FC07-48A2-99C8-E2A18CE333A5}"/>
                  </a:ext>
                </a:extLst>
              </p:cNvPr>
              <p:cNvSpPr/>
              <p:nvPr/>
            </p:nvSpPr>
            <p:spPr>
              <a:xfrm>
                <a:off x="1072712" y="3028066"/>
                <a:ext cx="1277169" cy="405754"/>
              </a:xfrm>
              <a:prstGeom prst="rect">
                <a:avLst/>
              </a:prstGeom>
            </p:spPr>
            <p:txBody>
              <a:bodyPr wrap="none">
                <a:spAutoFit/>
              </a:bodyPr>
              <a:lstStyle/>
              <a:p>
                <a:r>
                  <a:rPr lang="en-US" dirty="0"/>
                  <a:t>Public Key</a:t>
                </a:r>
              </a:p>
            </p:txBody>
          </p:sp>
        </p:grpSp>
        <p:sp>
          <p:nvSpPr>
            <p:cNvPr id="44" name="Rectangle 43">
              <a:extLst>
                <a:ext uri="{FF2B5EF4-FFF2-40B4-BE49-F238E27FC236}">
                  <a16:creationId xmlns:a16="http://schemas.microsoft.com/office/drawing/2014/main" id="{DB6E278C-1A0E-4ED4-9DF7-6BC21A8B0900}"/>
                </a:ext>
              </a:extLst>
            </p:cNvPr>
            <p:cNvSpPr/>
            <p:nvPr/>
          </p:nvSpPr>
          <p:spPr>
            <a:xfrm>
              <a:off x="2284238" y="4723805"/>
              <a:ext cx="1228221" cy="338554"/>
            </a:xfrm>
            <a:prstGeom prst="rect">
              <a:avLst/>
            </a:prstGeom>
          </p:spPr>
          <p:txBody>
            <a:bodyPr wrap="none">
              <a:spAutoFit/>
            </a:bodyPr>
            <a:lstStyle/>
            <a:p>
              <a:r>
                <a:rPr lang="en-US" sz="1600" dirty="0">
                  <a:solidFill>
                    <a:schemeClr val="bg1"/>
                  </a:solidFill>
                </a:rPr>
                <a:t>N= 187 e = 7</a:t>
              </a:r>
            </a:p>
          </p:txBody>
        </p:sp>
      </p:grpSp>
      <p:sp>
        <p:nvSpPr>
          <p:cNvPr id="48" name="Rectangle 47">
            <a:extLst>
              <a:ext uri="{FF2B5EF4-FFF2-40B4-BE49-F238E27FC236}">
                <a16:creationId xmlns:a16="http://schemas.microsoft.com/office/drawing/2014/main" id="{BD341CE9-2C08-4F21-BC39-8150F5AB5262}"/>
              </a:ext>
            </a:extLst>
          </p:cNvPr>
          <p:cNvSpPr/>
          <p:nvPr/>
        </p:nvSpPr>
        <p:spPr>
          <a:xfrm>
            <a:off x="6856413" y="1371600"/>
            <a:ext cx="3868460" cy="477088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2" name="Rectangle 51">
            <a:extLst>
              <a:ext uri="{FF2B5EF4-FFF2-40B4-BE49-F238E27FC236}">
                <a16:creationId xmlns:a16="http://schemas.microsoft.com/office/drawing/2014/main" id="{0711EC0C-BA90-438A-A491-5DA336CD5F3E}"/>
              </a:ext>
            </a:extLst>
          </p:cNvPr>
          <p:cNvSpPr/>
          <p:nvPr/>
        </p:nvSpPr>
        <p:spPr>
          <a:xfrm>
            <a:off x="1223714" y="1371600"/>
            <a:ext cx="3727698" cy="4770880"/>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53" name="Group 52">
            <a:extLst>
              <a:ext uri="{FF2B5EF4-FFF2-40B4-BE49-F238E27FC236}">
                <a16:creationId xmlns:a16="http://schemas.microsoft.com/office/drawing/2014/main" id="{8DC1F524-39E2-458A-9625-41750868219F}"/>
              </a:ext>
            </a:extLst>
          </p:cNvPr>
          <p:cNvGrpSpPr/>
          <p:nvPr/>
        </p:nvGrpSpPr>
        <p:grpSpPr>
          <a:xfrm>
            <a:off x="3042324" y="1254740"/>
            <a:ext cx="1688638" cy="1688638"/>
            <a:chOff x="1956511" y="4080419"/>
            <a:chExt cx="1688638" cy="1688638"/>
          </a:xfrm>
        </p:grpSpPr>
        <p:grpSp>
          <p:nvGrpSpPr>
            <p:cNvPr id="54" name="Group 53">
              <a:extLst>
                <a:ext uri="{FF2B5EF4-FFF2-40B4-BE49-F238E27FC236}">
                  <a16:creationId xmlns:a16="http://schemas.microsoft.com/office/drawing/2014/main" id="{E9FFFDF7-C083-47FA-AB9D-AED46228A5B0}"/>
                </a:ext>
              </a:extLst>
            </p:cNvPr>
            <p:cNvGrpSpPr/>
            <p:nvPr/>
          </p:nvGrpSpPr>
          <p:grpSpPr>
            <a:xfrm>
              <a:off x="1956511" y="4080419"/>
              <a:ext cx="1688638" cy="1688638"/>
              <a:chOff x="1065212" y="2991239"/>
              <a:chExt cx="1484133" cy="1484133"/>
            </a:xfrm>
          </p:grpSpPr>
          <p:pic>
            <p:nvPicPr>
              <p:cNvPr id="56" name="Graphic 55" descr="Key">
                <a:extLst>
                  <a:ext uri="{FF2B5EF4-FFF2-40B4-BE49-F238E27FC236}">
                    <a16:creationId xmlns:a16="http://schemas.microsoft.com/office/drawing/2014/main" id="{19B1FA05-A272-4DDE-A314-D1DDE9492E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5212" y="2991239"/>
                <a:ext cx="1484133" cy="1484133"/>
              </a:xfrm>
              <a:prstGeom prst="rect">
                <a:avLst/>
              </a:prstGeom>
            </p:spPr>
          </p:pic>
          <p:sp>
            <p:nvSpPr>
              <p:cNvPr id="57" name="Rectangle 56">
                <a:extLst>
                  <a:ext uri="{FF2B5EF4-FFF2-40B4-BE49-F238E27FC236}">
                    <a16:creationId xmlns:a16="http://schemas.microsoft.com/office/drawing/2014/main" id="{320B90E0-E48D-4AC2-B65D-2272BEA757BB}"/>
                  </a:ext>
                </a:extLst>
              </p:cNvPr>
              <p:cNvSpPr/>
              <p:nvPr/>
            </p:nvSpPr>
            <p:spPr>
              <a:xfrm>
                <a:off x="1072712" y="3028066"/>
                <a:ext cx="1277169" cy="405754"/>
              </a:xfrm>
              <a:prstGeom prst="rect">
                <a:avLst/>
              </a:prstGeom>
            </p:spPr>
            <p:txBody>
              <a:bodyPr wrap="none">
                <a:spAutoFit/>
              </a:bodyPr>
              <a:lstStyle/>
              <a:p>
                <a:r>
                  <a:rPr lang="en-US" dirty="0"/>
                  <a:t>Public Key</a:t>
                </a:r>
              </a:p>
            </p:txBody>
          </p:sp>
        </p:grpSp>
        <p:sp>
          <p:nvSpPr>
            <p:cNvPr id="55" name="Rectangle 54">
              <a:extLst>
                <a:ext uri="{FF2B5EF4-FFF2-40B4-BE49-F238E27FC236}">
                  <a16:creationId xmlns:a16="http://schemas.microsoft.com/office/drawing/2014/main" id="{F9DCBF2D-F40A-4AA0-BA17-6A960B376E8C}"/>
                </a:ext>
              </a:extLst>
            </p:cNvPr>
            <p:cNvSpPr/>
            <p:nvPr/>
          </p:nvSpPr>
          <p:spPr>
            <a:xfrm>
              <a:off x="2284238" y="4723805"/>
              <a:ext cx="1228221" cy="338554"/>
            </a:xfrm>
            <a:prstGeom prst="rect">
              <a:avLst/>
            </a:prstGeom>
          </p:spPr>
          <p:txBody>
            <a:bodyPr wrap="none">
              <a:spAutoFit/>
            </a:bodyPr>
            <a:lstStyle/>
            <a:p>
              <a:r>
                <a:rPr lang="en-US" sz="1600" dirty="0">
                  <a:solidFill>
                    <a:schemeClr val="bg1"/>
                  </a:solidFill>
                </a:rPr>
                <a:t>N= 187 e = 7</a:t>
              </a:r>
            </a:p>
          </p:txBody>
        </p:sp>
      </p:grpSp>
      <p:grpSp>
        <p:nvGrpSpPr>
          <p:cNvPr id="58" name="Group 57">
            <a:extLst>
              <a:ext uri="{FF2B5EF4-FFF2-40B4-BE49-F238E27FC236}">
                <a16:creationId xmlns:a16="http://schemas.microsoft.com/office/drawing/2014/main" id="{9EF6097D-F418-449D-9985-380B0CECFE87}"/>
              </a:ext>
            </a:extLst>
          </p:cNvPr>
          <p:cNvGrpSpPr/>
          <p:nvPr/>
        </p:nvGrpSpPr>
        <p:grpSpPr>
          <a:xfrm>
            <a:off x="1325482" y="1254740"/>
            <a:ext cx="1785295" cy="1688638"/>
            <a:chOff x="1807883" y="1828800"/>
            <a:chExt cx="1785295" cy="1688638"/>
          </a:xfrm>
        </p:grpSpPr>
        <p:grpSp>
          <p:nvGrpSpPr>
            <p:cNvPr id="59" name="Group 58">
              <a:extLst>
                <a:ext uri="{FF2B5EF4-FFF2-40B4-BE49-F238E27FC236}">
                  <a16:creationId xmlns:a16="http://schemas.microsoft.com/office/drawing/2014/main" id="{2465F958-409C-46E3-9F3F-3983EA0494C4}"/>
                </a:ext>
              </a:extLst>
            </p:cNvPr>
            <p:cNvGrpSpPr/>
            <p:nvPr/>
          </p:nvGrpSpPr>
          <p:grpSpPr>
            <a:xfrm>
              <a:off x="1807883" y="1828800"/>
              <a:ext cx="1785295" cy="1688638"/>
              <a:chOff x="3268361" y="2235889"/>
              <a:chExt cx="1569084" cy="1484133"/>
            </a:xfrm>
          </p:grpSpPr>
          <p:pic>
            <p:nvPicPr>
              <p:cNvPr id="61" name="Graphic 60" descr="Key">
                <a:extLst>
                  <a:ext uri="{FF2B5EF4-FFF2-40B4-BE49-F238E27FC236}">
                    <a16:creationId xmlns:a16="http://schemas.microsoft.com/office/drawing/2014/main" id="{A3CF2788-EF0E-43F4-B592-FEAD6DFAA8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68361" y="2235889"/>
                <a:ext cx="1484133" cy="1484133"/>
              </a:xfrm>
              <a:prstGeom prst="rect">
                <a:avLst/>
              </a:prstGeom>
            </p:spPr>
          </p:pic>
          <p:sp>
            <p:nvSpPr>
              <p:cNvPr id="62" name="Rectangle 61">
                <a:extLst>
                  <a:ext uri="{FF2B5EF4-FFF2-40B4-BE49-F238E27FC236}">
                    <a16:creationId xmlns:a16="http://schemas.microsoft.com/office/drawing/2014/main" id="{DE733E8F-F41C-4AF5-8947-2E8CD3E97DB4}"/>
                  </a:ext>
                </a:extLst>
              </p:cNvPr>
              <p:cNvSpPr/>
              <p:nvPr/>
            </p:nvSpPr>
            <p:spPr>
              <a:xfrm>
                <a:off x="3268361" y="2286000"/>
                <a:ext cx="1569084" cy="461665"/>
              </a:xfrm>
              <a:prstGeom prst="rect">
                <a:avLst/>
              </a:prstGeom>
            </p:spPr>
            <p:txBody>
              <a:bodyPr wrap="none">
                <a:spAutoFit/>
              </a:bodyPr>
              <a:lstStyle/>
              <a:p>
                <a:r>
                  <a:rPr lang="en-US" dirty="0"/>
                  <a:t>Private Key</a:t>
                </a:r>
              </a:p>
            </p:txBody>
          </p:sp>
        </p:grpSp>
        <p:sp>
          <p:nvSpPr>
            <p:cNvPr id="60" name="Rectangle 59">
              <a:extLst>
                <a:ext uri="{FF2B5EF4-FFF2-40B4-BE49-F238E27FC236}">
                  <a16:creationId xmlns:a16="http://schemas.microsoft.com/office/drawing/2014/main" id="{C8377B04-FD64-4637-8CD7-FF40AABB27A0}"/>
                </a:ext>
              </a:extLst>
            </p:cNvPr>
            <p:cNvSpPr/>
            <p:nvPr/>
          </p:nvSpPr>
          <p:spPr>
            <a:xfrm>
              <a:off x="2176547" y="2456436"/>
              <a:ext cx="1207382" cy="338554"/>
            </a:xfrm>
            <a:prstGeom prst="rect">
              <a:avLst/>
            </a:prstGeom>
          </p:spPr>
          <p:txBody>
            <a:bodyPr wrap="none">
              <a:spAutoFit/>
            </a:bodyPr>
            <a:lstStyle/>
            <a:p>
              <a:r>
                <a:rPr lang="en-US" sz="1600" dirty="0">
                  <a:solidFill>
                    <a:schemeClr val="bg1"/>
                  </a:solidFill>
                </a:rPr>
                <a:t>p =11 q = 17</a:t>
              </a:r>
            </a:p>
          </p:txBody>
        </p:sp>
      </p:grpSp>
    </p:spTree>
    <p:extLst>
      <p:ext uri="{BB962C8B-B14F-4D97-AF65-F5344CB8AC3E}">
        <p14:creationId xmlns:p14="http://schemas.microsoft.com/office/powerpoint/2010/main" val="862852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80073E-6 2.59259E-6 L 0.54494 0.04028 " pathEditMode="relative" rAng="0" ptsTypes="AA">
                                      <p:cBhvr>
                                        <p:cTn id="6" dur="2000" fill="hold"/>
                                        <p:tgtEl>
                                          <p:spTgt spid="13"/>
                                        </p:tgtEl>
                                        <p:attrNameLst>
                                          <p:attrName>ppt_x</p:attrName>
                                          <p:attrName>ppt_y</p:attrName>
                                        </p:attrNameLst>
                                      </p:cBhvr>
                                      <p:rCtr x="27247" y="2014"/>
                                    </p:animMotion>
                                  </p:childTnLst>
                                </p:cTn>
                              </p:par>
                              <p:par>
                                <p:cTn id="7" presetID="42" presetClass="path" presetSubtype="0" accel="50000" decel="50000" fill="hold" grpId="0" nodeType="withEffect">
                                  <p:stCondLst>
                                    <p:cond delay="0"/>
                                  </p:stCondLst>
                                  <p:childTnLst>
                                    <p:animMotion origin="layout" path="M -3.2795E-6 1.11111E-6 L 0.54038 0.04074 " pathEditMode="relative" rAng="0" ptsTypes="AA">
                                      <p:cBhvr>
                                        <p:cTn id="8" dur="2000" fill="hold"/>
                                        <p:tgtEl>
                                          <p:spTgt spid="14"/>
                                        </p:tgtEl>
                                        <p:attrNameLst>
                                          <p:attrName>ppt_x</p:attrName>
                                          <p:attrName>ppt_y</p:attrName>
                                        </p:attrNameLst>
                                      </p:cBhvr>
                                      <p:rCtr x="27012" y="2037"/>
                                    </p:animMotion>
                                  </p:childTnLst>
                                </p:cTn>
                              </p:par>
                              <p:par>
                                <p:cTn id="9" presetID="42" presetClass="path" presetSubtype="0" accel="50000" decel="50000" fill="hold" nodeType="withEffect">
                                  <p:stCondLst>
                                    <p:cond delay="0"/>
                                  </p:stCondLst>
                                  <p:childTnLst>
                                    <p:animMotion origin="layout" path="M 8.10107E-7 1.11111E-6 L 0.54467 0.04907 " pathEditMode="relative" rAng="0" ptsTypes="AA">
                                      <p:cBhvr>
                                        <p:cTn id="10" dur="2000" fill="hold"/>
                                        <p:tgtEl>
                                          <p:spTgt spid="42"/>
                                        </p:tgtEl>
                                        <p:attrNameLst>
                                          <p:attrName>ppt_x</p:attrName>
                                          <p:attrName>ppt_y</p:attrName>
                                        </p:attrNameLst>
                                      </p:cBhvr>
                                      <p:rCtr x="27234" y="24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457200"/>
            <a:ext cx="4800600" cy="736600"/>
          </a:xfrm>
        </p:spPr>
        <p:txBody>
          <a:bodyPr>
            <a:normAutofit fontScale="90000"/>
          </a:bodyPr>
          <a:lstStyle/>
          <a:p>
            <a:r>
              <a:rPr lang="en-US" sz="4400" b="1" dirty="0"/>
              <a:t>Ransomware Attack</a:t>
            </a:r>
          </a:p>
        </p:txBody>
      </p:sp>
      <p:sp>
        <p:nvSpPr>
          <p:cNvPr id="35" name="TextBox 34">
            <a:extLst>
              <a:ext uri="{FF2B5EF4-FFF2-40B4-BE49-F238E27FC236}">
                <a16:creationId xmlns:a16="http://schemas.microsoft.com/office/drawing/2014/main" id="{8047B77A-F916-4470-8027-4846DCD64B78}"/>
              </a:ext>
            </a:extLst>
          </p:cNvPr>
          <p:cNvSpPr txBox="1"/>
          <p:nvPr/>
        </p:nvSpPr>
        <p:spPr>
          <a:xfrm>
            <a:off x="2007950" y="6214433"/>
            <a:ext cx="1585761" cy="523220"/>
          </a:xfrm>
          <a:prstGeom prst="rect">
            <a:avLst/>
          </a:prstGeom>
          <a:noFill/>
        </p:spPr>
        <p:txBody>
          <a:bodyPr wrap="square" rtlCol="0">
            <a:spAutoFit/>
          </a:bodyPr>
          <a:lstStyle/>
          <a:p>
            <a:r>
              <a:rPr lang="en-US" sz="2800" dirty="0">
                <a:solidFill>
                  <a:schemeClr val="accent5">
                    <a:lumMod val="75000"/>
                  </a:schemeClr>
                </a:solidFill>
              </a:rPr>
              <a:t>Attacker</a:t>
            </a:r>
          </a:p>
        </p:txBody>
      </p:sp>
      <p:sp>
        <p:nvSpPr>
          <p:cNvPr id="36" name="Rectangle 35">
            <a:extLst>
              <a:ext uri="{FF2B5EF4-FFF2-40B4-BE49-F238E27FC236}">
                <a16:creationId xmlns:a16="http://schemas.microsoft.com/office/drawing/2014/main" id="{56BAFFC4-AE34-41C1-9079-8F85E4B3A3F1}"/>
              </a:ext>
            </a:extLst>
          </p:cNvPr>
          <p:cNvSpPr/>
          <p:nvPr/>
        </p:nvSpPr>
        <p:spPr>
          <a:xfrm>
            <a:off x="1223714" y="1371600"/>
            <a:ext cx="3727698" cy="4770880"/>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8" name="TextBox 37">
            <a:extLst>
              <a:ext uri="{FF2B5EF4-FFF2-40B4-BE49-F238E27FC236}">
                <a16:creationId xmlns:a16="http://schemas.microsoft.com/office/drawing/2014/main" id="{2B5632DA-CFFA-4A93-B946-1096BF83087D}"/>
              </a:ext>
            </a:extLst>
          </p:cNvPr>
          <p:cNvSpPr txBox="1"/>
          <p:nvPr/>
        </p:nvSpPr>
        <p:spPr>
          <a:xfrm>
            <a:off x="8727284" y="6159137"/>
            <a:ext cx="1585761" cy="523220"/>
          </a:xfrm>
          <a:prstGeom prst="rect">
            <a:avLst/>
          </a:prstGeom>
          <a:noFill/>
        </p:spPr>
        <p:txBody>
          <a:bodyPr wrap="square" rtlCol="0">
            <a:spAutoFit/>
          </a:bodyPr>
          <a:lstStyle/>
          <a:p>
            <a:r>
              <a:rPr lang="en-US" sz="2800" dirty="0">
                <a:solidFill>
                  <a:srgbClr val="0070C0"/>
                </a:solidFill>
              </a:rPr>
              <a:t>Victim</a:t>
            </a:r>
          </a:p>
        </p:txBody>
      </p:sp>
      <p:sp>
        <p:nvSpPr>
          <p:cNvPr id="39" name="Rectangle 38">
            <a:extLst>
              <a:ext uri="{FF2B5EF4-FFF2-40B4-BE49-F238E27FC236}">
                <a16:creationId xmlns:a16="http://schemas.microsoft.com/office/drawing/2014/main" id="{75B0187F-7961-4133-A2DC-E5CECFC5EA0A}"/>
              </a:ext>
            </a:extLst>
          </p:cNvPr>
          <p:cNvSpPr/>
          <p:nvPr/>
        </p:nvSpPr>
        <p:spPr>
          <a:xfrm>
            <a:off x="6856413" y="1371600"/>
            <a:ext cx="3868460" cy="477088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 name="Group 6">
            <a:extLst>
              <a:ext uri="{FF2B5EF4-FFF2-40B4-BE49-F238E27FC236}">
                <a16:creationId xmlns:a16="http://schemas.microsoft.com/office/drawing/2014/main" id="{59DBCB66-65D3-4748-9AF2-1D7448A3DCDC}"/>
              </a:ext>
            </a:extLst>
          </p:cNvPr>
          <p:cNvGrpSpPr/>
          <p:nvPr/>
        </p:nvGrpSpPr>
        <p:grpSpPr>
          <a:xfrm>
            <a:off x="3042324" y="1254740"/>
            <a:ext cx="1688638" cy="1688638"/>
            <a:chOff x="1956511" y="4080419"/>
            <a:chExt cx="1688638" cy="1688638"/>
          </a:xfrm>
        </p:grpSpPr>
        <p:grpSp>
          <p:nvGrpSpPr>
            <p:cNvPr id="19" name="Group 18">
              <a:extLst>
                <a:ext uri="{FF2B5EF4-FFF2-40B4-BE49-F238E27FC236}">
                  <a16:creationId xmlns:a16="http://schemas.microsoft.com/office/drawing/2014/main" id="{8331CB00-087D-49D9-98DF-A147EDCA9918}"/>
                </a:ext>
              </a:extLst>
            </p:cNvPr>
            <p:cNvGrpSpPr/>
            <p:nvPr/>
          </p:nvGrpSpPr>
          <p:grpSpPr>
            <a:xfrm>
              <a:off x="1956511" y="4080419"/>
              <a:ext cx="1688638" cy="1688638"/>
              <a:chOff x="1065212" y="2991239"/>
              <a:chExt cx="1484133" cy="1484133"/>
            </a:xfrm>
          </p:grpSpPr>
          <p:pic>
            <p:nvPicPr>
              <p:cNvPr id="20" name="Graphic 19" descr="Key">
                <a:extLst>
                  <a:ext uri="{FF2B5EF4-FFF2-40B4-BE49-F238E27FC236}">
                    <a16:creationId xmlns:a16="http://schemas.microsoft.com/office/drawing/2014/main" id="{70407250-6636-4338-9442-46F97B356E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5212" y="2991239"/>
                <a:ext cx="1484133" cy="1484133"/>
              </a:xfrm>
              <a:prstGeom prst="rect">
                <a:avLst/>
              </a:prstGeom>
            </p:spPr>
          </p:pic>
          <p:sp>
            <p:nvSpPr>
              <p:cNvPr id="27" name="Rectangle 26">
                <a:extLst>
                  <a:ext uri="{FF2B5EF4-FFF2-40B4-BE49-F238E27FC236}">
                    <a16:creationId xmlns:a16="http://schemas.microsoft.com/office/drawing/2014/main" id="{D277EB31-09AF-4834-A115-DD60340C018C}"/>
                  </a:ext>
                </a:extLst>
              </p:cNvPr>
              <p:cNvSpPr/>
              <p:nvPr/>
            </p:nvSpPr>
            <p:spPr>
              <a:xfrm>
                <a:off x="1072712" y="3028066"/>
                <a:ext cx="1277169" cy="405754"/>
              </a:xfrm>
              <a:prstGeom prst="rect">
                <a:avLst/>
              </a:prstGeom>
            </p:spPr>
            <p:txBody>
              <a:bodyPr wrap="none">
                <a:spAutoFit/>
              </a:bodyPr>
              <a:lstStyle/>
              <a:p>
                <a:r>
                  <a:rPr lang="en-US" dirty="0"/>
                  <a:t>Public Key</a:t>
                </a:r>
              </a:p>
            </p:txBody>
          </p:sp>
        </p:grpSp>
        <p:sp>
          <p:nvSpPr>
            <p:cNvPr id="4" name="Rectangle 3">
              <a:extLst>
                <a:ext uri="{FF2B5EF4-FFF2-40B4-BE49-F238E27FC236}">
                  <a16:creationId xmlns:a16="http://schemas.microsoft.com/office/drawing/2014/main" id="{22DF8189-427D-42BB-9A26-B66480266F9C}"/>
                </a:ext>
              </a:extLst>
            </p:cNvPr>
            <p:cNvSpPr/>
            <p:nvPr/>
          </p:nvSpPr>
          <p:spPr>
            <a:xfrm>
              <a:off x="2284238" y="4723805"/>
              <a:ext cx="1228221" cy="338554"/>
            </a:xfrm>
            <a:prstGeom prst="rect">
              <a:avLst/>
            </a:prstGeom>
          </p:spPr>
          <p:txBody>
            <a:bodyPr wrap="none">
              <a:spAutoFit/>
            </a:bodyPr>
            <a:lstStyle/>
            <a:p>
              <a:r>
                <a:rPr lang="en-US" sz="1600" dirty="0">
                  <a:solidFill>
                    <a:schemeClr val="bg1"/>
                  </a:solidFill>
                </a:rPr>
                <a:t>N= 187 e = 7</a:t>
              </a:r>
            </a:p>
          </p:txBody>
        </p:sp>
      </p:grpSp>
      <p:grpSp>
        <p:nvGrpSpPr>
          <p:cNvPr id="8" name="Group 7">
            <a:extLst>
              <a:ext uri="{FF2B5EF4-FFF2-40B4-BE49-F238E27FC236}">
                <a16:creationId xmlns:a16="http://schemas.microsoft.com/office/drawing/2014/main" id="{A34030E3-76A2-48BA-AB32-72C9544B787C}"/>
              </a:ext>
            </a:extLst>
          </p:cNvPr>
          <p:cNvGrpSpPr/>
          <p:nvPr/>
        </p:nvGrpSpPr>
        <p:grpSpPr>
          <a:xfrm>
            <a:off x="1325482" y="1254740"/>
            <a:ext cx="1785295" cy="1688638"/>
            <a:chOff x="1807883" y="1828800"/>
            <a:chExt cx="1785295" cy="1688638"/>
          </a:xfrm>
        </p:grpSpPr>
        <p:grpSp>
          <p:nvGrpSpPr>
            <p:cNvPr id="5" name="Group 4">
              <a:extLst>
                <a:ext uri="{FF2B5EF4-FFF2-40B4-BE49-F238E27FC236}">
                  <a16:creationId xmlns:a16="http://schemas.microsoft.com/office/drawing/2014/main" id="{80D7E5AA-D56A-45D6-97F8-FD5C48595945}"/>
                </a:ext>
              </a:extLst>
            </p:cNvPr>
            <p:cNvGrpSpPr/>
            <p:nvPr/>
          </p:nvGrpSpPr>
          <p:grpSpPr>
            <a:xfrm>
              <a:off x="1807883" y="1828800"/>
              <a:ext cx="1785295" cy="1688638"/>
              <a:chOff x="3268361" y="2235889"/>
              <a:chExt cx="1569084" cy="1484133"/>
            </a:xfrm>
          </p:grpSpPr>
          <p:pic>
            <p:nvPicPr>
              <p:cNvPr id="6" name="Graphic 5" descr="Key">
                <a:extLst>
                  <a:ext uri="{FF2B5EF4-FFF2-40B4-BE49-F238E27FC236}">
                    <a16:creationId xmlns:a16="http://schemas.microsoft.com/office/drawing/2014/main" id="{C81ECE88-2269-4139-8202-7B95651298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68361" y="2235889"/>
                <a:ext cx="1484133" cy="1484133"/>
              </a:xfrm>
              <a:prstGeom prst="rect">
                <a:avLst/>
              </a:prstGeom>
            </p:spPr>
          </p:pic>
          <p:sp>
            <p:nvSpPr>
              <p:cNvPr id="10" name="Rectangle 9">
                <a:extLst>
                  <a:ext uri="{FF2B5EF4-FFF2-40B4-BE49-F238E27FC236}">
                    <a16:creationId xmlns:a16="http://schemas.microsoft.com/office/drawing/2014/main" id="{58F8A1EF-38AB-4600-9AA3-2659DE5F5358}"/>
                  </a:ext>
                </a:extLst>
              </p:cNvPr>
              <p:cNvSpPr/>
              <p:nvPr/>
            </p:nvSpPr>
            <p:spPr>
              <a:xfrm>
                <a:off x="3268361" y="2286000"/>
                <a:ext cx="1569084" cy="461665"/>
              </a:xfrm>
              <a:prstGeom prst="rect">
                <a:avLst/>
              </a:prstGeom>
            </p:spPr>
            <p:txBody>
              <a:bodyPr wrap="none">
                <a:spAutoFit/>
              </a:bodyPr>
              <a:lstStyle/>
              <a:p>
                <a:r>
                  <a:rPr lang="en-US" dirty="0"/>
                  <a:t>Private Key</a:t>
                </a:r>
              </a:p>
            </p:txBody>
          </p:sp>
        </p:grpSp>
        <p:sp>
          <p:nvSpPr>
            <p:cNvPr id="23" name="Rectangle 22">
              <a:extLst>
                <a:ext uri="{FF2B5EF4-FFF2-40B4-BE49-F238E27FC236}">
                  <a16:creationId xmlns:a16="http://schemas.microsoft.com/office/drawing/2014/main" id="{BF834DC8-6217-4821-B071-FEF40892B95C}"/>
                </a:ext>
              </a:extLst>
            </p:cNvPr>
            <p:cNvSpPr/>
            <p:nvPr/>
          </p:nvSpPr>
          <p:spPr>
            <a:xfrm>
              <a:off x="2176547" y="2456436"/>
              <a:ext cx="1207382" cy="338554"/>
            </a:xfrm>
            <a:prstGeom prst="rect">
              <a:avLst/>
            </a:prstGeom>
          </p:spPr>
          <p:txBody>
            <a:bodyPr wrap="none">
              <a:spAutoFit/>
            </a:bodyPr>
            <a:lstStyle/>
            <a:p>
              <a:r>
                <a:rPr lang="en-US" sz="1600" dirty="0">
                  <a:solidFill>
                    <a:schemeClr val="bg1"/>
                  </a:solidFill>
                </a:rPr>
                <a:t>p =11 q = 17</a:t>
              </a:r>
            </a:p>
          </p:txBody>
        </p:sp>
      </p:grpSp>
      <p:grpSp>
        <p:nvGrpSpPr>
          <p:cNvPr id="12" name="Group 11">
            <a:extLst>
              <a:ext uri="{FF2B5EF4-FFF2-40B4-BE49-F238E27FC236}">
                <a16:creationId xmlns:a16="http://schemas.microsoft.com/office/drawing/2014/main" id="{102051F4-0E2E-4F1C-B14E-1C49C5B483BD}"/>
              </a:ext>
            </a:extLst>
          </p:cNvPr>
          <p:cNvGrpSpPr/>
          <p:nvPr/>
        </p:nvGrpSpPr>
        <p:grpSpPr>
          <a:xfrm>
            <a:off x="8153955" y="1660154"/>
            <a:ext cx="1146657" cy="1523012"/>
            <a:chOff x="9143709" y="1630664"/>
            <a:chExt cx="1146657" cy="1523012"/>
          </a:xfrm>
        </p:grpSpPr>
        <p:sp>
          <p:nvSpPr>
            <p:cNvPr id="9" name="Rectangle: Folded Corner 8">
              <a:extLst>
                <a:ext uri="{FF2B5EF4-FFF2-40B4-BE49-F238E27FC236}">
                  <a16:creationId xmlns:a16="http://schemas.microsoft.com/office/drawing/2014/main" id="{BEEA0256-D79B-40DC-9826-672A336ED7F5}"/>
                </a:ext>
              </a:extLst>
            </p:cNvPr>
            <p:cNvSpPr/>
            <p:nvPr/>
          </p:nvSpPr>
          <p:spPr>
            <a:xfrm>
              <a:off x="9147366" y="1630664"/>
              <a:ext cx="1143000" cy="1284778"/>
            </a:xfrm>
            <a:prstGeom prst="foldedCorner">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 </a:t>
              </a:r>
              <a:r>
                <a:rPr lang="en-US" sz="6000" dirty="0">
                  <a:solidFill>
                    <a:schemeClr val="bg1"/>
                  </a:solidFill>
                </a:rPr>
                <a:t>7</a:t>
              </a:r>
              <a:endParaRPr lang="en-US" sz="2800" dirty="0">
                <a:solidFill>
                  <a:schemeClr val="bg1"/>
                </a:solidFill>
              </a:endParaRPr>
            </a:p>
          </p:txBody>
        </p:sp>
        <p:sp>
          <p:nvSpPr>
            <p:cNvPr id="11" name="TextBox 10">
              <a:extLst>
                <a:ext uri="{FF2B5EF4-FFF2-40B4-BE49-F238E27FC236}">
                  <a16:creationId xmlns:a16="http://schemas.microsoft.com/office/drawing/2014/main" id="{3585B0C6-6E9F-439F-9BBB-482BD31460B8}"/>
                </a:ext>
              </a:extLst>
            </p:cNvPr>
            <p:cNvSpPr txBox="1"/>
            <p:nvPr/>
          </p:nvSpPr>
          <p:spPr>
            <a:xfrm>
              <a:off x="9143709" y="2876677"/>
              <a:ext cx="1127937" cy="276999"/>
            </a:xfrm>
            <a:prstGeom prst="rect">
              <a:avLst/>
            </a:prstGeom>
            <a:noFill/>
          </p:spPr>
          <p:txBody>
            <a:bodyPr wrap="none" rtlCol="0">
              <a:spAutoFit/>
            </a:bodyPr>
            <a:lstStyle/>
            <a:p>
              <a:r>
                <a:rPr lang="en-US" sz="1200" dirty="0"/>
                <a:t>Text Document</a:t>
              </a:r>
            </a:p>
          </p:txBody>
        </p:sp>
      </p:grpSp>
      <p:grpSp>
        <p:nvGrpSpPr>
          <p:cNvPr id="33" name="Group 32">
            <a:extLst>
              <a:ext uri="{FF2B5EF4-FFF2-40B4-BE49-F238E27FC236}">
                <a16:creationId xmlns:a16="http://schemas.microsoft.com/office/drawing/2014/main" id="{ADE90B87-D9AC-48C9-A6C5-B627CADFD0C1}"/>
              </a:ext>
            </a:extLst>
          </p:cNvPr>
          <p:cNvGrpSpPr/>
          <p:nvPr/>
        </p:nvGrpSpPr>
        <p:grpSpPr>
          <a:xfrm>
            <a:off x="8958277" y="4787405"/>
            <a:ext cx="1688638" cy="1688638"/>
            <a:chOff x="1956511" y="4080419"/>
            <a:chExt cx="1688638" cy="1688638"/>
          </a:xfrm>
        </p:grpSpPr>
        <p:grpSp>
          <p:nvGrpSpPr>
            <p:cNvPr id="34" name="Group 33">
              <a:extLst>
                <a:ext uri="{FF2B5EF4-FFF2-40B4-BE49-F238E27FC236}">
                  <a16:creationId xmlns:a16="http://schemas.microsoft.com/office/drawing/2014/main" id="{477458A2-7364-430D-8A44-2AA5559D4145}"/>
                </a:ext>
              </a:extLst>
            </p:cNvPr>
            <p:cNvGrpSpPr/>
            <p:nvPr/>
          </p:nvGrpSpPr>
          <p:grpSpPr>
            <a:xfrm>
              <a:off x="1956511" y="4080419"/>
              <a:ext cx="1688638" cy="1688638"/>
              <a:chOff x="1065212" y="2991239"/>
              <a:chExt cx="1484133" cy="1484133"/>
            </a:xfrm>
          </p:grpSpPr>
          <p:pic>
            <p:nvPicPr>
              <p:cNvPr id="41" name="Graphic 40" descr="Key">
                <a:extLst>
                  <a:ext uri="{FF2B5EF4-FFF2-40B4-BE49-F238E27FC236}">
                    <a16:creationId xmlns:a16="http://schemas.microsoft.com/office/drawing/2014/main" id="{67A4017A-F1C0-4067-85A4-145BC68023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5212" y="2991239"/>
                <a:ext cx="1484133" cy="1484133"/>
              </a:xfrm>
              <a:prstGeom prst="rect">
                <a:avLst/>
              </a:prstGeom>
            </p:spPr>
          </p:pic>
          <p:sp>
            <p:nvSpPr>
              <p:cNvPr id="47" name="Rectangle 46">
                <a:extLst>
                  <a:ext uri="{FF2B5EF4-FFF2-40B4-BE49-F238E27FC236}">
                    <a16:creationId xmlns:a16="http://schemas.microsoft.com/office/drawing/2014/main" id="{0F7C0BB1-0211-4848-9301-69D86A7F874B}"/>
                  </a:ext>
                </a:extLst>
              </p:cNvPr>
              <p:cNvSpPr/>
              <p:nvPr/>
            </p:nvSpPr>
            <p:spPr>
              <a:xfrm>
                <a:off x="1072712" y="3028066"/>
                <a:ext cx="1277169" cy="405754"/>
              </a:xfrm>
              <a:prstGeom prst="rect">
                <a:avLst/>
              </a:prstGeom>
            </p:spPr>
            <p:txBody>
              <a:bodyPr wrap="none">
                <a:spAutoFit/>
              </a:bodyPr>
              <a:lstStyle/>
              <a:p>
                <a:r>
                  <a:rPr lang="en-US" dirty="0"/>
                  <a:t>Public Key</a:t>
                </a:r>
              </a:p>
            </p:txBody>
          </p:sp>
        </p:grpSp>
        <p:sp>
          <p:nvSpPr>
            <p:cNvPr id="40" name="Rectangle 39">
              <a:extLst>
                <a:ext uri="{FF2B5EF4-FFF2-40B4-BE49-F238E27FC236}">
                  <a16:creationId xmlns:a16="http://schemas.microsoft.com/office/drawing/2014/main" id="{9B5B8B0D-8D61-4A90-8D7E-0E81A951BE3D}"/>
                </a:ext>
              </a:extLst>
            </p:cNvPr>
            <p:cNvSpPr/>
            <p:nvPr/>
          </p:nvSpPr>
          <p:spPr>
            <a:xfrm>
              <a:off x="2284238" y="4723805"/>
              <a:ext cx="1228221" cy="338554"/>
            </a:xfrm>
            <a:prstGeom prst="rect">
              <a:avLst/>
            </a:prstGeom>
          </p:spPr>
          <p:txBody>
            <a:bodyPr wrap="none">
              <a:spAutoFit/>
            </a:bodyPr>
            <a:lstStyle/>
            <a:p>
              <a:r>
                <a:rPr lang="en-US" sz="1600" dirty="0">
                  <a:solidFill>
                    <a:schemeClr val="bg1"/>
                  </a:solidFill>
                </a:rPr>
                <a:t>N= 187 e = 7</a:t>
              </a:r>
            </a:p>
          </p:txBody>
        </p:sp>
      </p:grpSp>
      <p:grpSp>
        <p:nvGrpSpPr>
          <p:cNvPr id="15" name="Group 14">
            <a:extLst>
              <a:ext uri="{FF2B5EF4-FFF2-40B4-BE49-F238E27FC236}">
                <a16:creationId xmlns:a16="http://schemas.microsoft.com/office/drawing/2014/main" id="{EB68C8C5-5C22-4647-B5CF-44950DD18E08}"/>
              </a:ext>
            </a:extLst>
          </p:cNvPr>
          <p:cNvGrpSpPr/>
          <p:nvPr/>
        </p:nvGrpSpPr>
        <p:grpSpPr>
          <a:xfrm>
            <a:off x="6946651" y="4476393"/>
            <a:ext cx="2029595" cy="2020013"/>
            <a:chOff x="4792617" y="3867715"/>
            <a:chExt cx="2029595" cy="2020013"/>
          </a:xfrm>
        </p:grpSpPr>
        <p:grpSp>
          <p:nvGrpSpPr>
            <p:cNvPr id="28" name="Group 27">
              <a:extLst>
                <a:ext uri="{FF2B5EF4-FFF2-40B4-BE49-F238E27FC236}">
                  <a16:creationId xmlns:a16="http://schemas.microsoft.com/office/drawing/2014/main" id="{13EBCCBA-5E86-44A1-BCD7-FAD39ABD3E55}"/>
                </a:ext>
              </a:extLst>
            </p:cNvPr>
            <p:cNvGrpSpPr/>
            <p:nvPr/>
          </p:nvGrpSpPr>
          <p:grpSpPr>
            <a:xfrm>
              <a:off x="4792617" y="3867715"/>
              <a:ext cx="2029595" cy="2020013"/>
              <a:chOff x="3150778" y="1928056"/>
              <a:chExt cx="1783797" cy="1775376"/>
            </a:xfrm>
          </p:grpSpPr>
          <p:pic>
            <p:nvPicPr>
              <p:cNvPr id="29" name="Graphic 28" descr="Key">
                <a:extLst>
                  <a:ext uri="{FF2B5EF4-FFF2-40B4-BE49-F238E27FC236}">
                    <a16:creationId xmlns:a16="http://schemas.microsoft.com/office/drawing/2014/main" id="{C2A2F137-CD1C-4CF0-8280-AE6FA424BBD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00609" y="2219299"/>
                <a:ext cx="1484133" cy="1484133"/>
              </a:xfrm>
              <a:prstGeom prst="rect">
                <a:avLst/>
              </a:prstGeom>
            </p:spPr>
          </p:pic>
          <p:sp>
            <p:nvSpPr>
              <p:cNvPr id="30" name="Rectangle 29">
                <a:extLst>
                  <a:ext uri="{FF2B5EF4-FFF2-40B4-BE49-F238E27FC236}">
                    <a16:creationId xmlns:a16="http://schemas.microsoft.com/office/drawing/2014/main" id="{078394A3-F89B-457C-8CED-6494A3B44E25}"/>
                  </a:ext>
                </a:extLst>
              </p:cNvPr>
              <p:cNvSpPr/>
              <p:nvPr/>
            </p:nvSpPr>
            <p:spPr>
              <a:xfrm>
                <a:off x="3150778" y="1928056"/>
                <a:ext cx="1783797" cy="730358"/>
              </a:xfrm>
              <a:prstGeom prst="rect">
                <a:avLst/>
              </a:prstGeom>
            </p:spPr>
            <p:txBody>
              <a:bodyPr wrap="none">
                <a:spAutoFit/>
              </a:bodyPr>
              <a:lstStyle/>
              <a:p>
                <a:pPr algn="ctr"/>
                <a:r>
                  <a:rPr lang="en-US" dirty="0"/>
                  <a:t>Randomized</a:t>
                </a:r>
              </a:p>
              <a:p>
                <a:pPr algn="ctr"/>
                <a:r>
                  <a:rPr lang="en-US" dirty="0"/>
                  <a:t>Symmetric Key</a:t>
                </a:r>
              </a:p>
            </p:txBody>
          </p:sp>
        </p:grpSp>
        <p:sp>
          <p:nvSpPr>
            <p:cNvPr id="3" name="TextBox 2">
              <a:extLst>
                <a:ext uri="{FF2B5EF4-FFF2-40B4-BE49-F238E27FC236}">
                  <a16:creationId xmlns:a16="http://schemas.microsoft.com/office/drawing/2014/main" id="{4808D981-1A5D-47FB-89DE-9F7A1641FBB5}"/>
                </a:ext>
              </a:extLst>
            </p:cNvPr>
            <p:cNvSpPr txBox="1"/>
            <p:nvPr/>
          </p:nvSpPr>
          <p:spPr>
            <a:xfrm>
              <a:off x="5312473" y="4733429"/>
              <a:ext cx="1186225" cy="523220"/>
            </a:xfrm>
            <a:prstGeom prst="rect">
              <a:avLst/>
            </a:prstGeom>
            <a:noFill/>
          </p:spPr>
          <p:txBody>
            <a:bodyPr wrap="square" rtlCol="0">
              <a:spAutoFit/>
            </a:bodyPr>
            <a:lstStyle/>
            <a:p>
              <a:r>
                <a:rPr lang="en-US" sz="2800" dirty="0">
                  <a:solidFill>
                    <a:schemeClr val="bg1"/>
                  </a:solidFill>
                </a:rPr>
                <a:t>k = 10</a:t>
              </a:r>
            </a:p>
          </p:txBody>
        </p:sp>
      </p:grpSp>
      <p:sp>
        <p:nvSpPr>
          <p:cNvPr id="53" name="Rectangle 52">
            <a:extLst>
              <a:ext uri="{FF2B5EF4-FFF2-40B4-BE49-F238E27FC236}">
                <a16:creationId xmlns:a16="http://schemas.microsoft.com/office/drawing/2014/main" id="{42F0B3CE-DC59-4DD8-9D1D-49DE4D560C23}"/>
              </a:ext>
            </a:extLst>
          </p:cNvPr>
          <p:cNvSpPr/>
          <p:nvPr/>
        </p:nvSpPr>
        <p:spPr>
          <a:xfrm>
            <a:off x="6946651" y="3962400"/>
            <a:ext cx="3700264" cy="209354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4" name="TextBox 53">
            <a:extLst>
              <a:ext uri="{FF2B5EF4-FFF2-40B4-BE49-F238E27FC236}">
                <a16:creationId xmlns:a16="http://schemas.microsoft.com/office/drawing/2014/main" id="{8EC74BD5-EE75-40B9-A676-C1AAB089A055}"/>
              </a:ext>
            </a:extLst>
          </p:cNvPr>
          <p:cNvSpPr txBox="1"/>
          <p:nvPr/>
        </p:nvSpPr>
        <p:spPr>
          <a:xfrm>
            <a:off x="9189745" y="3945743"/>
            <a:ext cx="1420738" cy="369332"/>
          </a:xfrm>
          <a:prstGeom prst="rect">
            <a:avLst/>
          </a:prstGeom>
          <a:noFill/>
        </p:spPr>
        <p:txBody>
          <a:bodyPr wrap="square" rtlCol="0">
            <a:spAutoFit/>
          </a:bodyPr>
          <a:lstStyle/>
          <a:p>
            <a:r>
              <a:rPr lang="en-US" sz="1800" dirty="0">
                <a:solidFill>
                  <a:srgbClr val="C00000"/>
                </a:solidFill>
              </a:rPr>
              <a:t>Ransomware</a:t>
            </a:r>
          </a:p>
        </p:txBody>
      </p:sp>
      <p:cxnSp>
        <p:nvCxnSpPr>
          <p:cNvPr id="26" name="Straight Arrow Connector 25">
            <a:extLst>
              <a:ext uri="{FF2B5EF4-FFF2-40B4-BE49-F238E27FC236}">
                <a16:creationId xmlns:a16="http://schemas.microsoft.com/office/drawing/2014/main" id="{E46C3FA9-E857-4512-A4C4-EECDB1ED6472}"/>
              </a:ext>
            </a:extLst>
          </p:cNvPr>
          <p:cNvCxnSpPr>
            <a:cxnSpLocks/>
            <a:endCxn id="11" idx="2"/>
          </p:cNvCxnSpPr>
          <p:nvPr/>
        </p:nvCxnSpPr>
        <p:spPr>
          <a:xfrm flipV="1">
            <a:off x="7940456" y="3183166"/>
            <a:ext cx="777468" cy="1393393"/>
          </a:xfrm>
          <a:prstGeom prst="straightConnector1">
            <a:avLst/>
          </a:prstGeom>
          <a:ln w="254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101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457200"/>
            <a:ext cx="4800600" cy="736600"/>
          </a:xfrm>
        </p:spPr>
        <p:txBody>
          <a:bodyPr>
            <a:normAutofit fontScale="90000"/>
          </a:bodyPr>
          <a:lstStyle/>
          <a:p>
            <a:r>
              <a:rPr lang="en-US" sz="4400" b="1" dirty="0"/>
              <a:t>Ransomware Attack</a:t>
            </a:r>
          </a:p>
        </p:txBody>
      </p:sp>
      <p:sp>
        <p:nvSpPr>
          <p:cNvPr id="35" name="TextBox 34">
            <a:extLst>
              <a:ext uri="{FF2B5EF4-FFF2-40B4-BE49-F238E27FC236}">
                <a16:creationId xmlns:a16="http://schemas.microsoft.com/office/drawing/2014/main" id="{8047B77A-F916-4470-8027-4846DCD64B78}"/>
              </a:ext>
            </a:extLst>
          </p:cNvPr>
          <p:cNvSpPr txBox="1"/>
          <p:nvPr/>
        </p:nvSpPr>
        <p:spPr>
          <a:xfrm>
            <a:off x="2007950" y="6214433"/>
            <a:ext cx="1585761" cy="523220"/>
          </a:xfrm>
          <a:prstGeom prst="rect">
            <a:avLst/>
          </a:prstGeom>
          <a:noFill/>
        </p:spPr>
        <p:txBody>
          <a:bodyPr wrap="square" rtlCol="0">
            <a:spAutoFit/>
          </a:bodyPr>
          <a:lstStyle/>
          <a:p>
            <a:r>
              <a:rPr lang="en-US" sz="2800" dirty="0">
                <a:solidFill>
                  <a:schemeClr val="accent5">
                    <a:lumMod val="75000"/>
                  </a:schemeClr>
                </a:solidFill>
              </a:rPr>
              <a:t>Attacker</a:t>
            </a:r>
          </a:p>
        </p:txBody>
      </p:sp>
      <p:sp>
        <p:nvSpPr>
          <p:cNvPr id="36" name="Rectangle 35">
            <a:extLst>
              <a:ext uri="{FF2B5EF4-FFF2-40B4-BE49-F238E27FC236}">
                <a16:creationId xmlns:a16="http://schemas.microsoft.com/office/drawing/2014/main" id="{56BAFFC4-AE34-41C1-9079-8F85E4B3A3F1}"/>
              </a:ext>
            </a:extLst>
          </p:cNvPr>
          <p:cNvSpPr/>
          <p:nvPr/>
        </p:nvSpPr>
        <p:spPr>
          <a:xfrm>
            <a:off x="1223714" y="1371600"/>
            <a:ext cx="3727698" cy="4770880"/>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8" name="TextBox 37">
            <a:extLst>
              <a:ext uri="{FF2B5EF4-FFF2-40B4-BE49-F238E27FC236}">
                <a16:creationId xmlns:a16="http://schemas.microsoft.com/office/drawing/2014/main" id="{2B5632DA-CFFA-4A93-B946-1096BF83087D}"/>
              </a:ext>
            </a:extLst>
          </p:cNvPr>
          <p:cNvSpPr txBox="1"/>
          <p:nvPr/>
        </p:nvSpPr>
        <p:spPr>
          <a:xfrm>
            <a:off x="8727284" y="6159137"/>
            <a:ext cx="1585761" cy="523220"/>
          </a:xfrm>
          <a:prstGeom prst="rect">
            <a:avLst/>
          </a:prstGeom>
          <a:noFill/>
        </p:spPr>
        <p:txBody>
          <a:bodyPr wrap="square" rtlCol="0">
            <a:spAutoFit/>
          </a:bodyPr>
          <a:lstStyle/>
          <a:p>
            <a:r>
              <a:rPr lang="en-US" sz="2800" dirty="0">
                <a:solidFill>
                  <a:srgbClr val="0070C0"/>
                </a:solidFill>
              </a:rPr>
              <a:t>Victim</a:t>
            </a:r>
          </a:p>
        </p:txBody>
      </p:sp>
      <p:sp>
        <p:nvSpPr>
          <p:cNvPr id="39" name="Rectangle 38">
            <a:extLst>
              <a:ext uri="{FF2B5EF4-FFF2-40B4-BE49-F238E27FC236}">
                <a16:creationId xmlns:a16="http://schemas.microsoft.com/office/drawing/2014/main" id="{75B0187F-7961-4133-A2DC-E5CECFC5EA0A}"/>
              </a:ext>
            </a:extLst>
          </p:cNvPr>
          <p:cNvSpPr/>
          <p:nvPr/>
        </p:nvSpPr>
        <p:spPr>
          <a:xfrm>
            <a:off x="6856413" y="1371600"/>
            <a:ext cx="3868460" cy="477088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 name="Group 6">
            <a:extLst>
              <a:ext uri="{FF2B5EF4-FFF2-40B4-BE49-F238E27FC236}">
                <a16:creationId xmlns:a16="http://schemas.microsoft.com/office/drawing/2014/main" id="{59DBCB66-65D3-4748-9AF2-1D7448A3DCDC}"/>
              </a:ext>
            </a:extLst>
          </p:cNvPr>
          <p:cNvGrpSpPr/>
          <p:nvPr/>
        </p:nvGrpSpPr>
        <p:grpSpPr>
          <a:xfrm>
            <a:off x="3042324" y="1254740"/>
            <a:ext cx="1688638" cy="1688638"/>
            <a:chOff x="1956511" y="4080419"/>
            <a:chExt cx="1688638" cy="1688638"/>
          </a:xfrm>
        </p:grpSpPr>
        <p:grpSp>
          <p:nvGrpSpPr>
            <p:cNvPr id="19" name="Group 18">
              <a:extLst>
                <a:ext uri="{FF2B5EF4-FFF2-40B4-BE49-F238E27FC236}">
                  <a16:creationId xmlns:a16="http://schemas.microsoft.com/office/drawing/2014/main" id="{8331CB00-087D-49D9-98DF-A147EDCA9918}"/>
                </a:ext>
              </a:extLst>
            </p:cNvPr>
            <p:cNvGrpSpPr/>
            <p:nvPr/>
          </p:nvGrpSpPr>
          <p:grpSpPr>
            <a:xfrm>
              <a:off x="1956511" y="4080419"/>
              <a:ext cx="1688638" cy="1688638"/>
              <a:chOff x="1065212" y="2991239"/>
              <a:chExt cx="1484133" cy="1484133"/>
            </a:xfrm>
          </p:grpSpPr>
          <p:pic>
            <p:nvPicPr>
              <p:cNvPr id="20" name="Graphic 19" descr="Key">
                <a:extLst>
                  <a:ext uri="{FF2B5EF4-FFF2-40B4-BE49-F238E27FC236}">
                    <a16:creationId xmlns:a16="http://schemas.microsoft.com/office/drawing/2014/main" id="{70407250-6636-4338-9442-46F97B356E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5212" y="2991239"/>
                <a:ext cx="1484133" cy="1484133"/>
              </a:xfrm>
              <a:prstGeom prst="rect">
                <a:avLst/>
              </a:prstGeom>
            </p:spPr>
          </p:pic>
          <p:sp>
            <p:nvSpPr>
              <p:cNvPr id="27" name="Rectangle 26">
                <a:extLst>
                  <a:ext uri="{FF2B5EF4-FFF2-40B4-BE49-F238E27FC236}">
                    <a16:creationId xmlns:a16="http://schemas.microsoft.com/office/drawing/2014/main" id="{D277EB31-09AF-4834-A115-DD60340C018C}"/>
                  </a:ext>
                </a:extLst>
              </p:cNvPr>
              <p:cNvSpPr/>
              <p:nvPr/>
            </p:nvSpPr>
            <p:spPr>
              <a:xfrm>
                <a:off x="1072712" y="3028066"/>
                <a:ext cx="1277169" cy="405754"/>
              </a:xfrm>
              <a:prstGeom prst="rect">
                <a:avLst/>
              </a:prstGeom>
            </p:spPr>
            <p:txBody>
              <a:bodyPr wrap="none">
                <a:spAutoFit/>
              </a:bodyPr>
              <a:lstStyle/>
              <a:p>
                <a:r>
                  <a:rPr lang="en-US" dirty="0"/>
                  <a:t>Public Key</a:t>
                </a:r>
              </a:p>
            </p:txBody>
          </p:sp>
        </p:grpSp>
        <p:sp>
          <p:nvSpPr>
            <p:cNvPr id="4" name="Rectangle 3">
              <a:extLst>
                <a:ext uri="{FF2B5EF4-FFF2-40B4-BE49-F238E27FC236}">
                  <a16:creationId xmlns:a16="http://schemas.microsoft.com/office/drawing/2014/main" id="{22DF8189-427D-42BB-9A26-B66480266F9C}"/>
                </a:ext>
              </a:extLst>
            </p:cNvPr>
            <p:cNvSpPr/>
            <p:nvPr/>
          </p:nvSpPr>
          <p:spPr>
            <a:xfrm>
              <a:off x="2284238" y="4723805"/>
              <a:ext cx="1228221" cy="338554"/>
            </a:xfrm>
            <a:prstGeom prst="rect">
              <a:avLst/>
            </a:prstGeom>
          </p:spPr>
          <p:txBody>
            <a:bodyPr wrap="none">
              <a:spAutoFit/>
            </a:bodyPr>
            <a:lstStyle/>
            <a:p>
              <a:r>
                <a:rPr lang="en-US" sz="1600" dirty="0">
                  <a:solidFill>
                    <a:schemeClr val="bg1"/>
                  </a:solidFill>
                </a:rPr>
                <a:t>N= 187 e = 7</a:t>
              </a:r>
            </a:p>
          </p:txBody>
        </p:sp>
      </p:grpSp>
      <p:grpSp>
        <p:nvGrpSpPr>
          <p:cNvPr id="8" name="Group 7">
            <a:extLst>
              <a:ext uri="{FF2B5EF4-FFF2-40B4-BE49-F238E27FC236}">
                <a16:creationId xmlns:a16="http://schemas.microsoft.com/office/drawing/2014/main" id="{A34030E3-76A2-48BA-AB32-72C9544B787C}"/>
              </a:ext>
            </a:extLst>
          </p:cNvPr>
          <p:cNvGrpSpPr/>
          <p:nvPr/>
        </p:nvGrpSpPr>
        <p:grpSpPr>
          <a:xfrm>
            <a:off x="1325482" y="1254740"/>
            <a:ext cx="1785295" cy="1688638"/>
            <a:chOff x="1807883" y="1828800"/>
            <a:chExt cx="1785295" cy="1688638"/>
          </a:xfrm>
        </p:grpSpPr>
        <p:grpSp>
          <p:nvGrpSpPr>
            <p:cNvPr id="5" name="Group 4">
              <a:extLst>
                <a:ext uri="{FF2B5EF4-FFF2-40B4-BE49-F238E27FC236}">
                  <a16:creationId xmlns:a16="http://schemas.microsoft.com/office/drawing/2014/main" id="{80D7E5AA-D56A-45D6-97F8-FD5C48595945}"/>
                </a:ext>
              </a:extLst>
            </p:cNvPr>
            <p:cNvGrpSpPr/>
            <p:nvPr/>
          </p:nvGrpSpPr>
          <p:grpSpPr>
            <a:xfrm>
              <a:off x="1807883" y="1828800"/>
              <a:ext cx="1785295" cy="1688638"/>
              <a:chOff x="3268361" y="2235889"/>
              <a:chExt cx="1569084" cy="1484133"/>
            </a:xfrm>
          </p:grpSpPr>
          <p:pic>
            <p:nvPicPr>
              <p:cNvPr id="6" name="Graphic 5" descr="Key">
                <a:extLst>
                  <a:ext uri="{FF2B5EF4-FFF2-40B4-BE49-F238E27FC236}">
                    <a16:creationId xmlns:a16="http://schemas.microsoft.com/office/drawing/2014/main" id="{C81ECE88-2269-4139-8202-7B95651298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68361" y="2235889"/>
                <a:ext cx="1484133" cy="1484133"/>
              </a:xfrm>
              <a:prstGeom prst="rect">
                <a:avLst/>
              </a:prstGeom>
            </p:spPr>
          </p:pic>
          <p:sp>
            <p:nvSpPr>
              <p:cNvPr id="10" name="Rectangle 9">
                <a:extLst>
                  <a:ext uri="{FF2B5EF4-FFF2-40B4-BE49-F238E27FC236}">
                    <a16:creationId xmlns:a16="http://schemas.microsoft.com/office/drawing/2014/main" id="{58F8A1EF-38AB-4600-9AA3-2659DE5F5358}"/>
                  </a:ext>
                </a:extLst>
              </p:cNvPr>
              <p:cNvSpPr/>
              <p:nvPr/>
            </p:nvSpPr>
            <p:spPr>
              <a:xfrm>
                <a:off x="3268361" y="2286000"/>
                <a:ext cx="1569084" cy="461665"/>
              </a:xfrm>
              <a:prstGeom prst="rect">
                <a:avLst/>
              </a:prstGeom>
            </p:spPr>
            <p:txBody>
              <a:bodyPr wrap="none">
                <a:spAutoFit/>
              </a:bodyPr>
              <a:lstStyle/>
              <a:p>
                <a:r>
                  <a:rPr lang="en-US" dirty="0"/>
                  <a:t>Private Key</a:t>
                </a:r>
              </a:p>
            </p:txBody>
          </p:sp>
        </p:grpSp>
        <p:sp>
          <p:nvSpPr>
            <p:cNvPr id="23" name="Rectangle 22">
              <a:extLst>
                <a:ext uri="{FF2B5EF4-FFF2-40B4-BE49-F238E27FC236}">
                  <a16:creationId xmlns:a16="http://schemas.microsoft.com/office/drawing/2014/main" id="{BF834DC8-6217-4821-B071-FEF40892B95C}"/>
                </a:ext>
              </a:extLst>
            </p:cNvPr>
            <p:cNvSpPr/>
            <p:nvPr/>
          </p:nvSpPr>
          <p:spPr>
            <a:xfrm>
              <a:off x="2176547" y="2456436"/>
              <a:ext cx="1207382" cy="338554"/>
            </a:xfrm>
            <a:prstGeom prst="rect">
              <a:avLst/>
            </a:prstGeom>
          </p:spPr>
          <p:txBody>
            <a:bodyPr wrap="none">
              <a:spAutoFit/>
            </a:bodyPr>
            <a:lstStyle/>
            <a:p>
              <a:r>
                <a:rPr lang="en-US" sz="1600" dirty="0">
                  <a:solidFill>
                    <a:schemeClr val="bg1"/>
                  </a:solidFill>
                </a:rPr>
                <a:t>p =11 q = 17</a:t>
              </a:r>
            </a:p>
          </p:txBody>
        </p:sp>
      </p:grpSp>
      <p:grpSp>
        <p:nvGrpSpPr>
          <p:cNvPr id="12" name="Group 11">
            <a:extLst>
              <a:ext uri="{FF2B5EF4-FFF2-40B4-BE49-F238E27FC236}">
                <a16:creationId xmlns:a16="http://schemas.microsoft.com/office/drawing/2014/main" id="{102051F4-0E2E-4F1C-B14E-1C49C5B483BD}"/>
              </a:ext>
            </a:extLst>
          </p:cNvPr>
          <p:cNvGrpSpPr/>
          <p:nvPr/>
        </p:nvGrpSpPr>
        <p:grpSpPr>
          <a:xfrm>
            <a:off x="8059619" y="1643985"/>
            <a:ext cx="1793183" cy="1568204"/>
            <a:chOff x="9051439" y="1630664"/>
            <a:chExt cx="1793183" cy="1568204"/>
          </a:xfrm>
        </p:grpSpPr>
        <p:sp>
          <p:nvSpPr>
            <p:cNvPr id="9" name="Rectangle: Folded Corner 8">
              <a:extLst>
                <a:ext uri="{FF2B5EF4-FFF2-40B4-BE49-F238E27FC236}">
                  <a16:creationId xmlns:a16="http://schemas.microsoft.com/office/drawing/2014/main" id="{BEEA0256-D79B-40DC-9826-672A336ED7F5}"/>
                </a:ext>
              </a:extLst>
            </p:cNvPr>
            <p:cNvSpPr/>
            <p:nvPr/>
          </p:nvSpPr>
          <p:spPr>
            <a:xfrm>
              <a:off x="9147366" y="1630664"/>
              <a:ext cx="1594400" cy="1284778"/>
            </a:xfrm>
            <a:prstGeom prst="foldedCorner">
              <a:avLst/>
            </a:prstGeom>
            <a:solidFill>
              <a:schemeClr val="tx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 </a:t>
              </a:r>
              <a:r>
                <a:rPr lang="en-US" sz="6000" dirty="0">
                  <a:solidFill>
                    <a:schemeClr val="bg1"/>
                  </a:solidFill>
                </a:rPr>
                <a:t>17</a:t>
              </a:r>
              <a:endParaRPr lang="en-US" sz="2800" dirty="0">
                <a:solidFill>
                  <a:schemeClr val="bg1"/>
                </a:solidFill>
              </a:endParaRPr>
            </a:p>
          </p:txBody>
        </p:sp>
        <p:sp>
          <p:nvSpPr>
            <p:cNvPr id="11" name="TextBox 10">
              <a:extLst>
                <a:ext uri="{FF2B5EF4-FFF2-40B4-BE49-F238E27FC236}">
                  <a16:creationId xmlns:a16="http://schemas.microsoft.com/office/drawing/2014/main" id="{3585B0C6-6E9F-439F-9BBB-482BD31460B8}"/>
                </a:ext>
              </a:extLst>
            </p:cNvPr>
            <p:cNvSpPr txBox="1"/>
            <p:nvPr/>
          </p:nvSpPr>
          <p:spPr>
            <a:xfrm>
              <a:off x="9051439" y="2921869"/>
              <a:ext cx="1793183" cy="276999"/>
            </a:xfrm>
            <a:prstGeom prst="rect">
              <a:avLst/>
            </a:prstGeom>
            <a:noFill/>
          </p:spPr>
          <p:txBody>
            <a:bodyPr wrap="none" rtlCol="0">
              <a:spAutoFit/>
            </a:bodyPr>
            <a:lstStyle/>
            <a:p>
              <a:r>
                <a:rPr lang="en-US" sz="1200" dirty="0"/>
                <a:t>Encrypted Text Document</a:t>
              </a:r>
            </a:p>
          </p:txBody>
        </p:sp>
      </p:grpSp>
      <p:grpSp>
        <p:nvGrpSpPr>
          <p:cNvPr id="33" name="Group 32">
            <a:extLst>
              <a:ext uri="{FF2B5EF4-FFF2-40B4-BE49-F238E27FC236}">
                <a16:creationId xmlns:a16="http://schemas.microsoft.com/office/drawing/2014/main" id="{ADE90B87-D9AC-48C9-A6C5-B627CADFD0C1}"/>
              </a:ext>
            </a:extLst>
          </p:cNvPr>
          <p:cNvGrpSpPr/>
          <p:nvPr/>
        </p:nvGrpSpPr>
        <p:grpSpPr>
          <a:xfrm>
            <a:off x="8958277" y="4787405"/>
            <a:ext cx="1688638" cy="1688638"/>
            <a:chOff x="1956511" y="4080419"/>
            <a:chExt cx="1688638" cy="1688638"/>
          </a:xfrm>
        </p:grpSpPr>
        <p:grpSp>
          <p:nvGrpSpPr>
            <p:cNvPr id="34" name="Group 33">
              <a:extLst>
                <a:ext uri="{FF2B5EF4-FFF2-40B4-BE49-F238E27FC236}">
                  <a16:creationId xmlns:a16="http://schemas.microsoft.com/office/drawing/2014/main" id="{477458A2-7364-430D-8A44-2AA5559D4145}"/>
                </a:ext>
              </a:extLst>
            </p:cNvPr>
            <p:cNvGrpSpPr/>
            <p:nvPr/>
          </p:nvGrpSpPr>
          <p:grpSpPr>
            <a:xfrm>
              <a:off x="1956511" y="4080419"/>
              <a:ext cx="1688638" cy="1688638"/>
              <a:chOff x="1065212" y="2991239"/>
              <a:chExt cx="1484133" cy="1484133"/>
            </a:xfrm>
          </p:grpSpPr>
          <p:pic>
            <p:nvPicPr>
              <p:cNvPr id="41" name="Graphic 40" descr="Key">
                <a:extLst>
                  <a:ext uri="{FF2B5EF4-FFF2-40B4-BE49-F238E27FC236}">
                    <a16:creationId xmlns:a16="http://schemas.microsoft.com/office/drawing/2014/main" id="{67A4017A-F1C0-4067-85A4-145BC68023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5212" y="2991239"/>
                <a:ext cx="1484133" cy="1484133"/>
              </a:xfrm>
              <a:prstGeom prst="rect">
                <a:avLst/>
              </a:prstGeom>
            </p:spPr>
          </p:pic>
          <p:sp>
            <p:nvSpPr>
              <p:cNvPr id="47" name="Rectangle 46">
                <a:extLst>
                  <a:ext uri="{FF2B5EF4-FFF2-40B4-BE49-F238E27FC236}">
                    <a16:creationId xmlns:a16="http://schemas.microsoft.com/office/drawing/2014/main" id="{0F7C0BB1-0211-4848-9301-69D86A7F874B}"/>
                  </a:ext>
                </a:extLst>
              </p:cNvPr>
              <p:cNvSpPr/>
              <p:nvPr/>
            </p:nvSpPr>
            <p:spPr>
              <a:xfrm>
                <a:off x="1072712" y="3028066"/>
                <a:ext cx="1277169" cy="405754"/>
              </a:xfrm>
              <a:prstGeom prst="rect">
                <a:avLst/>
              </a:prstGeom>
            </p:spPr>
            <p:txBody>
              <a:bodyPr wrap="none">
                <a:spAutoFit/>
              </a:bodyPr>
              <a:lstStyle/>
              <a:p>
                <a:r>
                  <a:rPr lang="en-US" dirty="0"/>
                  <a:t>Public Key</a:t>
                </a:r>
              </a:p>
            </p:txBody>
          </p:sp>
        </p:grpSp>
        <p:sp>
          <p:nvSpPr>
            <p:cNvPr id="40" name="Rectangle 39">
              <a:extLst>
                <a:ext uri="{FF2B5EF4-FFF2-40B4-BE49-F238E27FC236}">
                  <a16:creationId xmlns:a16="http://schemas.microsoft.com/office/drawing/2014/main" id="{9B5B8B0D-8D61-4A90-8D7E-0E81A951BE3D}"/>
                </a:ext>
              </a:extLst>
            </p:cNvPr>
            <p:cNvSpPr/>
            <p:nvPr/>
          </p:nvSpPr>
          <p:spPr>
            <a:xfrm>
              <a:off x="2284238" y="4723805"/>
              <a:ext cx="1228221" cy="338554"/>
            </a:xfrm>
            <a:prstGeom prst="rect">
              <a:avLst/>
            </a:prstGeom>
          </p:spPr>
          <p:txBody>
            <a:bodyPr wrap="none">
              <a:spAutoFit/>
            </a:bodyPr>
            <a:lstStyle/>
            <a:p>
              <a:r>
                <a:rPr lang="en-US" sz="1600" dirty="0">
                  <a:solidFill>
                    <a:schemeClr val="bg1"/>
                  </a:solidFill>
                </a:rPr>
                <a:t>N= 187 e = 7</a:t>
              </a:r>
            </a:p>
          </p:txBody>
        </p:sp>
      </p:grpSp>
      <p:grpSp>
        <p:nvGrpSpPr>
          <p:cNvPr id="15" name="Group 14">
            <a:extLst>
              <a:ext uri="{FF2B5EF4-FFF2-40B4-BE49-F238E27FC236}">
                <a16:creationId xmlns:a16="http://schemas.microsoft.com/office/drawing/2014/main" id="{EB68C8C5-5C22-4647-B5CF-44950DD18E08}"/>
              </a:ext>
            </a:extLst>
          </p:cNvPr>
          <p:cNvGrpSpPr/>
          <p:nvPr/>
        </p:nvGrpSpPr>
        <p:grpSpPr>
          <a:xfrm>
            <a:off x="6946651" y="4476393"/>
            <a:ext cx="2029595" cy="2020013"/>
            <a:chOff x="4792617" y="3867715"/>
            <a:chExt cx="2029595" cy="2020013"/>
          </a:xfrm>
        </p:grpSpPr>
        <p:grpSp>
          <p:nvGrpSpPr>
            <p:cNvPr id="28" name="Group 27">
              <a:extLst>
                <a:ext uri="{FF2B5EF4-FFF2-40B4-BE49-F238E27FC236}">
                  <a16:creationId xmlns:a16="http://schemas.microsoft.com/office/drawing/2014/main" id="{13EBCCBA-5E86-44A1-BCD7-FAD39ABD3E55}"/>
                </a:ext>
              </a:extLst>
            </p:cNvPr>
            <p:cNvGrpSpPr/>
            <p:nvPr/>
          </p:nvGrpSpPr>
          <p:grpSpPr>
            <a:xfrm>
              <a:off x="4792617" y="3867715"/>
              <a:ext cx="2029595" cy="2020013"/>
              <a:chOff x="3150778" y="1928056"/>
              <a:chExt cx="1783797" cy="1775376"/>
            </a:xfrm>
          </p:grpSpPr>
          <p:pic>
            <p:nvPicPr>
              <p:cNvPr id="29" name="Graphic 28" descr="Key">
                <a:extLst>
                  <a:ext uri="{FF2B5EF4-FFF2-40B4-BE49-F238E27FC236}">
                    <a16:creationId xmlns:a16="http://schemas.microsoft.com/office/drawing/2014/main" id="{C2A2F137-CD1C-4CF0-8280-AE6FA424BBD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00609" y="2219299"/>
                <a:ext cx="1484133" cy="1484133"/>
              </a:xfrm>
              <a:prstGeom prst="rect">
                <a:avLst/>
              </a:prstGeom>
            </p:spPr>
          </p:pic>
          <p:sp>
            <p:nvSpPr>
              <p:cNvPr id="30" name="Rectangle 29">
                <a:extLst>
                  <a:ext uri="{FF2B5EF4-FFF2-40B4-BE49-F238E27FC236}">
                    <a16:creationId xmlns:a16="http://schemas.microsoft.com/office/drawing/2014/main" id="{078394A3-F89B-457C-8CED-6494A3B44E25}"/>
                  </a:ext>
                </a:extLst>
              </p:cNvPr>
              <p:cNvSpPr/>
              <p:nvPr/>
            </p:nvSpPr>
            <p:spPr>
              <a:xfrm>
                <a:off x="3150778" y="1928056"/>
                <a:ext cx="1783797" cy="730358"/>
              </a:xfrm>
              <a:prstGeom prst="rect">
                <a:avLst/>
              </a:prstGeom>
            </p:spPr>
            <p:txBody>
              <a:bodyPr wrap="none">
                <a:spAutoFit/>
              </a:bodyPr>
              <a:lstStyle/>
              <a:p>
                <a:pPr algn="ctr"/>
                <a:r>
                  <a:rPr lang="en-US" dirty="0"/>
                  <a:t>Randomized</a:t>
                </a:r>
              </a:p>
              <a:p>
                <a:pPr algn="ctr"/>
                <a:r>
                  <a:rPr lang="en-US" dirty="0"/>
                  <a:t>Symmetric Key</a:t>
                </a:r>
              </a:p>
            </p:txBody>
          </p:sp>
        </p:grpSp>
        <p:sp>
          <p:nvSpPr>
            <p:cNvPr id="3" name="TextBox 2">
              <a:extLst>
                <a:ext uri="{FF2B5EF4-FFF2-40B4-BE49-F238E27FC236}">
                  <a16:creationId xmlns:a16="http://schemas.microsoft.com/office/drawing/2014/main" id="{4808D981-1A5D-47FB-89DE-9F7A1641FBB5}"/>
                </a:ext>
              </a:extLst>
            </p:cNvPr>
            <p:cNvSpPr txBox="1"/>
            <p:nvPr/>
          </p:nvSpPr>
          <p:spPr>
            <a:xfrm>
              <a:off x="5312473" y="4733429"/>
              <a:ext cx="1186225" cy="523220"/>
            </a:xfrm>
            <a:prstGeom prst="rect">
              <a:avLst/>
            </a:prstGeom>
            <a:noFill/>
          </p:spPr>
          <p:txBody>
            <a:bodyPr wrap="square" rtlCol="0">
              <a:spAutoFit/>
            </a:bodyPr>
            <a:lstStyle/>
            <a:p>
              <a:r>
                <a:rPr lang="en-US" sz="2800" dirty="0">
                  <a:solidFill>
                    <a:schemeClr val="bg1"/>
                  </a:solidFill>
                </a:rPr>
                <a:t>k = 10</a:t>
              </a:r>
            </a:p>
          </p:txBody>
        </p:sp>
      </p:grpSp>
      <p:sp>
        <p:nvSpPr>
          <p:cNvPr id="42" name="Rectangle 41">
            <a:extLst>
              <a:ext uri="{FF2B5EF4-FFF2-40B4-BE49-F238E27FC236}">
                <a16:creationId xmlns:a16="http://schemas.microsoft.com/office/drawing/2014/main" id="{0BED4BA3-7BF4-46D5-A6C4-C028B33AF667}"/>
              </a:ext>
            </a:extLst>
          </p:cNvPr>
          <p:cNvSpPr/>
          <p:nvPr/>
        </p:nvSpPr>
        <p:spPr>
          <a:xfrm>
            <a:off x="6946651" y="3962400"/>
            <a:ext cx="3700264" cy="209354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3" name="TextBox 42">
            <a:extLst>
              <a:ext uri="{FF2B5EF4-FFF2-40B4-BE49-F238E27FC236}">
                <a16:creationId xmlns:a16="http://schemas.microsoft.com/office/drawing/2014/main" id="{ACE88890-7265-4832-BFBB-E20AA52C5033}"/>
              </a:ext>
            </a:extLst>
          </p:cNvPr>
          <p:cNvSpPr txBox="1"/>
          <p:nvPr/>
        </p:nvSpPr>
        <p:spPr>
          <a:xfrm>
            <a:off x="9189745" y="3945743"/>
            <a:ext cx="1420738" cy="369332"/>
          </a:xfrm>
          <a:prstGeom prst="rect">
            <a:avLst/>
          </a:prstGeom>
          <a:noFill/>
        </p:spPr>
        <p:txBody>
          <a:bodyPr wrap="square" rtlCol="0">
            <a:spAutoFit/>
          </a:bodyPr>
          <a:lstStyle/>
          <a:p>
            <a:r>
              <a:rPr lang="en-US" sz="1800" dirty="0">
                <a:solidFill>
                  <a:srgbClr val="C00000"/>
                </a:solidFill>
              </a:rPr>
              <a:t>Ransomware</a:t>
            </a:r>
          </a:p>
        </p:txBody>
      </p:sp>
      <p:cxnSp>
        <p:nvCxnSpPr>
          <p:cNvPr id="26" name="Straight Arrow Connector 25">
            <a:extLst>
              <a:ext uri="{FF2B5EF4-FFF2-40B4-BE49-F238E27FC236}">
                <a16:creationId xmlns:a16="http://schemas.microsoft.com/office/drawing/2014/main" id="{E46C3FA9-E857-4512-A4C4-EECDB1ED6472}"/>
              </a:ext>
            </a:extLst>
          </p:cNvPr>
          <p:cNvCxnSpPr>
            <a:cxnSpLocks/>
            <a:stCxn id="30" idx="0"/>
            <a:endCxn id="11" idx="2"/>
          </p:cNvCxnSpPr>
          <p:nvPr/>
        </p:nvCxnSpPr>
        <p:spPr>
          <a:xfrm flipV="1">
            <a:off x="7961449" y="3212189"/>
            <a:ext cx="994762" cy="1264204"/>
          </a:xfrm>
          <a:prstGeom prst="straightConnector1">
            <a:avLst/>
          </a:prstGeom>
          <a:ln w="254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0115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6"/>
                                        </p:tgtEl>
                                      </p:cBhvr>
                                    </p:animEffect>
                                    <p:set>
                                      <p:cBhvr>
                                        <p:cTn id="7"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457200"/>
            <a:ext cx="4800600" cy="736600"/>
          </a:xfrm>
        </p:spPr>
        <p:txBody>
          <a:bodyPr>
            <a:normAutofit fontScale="90000"/>
          </a:bodyPr>
          <a:lstStyle/>
          <a:p>
            <a:r>
              <a:rPr lang="en-US" sz="4400" b="1" dirty="0"/>
              <a:t>Ransomware Attack</a:t>
            </a:r>
          </a:p>
        </p:txBody>
      </p:sp>
      <p:sp>
        <p:nvSpPr>
          <p:cNvPr id="35" name="TextBox 34">
            <a:extLst>
              <a:ext uri="{FF2B5EF4-FFF2-40B4-BE49-F238E27FC236}">
                <a16:creationId xmlns:a16="http://schemas.microsoft.com/office/drawing/2014/main" id="{8047B77A-F916-4470-8027-4846DCD64B78}"/>
              </a:ext>
            </a:extLst>
          </p:cNvPr>
          <p:cNvSpPr txBox="1"/>
          <p:nvPr/>
        </p:nvSpPr>
        <p:spPr>
          <a:xfrm>
            <a:off x="2007950" y="6214433"/>
            <a:ext cx="1585761" cy="523220"/>
          </a:xfrm>
          <a:prstGeom prst="rect">
            <a:avLst/>
          </a:prstGeom>
          <a:noFill/>
        </p:spPr>
        <p:txBody>
          <a:bodyPr wrap="square" rtlCol="0">
            <a:spAutoFit/>
          </a:bodyPr>
          <a:lstStyle/>
          <a:p>
            <a:r>
              <a:rPr lang="en-US" sz="2800" dirty="0">
                <a:solidFill>
                  <a:schemeClr val="accent5">
                    <a:lumMod val="75000"/>
                  </a:schemeClr>
                </a:solidFill>
              </a:rPr>
              <a:t>Attacker</a:t>
            </a:r>
          </a:p>
        </p:txBody>
      </p:sp>
      <p:sp>
        <p:nvSpPr>
          <p:cNvPr id="36" name="Rectangle 35">
            <a:extLst>
              <a:ext uri="{FF2B5EF4-FFF2-40B4-BE49-F238E27FC236}">
                <a16:creationId xmlns:a16="http://schemas.microsoft.com/office/drawing/2014/main" id="{56BAFFC4-AE34-41C1-9079-8F85E4B3A3F1}"/>
              </a:ext>
            </a:extLst>
          </p:cNvPr>
          <p:cNvSpPr/>
          <p:nvPr/>
        </p:nvSpPr>
        <p:spPr>
          <a:xfrm>
            <a:off x="1223714" y="1371600"/>
            <a:ext cx="3727698" cy="4770880"/>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8" name="TextBox 37">
            <a:extLst>
              <a:ext uri="{FF2B5EF4-FFF2-40B4-BE49-F238E27FC236}">
                <a16:creationId xmlns:a16="http://schemas.microsoft.com/office/drawing/2014/main" id="{2B5632DA-CFFA-4A93-B946-1096BF83087D}"/>
              </a:ext>
            </a:extLst>
          </p:cNvPr>
          <p:cNvSpPr txBox="1"/>
          <p:nvPr/>
        </p:nvSpPr>
        <p:spPr>
          <a:xfrm>
            <a:off x="8727284" y="6159137"/>
            <a:ext cx="1585761" cy="523220"/>
          </a:xfrm>
          <a:prstGeom prst="rect">
            <a:avLst/>
          </a:prstGeom>
          <a:noFill/>
        </p:spPr>
        <p:txBody>
          <a:bodyPr wrap="square" rtlCol="0">
            <a:spAutoFit/>
          </a:bodyPr>
          <a:lstStyle/>
          <a:p>
            <a:r>
              <a:rPr lang="en-US" sz="2800" dirty="0">
                <a:solidFill>
                  <a:srgbClr val="0070C0"/>
                </a:solidFill>
              </a:rPr>
              <a:t>Victim</a:t>
            </a:r>
          </a:p>
        </p:txBody>
      </p:sp>
      <p:sp>
        <p:nvSpPr>
          <p:cNvPr id="39" name="Rectangle 38">
            <a:extLst>
              <a:ext uri="{FF2B5EF4-FFF2-40B4-BE49-F238E27FC236}">
                <a16:creationId xmlns:a16="http://schemas.microsoft.com/office/drawing/2014/main" id="{75B0187F-7961-4133-A2DC-E5CECFC5EA0A}"/>
              </a:ext>
            </a:extLst>
          </p:cNvPr>
          <p:cNvSpPr/>
          <p:nvPr/>
        </p:nvSpPr>
        <p:spPr>
          <a:xfrm>
            <a:off x="6856413" y="1371600"/>
            <a:ext cx="3868460" cy="477088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 name="Group 6">
            <a:extLst>
              <a:ext uri="{FF2B5EF4-FFF2-40B4-BE49-F238E27FC236}">
                <a16:creationId xmlns:a16="http://schemas.microsoft.com/office/drawing/2014/main" id="{59DBCB66-65D3-4748-9AF2-1D7448A3DCDC}"/>
              </a:ext>
            </a:extLst>
          </p:cNvPr>
          <p:cNvGrpSpPr/>
          <p:nvPr/>
        </p:nvGrpSpPr>
        <p:grpSpPr>
          <a:xfrm>
            <a:off x="3042324" y="1254740"/>
            <a:ext cx="1688638" cy="1688638"/>
            <a:chOff x="1956511" y="4080419"/>
            <a:chExt cx="1688638" cy="1688638"/>
          </a:xfrm>
        </p:grpSpPr>
        <p:grpSp>
          <p:nvGrpSpPr>
            <p:cNvPr id="19" name="Group 18">
              <a:extLst>
                <a:ext uri="{FF2B5EF4-FFF2-40B4-BE49-F238E27FC236}">
                  <a16:creationId xmlns:a16="http://schemas.microsoft.com/office/drawing/2014/main" id="{8331CB00-087D-49D9-98DF-A147EDCA9918}"/>
                </a:ext>
              </a:extLst>
            </p:cNvPr>
            <p:cNvGrpSpPr/>
            <p:nvPr/>
          </p:nvGrpSpPr>
          <p:grpSpPr>
            <a:xfrm>
              <a:off x="1956511" y="4080419"/>
              <a:ext cx="1688638" cy="1688638"/>
              <a:chOff x="1065212" y="2991239"/>
              <a:chExt cx="1484133" cy="1484133"/>
            </a:xfrm>
          </p:grpSpPr>
          <p:pic>
            <p:nvPicPr>
              <p:cNvPr id="20" name="Graphic 19" descr="Key">
                <a:extLst>
                  <a:ext uri="{FF2B5EF4-FFF2-40B4-BE49-F238E27FC236}">
                    <a16:creationId xmlns:a16="http://schemas.microsoft.com/office/drawing/2014/main" id="{70407250-6636-4338-9442-46F97B356E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5212" y="2991239"/>
                <a:ext cx="1484133" cy="1484133"/>
              </a:xfrm>
              <a:prstGeom prst="rect">
                <a:avLst/>
              </a:prstGeom>
            </p:spPr>
          </p:pic>
          <p:sp>
            <p:nvSpPr>
              <p:cNvPr id="27" name="Rectangle 26">
                <a:extLst>
                  <a:ext uri="{FF2B5EF4-FFF2-40B4-BE49-F238E27FC236}">
                    <a16:creationId xmlns:a16="http://schemas.microsoft.com/office/drawing/2014/main" id="{D277EB31-09AF-4834-A115-DD60340C018C}"/>
                  </a:ext>
                </a:extLst>
              </p:cNvPr>
              <p:cNvSpPr/>
              <p:nvPr/>
            </p:nvSpPr>
            <p:spPr>
              <a:xfrm>
                <a:off x="1072712" y="3028066"/>
                <a:ext cx="1277169" cy="405754"/>
              </a:xfrm>
              <a:prstGeom prst="rect">
                <a:avLst/>
              </a:prstGeom>
            </p:spPr>
            <p:txBody>
              <a:bodyPr wrap="none">
                <a:spAutoFit/>
              </a:bodyPr>
              <a:lstStyle/>
              <a:p>
                <a:r>
                  <a:rPr lang="en-US" dirty="0"/>
                  <a:t>Public Key</a:t>
                </a:r>
              </a:p>
            </p:txBody>
          </p:sp>
        </p:grpSp>
        <p:sp>
          <p:nvSpPr>
            <p:cNvPr id="4" name="Rectangle 3">
              <a:extLst>
                <a:ext uri="{FF2B5EF4-FFF2-40B4-BE49-F238E27FC236}">
                  <a16:creationId xmlns:a16="http://schemas.microsoft.com/office/drawing/2014/main" id="{22DF8189-427D-42BB-9A26-B66480266F9C}"/>
                </a:ext>
              </a:extLst>
            </p:cNvPr>
            <p:cNvSpPr/>
            <p:nvPr/>
          </p:nvSpPr>
          <p:spPr>
            <a:xfrm>
              <a:off x="2284238" y="4723805"/>
              <a:ext cx="1228221" cy="338554"/>
            </a:xfrm>
            <a:prstGeom prst="rect">
              <a:avLst/>
            </a:prstGeom>
          </p:spPr>
          <p:txBody>
            <a:bodyPr wrap="none">
              <a:spAutoFit/>
            </a:bodyPr>
            <a:lstStyle/>
            <a:p>
              <a:r>
                <a:rPr lang="en-US" sz="1600" dirty="0">
                  <a:solidFill>
                    <a:schemeClr val="bg1"/>
                  </a:solidFill>
                </a:rPr>
                <a:t>N= 187 e = 7</a:t>
              </a:r>
            </a:p>
          </p:txBody>
        </p:sp>
      </p:grpSp>
      <p:grpSp>
        <p:nvGrpSpPr>
          <p:cNvPr id="8" name="Group 7">
            <a:extLst>
              <a:ext uri="{FF2B5EF4-FFF2-40B4-BE49-F238E27FC236}">
                <a16:creationId xmlns:a16="http://schemas.microsoft.com/office/drawing/2014/main" id="{A34030E3-76A2-48BA-AB32-72C9544B787C}"/>
              </a:ext>
            </a:extLst>
          </p:cNvPr>
          <p:cNvGrpSpPr/>
          <p:nvPr/>
        </p:nvGrpSpPr>
        <p:grpSpPr>
          <a:xfrm>
            <a:off x="1325482" y="1254740"/>
            <a:ext cx="1785295" cy="1688638"/>
            <a:chOff x="1807883" y="1828800"/>
            <a:chExt cx="1785295" cy="1688638"/>
          </a:xfrm>
        </p:grpSpPr>
        <p:grpSp>
          <p:nvGrpSpPr>
            <p:cNvPr id="5" name="Group 4">
              <a:extLst>
                <a:ext uri="{FF2B5EF4-FFF2-40B4-BE49-F238E27FC236}">
                  <a16:creationId xmlns:a16="http://schemas.microsoft.com/office/drawing/2014/main" id="{80D7E5AA-D56A-45D6-97F8-FD5C48595945}"/>
                </a:ext>
              </a:extLst>
            </p:cNvPr>
            <p:cNvGrpSpPr/>
            <p:nvPr/>
          </p:nvGrpSpPr>
          <p:grpSpPr>
            <a:xfrm>
              <a:off x="1807883" y="1828800"/>
              <a:ext cx="1785295" cy="1688638"/>
              <a:chOff x="3268361" y="2235889"/>
              <a:chExt cx="1569084" cy="1484133"/>
            </a:xfrm>
          </p:grpSpPr>
          <p:pic>
            <p:nvPicPr>
              <p:cNvPr id="6" name="Graphic 5" descr="Key">
                <a:extLst>
                  <a:ext uri="{FF2B5EF4-FFF2-40B4-BE49-F238E27FC236}">
                    <a16:creationId xmlns:a16="http://schemas.microsoft.com/office/drawing/2014/main" id="{C81ECE88-2269-4139-8202-7B95651298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68361" y="2235889"/>
                <a:ext cx="1484133" cy="1484133"/>
              </a:xfrm>
              <a:prstGeom prst="rect">
                <a:avLst/>
              </a:prstGeom>
            </p:spPr>
          </p:pic>
          <p:sp>
            <p:nvSpPr>
              <p:cNvPr id="10" name="Rectangle 9">
                <a:extLst>
                  <a:ext uri="{FF2B5EF4-FFF2-40B4-BE49-F238E27FC236}">
                    <a16:creationId xmlns:a16="http://schemas.microsoft.com/office/drawing/2014/main" id="{58F8A1EF-38AB-4600-9AA3-2659DE5F5358}"/>
                  </a:ext>
                </a:extLst>
              </p:cNvPr>
              <p:cNvSpPr/>
              <p:nvPr/>
            </p:nvSpPr>
            <p:spPr>
              <a:xfrm>
                <a:off x="3268361" y="2286000"/>
                <a:ext cx="1569084" cy="461665"/>
              </a:xfrm>
              <a:prstGeom prst="rect">
                <a:avLst/>
              </a:prstGeom>
            </p:spPr>
            <p:txBody>
              <a:bodyPr wrap="none">
                <a:spAutoFit/>
              </a:bodyPr>
              <a:lstStyle/>
              <a:p>
                <a:r>
                  <a:rPr lang="en-US" dirty="0"/>
                  <a:t>Private Key</a:t>
                </a:r>
              </a:p>
            </p:txBody>
          </p:sp>
        </p:grpSp>
        <p:sp>
          <p:nvSpPr>
            <p:cNvPr id="23" name="Rectangle 22">
              <a:extLst>
                <a:ext uri="{FF2B5EF4-FFF2-40B4-BE49-F238E27FC236}">
                  <a16:creationId xmlns:a16="http://schemas.microsoft.com/office/drawing/2014/main" id="{BF834DC8-6217-4821-B071-FEF40892B95C}"/>
                </a:ext>
              </a:extLst>
            </p:cNvPr>
            <p:cNvSpPr/>
            <p:nvPr/>
          </p:nvSpPr>
          <p:spPr>
            <a:xfrm>
              <a:off x="2176547" y="2456436"/>
              <a:ext cx="1207382" cy="338554"/>
            </a:xfrm>
            <a:prstGeom prst="rect">
              <a:avLst/>
            </a:prstGeom>
          </p:spPr>
          <p:txBody>
            <a:bodyPr wrap="none">
              <a:spAutoFit/>
            </a:bodyPr>
            <a:lstStyle/>
            <a:p>
              <a:r>
                <a:rPr lang="en-US" sz="1600" dirty="0">
                  <a:solidFill>
                    <a:schemeClr val="bg1"/>
                  </a:solidFill>
                </a:rPr>
                <a:t>p =11 q = 17</a:t>
              </a:r>
            </a:p>
          </p:txBody>
        </p:sp>
      </p:grpSp>
      <p:grpSp>
        <p:nvGrpSpPr>
          <p:cNvPr id="12" name="Group 11">
            <a:extLst>
              <a:ext uri="{FF2B5EF4-FFF2-40B4-BE49-F238E27FC236}">
                <a16:creationId xmlns:a16="http://schemas.microsoft.com/office/drawing/2014/main" id="{102051F4-0E2E-4F1C-B14E-1C49C5B483BD}"/>
              </a:ext>
            </a:extLst>
          </p:cNvPr>
          <p:cNvGrpSpPr/>
          <p:nvPr/>
        </p:nvGrpSpPr>
        <p:grpSpPr>
          <a:xfrm>
            <a:off x="8059619" y="1643985"/>
            <a:ext cx="1793183" cy="1568204"/>
            <a:chOff x="9051439" y="1630664"/>
            <a:chExt cx="1793183" cy="1568204"/>
          </a:xfrm>
        </p:grpSpPr>
        <p:sp>
          <p:nvSpPr>
            <p:cNvPr id="9" name="Rectangle: Folded Corner 8">
              <a:extLst>
                <a:ext uri="{FF2B5EF4-FFF2-40B4-BE49-F238E27FC236}">
                  <a16:creationId xmlns:a16="http://schemas.microsoft.com/office/drawing/2014/main" id="{BEEA0256-D79B-40DC-9826-672A336ED7F5}"/>
                </a:ext>
              </a:extLst>
            </p:cNvPr>
            <p:cNvSpPr/>
            <p:nvPr/>
          </p:nvSpPr>
          <p:spPr>
            <a:xfrm>
              <a:off x="9147366" y="1630664"/>
              <a:ext cx="1594400" cy="1284778"/>
            </a:xfrm>
            <a:prstGeom prst="foldedCorner">
              <a:avLst/>
            </a:prstGeom>
            <a:solidFill>
              <a:schemeClr val="tx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 </a:t>
              </a:r>
              <a:r>
                <a:rPr lang="en-US" sz="6000" dirty="0">
                  <a:solidFill>
                    <a:schemeClr val="bg1"/>
                  </a:solidFill>
                </a:rPr>
                <a:t>17</a:t>
              </a:r>
              <a:endParaRPr lang="en-US" sz="2800" dirty="0">
                <a:solidFill>
                  <a:schemeClr val="bg1"/>
                </a:solidFill>
              </a:endParaRPr>
            </a:p>
          </p:txBody>
        </p:sp>
        <p:sp>
          <p:nvSpPr>
            <p:cNvPr id="11" name="TextBox 10">
              <a:extLst>
                <a:ext uri="{FF2B5EF4-FFF2-40B4-BE49-F238E27FC236}">
                  <a16:creationId xmlns:a16="http://schemas.microsoft.com/office/drawing/2014/main" id="{3585B0C6-6E9F-439F-9BBB-482BD31460B8}"/>
                </a:ext>
              </a:extLst>
            </p:cNvPr>
            <p:cNvSpPr txBox="1"/>
            <p:nvPr/>
          </p:nvSpPr>
          <p:spPr>
            <a:xfrm>
              <a:off x="9051439" y="2921869"/>
              <a:ext cx="1793183" cy="276999"/>
            </a:xfrm>
            <a:prstGeom prst="rect">
              <a:avLst/>
            </a:prstGeom>
            <a:noFill/>
          </p:spPr>
          <p:txBody>
            <a:bodyPr wrap="none" rtlCol="0">
              <a:spAutoFit/>
            </a:bodyPr>
            <a:lstStyle/>
            <a:p>
              <a:r>
                <a:rPr lang="en-US" sz="1200" dirty="0"/>
                <a:t>Encrypted Text Document</a:t>
              </a:r>
            </a:p>
          </p:txBody>
        </p:sp>
      </p:grpSp>
      <p:grpSp>
        <p:nvGrpSpPr>
          <p:cNvPr id="33" name="Group 32">
            <a:extLst>
              <a:ext uri="{FF2B5EF4-FFF2-40B4-BE49-F238E27FC236}">
                <a16:creationId xmlns:a16="http://schemas.microsoft.com/office/drawing/2014/main" id="{ADE90B87-D9AC-48C9-A6C5-B627CADFD0C1}"/>
              </a:ext>
            </a:extLst>
          </p:cNvPr>
          <p:cNvGrpSpPr/>
          <p:nvPr/>
        </p:nvGrpSpPr>
        <p:grpSpPr>
          <a:xfrm>
            <a:off x="8958277" y="4787405"/>
            <a:ext cx="1688638" cy="1688638"/>
            <a:chOff x="1956511" y="4080419"/>
            <a:chExt cx="1688638" cy="1688638"/>
          </a:xfrm>
        </p:grpSpPr>
        <p:grpSp>
          <p:nvGrpSpPr>
            <p:cNvPr id="34" name="Group 33">
              <a:extLst>
                <a:ext uri="{FF2B5EF4-FFF2-40B4-BE49-F238E27FC236}">
                  <a16:creationId xmlns:a16="http://schemas.microsoft.com/office/drawing/2014/main" id="{477458A2-7364-430D-8A44-2AA5559D4145}"/>
                </a:ext>
              </a:extLst>
            </p:cNvPr>
            <p:cNvGrpSpPr/>
            <p:nvPr/>
          </p:nvGrpSpPr>
          <p:grpSpPr>
            <a:xfrm>
              <a:off x="1956511" y="4080419"/>
              <a:ext cx="1688638" cy="1688638"/>
              <a:chOff x="1065212" y="2991239"/>
              <a:chExt cx="1484133" cy="1484133"/>
            </a:xfrm>
          </p:grpSpPr>
          <p:pic>
            <p:nvPicPr>
              <p:cNvPr id="41" name="Graphic 40" descr="Key">
                <a:extLst>
                  <a:ext uri="{FF2B5EF4-FFF2-40B4-BE49-F238E27FC236}">
                    <a16:creationId xmlns:a16="http://schemas.microsoft.com/office/drawing/2014/main" id="{67A4017A-F1C0-4067-85A4-145BC68023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5212" y="2991239"/>
                <a:ext cx="1484133" cy="1484133"/>
              </a:xfrm>
              <a:prstGeom prst="rect">
                <a:avLst/>
              </a:prstGeom>
            </p:spPr>
          </p:pic>
          <p:sp>
            <p:nvSpPr>
              <p:cNvPr id="47" name="Rectangle 46">
                <a:extLst>
                  <a:ext uri="{FF2B5EF4-FFF2-40B4-BE49-F238E27FC236}">
                    <a16:creationId xmlns:a16="http://schemas.microsoft.com/office/drawing/2014/main" id="{0F7C0BB1-0211-4848-9301-69D86A7F874B}"/>
                  </a:ext>
                </a:extLst>
              </p:cNvPr>
              <p:cNvSpPr/>
              <p:nvPr/>
            </p:nvSpPr>
            <p:spPr>
              <a:xfrm>
                <a:off x="1072712" y="3028066"/>
                <a:ext cx="1277169" cy="405754"/>
              </a:xfrm>
              <a:prstGeom prst="rect">
                <a:avLst/>
              </a:prstGeom>
            </p:spPr>
            <p:txBody>
              <a:bodyPr wrap="none">
                <a:spAutoFit/>
              </a:bodyPr>
              <a:lstStyle/>
              <a:p>
                <a:r>
                  <a:rPr lang="en-US" dirty="0"/>
                  <a:t>Public Key</a:t>
                </a:r>
              </a:p>
            </p:txBody>
          </p:sp>
        </p:grpSp>
        <p:sp>
          <p:nvSpPr>
            <p:cNvPr id="40" name="Rectangle 39">
              <a:extLst>
                <a:ext uri="{FF2B5EF4-FFF2-40B4-BE49-F238E27FC236}">
                  <a16:creationId xmlns:a16="http://schemas.microsoft.com/office/drawing/2014/main" id="{9B5B8B0D-8D61-4A90-8D7E-0E81A951BE3D}"/>
                </a:ext>
              </a:extLst>
            </p:cNvPr>
            <p:cNvSpPr/>
            <p:nvPr/>
          </p:nvSpPr>
          <p:spPr>
            <a:xfrm>
              <a:off x="2284238" y="4723805"/>
              <a:ext cx="1228221" cy="338554"/>
            </a:xfrm>
            <a:prstGeom prst="rect">
              <a:avLst/>
            </a:prstGeom>
          </p:spPr>
          <p:txBody>
            <a:bodyPr wrap="none">
              <a:spAutoFit/>
            </a:bodyPr>
            <a:lstStyle/>
            <a:p>
              <a:r>
                <a:rPr lang="en-US" sz="1600" dirty="0">
                  <a:solidFill>
                    <a:schemeClr val="bg1"/>
                  </a:solidFill>
                </a:rPr>
                <a:t>N= 187 e = 7</a:t>
              </a:r>
            </a:p>
          </p:txBody>
        </p:sp>
      </p:grpSp>
      <p:grpSp>
        <p:nvGrpSpPr>
          <p:cNvPr id="15" name="Group 14">
            <a:extLst>
              <a:ext uri="{FF2B5EF4-FFF2-40B4-BE49-F238E27FC236}">
                <a16:creationId xmlns:a16="http://schemas.microsoft.com/office/drawing/2014/main" id="{EB68C8C5-5C22-4647-B5CF-44950DD18E08}"/>
              </a:ext>
            </a:extLst>
          </p:cNvPr>
          <p:cNvGrpSpPr/>
          <p:nvPr/>
        </p:nvGrpSpPr>
        <p:grpSpPr>
          <a:xfrm>
            <a:off x="6946651" y="4476393"/>
            <a:ext cx="2029595" cy="2020013"/>
            <a:chOff x="4792617" y="3867715"/>
            <a:chExt cx="2029595" cy="2020013"/>
          </a:xfrm>
        </p:grpSpPr>
        <p:grpSp>
          <p:nvGrpSpPr>
            <p:cNvPr id="28" name="Group 27">
              <a:extLst>
                <a:ext uri="{FF2B5EF4-FFF2-40B4-BE49-F238E27FC236}">
                  <a16:creationId xmlns:a16="http://schemas.microsoft.com/office/drawing/2014/main" id="{13EBCCBA-5E86-44A1-BCD7-FAD39ABD3E55}"/>
                </a:ext>
              </a:extLst>
            </p:cNvPr>
            <p:cNvGrpSpPr/>
            <p:nvPr/>
          </p:nvGrpSpPr>
          <p:grpSpPr>
            <a:xfrm>
              <a:off x="4792617" y="3867715"/>
              <a:ext cx="2029595" cy="2020013"/>
              <a:chOff x="3150778" y="1928056"/>
              <a:chExt cx="1783797" cy="1775376"/>
            </a:xfrm>
          </p:grpSpPr>
          <p:pic>
            <p:nvPicPr>
              <p:cNvPr id="29" name="Graphic 28" descr="Key">
                <a:extLst>
                  <a:ext uri="{FF2B5EF4-FFF2-40B4-BE49-F238E27FC236}">
                    <a16:creationId xmlns:a16="http://schemas.microsoft.com/office/drawing/2014/main" id="{C2A2F137-CD1C-4CF0-8280-AE6FA424BBD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00609" y="2219299"/>
                <a:ext cx="1484133" cy="1484133"/>
              </a:xfrm>
              <a:prstGeom prst="rect">
                <a:avLst/>
              </a:prstGeom>
            </p:spPr>
          </p:pic>
          <p:sp>
            <p:nvSpPr>
              <p:cNvPr id="30" name="Rectangle 29">
                <a:extLst>
                  <a:ext uri="{FF2B5EF4-FFF2-40B4-BE49-F238E27FC236}">
                    <a16:creationId xmlns:a16="http://schemas.microsoft.com/office/drawing/2014/main" id="{078394A3-F89B-457C-8CED-6494A3B44E25}"/>
                  </a:ext>
                </a:extLst>
              </p:cNvPr>
              <p:cNvSpPr/>
              <p:nvPr/>
            </p:nvSpPr>
            <p:spPr>
              <a:xfrm>
                <a:off x="3150778" y="1928056"/>
                <a:ext cx="1783797" cy="730358"/>
              </a:xfrm>
              <a:prstGeom prst="rect">
                <a:avLst/>
              </a:prstGeom>
            </p:spPr>
            <p:txBody>
              <a:bodyPr wrap="none">
                <a:spAutoFit/>
              </a:bodyPr>
              <a:lstStyle/>
              <a:p>
                <a:pPr algn="ctr"/>
                <a:r>
                  <a:rPr lang="en-US" dirty="0"/>
                  <a:t>Randomized</a:t>
                </a:r>
              </a:p>
              <a:p>
                <a:pPr algn="ctr"/>
                <a:r>
                  <a:rPr lang="en-US" dirty="0"/>
                  <a:t>Symmetric Key</a:t>
                </a:r>
              </a:p>
            </p:txBody>
          </p:sp>
        </p:grpSp>
        <p:sp>
          <p:nvSpPr>
            <p:cNvPr id="3" name="TextBox 2">
              <a:extLst>
                <a:ext uri="{FF2B5EF4-FFF2-40B4-BE49-F238E27FC236}">
                  <a16:creationId xmlns:a16="http://schemas.microsoft.com/office/drawing/2014/main" id="{4808D981-1A5D-47FB-89DE-9F7A1641FBB5}"/>
                </a:ext>
              </a:extLst>
            </p:cNvPr>
            <p:cNvSpPr txBox="1"/>
            <p:nvPr/>
          </p:nvSpPr>
          <p:spPr>
            <a:xfrm>
              <a:off x="5312473" y="4733429"/>
              <a:ext cx="1186225" cy="523220"/>
            </a:xfrm>
            <a:prstGeom prst="rect">
              <a:avLst/>
            </a:prstGeom>
            <a:noFill/>
          </p:spPr>
          <p:txBody>
            <a:bodyPr wrap="square" rtlCol="0">
              <a:spAutoFit/>
            </a:bodyPr>
            <a:lstStyle/>
            <a:p>
              <a:r>
                <a:rPr lang="en-US" sz="2800" dirty="0">
                  <a:solidFill>
                    <a:schemeClr val="bg1"/>
                  </a:solidFill>
                </a:rPr>
                <a:t>k = 10</a:t>
              </a:r>
            </a:p>
          </p:txBody>
        </p:sp>
      </p:grpSp>
      <p:sp>
        <p:nvSpPr>
          <p:cNvPr id="24" name="Rectangle 23">
            <a:extLst>
              <a:ext uri="{FF2B5EF4-FFF2-40B4-BE49-F238E27FC236}">
                <a16:creationId xmlns:a16="http://schemas.microsoft.com/office/drawing/2014/main" id="{0187CF22-3BB5-4998-89B8-361D0EAF9505}"/>
              </a:ext>
            </a:extLst>
          </p:cNvPr>
          <p:cNvSpPr/>
          <p:nvPr/>
        </p:nvSpPr>
        <p:spPr>
          <a:xfrm>
            <a:off x="6946651" y="3962400"/>
            <a:ext cx="3700264" cy="209354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1" name="TextBox 50">
            <a:extLst>
              <a:ext uri="{FF2B5EF4-FFF2-40B4-BE49-F238E27FC236}">
                <a16:creationId xmlns:a16="http://schemas.microsoft.com/office/drawing/2014/main" id="{33E35FB6-3500-4973-8F8F-42682B6E46EF}"/>
              </a:ext>
            </a:extLst>
          </p:cNvPr>
          <p:cNvSpPr txBox="1"/>
          <p:nvPr/>
        </p:nvSpPr>
        <p:spPr>
          <a:xfrm>
            <a:off x="9189745" y="3945743"/>
            <a:ext cx="1420738" cy="369332"/>
          </a:xfrm>
          <a:prstGeom prst="rect">
            <a:avLst/>
          </a:prstGeom>
          <a:noFill/>
        </p:spPr>
        <p:txBody>
          <a:bodyPr wrap="square" rtlCol="0">
            <a:spAutoFit/>
          </a:bodyPr>
          <a:lstStyle/>
          <a:p>
            <a:r>
              <a:rPr lang="en-US" sz="1800" dirty="0">
                <a:solidFill>
                  <a:srgbClr val="C00000"/>
                </a:solidFill>
              </a:rPr>
              <a:t>Ransomware</a:t>
            </a:r>
          </a:p>
        </p:txBody>
      </p:sp>
      <p:grpSp>
        <p:nvGrpSpPr>
          <p:cNvPr id="17" name="Group 16">
            <a:extLst>
              <a:ext uri="{FF2B5EF4-FFF2-40B4-BE49-F238E27FC236}">
                <a16:creationId xmlns:a16="http://schemas.microsoft.com/office/drawing/2014/main" id="{6B3D808C-3E34-4720-8889-138DC4B94533}"/>
              </a:ext>
            </a:extLst>
          </p:cNvPr>
          <p:cNvGrpSpPr/>
          <p:nvPr/>
        </p:nvGrpSpPr>
        <p:grpSpPr>
          <a:xfrm>
            <a:off x="7879080" y="4181938"/>
            <a:ext cx="2705284" cy="1822616"/>
            <a:chOff x="7879080" y="4181938"/>
            <a:chExt cx="2705284" cy="1822616"/>
          </a:xfrm>
        </p:grpSpPr>
        <p:sp>
          <p:nvSpPr>
            <p:cNvPr id="13" name="Rectangle 12">
              <a:extLst>
                <a:ext uri="{FF2B5EF4-FFF2-40B4-BE49-F238E27FC236}">
                  <a16:creationId xmlns:a16="http://schemas.microsoft.com/office/drawing/2014/main" id="{8A9C1FC3-5740-4106-B2AF-C8ABDAD8AFF0}"/>
                </a:ext>
              </a:extLst>
            </p:cNvPr>
            <p:cNvSpPr/>
            <p:nvPr/>
          </p:nvSpPr>
          <p:spPr>
            <a:xfrm>
              <a:off x="8940691" y="4855262"/>
              <a:ext cx="1643673" cy="1149292"/>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Freeform: Shape 13">
              <a:extLst>
                <a:ext uri="{FF2B5EF4-FFF2-40B4-BE49-F238E27FC236}">
                  <a16:creationId xmlns:a16="http://schemas.microsoft.com/office/drawing/2014/main" id="{56C4C568-6D6A-4CAF-AF47-A3F60BDAF17B}"/>
                </a:ext>
              </a:extLst>
            </p:cNvPr>
            <p:cNvSpPr/>
            <p:nvPr/>
          </p:nvSpPr>
          <p:spPr>
            <a:xfrm>
              <a:off x="7879080" y="4181938"/>
              <a:ext cx="1973722" cy="656668"/>
            </a:xfrm>
            <a:custGeom>
              <a:avLst/>
              <a:gdLst>
                <a:gd name="connsiteX0" fmla="*/ 1912620 w 1912620"/>
                <a:gd name="connsiteY0" fmla="*/ 702482 h 702482"/>
                <a:gd name="connsiteX1" fmla="*/ 1394460 w 1912620"/>
                <a:gd name="connsiteY1" fmla="*/ 230042 h 702482"/>
                <a:gd name="connsiteX2" fmla="*/ 381000 w 1912620"/>
                <a:gd name="connsiteY2" fmla="*/ 1442 h 702482"/>
                <a:gd name="connsiteX3" fmla="*/ 0 w 1912620"/>
                <a:gd name="connsiteY3" fmla="*/ 329102 h 702482"/>
              </a:gdLst>
              <a:ahLst/>
              <a:cxnLst>
                <a:cxn ang="0">
                  <a:pos x="connsiteX0" y="connsiteY0"/>
                </a:cxn>
                <a:cxn ang="0">
                  <a:pos x="connsiteX1" y="connsiteY1"/>
                </a:cxn>
                <a:cxn ang="0">
                  <a:pos x="connsiteX2" y="connsiteY2"/>
                </a:cxn>
                <a:cxn ang="0">
                  <a:pos x="connsiteX3" y="connsiteY3"/>
                </a:cxn>
              </a:cxnLst>
              <a:rect l="l" t="t" r="r" b="b"/>
              <a:pathLst>
                <a:path w="1912620" h="702482">
                  <a:moveTo>
                    <a:pt x="1912620" y="702482"/>
                  </a:moveTo>
                  <a:cubicBezTo>
                    <a:pt x="1781175" y="524682"/>
                    <a:pt x="1649730" y="346882"/>
                    <a:pt x="1394460" y="230042"/>
                  </a:cubicBezTo>
                  <a:cubicBezTo>
                    <a:pt x="1139190" y="113202"/>
                    <a:pt x="613410" y="-15068"/>
                    <a:pt x="381000" y="1442"/>
                  </a:cubicBezTo>
                  <a:cubicBezTo>
                    <a:pt x="148590" y="17952"/>
                    <a:pt x="74295" y="173527"/>
                    <a:pt x="0" y="329102"/>
                  </a:cubicBezTo>
                </a:path>
              </a:pathLst>
            </a:custGeom>
            <a:ln w="38100" cap="flat" cmpd="sng" algn="ctr">
              <a:solidFill>
                <a:srgbClr val="FFFF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485885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457200"/>
            <a:ext cx="4800600" cy="736600"/>
          </a:xfrm>
        </p:spPr>
        <p:txBody>
          <a:bodyPr>
            <a:normAutofit fontScale="90000"/>
          </a:bodyPr>
          <a:lstStyle/>
          <a:p>
            <a:r>
              <a:rPr lang="en-US" sz="4400" b="1" dirty="0"/>
              <a:t>Ransomware Attack</a:t>
            </a:r>
          </a:p>
        </p:txBody>
      </p:sp>
      <p:sp>
        <p:nvSpPr>
          <p:cNvPr id="35" name="TextBox 34">
            <a:extLst>
              <a:ext uri="{FF2B5EF4-FFF2-40B4-BE49-F238E27FC236}">
                <a16:creationId xmlns:a16="http://schemas.microsoft.com/office/drawing/2014/main" id="{8047B77A-F916-4470-8027-4846DCD64B78}"/>
              </a:ext>
            </a:extLst>
          </p:cNvPr>
          <p:cNvSpPr txBox="1"/>
          <p:nvPr/>
        </p:nvSpPr>
        <p:spPr>
          <a:xfrm>
            <a:off x="2007950" y="6214433"/>
            <a:ext cx="1585761" cy="523220"/>
          </a:xfrm>
          <a:prstGeom prst="rect">
            <a:avLst/>
          </a:prstGeom>
          <a:noFill/>
        </p:spPr>
        <p:txBody>
          <a:bodyPr wrap="square" rtlCol="0">
            <a:spAutoFit/>
          </a:bodyPr>
          <a:lstStyle/>
          <a:p>
            <a:r>
              <a:rPr lang="en-US" sz="2800" dirty="0">
                <a:solidFill>
                  <a:schemeClr val="accent5">
                    <a:lumMod val="75000"/>
                  </a:schemeClr>
                </a:solidFill>
              </a:rPr>
              <a:t>Attacker</a:t>
            </a:r>
          </a:p>
        </p:txBody>
      </p:sp>
      <p:sp>
        <p:nvSpPr>
          <p:cNvPr id="36" name="Rectangle 35">
            <a:extLst>
              <a:ext uri="{FF2B5EF4-FFF2-40B4-BE49-F238E27FC236}">
                <a16:creationId xmlns:a16="http://schemas.microsoft.com/office/drawing/2014/main" id="{56BAFFC4-AE34-41C1-9079-8F85E4B3A3F1}"/>
              </a:ext>
            </a:extLst>
          </p:cNvPr>
          <p:cNvSpPr/>
          <p:nvPr/>
        </p:nvSpPr>
        <p:spPr>
          <a:xfrm>
            <a:off x="1223714" y="1371600"/>
            <a:ext cx="3727698" cy="4770880"/>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8" name="TextBox 37">
            <a:extLst>
              <a:ext uri="{FF2B5EF4-FFF2-40B4-BE49-F238E27FC236}">
                <a16:creationId xmlns:a16="http://schemas.microsoft.com/office/drawing/2014/main" id="{2B5632DA-CFFA-4A93-B946-1096BF83087D}"/>
              </a:ext>
            </a:extLst>
          </p:cNvPr>
          <p:cNvSpPr txBox="1"/>
          <p:nvPr/>
        </p:nvSpPr>
        <p:spPr>
          <a:xfrm>
            <a:off x="8396864" y="6142636"/>
            <a:ext cx="1585761" cy="523220"/>
          </a:xfrm>
          <a:prstGeom prst="rect">
            <a:avLst/>
          </a:prstGeom>
          <a:noFill/>
        </p:spPr>
        <p:txBody>
          <a:bodyPr wrap="square" rtlCol="0">
            <a:spAutoFit/>
          </a:bodyPr>
          <a:lstStyle/>
          <a:p>
            <a:r>
              <a:rPr lang="en-US" sz="2800" dirty="0">
                <a:solidFill>
                  <a:srgbClr val="0070C0"/>
                </a:solidFill>
              </a:rPr>
              <a:t>Victim</a:t>
            </a:r>
          </a:p>
        </p:txBody>
      </p:sp>
      <p:sp>
        <p:nvSpPr>
          <p:cNvPr id="39" name="Rectangle 38">
            <a:extLst>
              <a:ext uri="{FF2B5EF4-FFF2-40B4-BE49-F238E27FC236}">
                <a16:creationId xmlns:a16="http://schemas.microsoft.com/office/drawing/2014/main" id="{75B0187F-7961-4133-A2DC-E5CECFC5EA0A}"/>
              </a:ext>
            </a:extLst>
          </p:cNvPr>
          <p:cNvSpPr/>
          <p:nvPr/>
        </p:nvSpPr>
        <p:spPr>
          <a:xfrm>
            <a:off x="6856413" y="1371600"/>
            <a:ext cx="3868460" cy="477088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 name="Group 6">
            <a:extLst>
              <a:ext uri="{FF2B5EF4-FFF2-40B4-BE49-F238E27FC236}">
                <a16:creationId xmlns:a16="http://schemas.microsoft.com/office/drawing/2014/main" id="{59DBCB66-65D3-4748-9AF2-1D7448A3DCDC}"/>
              </a:ext>
            </a:extLst>
          </p:cNvPr>
          <p:cNvGrpSpPr/>
          <p:nvPr/>
        </p:nvGrpSpPr>
        <p:grpSpPr>
          <a:xfrm>
            <a:off x="3042324" y="1254740"/>
            <a:ext cx="1688638" cy="1688638"/>
            <a:chOff x="1956511" y="4080419"/>
            <a:chExt cx="1688638" cy="1688638"/>
          </a:xfrm>
        </p:grpSpPr>
        <p:grpSp>
          <p:nvGrpSpPr>
            <p:cNvPr id="19" name="Group 18">
              <a:extLst>
                <a:ext uri="{FF2B5EF4-FFF2-40B4-BE49-F238E27FC236}">
                  <a16:creationId xmlns:a16="http://schemas.microsoft.com/office/drawing/2014/main" id="{8331CB00-087D-49D9-98DF-A147EDCA9918}"/>
                </a:ext>
              </a:extLst>
            </p:cNvPr>
            <p:cNvGrpSpPr/>
            <p:nvPr/>
          </p:nvGrpSpPr>
          <p:grpSpPr>
            <a:xfrm>
              <a:off x="1956511" y="4080419"/>
              <a:ext cx="1688638" cy="1688638"/>
              <a:chOff x="1065212" y="2991239"/>
              <a:chExt cx="1484133" cy="1484133"/>
            </a:xfrm>
          </p:grpSpPr>
          <p:pic>
            <p:nvPicPr>
              <p:cNvPr id="20" name="Graphic 19" descr="Key">
                <a:extLst>
                  <a:ext uri="{FF2B5EF4-FFF2-40B4-BE49-F238E27FC236}">
                    <a16:creationId xmlns:a16="http://schemas.microsoft.com/office/drawing/2014/main" id="{70407250-6636-4338-9442-46F97B356E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5212" y="2991239"/>
                <a:ext cx="1484133" cy="1484133"/>
              </a:xfrm>
              <a:prstGeom prst="rect">
                <a:avLst/>
              </a:prstGeom>
            </p:spPr>
          </p:pic>
          <p:sp>
            <p:nvSpPr>
              <p:cNvPr id="27" name="Rectangle 26">
                <a:extLst>
                  <a:ext uri="{FF2B5EF4-FFF2-40B4-BE49-F238E27FC236}">
                    <a16:creationId xmlns:a16="http://schemas.microsoft.com/office/drawing/2014/main" id="{D277EB31-09AF-4834-A115-DD60340C018C}"/>
                  </a:ext>
                </a:extLst>
              </p:cNvPr>
              <p:cNvSpPr/>
              <p:nvPr/>
            </p:nvSpPr>
            <p:spPr>
              <a:xfrm>
                <a:off x="1072712" y="3028066"/>
                <a:ext cx="1277169" cy="405754"/>
              </a:xfrm>
              <a:prstGeom prst="rect">
                <a:avLst/>
              </a:prstGeom>
            </p:spPr>
            <p:txBody>
              <a:bodyPr wrap="none">
                <a:spAutoFit/>
              </a:bodyPr>
              <a:lstStyle/>
              <a:p>
                <a:r>
                  <a:rPr lang="en-US" dirty="0"/>
                  <a:t>Public Key</a:t>
                </a:r>
              </a:p>
            </p:txBody>
          </p:sp>
        </p:grpSp>
        <p:sp>
          <p:nvSpPr>
            <p:cNvPr id="4" name="Rectangle 3">
              <a:extLst>
                <a:ext uri="{FF2B5EF4-FFF2-40B4-BE49-F238E27FC236}">
                  <a16:creationId xmlns:a16="http://schemas.microsoft.com/office/drawing/2014/main" id="{22DF8189-427D-42BB-9A26-B66480266F9C}"/>
                </a:ext>
              </a:extLst>
            </p:cNvPr>
            <p:cNvSpPr/>
            <p:nvPr/>
          </p:nvSpPr>
          <p:spPr>
            <a:xfrm>
              <a:off x="2284238" y="4723805"/>
              <a:ext cx="1228221" cy="338554"/>
            </a:xfrm>
            <a:prstGeom prst="rect">
              <a:avLst/>
            </a:prstGeom>
          </p:spPr>
          <p:txBody>
            <a:bodyPr wrap="none">
              <a:spAutoFit/>
            </a:bodyPr>
            <a:lstStyle/>
            <a:p>
              <a:r>
                <a:rPr lang="en-US" sz="1600" dirty="0">
                  <a:solidFill>
                    <a:schemeClr val="bg1"/>
                  </a:solidFill>
                </a:rPr>
                <a:t>N= 187 e = 7</a:t>
              </a:r>
            </a:p>
          </p:txBody>
        </p:sp>
      </p:grpSp>
      <p:grpSp>
        <p:nvGrpSpPr>
          <p:cNvPr id="8" name="Group 7">
            <a:extLst>
              <a:ext uri="{FF2B5EF4-FFF2-40B4-BE49-F238E27FC236}">
                <a16:creationId xmlns:a16="http://schemas.microsoft.com/office/drawing/2014/main" id="{A34030E3-76A2-48BA-AB32-72C9544B787C}"/>
              </a:ext>
            </a:extLst>
          </p:cNvPr>
          <p:cNvGrpSpPr/>
          <p:nvPr/>
        </p:nvGrpSpPr>
        <p:grpSpPr>
          <a:xfrm>
            <a:off x="1325482" y="1254740"/>
            <a:ext cx="1785295" cy="1688638"/>
            <a:chOff x="1807883" y="1828800"/>
            <a:chExt cx="1785295" cy="1688638"/>
          </a:xfrm>
        </p:grpSpPr>
        <p:grpSp>
          <p:nvGrpSpPr>
            <p:cNvPr id="5" name="Group 4">
              <a:extLst>
                <a:ext uri="{FF2B5EF4-FFF2-40B4-BE49-F238E27FC236}">
                  <a16:creationId xmlns:a16="http://schemas.microsoft.com/office/drawing/2014/main" id="{80D7E5AA-D56A-45D6-97F8-FD5C48595945}"/>
                </a:ext>
              </a:extLst>
            </p:cNvPr>
            <p:cNvGrpSpPr/>
            <p:nvPr/>
          </p:nvGrpSpPr>
          <p:grpSpPr>
            <a:xfrm>
              <a:off x="1807883" y="1828800"/>
              <a:ext cx="1785295" cy="1688638"/>
              <a:chOff x="3268361" y="2235889"/>
              <a:chExt cx="1569084" cy="1484133"/>
            </a:xfrm>
          </p:grpSpPr>
          <p:pic>
            <p:nvPicPr>
              <p:cNvPr id="6" name="Graphic 5" descr="Key">
                <a:extLst>
                  <a:ext uri="{FF2B5EF4-FFF2-40B4-BE49-F238E27FC236}">
                    <a16:creationId xmlns:a16="http://schemas.microsoft.com/office/drawing/2014/main" id="{C81ECE88-2269-4139-8202-7B95651298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68361" y="2235889"/>
                <a:ext cx="1484133" cy="1484133"/>
              </a:xfrm>
              <a:prstGeom prst="rect">
                <a:avLst/>
              </a:prstGeom>
            </p:spPr>
          </p:pic>
          <p:sp>
            <p:nvSpPr>
              <p:cNvPr id="10" name="Rectangle 9">
                <a:extLst>
                  <a:ext uri="{FF2B5EF4-FFF2-40B4-BE49-F238E27FC236}">
                    <a16:creationId xmlns:a16="http://schemas.microsoft.com/office/drawing/2014/main" id="{58F8A1EF-38AB-4600-9AA3-2659DE5F5358}"/>
                  </a:ext>
                </a:extLst>
              </p:cNvPr>
              <p:cNvSpPr/>
              <p:nvPr/>
            </p:nvSpPr>
            <p:spPr>
              <a:xfrm>
                <a:off x="3268361" y="2286000"/>
                <a:ext cx="1569084" cy="461665"/>
              </a:xfrm>
              <a:prstGeom prst="rect">
                <a:avLst/>
              </a:prstGeom>
            </p:spPr>
            <p:txBody>
              <a:bodyPr wrap="none">
                <a:spAutoFit/>
              </a:bodyPr>
              <a:lstStyle/>
              <a:p>
                <a:r>
                  <a:rPr lang="en-US" dirty="0"/>
                  <a:t>Private Key</a:t>
                </a:r>
              </a:p>
            </p:txBody>
          </p:sp>
        </p:grpSp>
        <p:sp>
          <p:nvSpPr>
            <p:cNvPr id="23" name="Rectangle 22">
              <a:extLst>
                <a:ext uri="{FF2B5EF4-FFF2-40B4-BE49-F238E27FC236}">
                  <a16:creationId xmlns:a16="http://schemas.microsoft.com/office/drawing/2014/main" id="{BF834DC8-6217-4821-B071-FEF40892B95C}"/>
                </a:ext>
              </a:extLst>
            </p:cNvPr>
            <p:cNvSpPr/>
            <p:nvPr/>
          </p:nvSpPr>
          <p:spPr>
            <a:xfrm>
              <a:off x="2176547" y="2456436"/>
              <a:ext cx="1207382" cy="338554"/>
            </a:xfrm>
            <a:prstGeom prst="rect">
              <a:avLst/>
            </a:prstGeom>
          </p:spPr>
          <p:txBody>
            <a:bodyPr wrap="none">
              <a:spAutoFit/>
            </a:bodyPr>
            <a:lstStyle/>
            <a:p>
              <a:r>
                <a:rPr lang="en-US" sz="1600" dirty="0">
                  <a:solidFill>
                    <a:schemeClr val="bg1"/>
                  </a:solidFill>
                </a:rPr>
                <a:t>p =11 q = 17</a:t>
              </a:r>
            </a:p>
          </p:txBody>
        </p:sp>
      </p:grpSp>
      <p:grpSp>
        <p:nvGrpSpPr>
          <p:cNvPr id="12" name="Group 11">
            <a:extLst>
              <a:ext uri="{FF2B5EF4-FFF2-40B4-BE49-F238E27FC236}">
                <a16:creationId xmlns:a16="http://schemas.microsoft.com/office/drawing/2014/main" id="{102051F4-0E2E-4F1C-B14E-1C49C5B483BD}"/>
              </a:ext>
            </a:extLst>
          </p:cNvPr>
          <p:cNvGrpSpPr/>
          <p:nvPr/>
        </p:nvGrpSpPr>
        <p:grpSpPr>
          <a:xfrm>
            <a:off x="8059619" y="1643985"/>
            <a:ext cx="1793183" cy="1568204"/>
            <a:chOff x="9051439" y="1630664"/>
            <a:chExt cx="1793183" cy="1568204"/>
          </a:xfrm>
        </p:grpSpPr>
        <p:sp>
          <p:nvSpPr>
            <p:cNvPr id="9" name="Rectangle: Folded Corner 8">
              <a:extLst>
                <a:ext uri="{FF2B5EF4-FFF2-40B4-BE49-F238E27FC236}">
                  <a16:creationId xmlns:a16="http://schemas.microsoft.com/office/drawing/2014/main" id="{BEEA0256-D79B-40DC-9826-672A336ED7F5}"/>
                </a:ext>
              </a:extLst>
            </p:cNvPr>
            <p:cNvSpPr/>
            <p:nvPr/>
          </p:nvSpPr>
          <p:spPr>
            <a:xfrm>
              <a:off x="9147366" y="1630664"/>
              <a:ext cx="1594400" cy="1284778"/>
            </a:xfrm>
            <a:prstGeom prst="foldedCorner">
              <a:avLst/>
            </a:prstGeom>
            <a:solidFill>
              <a:schemeClr val="tx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 </a:t>
              </a:r>
              <a:r>
                <a:rPr lang="en-US" sz="6000" dirty="0">
                  <a:solidFill>
                    <a:schemeClr val="bg1"/>
                  </a:solidFill>
                </a:rPr>
                <a:t>17</a:t>
              </a:r>
              <a:endParaRPr lang="en-US" sz="2800" dirty="0">
                <a:solidFill>
                  <a:schemeClr val="bg1"/>
                </a:solidFill>
              </a:endParaRPr>
            </a:p>
          </p:txBody>
        </p:sp>
        <p:sp>
          <p:nvSpPr>
            <p:cNvPr id="11" name="TextBox 10">
              <a:extLst>
                <a:ext uri="{FF2B5EF4-FFF2-40B4-BE49-F238E27FC236}">
                  <a16:creationId xmlns:a16="http://schemas.microsoft.com/office/drawing/2014/main" id="{3585B0C6-6E9F-439F-9BBB-482BD31460B8}"/>
                </a:ext>
              </a:extLst>
            </p:cNvPr>
            <p:cNvSpPr txBox="1"/>
            <p:nvPr/>
          </p:nvSpPr>
          <p:spPr>
            <a:xfrm>
              <a:off x="9051439" y="2921869"/>
              <a:ext cx="1793183" cy="276999"/>
            </a:xfrm>
            <a:prstGeom prst="rect">
              <a:avLst/>
            </a:prstGeom>
            <a:noFill/>
          </p:spPr>
          <p:txBody>
            <a:bodyPr wrap="none" rtlCol="0">
              <a:spAutoFit/>
            </a:bodyPr>
            <a:lstStyle/>
            <a:p>
              <a:r>
                <a:rPr lang="en-US" sz="1200" dirty="0"/>
                <a:t>Encrypted Text Document</a:t>
              </a:r>
            </a:p>
          </p:txBody>
        </p:sp>
      </p:grpSp>
      <p:grpSp>
        <p:nvGrpSpPr>
          <p:cNvPr id="33" name="Group 32">
            <a:extLst>
              <a:ext uri="{FF2B5EF4-FFF2-40B4-BE49-F238E27FC236}">
                <a16:creationId xmlns:a16="http://schemas.microsoft.com/office/drawing/2014/main" id="{ADE90B87-D9AC-48C9-A6C5-B627CADFD0C1}"/>
              </a:ext>
            </a:extLst>
          </p:cNvPr>
          <p:cNvGrpSpPr/>
          <p:nvPr/>
        </p:nvGrpSpPr>
        <p:grpSpPr>
          <a:xfrm>
            <a:off x="8946155" y="4715608"/>
            <a:ext cx="1688638" cy="1688638"/>
            <a:chOff x="1956511" y="4080419"/>
            <a:chExt cx="1688638" cy="1688638"/>
          </a:xfrm>
        </p:grpSpPr>
        <p:grpSp>
          <p:nvGrpSpPr>
            <p:cNvPr id="34" name="Group 33">
              <a:extLst>
                <a:ext uri="{FF2B5EF4-FFF2-40B4-BE49-F238E27FC236}">
                  <a16:creationId xmlns:a16="http://schemas.microsoft.com/office/drawing/2014/main" id="{477458A2-7364-430D-8A44-2AA5559D4145}"/>
                </a:ext>
              </a:extLst>
            </p:cNvPr>
            <p:cNvGrpSpPr/>
            <p:nvPr/>
          </p:nvGrpSpPr>
          <p:grpSpPr>
            <a:xfrm>
              <a:off x="1956511" y="4080419"/>
              <a:ext cx="1688638" cy="1688638"/>
              <a:chOff x="1065212" y="2991239"/>
              <a:chExt cx="1484133" cy="1484133"/>
            </a:xfrm>
          </p:grpSpPr>
          <p:pic>
            <p:nvPicPr>
              <p:cNvPr id="41" name="Graphic 40" descr="Key">
                <a:extLst>
                  <a:ext uri="{FF2B5EF4-FFF2-40B4-BE49-F238E27FC236}">
                    <a16:creationId xmlns:a16="http://schemas.microsoft.com/office/drawing/2014/main" id="{67A4017A-F1C0-4067-85A4-145BC68023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5212" y="2991239"/>
                <a:ext cx="1484133" cy="1484133"/>
              </a:xfrm>
              <a:prstGeom prst="rect">
                <a:avLst/>
              </a:prstGeom>
            </p:spPr>
          </p:pic>
          <p:sp>
            <p:nvSpPr>
              <p:cNvPr id="47" name="Rectangle 46">
                <a:extLst>
                  <a:ext uri="{FF2B5EF4-FFF2-40B4-BE49-F238E27FC236}">
                    <a16:creationId xmlns:a16="http://schemas.microsoft.com/office/drawing/2014/main" id="{0F7C0BB1-0211-4848-9301-69D86A7F874B}"/>
                  </a:ext>
                </a:extLst>
              </p:cNvPr>
              <p:cNvSpPr/>
              <p:nvPr/>
            </p:nvSpPr>
            <p:spPr>
              <a:xfrm>
                <a:off x="1072712" y="3028066"/>
                <a:ext cx="1277169" cy="405754"/>
              </a:xfrm>
              <a:prstGeom prst="rect">
                <a:avLst/>
              </a:prstGeom>
            </p:spPr>
            <p:txBody>
              <a:bodyPr wrap="none">
                <a:spAutoFit/>
              </a:bodyPr>
              <a:lstStyle/>
              <a:p>
                <a:r>
                  <a:rPr lang="en-US" dirty="0"/>
                  <a:t>Public Key</a:t>
                </a:r>
              </a:p>
            </p:txBody>
          </p:sp>
        </p:grpSp>
        <p:sp>
          <p:nvSpPr>
            <p:cNvPr id="40" name="Rectangle 39">
              <a:extLst>
                <a:ext uri="{FF2B5EF4-FFF2-40B4-BE49-F238E27FC236}">
                  <a16:creationId xmlns:a16="http://schemas.microsoft.com/office/drawing/2014/main" id="{9B5B8B0D-8D61-4A90-8D7E-0E81A951BE3D}"/>
                </a:ext>
              </a:extLst>
            </p:cNvPr>
            <p:cNvSpPr/>
            <p:nvPr/>
          </p:nvSpPr>
          <p:spPr>
            <a:xfrm>
              <a:off x="2284238" y="4723805"/>
              <a:ext cx="1228221" cy="338554"/>
            </a:xfrm>
            <a:prstGeom prst="rect">
              <a:avLst/>
            </a:prstGeom>
          </p:spPr>
          <p:txBody>
            <a:bodyPr wrap="none">
              <a:spAutoFit/>
            </a:bodyPr>
            <a:lstStyle/>
            <a:p>
              <a:r>
                <a:rPr lang="en-US" sz="1600" dirty="0">
                  <a:solidFill>
                    <a:schemeClr val="bg1"/>
                  </a:solidFill>
                </a:rPr>
                <a:t>N= 187 e = 7</a:t>
              </a:r>
            </a:p>
          </p:txBody>
        </p:sp>
      </p:grpSp>
      <p:grpSp>
        <p:nvGrpSpPr>
          <p:cNvPr id="15" name="Group 14">
            <a:extLst>
              <a:ext uri="{FF2B5EF4-FFF2-40B4-BE49-F238E27FC236}">
                <a16:creationId xmlns:a16="http://schemas.microsoft.com/office/drawing/2014/main" id="{EB68C8C5-5C22-4647-B5CF-44950DD18E08}"/>
              </a:ext>
            </a:extLst>
          </p:cNvPr>
          <p:cNvGrpSpPr/>
          <p:nvPr/>
        </p:nvGrpSpPr>
        <p:grpSpPr>
          <a:xfrm>
            <a:off x="6945452" y="4437270"/>
            <a:ext cx="2029595" cy="2020013"/>
            <a:chOff x="4792617" y="3867715"/>
            <a:chExt cx="2029595" cy="2020013"/>
          </a:xfrm>
        </p:grpSpPr>
        <p:grpSp>
          <p:nvGrpSpPr>
            <p:cNvPr id="28" name="Group 27">
              <a:extLst>
                <a:ext uri="{FF2B5EF4-FFF2-40B4-BE49-F238E27FC236}">
                  <a16:creationId xmlns:a16="http://schemas.microsoft.com/office/drawing/2014/main" id="{13EBCCBA-5E86-44A1-BCD7-FAD39ABD3E55}"/>
                </a:ext>
              </a:extLst>
            </p:cNvPr>
            <p:cNvGrpSpPr/>
            <p:nvPr/>
          </p:nvGrpSpPr>
          <p:grpSpPr>
            <a:xfrm>
              <a:off x="4792617" y="3867715"/>
              <a:ext cx="2029595" cy="2020013"/>
              <a:chOff x="3150778" y="1928056"/>
              <a:chExt cx="1783797" cy="1775376"/>
            </a:xfrm>
          </p:grpSpPr>
          <p:pic>
            <p:nvPicPr>
              <p:cNvPr id="29" name="Graphic 28" descr="Key">
                <a:extLst>
                  <a:ext uri="{FF2B5EF4-FFF2-40B4-BE49-F238E27FC236}">
                    <a16:creationId xmlns:a16="http://schemas.microsoft.com/office/drawing/2014/main" id="{C2A2F137-CD1C-4CF0-8280-AE6FA424BBD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00609" y="2219299"/>
                <a:ext cx="1484133" cy="1484133"/>
              </a:xfrm>
              <a:prstGeom prst="rect">
                <a:avLst/>
              </a:prstGeom>
            </p:spPr>
          </p:pic>
          <p:sp>
            <p:nvSpPr>
              <p:cNvPr id="30" name="Rectangle 29">
                <a:extLst>
                  <a:ext uri="{FF2B5EF4-FFF2-40B4-BE49-F238E27FC236}">
                    <a16:creationId xmlns:a16="http://schemas.microsoft.com/office/drawing/2014/main" id="{078394A3-F89B-457C-8CED-6494A3B44E25}"/>
                  </a:ext>
                </a:extLst>
              </p:cNvPr>
              <p:cNvSpPr/>
              <p:nvPr/>
            </p:nvSpPr>
            <p:spPr>
              <a:xfrm>
                <a:off x="3150778" y="1928056"/>
                <a:ext cx="1783797" cy="730358"/>
              </a:xfrm>
              <a:prstGeom prst="rect">
                <a:avLst/>
              </a:prstGeom>
            </p:spPr>
            <p:txBody>
              <a:bodyPr wrap="none">
                <a:spAutoFit/>
              </a:bodyPr>
              <a:lstStyle/>
              <a:p>
                <a:pPr algn="ctr"/>
                <a:r>
                  <a:rPr lang="en-US" dirty="0"/>
                  <a:t>Encrypted</a:t>
                </a:r>
              </a:p>
              <a:p>
                <a:pPr algn="ctr"/>
                <a:r>
                  <a:rPr lang="en-US" dirty="0"/>
                  <a:t>Symmetric Key</a:t>
                </a:r>
              </a:p>
            </p:txBody>
          </p:sp>
        </p:grpSp>
        <p:sp>
          <p:nvSpPr>
            <p:cNvPr id="3" name="TextBox 2">
              <a:extLst>
                <a:ext uri="{FF2B5EF4-FFF2-40B4-BE49-F238E27FC236}">
                  <a16:creationId xmlns:a16="http://schemas.microsoft.com/office/drawing/2014/main" id="{4808D981-1A5D-47FB-89DE-9F7A1641FBB5}"/>
                </a:ext>
              </a:extLst>
            </p:cNvPr>
            <p:cNvSpPr txBox="1"/>
            <p:nvPr/>
          </p:nvSpPr>
          <p:spPr>
            <a:xfrm>
              <a:off x="5312473" y="4733429"/>
              <a:ext cx="1356846" cy="523220"/>
            </a:xfrm>
            <a:prstGeom prst="rect">
              <a:avLst/>
            </a:prstGeom>
            <a:noFill/>
          </p:spPr>
          <p:txBody>
            <a:bodyPr wrap="square" rtlCol="0">
              <a:spAutoFit/>
            </a:bodyPr>
            <a:lstStyle/>
            <a:p>
              <a:r>
                <a:rPr lang="en-US" sz="2800" dirty="0">
                  <a:solidFill>
                    <a:schemeClr val="bg1"/>
                  </a:solidFill>
                </a:rPr>
                <a:t>k = 175</a:t>
              </a:r>
            </a:p>
          </p:txBody>
        </p:sp>
      </p:grpSp>
      <p:sp>
        <p:nvSpPr>
          <p:cNvPr id="24" name="Rectangle 23">
            <a:extLst>
              <a:ext uri="{FF2B5EF4-FFF2-40B4-BE49-F238E27FC236}">
                <a16:creationId xmlns:a16="http://schemas.microsoft.com/office/drawing/2014/main" id="{0187CF22-3BB5-4998-89B8-361D0EAF9505}"/>
              </a:ext>
            </a:extLst>
          </p:cNvPr>
          <p:cNvSpPr/>
          <p:nvPr/>
        </p:nvSpPr>
        <p:spPr>
          <a:xfrm>
            <a:off x="6946651" y="3962400"/>
            <a:ext cx="3700264" cy="209354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1" name="TextBox 50">
            <a:extLst>
              <a:ext uri="{FF2B5EF4-FFF2-40B4-BE49-F238E27FC236}">
                <a16:creationId xmlns:a16="http://schemas.microsoft.com/office/drawing/2014/main" id="{33E35FB6-3500-4973-8F8F-42682B6E46EF}"/>
              </a:ext>
            </a:extLst>
          </p:cNvPr>
          <p:cNvSpPr txBox="1"/>
          <p:nvPr/>
        </p:nvSpPr>
        <p:spPr>
          <a:xfrm>
            <a:off x="9189745" y="3945743"/>
            <a:ext cx="1420738" cy="369332"/>
          </a:xfrm>
          <a:prstGeom prst="rect">
            <a:avLst/>
          </a:prstGeom>
          <a:noFill/>
        </p:spPr>
        <p:txBody>
          <a:bodyPr wrap="square" rtlCol="0">
            <a:spAutoFit/>
          </a:bodyPr>
          <a:lstStyle/>
          <a:p>
            <a:r>
              <a:rPr lang="en-US" sz="1800" dirty="0">
                <a:solidFill>
                  <a:srgbClr val="C00000"/>
                </a:solidFill>
              </a:rPr>
              <a:t>Ransomware</a:t>
            </a:r>
          </a:p>
        </p:txBody>
      </p:sp>
      <p:sp>
        <p:nvSpPr>
          <p:cNvPr id="13" name="Rectangle 12">
            <a:extLst>
              <a:ext uri="{FF2B5EF4-FFF2-40B4-BE49-F238E27FC236}">
                <a16:creationId xmlns:a16="http://schemas.microsoft.com/office/drawing/2014/main" id="{8A9C1FC3-5740-4106-B2AF-C8ABDAD8AFF0}"/>
              </a:ext>
            </a:extLst>
          </p:cNvPr>
          <p:cNvSpPr/>
          <p:nvPr/>
        </p:nvSpPr>
        <p:spPr>
          <a:xfrm>
            <a:off x="8940691" y="4855262"/>
            <a:ext cx="1643673" cy="1149292"/>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Freeform: Shape 13">
            <a:extLst>
              <a:ext uri="{FF2B5EF4-FFF2-40B4-BE49-F238E27FC236}">
                <a16:creationId xmlns:a16="http://schemas.microsoft.com/office/drawing/2014/main" id="{56C4C568-6D6A-4CAF-AF47-A3F60BDAF17B}"/>
              </a:ext>
            </a:extLst>
          </p:cNvPr>
          <p:cNvSpPr/>
          <p:nvPr/>
        </p:nvSpPr>
        <p:spPr>
          <a:xfrm>
            <a:off x="7879080" y="4181938"/>
            <a:ext cx="1973722" cy="656668"/>
          </a:xfrm>
          <a:custGeom>
            <a:avLst/>
            <a:gdLst>
              <a:gd name="connsiteX0" fmla="*/ 1912620 w 1912620"/>
              <a:gd name="connsiteY0" fmla="*/ 702482 h 702482"/>
              <a:gd name="connsiteX1" fmla="*/ 1394460 w 1912620"/>
              <a:gd name="connsiteY1" fmla="*/ 230042 h 702482"/>
              <a:gd name="connsiteX2" fmla="*/ 381000 w 1912620"/>
              <a:gd name="connsiteY2" fmla="*/ 1442 h 702482"/>
              <a:gd name="connsiteX3" fmla="*/ 0 w 1912620"/>
              <a:gd name="connsiteY3" fmla="*/ 329102 h 702482"/>
            </a:gdLst>
            <a:ahLst/>
            <a:cxnLst>
              <a:cxn ang="0">
                <a:pos x="connsiteX0" y="connsiteY0"/>
              </a:cxn>
              <a:cxn ang="0">
                <a:pos x="connsiteX1" y="connsiteY1"/>
              </a:cxn>
              <a:cxn ang="0">
                <a:pos x="connsiteX2" y="connsiteY2"/>
              </a:cxn>
              <a:cxn ang="0">
                <a:pos x="connsiteX3" y="connsiteY3"/>
              </a:cxn>
            </a:cxnLst>
            <a:rect l="l" t="t" r="r" b="b"/>
            <a:pathLst>
              <a:path w="1912620" h="702482">
                <a:moveTo>
                  <a:pt x="1912620" y="702482"/>
                </a:moveTo>
                <a:cubicBezTo>
                  <a:pt x="1781175" y="524682"/>
                  <a:pt x="1649730" y="346882"/>
                  <a:pt x="1394460" y="230042"/>
                </a:cubicBezTo>
                <a:cubicBezTo>
                  <a:pt x="1139190" y="113202"/>
                  <a:pt x="613410" y="-15068"/>
                  <a:pt x="381000" y="1442"/>
                </a:cubicBezTo>
                <a:cubicBezTo>
                  <a:pt x="148590" y="17952"/>
                  <a:pt x="74295" y="173527"/>
                  <a:pt x="0" y="329102"/>
                </a:cubicBezTo>
              </a:path>
            </a:pathLst>
          </a:custGeom>
          <a:ln w="38100" cap="flat" cmpd="sng" algn="ctr">
            <a:solidFill>
              <a:srgbClr val="FFFF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nvGrpSpPr>
          <p:cNvPr id="32" name="Group 31">
            <a:extLst>
              <a:ext uri="{FF2B5EF4-FFF2-40B4-BE49-F238E27FC236}">
                <a16:creationId xmlns:a16="http://schemas.microsoft.com/office/drawing/2014/main" id="{B32FC30C-1F66-46F1-9916-27ABAC8DA4CE}"/>
              </a:ext>
            </a:extLst>
          </p:cNvPr>
          <p:cNvGrpSpPr/>
          <p:nvPr/>
        </p:nvGrpSpPr>
        <p:grpSpPr>
          <a:xfrm>
            <a:off x="7400410" y="3238914"/>
            <a:ext cx="2780466" cy="723486"/>
            <a:chOff x="7400410" y="3238914"/>
            <a:chExt cx="2780466" cy="723486"/>
          </a:xfrm>
        </p:grpSpPr>
        <p:sp>
          <p:nvSpPr>
            <p:cNvPr id="16" name="TextBox 15">
              <a:extLst>
                <a:ext uri="{FF2B5EF4-FFF2-40B4-BE49-F238E27FC236}">
                  <a16:creationId xmlns:a16="http://schemas.microsoft.com/office/drawing/2014/main" id="{73B9600A-4320-4BB3-B079-6DCAA39E09B2}"/>
                </a:ext>
              </a:extLst>
            </p:cNvPr>
            <p:cNvSpPr txBox="1"/>
            <p:nvPr/>
          </p:nvSpPr>
          <p:spPr>
            <a:xfrm>
              <a:off x="7400410" y="3238914"/>
              <a:ext cx="2780466" cy="523220"/>
            </a:xfrm>
            <a:prstGeom prst="rect">
              <a:avLst/>
            </a:prstGeom>
            <a:noFill/>
          </p:spPr>
          <p:txBody>
            <a:bodyPr wrap="square" rtlCol="0">
              <a:spAutoFit/>
            </a:bodyPr>
            <a:lstStyle/>
            <a:p>
              <a:r>
                <a:rPr lang="en-US" sz="2800" b="1" dirty="0">
                  <a:solidFill>
                    <a:srgbClr val="C00000"/>
                  </a:solidFill>
                </a:rPr>
                <a:t>Ransom Message</a:t>
              </a:r>
            </a:p>
          </p:txBody>
        </p:sp>
        <p:cxnSp>
          <p:nvCxnSpPr>
            <p:cNvPr id="18" name="Straight Arrow Connector 17">
              <a:extLst>
                <a:ext uri="{FF2B5EF4-FFF2-40B4-BE49-F238E27FC236}">
                  <a16:creationId xmlns:a16="http://schemas.microsoft.com/office/drawing/2014/main" id="{2F46C923-518A-47B5-ACFC-0EE1F4CAC795}"/>
                </a:ext>
              </a:extLst>
            </p:cNvPr>
            <p:cNvCxnSpPr>
              <a:cxnSpLocks/>
              <a:stCxn id="24" idx="0"/>
            </p:cNvCxnSpPr>
            <p:nvPr/>
          </p:nvCxnSpPr>
          <p:spPr>
            <a:xfrm flipV="1">
              <a:off x="8796783" y="3649590"/>
              <a:ext cx="7785" cy="31281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56565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457200"/>
            <a:ext cx="4800600" cy="736600"/>
          </a:xfrm>
        </p:spPr>
        <p:txBody>
          <a:bodyPr>
            <a:normAutofit fontScale="90000"/>
          </a:bodyPr>
          <a:lstStyle/>
          <a:p>
            <a:r>
              <a:rPr lang="en-US" sz="4400" b="1" dirty="0"/>
              <a:t>Ransomware Attack</a:t>
            </a:r>
          </a:p>
        </p:txBody>
      </p:sp>
      <p:sp>
        <p:nvSpPr>
          <p:cNvPr id="35" name="TextBox 34">
            <a:extLst>
              <a:ext uri="{FF2B5EF4-FFF2-40B4-BE49-F238E27FC236}">
                <a16:creationId xmlns:a16="http://schemas.microsoft.com/office/drawing/2014/main" id="{8047B77A-F916-4470-8027-4846DCD64B78}"/>
              </a:ext>
            </a:extLst>
          </p:cNvPr>
          <p:cNvSpPr txBox="1"/>
          <p:nvPr/>
        </p:nvSpPr>
        <p:spPr>
          <a:xfrm>
            <a:off x="2007950" y="6214433"/>
            <a:ext cx="1585761" cy="523220"/>
          </a:xfrm>
          <a:prstGeom prst="rect">
            <a:avLst/>
          </a:prstGeom>
          <a:noFill/>
        </p:spPr>
        <p:txBody>
          <a:bodyPr wrap="square" rtlCol="0">
            <a:spAutoFit/>
          </a:bodyPr>
          <a:lstStyle/>
          <a:p>
            <a:r>
              <a:rPr lang="en-US" sz="2800" dirty="0">
                <a:solidFill>
                  <a:schemeClr val="accent5">
                    <a:lumMod val="75000"/>
                  </a:schemeClr>
                </a:solidFill>
              </a:rPr>
              <a:t>Attacker</a:t>
            </a:r>
          </a:p>
        </p:txBody>
      </p:sp>
      <p:sp>
        <p:nvSpPr>
          <p:cNvPr id="36" name="Rectangle 35">
            <a:extLst>
              <a:ext uri="{FF2B5EF4-FFF2-40B4-BE49-F238E27FC236}">
                <a16:creationId xmlns:a16="http://schemas.microsoft.com/office/drawing/2014/main" id="{56BAFFC4-AE34-41C1-9079-8F85E4B3A3F1}"/>
              </a:ext>
            </a:extLst>
          </p:cNvPr>
          <p:cNvSpPr/>
          <p:nvPr/>
        </p:nvSpPr>
        <p:spPr>
          <a:xfrm>
            <a:off x="1223714" y="1371600"/>
            <a:ext cx="3727698" cy="4770880"/>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8" name="TextBox 37">
            <a:extLst>
              <a:ext uri="{FF2B5EF4-FFF2-40B4-BE49-F238E27FC236}">
                <a16:creationId xmlns:a16="http://schemas.microsoft.com/office/drawing/2014/main" id="{2B5632DA-CFFA-4A93-B946-1096BF83087D}"/>
              </a:ext>
            </a:extLst>
          </p:cNvPr>
          <p:cNvSpPr txBox="1"/>
          <p:nvPr/>
        </p:nvSpPr>
        <p:spPr>
          <a:xfrm>
            <a:off x="8396864" y="6142636"/>
            <a:ext cx="1585761" cy="523220"/>
          </a:xfrm>
          <a:prstGeom prst="rect">
            <a:avLst/>
          </a:prstGeom>
          <a:noFill/>
        </p:spPr>
        <p:txBody>
          <a:bodyPr wrap="square" rtlCol="0">
            <a:spAutoFit/>
          </a:bodyPr>
          <a:lstStyle/>
          <a:p>
            <a:r>
              <a:rPr lang="en-US" sz="2800" dirty="0">
                <a:solidFill>
                  <a:srgbClr val="0070C0"/>
                </a:solidFill>
              </a:rPr>
              <a:t>Victim</a:t>
            </a:r>
          </a:p>
        </p:txBody>
      </p:sp>
      <p:sp>
        <p:nvSpPr>
          <p:cNvPr id="39" name="Rectangle 38">
            <a:extLst>
              <a:ext uri="{FF2B5EF4-FFF2-40B4-BE49-F238E27FC236}">
                <a16:creationId xmlns:a16="http://schemas.microsoft.com/office/drawing/2014/main" id="{75B0187F-7961-4133-A2DC-E5CECFC5EA0A}"/>
              </a:ext>
            </a:extLst>
          </p:cNvPr>
          <p:cNvSpPr/>
          <p:nvPr/>
        </p:nvSpPr>
        <p:spPr>
          <a:xfrm>
            <a:off x="6856413" y="1371600"/>
            <a:ext cx="3868460" cy="477088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 name="Group 6">
            <a:extLst>
              <a:ext uri="{FF2B5EF4-FFF2-40B4-BE49-F238E27FC236}">
                <a16:creationId xmlns:a16="http://schemas.microsoft.com/office/drawing/2014/main" id="{59DBCB66-65D3-4748-9AF2-1D7448A3DCDC}"/>
              </a:ext>
            </a:extLst>
          </p:cNvPr>
          <p:cNvGrpSpPr/>
          <p:nvPr/>
        </p:nvGrpSpPr>
        <p:grpSpPr>
          <a:xfrm>
            <a:off x="3042324" y="1254740"/>
            <a:ext cx="1688638" cy="1688638"/>
            <a:chOff x="1956511" y="4080419"/>
            <a:chExt cx="1688638" cy="1688638"/>
          </a:xfrm>
        </p:grpSpPr>
        <p:grpSp>
          <p:nvGrpSpPr>
            <p:cNvPr id="19" name="Group 18">
              <a:extLst>
                <a:ext uri="{FF2B5EF4-FFF2-40B4-BE49-F238E27FC236}">
                  <a16:creationId xmlns:a16="http://schemas.microsoft.com/office/drawing/2014/main" id="{8331CB00-087D-49D9-98DF-A147EDCA9918}"/>
                </a:ext>
              </a:extLst>
            </p:cNvPr>
            <p:cNvGrpSpPr/>
            <p:nvPr/>
          </p:nvGrpSpPr>
          <p:grpSpPr>
            <a:xfrm>
              <a:off x="1956511" y="4080419"/>
              <a:ext cx="1688638" cy="1688638"/>
              <a:chOff x="1065212" y="2991239"/>
              <a:chExt cx="1484133" cy="1484133"/>
            </a:xfrm>
          </p:grpSpPr>
          <p:pic>
            <p:nvPicPr>
              <p:cNvPr id="20" name="Graphic 19" descr="Key">
                <a:extLst>
                  <a:ext uri="{FF2B5EF4-FFF2-40B4-BE49-F238E27FC236}">
                    <a16:creationId xmlns:a16="http://schemas.microsoft.com/office/drawing/2014/main" id="{70407250-6636-4338-9442-46F97B356E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5212" y="2991239"/>
                <a:ext cx="1484133" cy="1484133"/>
              </a:xfrm>
              <a:prstGeom prst="rect">
                <a:avLst/>
              </a:prstGeom>
            </p:spPr>
          </p:pic>
          <p:sp>
            <p:nvSpPr>
              <p:cNvPr id="27" name="Rectangle 26">
                <a:extLst>
                  <a:ext uri="{FF2B5EF4-FFF2-40B4-BE49-F238E27FC236}">
                    <a16:creationId xmlns:a16="http://schemas.microsoft.com/office/drawing/2014/main" id="{D277EB31-09AF-4834-A115-DD60340C018C}"/>
                  </a:ext>
                </a:extLst>
              </p:cNvPr>
              <p:cNvSpPr/>
              <p:nvPr/>
            </p:nvSpPr>
            <p:spPr>
              <a:xfrm>
                <a:off x="1072712" y="3028066"/>
                <a:ext cx="1277169" cy="405754"/>
              </a:xfrm>
              <a:prstGeom prst="rect">
                <a:avLst/>
              </a:prstGeom>
            </p:spPr>
            <p:txBody>
              <a:bodyPr wrap="none">
                <a:spAutoFit/>
              </a:bodyPr>
              <a:lstStyle/>
              <a:p>
                <a:r>
                  <a:rPr lang="en-US" dirty="0"/>
                  <a:t>Public Key</a:t>
                </a:r>
              </a:p>
            </p:txBody>
          </p:sp>
        </p:grpSp>
        <p:sp>
          <p:nvSpPr>
            <p:cNvPr id="4" name="Rectangle 3">
              <a:extLst>
                <a:ext uri="{FF2B5EF4-FFF2-40B4-BE49-F238E27FC236}">
                  <a16:creationId xmlns:a16="http://schemas.microsoft.com/office/drawing/2014/main" id="{22DF8189-427D-42BB-9A26-B66480266F9C}"/>
                </a:ext>
              </a:extLst>
            </p:cNvPr>
            <p:cNvSpPr/>
            <p:nvPr/>
          </p:nvSpPr>
          <p:spPr>
            <a:xfrm>
              <a:off x="2284238" y="4723805"/>
              <a:ext cx="1228221" cy="338554"/>
            </a:xfrm>
            <a:prstGeom prst="rect">
              <a:avLst/>
            </a:prstGeom>
          </p:spPr>
          <p:txBody>
            <a:bodyPr wrap="none">
              <a:spAutoFit/>
            </a:bodyPr>
            <a:lstStyle/>
            <a:p>
              <a:r>
                <a:rPr lang="en-US" sz="1600" dirty="0">
                  <a:solidFill>
                    <a:schemeClr val="bg1"/>
                  </a:solidFill>
                </a:rPr>
                <a:t>N= 187 e = 7</a:t>
              </a:r>
            </a:p>
          </p:txBody>
        </p:sp>
      </p:grpSp>
      <p:grpSp>
        <p:nvGrpSpPr>
          <p:cNvPr id="8" name="Group 7">
            <a:extLst>
              <a:ext uri="{FF2B5EF4-FFF2-40B4-BE49-F238E27FC236}">
                <a16:creationId xmlns:a16="http://schemas.microsoft.com/office/drawing/2014/main" id="{A34030E3-76A2-48BA-AB32-72C9544B787C}"/>
              </a:ext>
            </a:extLst>
          </p:cNvPr>
          <p:cNvGrpSpPr/>
          <p:nvPr/>
        </p:nvGrpSpPr>
        <p:grpSpPr>
          <a:xfrm>
            <a:off x="1325482" y="1254740"/>
            <a:ext cx="1785295" cy="1688638"/>
            <a:chOff x="1807883" y="1828800"/>
            <a:chExt cx="1785295" cy="1688638"/>
          </a:xfrm>
        </p:grpSpPr>
        <p:grpSp>
          <p:nvGrpSpPr>
            <p:cNvPr id="5" name="Group 4">
              <a:extLst>
                <a:ext uri="{FF2B5EF4-FFF2-40B4-BE49-F238E27FC236}">
                  <a16:creationId xmlns:a16="http://schemas.microsoft.com/office/drawing/2014/main" id="{80D7E5AA-D56A-45D6-97F8-FD5C48595945}"/>
                </a:ext>
              </a:extLst>
            </p:cNvPr>
            <p:cNvGrpSpPr/>
            <p:nvPr/>
          </p:nvGrpSpPr>
          <p:grpSpPr>
            <a:xfrm>
              <a:off x="1807883" y="1828800"/>
              <a:ext cx="1785295" cy="1688638"/>
              <a:chOff x="3268361" y="2235889"/>
              <a:chExt cx="1569084" cy="1484133"/>
            </a:xfrm>
          </p:grpSpPr>
          <p:pic>
            <p:nvPicPr>
              <p:cNvPr id="6" name="Graphic 5" descr="Key">
                <a:extLst>
                  <a:ext uri="{FF2B5EF4-FFF2-40B4-BE49-F238E27FC236}">
                    <a16:creationId xmlns:a16="http://schemas.microsoft.com/office/drawing/2014/main" id="{C81ECE88-2269-4139-8202-7B95651298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68361" y="2235889"/>
                <a:ext cx="1484133" cy="1484133"/>
              </a:xfrm>
              <a:prstGeom prst="rect">
                <a:avLst/>
              </a:prstGeom>
            </p:spPr>
          </p:pic>
          <p:sp>
            <p:nvSpPr>
              <p:cNvPr id="10" name="Rectangle 9">
                <a:extLst>
                  <a:ext uri="{FF2B5EF4-FFF2-40B4-BE49-F238E27FC236}">
                    <a16:creationId xmlns:a16="http://schemas.microsoft.com/office/drawing/2014/main" id="{58F8A1EF-38AB-4600-9AA3-2659DE5F5358}"/>
                  </a:ext>
                </a:extLst>
              </p:cNvPr>
              <p:cNvSpPr/>
              <p:nvPr/>
            </p:nvSpPr>
            <p:spPr>
              <a:xfrm>
                <a:off x="3268361" y="2286000"/>
                <a:ext cx="1569084" cy="461665"/>
              </a:xfrm>
              <a:prstGeom prst="rect">
                <a:avLst/>
              </a:prstGeom>
            </p:spPr>
            <p:txBody>
              <a:bodyPr wrap="none">
                <a:spAutoFit/>
              </a:bodyPr>
              <a:lstStyle/>
              <a:p>
                <a:r>
                  <a:rPr lang="en-US" dirty="0"/>
                  <a:t>Private Key</a:t>
                </a:r>
              </a:p>
            </p:txBody>
          </p:sp>
        </p:grpSp>
        <p:sp>
          <p:nvSpPr>
            <p:cNvPr id="23" name="Rectangle 22">
              <a:extLst>
                <a:ext uri="{FF2B5EF4-FFF2-40B4-BE49-F238E27FC236}">
                  <a16:creationId xmlns:a16="http://schemas.microsoft.com/office/drawing/2014/main" id="{BF834DC8-6217-4821-B071-FEF40892B95C}"/>
                </a:ext>
              </a:extLst>
            </p:cNvPr>
            <p:cNvSpPr/>
            <p:nvPr/>
          </p:nvSpPr>
          <p:spPr>
            <a:xfrm>
              <a:off x="2176547" y="2456436"/>
              <a:ext cx="1207382" cy="338554"/>
            </a:xfrm>
            <a:prstGeom prst="rect">
              <a:avLst/>
            </a:prstGeom>
          </p:spPr>
          <p:txBody>
            <a:bodyPr wrap="none">
              <a:spAutoFit/>
            </a:bodyPr>
            <a:lstStyle/>
            <a:p>
              <a:r>
                <a:rPr lang="en-US" sz="1600" dirty="0">
                  <a:solidFill>
                    <a:schemeClr val="bg1"/>
                  </a:solidFill>
                </a:rPr>
                <a:t>p =11 q = 17</a:t>
              </a:r>
            </a:p>
          </p:txBody>
        </p:sp>
      </p:grpSp>
      <p:grpSp>
        <p:nvGrpSpPr>
          <p:cNvPr id="12" name="Group 11">
            <a:extLst>
              <a:ext uri="{FF2B5EF4-FFF2-40B4-BE49-F238E27FC236}">
                <a16:creationId xmlns:a16="http://schemas.microsoft.com/office/drawing/2014/main" id="{102051F4-0E2E-4F1C-B14E-1C49C5B483BD}"/>
              </a:ext>
            </a:extLst>
          </p:cNvPr>
          <p:cNvGrpSpPr/>
          <p:nvPr/>
        </p:nvGrpSpPr>
        <p:grpSpPr>
          <a:xfrm>
            <a:off x="8059619" y="1643985"/>
            <a:ext cx="1793183" cy="1568204"/>
            <a:chOff x="9051439" y="1630664"/>
            <a:chExt cx="1793183" cy="1568204"/>
          </a:xfrm>
        </p:grpSpPr>
        <p:sp>
          <p:nvSpPr>
            <p:cNvPr id="9" name="Rectangle: Folded Corner 8">
              <a:extLst>
                <a:ext uri="{FF2B5EF4-FFF2-40B4-BE49-F238E27FC236}">
                  <a16:creationId xmlns:a16="http://schemas.microsoft.com/office/drawing/2014/main" id="{BEEA0256-D79B-40DC-9826-672A336ED7F5}"/>
                </a:ext>
              </a:extLst>
            </p:cNvPr>
            <p:cNvSpPr/>
            <p:nvPr/>
          </p:nvSpPr>
          <p:spPr>
            <a:xfrm>
              <a:off x="9147366" y="1630664"/>
              <a:ext cx="1594400" cy="1284778"/>
            </a:xfrm>
            <a:prstGeom prst="foldedCorner">
              <a:avLst/>
            </a:prstGeom>
            <a:solidFill>
              <a:schemeClr val="tx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 </a:t>
              </a:r>
              <a:r>
                <a:rPr lang="en-US" sz="6000" dirty="0">
                  <a:solidFill>
                    <a:schemeClr val="bg1"/>
                  </a:solidFill>
                </a:rPr>
                <a:t>17</a:t>
              </a:r>
              <a:endParaRPr lang="en-US" sz="2800" dirty="0">
                <a:solidFill>
                  <a:schemeClr val="bg1"/>
                </a:solidFill>
              </a:endParaRPr>
            </a:p>
          </p:txBody>
        </p:sp>
        <p:sp>
          <p:nvSpPr>
            <p:cNvPr id="11" name="TextBox 10">
              <a:extLst>
                <a:ext uri="{FF2B5EF4-FFF2-40B4-BE49-F238E27FC236}">
                  <a16:creationId xmlns:a16="http://schemas.microsoft.com/office/drawing/2014/main" id="{3585B0C6-6E9F-439F-9BBB-482BD31460B8}"/>
                </a:ext>
              </a:extLst>
            </p:cNvPr>
            <p:cNvSpPr txBox="1"/>
            <p:nvPr/>
          </p:nvSpPr>
          <p:spPr>
            <a:xfrm>
              <a:off x="9051439" y="2921869"/>
              <a:ext cx="1793183" cy="276999"/>
            </a:xfrm>
            <a:prstGeom prst="rect">
              <a:avLst/>
            </a:prstGeom>
            <a:noFill/>
          </p:spPr>
          <p:txBody>
            <a:bodyPr wrap="none" rtlCol="0">
              <a:spAutoFit/>
            </a:bodyPr>
            <a:lstStyle/>
            <a:p>
              <a:r>
                <a:rPr lang="en-US" sz="1200" dirty="0"/>
                <a:t>Encrypted Text Document</a:t>
              </a:r>
            </a:p>
          </p:txBody>
        </p:sp>
      </p:grpSp>
      <p:grpSp>
        <p:nvGrpSpPr>
          <p:cNvPr id="33" name="Group 32">
            <a:extLst>
              <a:ext uri="{FF2B5EF4-FFF2-40B4-BE49-F238E27FC236}">
                <a16:creationId xmlns:a16="http://schemas.microsoft.com/office/drawing/2014/main" id="{ADE90B87-D9AC-48C9-A6C5-B627CADFD0C1}"/>
              </a:ext>
            </a:extLst>
          </p:cNvPr>
          <p:cNvGrpSpPr/>
          <p:nvPr/>
        </p:nvGrpSpPr>
        <p:grpSpPr>
          <a:xfrm>
            <a:off x="8946155" y="4715608"/>
            <a:ext cx="1688638" cy="1688638"/>
            <a:chOff x="1956511" y="4080419"/>
            <a:chExt cx="1688638" cy="1688638"/>
          </a:xfrm>
        </p:grpSpPr>
        <p:grpSp>
          <p:nvGrpSpPr>
            <p:cNvPr id="34" name="Group 33">
              <a:extLst>
                <a:ext uri="{FF2B5EF4-FFF2-40B4-BE49-F238E27FC236}">
                  <a16:creationId xmlns:a16="http://schemas.microsoft.com/office/drawing/2014/main" id="{477458A2-7364-430D-8A44-2AA5559D4145}"/>
                </a:ext>
              </a:extLst>
            </p:cNvPr>
            <p:cNvGrpSpPr/>
            <p:nvPr/>
          </p:nvGrpSpPr>
          <p:grpSpPr>
            <a:xfrm>
              <a:off x="1956511" y="4080419"/>
              <a:ext cx="1688638" cy="1688638"/>
              <a:chOff x="1065212" y="2991239"/>
              <a:chExt cx="1484133" cy="1484133"/>
            </a:xfrm>
          </p:grpSpPr>
          <p:pic>
            <p:nvPicPr>
              <p:cNvPr id="41" name="Graphic 40" descr="Key">
                <a:extLst>
                  <a:ext uri="{FF2B5EF4-FFF2-40B4-BE49-F238E27FC236}">
                    <a16:creationId xmlns:a16="http://schemas.microsoft.com/office/drawing/2014/main" id="{67A4017A-F1C0-4067-85A4-145BC68023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5212" y="2991239"/>
                <a:ext cx="1484133" cy="1484133"/>
              </a:xfrm>
              <a:prstGeom prst="rect">
                <a:avLst/>
              </a:prstGeom>
            </p:spPr>
          </p:pic>
          <p:sp>
            <p:nvSpPr>
              <p:cNvPr id="47" name="Rectangle 46">
                <a:extLst>
                  <a:ext uri="{FF2B5EF4-FFF2-40B4-BE49-F238E27FC236}">
                    <a16:creationId xmlns:a16="http://schemas.microsoft.com/office/drawing/2014/main" id="{0F7C0BB1-0211-4848-9301-69D86A7F874B}"/>
                  </a:ext>
                </a:extLst>
              </p:cNvPr>
              <p:cNvSpPr/>
              <p:nvPr/>
            </p:nvSpPr>
            <p:spPr>
              <a:xfrm>
                <a:off x="1072712" y="3028066"/>
                <a:ext cx="1277169" cy="405754"/>
              </a:xfrm>
              <a:prstGeom prst="rect">
                <a:avLst/>
              </a:prstGeom>
            </p:spPr>
            <p:txBody>
              <a:bodyPr wrap="none">
                <a:spAutoFit/>
              </a:bodyPr>
              <a:lstStyle/>
              <a:p>
                <a:r>
                  <a:rPr lang="en-US" dirty="0"/>
                  <a:t>Public Key</a:t>
                </a:r>
              </a:p>
            </p:txBody>
          </p:sp>
        </p:grpSp>
        <p:sp>
          <p:nvSpPr>
            <p:cNvPr id="40" name="Rectangle 39">
              <a:extLst>
                <a:ext uri="{FF2B5EF4-FFF2-40B4-BE49-F238E27FC236}">
                  <a16:creationId xmlns:a16="http://schemas.microsoft.com/office/drawing/2014/main" id="{9B5B8B0D-8D61-4A90-8D7E-0E81A951BE3D}"/>
                </a:ext>
              </a:extLst>
            </p:cNvPr>
            <p:cNvSpPr/>
            <p:nvPr/>
          </p:nvSpPr>
          <p:spPr>
            <a:xfrm>
              <a:off x="2284238" y="4723805"/>
              <a:ext cx="1228221" cy="338554"/>
            </a:xfrm>
            <a:prstGeom prst="rect">
              <a:avLst/>
            </a:prstGeom>
          </p:spPr>
          <p:txBody>
            <a:bodyPr wrap="none">
              <a:spAutoFit/>
            </a:bodyPr>
            <a:lstStyle/>
            <a:p>
              <a:r>
                <a:rPr lang="en-US" sz="1600" dirty="0">
                  <a:solidFill>
                    <a:schemeClr val="bg1"/>
                  </a:solidFill>
                </a:rPr>
                <a:t>N= 187 e = 7</a:t>
              </a:r>
            </a:p>
          </p:txBody>
        </p:sp>
      </p:grpSp>
      <p:grpSp>
        <p:nvGrpSpPr>
          <p:cNvPr id="15" name="Group 14">
            <a:extLst>
              <a:ext uri="{FF2B5EF4-FFF2-40B4-BE49-F238E27FC236}">
                <a16:creationId xmlns:a16="http://schemas.microsoft.com/office/drawing/2014/main" id="{EB68C8C5-5C22-4647-B5CF-44950DD18E08}"/>
              </a:ext>
            </a:extLst>
          </p:cNvPr>
          <p:cNvGrpSpPr/>
          <p:nvPr/>
        </p:nvGrpSpPr>
        <p:grpSpPr>
          <a:xfrm>
            <a:off x="6945452" y="4437270"/>
            <a:ext cx="2029595" cy="2020013"/>
            <a:chOff x="4792617" y="3867715"/>
            <a:chExt cx="2029595" cy="2020013"/>
          </a:xfrm>
        </p:grpSpPr>
        <p:grpSp>
          <p:nvGrpSpPr>
            <p:cNvPr id="28" name="Group 27">
              <a:extLst>
                <a:ext uri="{FF2B5EF4-FFF2-40B4-BE49-F238E27FC236}">
                  <a16:creationId xmlns:a16="http://schemas.microsoft.com/office/drawing/2014/main" id="{13EBCCBA-5E86-44A1-BCD7-FAD39ABD3E55}"/>
                </a:ext>
              </a:extLst>
            </p:cNvPr>
            <p:cNvGrpSpPr/>
            <p:nvPr/>
          </p:nvGrpSpPr>
          <p:grpSpPr>
            <a:xfrm>
              <a:off x="4792617" y="3867715"/>
              <a:ext cx="2029595" cy="2020013"/>
              <a:chOff x="3150778" y="1928056"/>
              <a:chExt cx="1783797" cy="1775376"/>
            </a:xfrm>
          </p:grpSpPr>
          <p:pic>
            <p:nvPicPr>
              <p:cNvPr id="29" name="Graphic 28" descr="Key">
                <a:extLst>
                  <a:ext uri="{FF2B5EF4-FFF2-40B4-BE49-F238E27FC236}">
                    <a16:creationId xmlns:a16="http://schemas.microsoft.com/office/drawing/2014/main" id="{C2A2F137-CD1C-4CF0-8280-AE6FA424BBD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00609" y="2219299"/>
                <a:ext cx="1484133" cy="1484133"/>
              </a:xfrm>
              <a:prstGeom prst="rect">
                <a:avLst/>
              </a:prstGeom>
            </p:spPr>
          </p:pic>
          <p:sp>
            <p:nvSpPr>
              <p:cNvPr id="30" name="Rectangle 29">
                <a:extLst>
                  <a:ext uri="{FF2B5EF4-FFF2-40B4-BE49-F238E27FC236}">
                    <a16:creationId xmlns:a16="http://schemas.microsoft.com/office/drawing/2014/main" id="{078394A3-F89B-457C-8CED-6494A3B44E25}"/>
                  </a:ext>
                </a:extLst>
              </p:cNvPr>
              <p:cNvSpPr/>
              <p:nvPr/>
            </p:nvSpPr>
            <p:spPr>
              <a:xfrm>
                <a:off x="3150778" y="1928056"/>
                <a:ext cx="1783797" cy="730358"/>
              </a:xfrm>
              <a:prstGeom prst="rect">
                <a:avLst/>
              </a:prstGeom>
            </p:spPr>
            <p:txBody>
              <a:bodyPr wrap="none">
                <a:spAutoFit/>
              </a:bodyPr>
              <a:lstStyle/>
              <a:p>
                <a:pPr algn="ctr"/>
                <a:r>
                  <a:rPr lang="en-US" dirty="0"/>
                  <a:t>Encrypted</a:t>
                </a:r>
              </a:p>
              <a:p>
                <a:pPr algn="ctr"/>
                <a:r>
                  <a:rPr lang="en-US" dirty="0"/>
                  <a:t>Symmetric Key</a:t>
                </a:r>
              </a:p>
            </p:txBody>
          </p:sp>
        </p:grpSp>
        <p:sp>
          <p:nvSpPr>
            <p:cNvPr id="3" name="TextBox 2">
              <a:extLst>
                <a:ext uri="{FF2B5EF4-FFF2-40B4-BE49-F238E27FC236}">
                  <a16:creationId xmlns:a16="http://schemas.microsoft.com/office/drawing/2014/main" id="{4808D981-1A5D-47FB-89DE-9F7A1641FBB5}"/>
                </a:ext>
              </a:extLst>
            </p:cNvPr>
            <p:cNvSpPr txBox="1"/>
            <p:nvPr/>
          </p:nvSpPr>
          <p:spPr>
            <a:xfrm>
              <a:off x="5312473" y="4733429"/>
              <a:ext cx="1356846" cy="523220"/>
            </a:xfrm>
            <a:prstGeom prst="rect">
              <a:avLst/>
            </a:prstGeom>
            <a:noFill/>
          </p:spPr>
          <p:txBody>
            <a:bodyPr wrap="square" rtlCol="0">
              <a:spAutoFit/>
            </a:bodyPr>
            <a:lstStyle/>
            <a:p>
              <a:r>
                <a:rPr lang="en-US" sz="2800" dirty="0">
                  <a:solidFill>
                    <a:schemeClr val="bg1"/>
                  </a:solidFill>
                </a:rPr>
                <a:t>k = 175</a:t>
              </a:r>
            </a:p>
          </p:txBody>
        </p:sp>
      </p:grpSp>
      <p:sp>
        <p:nvSpPr>
          <p:cNvPr id="24" name="Rectangle 23">
            <a:extLst>
              <a:ext uri="{FF2B5EF4-FFF2-40B4-BE49-F238E27FC236}">
                <a16:creationId xmlns:a16="http://schemas.microsoft.com/office/drawing/2014/main" id="{0187CF22-3BB5-4998-89B8-361D0EAF9505}"/>
              </a:ext>
            </a:extLst>
          </p:cNvPr>
          <p:cNvSpPr/>
          <p:nvPr/>
        </p:nvSpPr>
        <p:spPr>
          <a:xfrm>
            <a:off x="6946651" y="3962400"/>
            <a:ext cx="3700264" cy="209354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1" name="TextBox 50">
            <a:extLst>
              <a:ext uri="{FF2B5EF4-FFF2-40B4-BE49-F238E27FC236}">
                <a16:creationId xmlns:a16="http://schemas.microsoft.com/office/drawing/2014/main" id="{33E35FB6-3500-4973-8F8F-42682B6E46EF}"/>
              </a:ext>
            </a:extLst>
          </p:cNvPr>
          <p:cNvSpPr txBox="1"/>
          <p:nvPr/>
        </p:nvSpPr>
        <p:spPr>
          <a:xfrm>
            <a:off x="9189745" y="3945743"/>
            <a:ext cx="1420738" cy="369332"/>
          </a:xfrm>
          <a:prstGeom prst="rect">
            <a:avLst/>
          </a:prstGeom>
          <a:noFill/>
        </p:spPr>
        <p:txBody>
          <a:bodyPr wrap="square" rtlCol="0">
            <a:spAutoFit/>
          </a:bodyPr>
          <a:lstStyle/>
          <a:p>
            <a:r>
              <a:rPr lang="en-US" sz="1800" dirty="0">
                <a:solidFill>
                  <a:srgbClr val="C00000"/>
                </a:solidFill>
              </a:rPr>
              <a:t>Ransomware</a:t>
            </a:r>
          </a:p>
        </p:txBody>
      </p:sp>
      <p:grpSp>
        <p:nvGrpSpPr>
          <p:cNvPr id="32" name="Group 31">
            <a:extLst>
              <a:ext uri="{FF2B5EF4-FFF2-40B4-BE49-F238E27FC236}">
                <a16:creationId xmlns:a16="http://schemas.microsoft.com/office/drawing/2014/main" id="{B32FC30C-1F66-46F1-9916-27ABAC8DA4CE}"/>
              </a:ext>
            </a:extLst>
          </p:cNvPr>
          <p:cNvGrpSpPr/>
          <p:nvPr/>
        </p:nvGrpSpPr>
        <p:grpSpPr>
          <a:xfrm>
            <a:off x="7400410" y="3238914"/>
            <a:ext cx="2780466" cy="723486"/>
            <a:chOff x="7400410" y="3238914"/>
            <a:chExt cx="2780466" cy="723486"/>
          </a:xfrm>
        </p:grpSpPr>
        <p:sp>
          <p:nvSpPr>
            <p:cNvPr id="16" name="TextBox 15">
              <a:extLst>
                <a:ext uri="{FF2B5EF4-FFF2-40B4-BE49-F238E27FC236}">
                  <a16:creationId xmlns:a16="http://schemas.microsoft.com/office/drawing/2014/main" id="{73B9600A-4320-4BB3-B079-6DCAA39E09B2}"/>
                </a:ext>
              </a:extLst>
            </p:cNvPr>
            <p:cNvSpPr txBox="1"/>
            <p:nvPr/>
          </p:nvSpPr>
          <p:spPr>
            <a:xfrm>
              <a:off x="7400410" y="3238914"/>
              <a:ext cx="2780466" cy="523220"/>
            </a:xfrm>
            <a:prstGeom prst="rect">
              <a:avLst/>
            </a:prstGeom>
            <a:noFill/>
          </p:spPr>
          <p:txBody>
            <a:bodyPr wrap="square" rtlCol="0">
              <a:spAutoFit/>
            </a:bodyPr>
            <a:lstStyle/>
            <a:p>
              <a:r>
                <a:rPr lang="en-US" sz="2800" b="1" dirty="0">
                  <a:solidFill>
                    <a:srgbClr val="C00000"/>
                  </a:solidFill>
                </a:rPr>
                <a:t>Ransom Message</a:t>
              </a:r>
            </a:p>
          </p:txBody>
        </p:sp>
        <p:cxnSp>
          <p:nvCxnSpPr>
            <p:cNvPr id="18" name="Straight Arrow Connector 17">
              <a:extLst>
                <a:ext uri="{FF2B5EF4-FFF2-40B4-BE49-F238E27FC236}">
                  <a16:creationId xmlns:a16="http://schemas.microsoft.com/office/drawing/2014/main" id="{2F46C923-518A-47B5-ACFC-0EE1F4CAC795}"/>
                </a:ext>
              </a:extLst>
            </p:cNvPr>
            <p:cNvCxnSpPr>
              <a:cxnSpLocks/>
              <a:stCxn id="24" idx="0"/>
            </p:cNvCxnSpPr>
            <p:nvPr/>
          </p:nvCxnSpPr>
          <p:spPr>
            <a:xfrm flipV="1">
              <a:off x="8796783" y="3649590"/>
              <a:ext cx="7785" cy="31281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a:extLst>
              <a:ext uri="{FF2B5EF4-FFF2-40B4-BE49-F238E27FC236}">
                <a16:creationId xmlns:a16="http://schemas.microsoft.com/office/drawing/2014/main" id="{5F360CF6-49DF-413D-ABB0-B51D447F5C59}"/>
              </a:ext>
            </a:extLst>
          </p:cNvPr>
          <p:cNvCxnSpPr/>
          <p:nvPr/>
        </p:nvCxnSpPr>
        <p:spPr>
          <a:xfrm flipH="1" flipV="1">
            <a:off x="4951412" y="3420812"/>
            <a:ext cx="1905001" cy="8188"/>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42" name="Graphic 41" descr="Money">
            <a:extLst>
              <a:ext uri="{FF2B5EF4-FFF2-40B4-BE49-F238E27FC236}">
                <a16:creationId xmlns:a16="http://schemas.microsoft.com/office/drawing/2014/main" id="{71E8A93D-7E8F-45C6-89E2-A0B405BA730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35490" y="2213310"/>
            <a:ext cx="1099082" cy="1017276"/>
          </a:xfrm>
          <a:prstGeom prst="rect">
            <a:avLst/>
          </a:prstGeom>
        </p:spPr>
      </p:pic>
    </p:spTree>
    <p:extLst>
      <p:ext uri="{BB962C8B-B14F-4D97-AF65-F5344CB8AC3E}">
        <p14:creationId xmlns:p14="http://schemas.microsoft.com/office/powerpoint/2010/main" val="1585975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93B61-5D0A-485A-8219-2C65C0DD997E}"/>
              </a:ext>
            </a:extLst>
          </p:cNvPr>
          <p:cNvSpPr>
            <a:spLocks noGrp="1"/>
          </p:cNvSpPr>
          <p:nvPr>
            <p:ph type="title"/>
          </p:nvPr>
        </p:nvSpPr>
        <p:spPr>
          <a:xfrm>
            <a:off x="1293812" y="533400"/>
            <a:ext cx="8915400" cy="846328"/>
          </a:xfrm>
        </p:spPr>
        <p:txBody>
          <a:bodyPr>
            <a:noAutofit/>
          </a:bodyPr>
          <a:lstStyle/>
          <a:p>
            <a:r>
              <a:rPr lang="en-US" sz="5400" b="1" dirty="0"/>
              <a:t>Terminology in Cryptography</a:t>
            </a:r>
          </a:p>
        </p:txBody>
      </p:sp>
      <p:sp>
        <p:nvSpPr>
          <p:cNvPr id="3" name="Content Placeholder 2">
            <a:extLst>
              <a:ext uri="{FF2B5EF4-FFF2-40B4-BE49-F238E27FC236}">
                <a16:creationId xmlns:a16="http://schemas.microsoft.com/office/drawing/2014/main" id="{88EF8524-1F27-454E-9326-C748131B7D8C}"/>
              </a:ext>
            </a:extLst>
          </p:cNvPr>
          <p:cNvSpPr>
            <a:spLocks noGrp="1"/>
          </p:cNvSpPr>
          <p:nvPr>
            <p:ph idx="1"/>
          </p:nvPr>
        </p:nvSpPr>
        <p:spPr>
          <a:xfrm>
            <a:off x="454234" y="1673942"/>
            <a:ext cx="3733799" cy="4462272"/>
          </a:xfrm>
        </p:spPr>
        <p:txBody>
          <a:bodyPr>
            <a:normAutofit/>
          </a:bodyPr>
          <a:lstStyle/>
          <a:p>
            <a:r>
              <a:rPr lang="en-US" sz="3600" dirty="0"/>
              <a:t>Encryption - </a:t>
            </a:r>
          </a:p>
          <a:p>
            <a:r>
              <a:rPr lang="en-US" sz="3600" dirty="0"/>
              <a:t>Decryption -</a:t>
            </a:r>
          </a:p>
          <a:p>
            <a:r>
              <a:rPr lang="en-US" sz="3600" dirty="0"/>
              <a:t>Plaintext     - </a:t>
            </a:r>
          </a:p>
          <a:p>
            <a:r>
              <a:rPr lang="en-US" sz="3600" dirty="0"/>
              <a:t>Ciphertext  -</a:t>
            </a:r>
          </a:p>
          <a:p>
            <a:r>
              <a:rPr lang="en-US" sz="3600" dirty="0"/>
              <a:t>Encryption Key -</a:t>
            </a:r>
          </a:p>
          <a:p>
            <a:r>
              <a:rPr lang="en-US" sz="3600" dirty="0"/>
              <a:t>Decryption Key -</a:t>
            </a:r>
          </a:p>
        </p:txBody>
      </p:sp>
      <p:sp>
        <p:nvSpPr>
          <p:cNvPr id="5" name="TextBox 4">
            <a:extLst>
              <a:ext uri="{FF2B5EF4-FFF2-40B4-BE49-F238E27FC236}">
                <a16:creationId xmlns:a16="http://schemas.microsoft.com/office/drawing/2014/main" id="{ADD272A3-6D3E-454E-8257-20D1777AE361}"/>
              </a:ext>
            </a:extLst>
          </p:cNvPr>
          <p:cNvSpPr txBox="1"/>
          <p:nvPr/>
        </p:nvSpPr>
        <p:spPr>
          <a:xfrm>
            <a:off x="3213796" y="1752599"/>
            <a:ext cx="7750306" cy="461665"/>
          </a:xfrm>
          <a:prstGeom prst="rect">
            <a:avLst/>
          </a:prstGeom>
          <a:noFill/>
        </p:spPr>
        <p:txBody>
          <a:bodyPr wrap="square" rtlCol="0" anchor="t">
            <a:spAutoFit/>
          </a:bodyPr>
          <a:lstStyle/>
          <a:p>
            <a:r>
              <a:rPr lang="en-US" dirty="0"/>
              <a:t>Understandable information </a:t>
            </a:r>
            <a:r>
              <a:rPr lang="en-US" dirty="0">
                <a:sym typeface="Wingdings" panose="05000000000000000000" pitchFamily="2" charset="2"/>
              </a:rPr>
              <a:t> Non-decipherable data </a:t>
            </a:r>
            <a:endParaRPr lang="en-US" sz="1800" dirty="0"/>
          </a:p>
        </p:txBody>
      </p:sp>
      <p:sp>
        <p:nvSpPr>
          <p:cNvPr id="6" name="TextBox 5">
            <a:extLst>
              <a:ext uri="{FF2B5EF4-FFF2-40B4-BE49-F238E27FC236}">
                <a16:creationId xmlns:a16="http://schemas.microsoft.com/office/drawing/2014/main" id="{5F27A2E7-F4D2-454E-B01A-EEB16B1FA15D}"/>
              </a:ext>
            </a:extLst>
          </p:cNvPr>
          <p:cNvSpPr txBox="1"/>
          <p:nvPr/>
        </p:nvSpPr>
        <p:spPr>
          <a:xfrm>
            <a:off x="3246863" y="2446495"/>
            <a:ext cx="7602898" cy="461665"/>
          </a:xfrm>
          <a:prstGeom prst="rect">
            <a:avLst/>
          </a:prstGeom>
          <a:noFill/>
        </p:spPr>
        <p:txBody>
          <a:bodyPr wrap="square" rtlCol="0" anchor="t">
            <a:spAutoFit/>
          </a:bodyPr>
          <a:lstStyle/>
          <a:p>
            <a:r>
              <a:rPr lang="en-US" dirty="0">
                <a:sym typeface="Wingdings" panose="05000000000000000000" pitchFamily="2" charset="2"/>
              </a:rPr>
              <a:t>Non-decipherable data  </a:t>
            </a:r>
            <a:r>
              <a:rPr lang="en-US" dirty="0"/>
              <a:t>Understandable information </a:t>
            </a:r>
            <a:endParaRPr lang="en-US" dirty="0">
              <a:cs typeface="Calibri"/>
            </a:endParaRPr>
          </a:p>
        </p:txBody>
      </p:sp>
      <p:sp>
        <p:nvSpPr>
          <p:cNvPr id="7" name="TextBox 6">
            <a:extLst>
              <a:ext uri="{FF2B5EF4-FFF2-40B4-BE49-F238E27FC236}">
                <a16:creationId xmlns:a16="http://schemas.microsoft.com/office/drawing/2014/main" id="{E520EEBD-4C36-4699-91DE-DB57A1B3E891}"/>
              </a:ext>
            </a:extLst>
          </p:cNvPr>
          <p:cNvSpPr txBox="1"/>
          <p:nvPr/>
        </p:nvSpPr>
        <p:spPr>
          <a:xfrm>
            <a:off x="3271859" y="3179506"/>
            <a:ext cx="9064902" cy="461665"/>
          </a:xfrm>
          <a:prstGeom prst="rect">
            <a:avLst/>
          </a:prstGeom>
          <a:noFill/>
        </p:spPr>
        <p:txBody>
          <a:bodyPr wrap="square" rtlCol="0" anchor="t">
            <a:spAutoFit/>
          </a:bodyPr>
          <a:lstStyle/>
          <a:p>
            <a:r>
              <a:rPr lang="en-US" dirty="0"/>
              <a:t>Understandable information to be encrypted, producing ciphertext </a:t>
            </a:r>
            <a:endParaRPr lang="en-US" sz="1800" dirty="0"/>
          </a:p>
        </p:txBody>
      </p:sp>
      <p:sp>
        <p:nvSpPr>
          <p:cNvPr id="8" name="TextBox 7">
            <a:extLst>
              <a:ext uri="{FF2B5EF4-FFF2-40B4-BE49-F238E27FC236}">
                <a16:creationId xmlns:a16="http://schemas.microsoft.com/office/drawing/2014/main" id="{1D96B6F9-4236-4602-BA1F-43AE106817CF}"/>
              </a:ext>
            </a:extLst>
          </p:cNvPr>
          <p:cNvSpPr txBox="1"/>
          <p:nvPr/>
        </p:nvSpPr>
        <p:spPr>
          <a:xfrm>
            <a:off x="3269629" y="3872173"/>
            <a:ext cx="9327089" cy="461665"/>
          </a:xfrm>
          <a:prstGeom prst="rect">
            <a:avLst/>
          </a:prstGeom>
          <a:noFill/>
        </p:spPr>
        <p:txBody>
          <a:bodyPr wrap="square" rtlCol="0" anchor="t">
            <a:spAutoFit/>
          </a:bodyPr>
          <a:lstStyle/>
          <a:p>
            <a:r>
              <a:rPr lang="en-US" dirty="0">
                <a:sym typeface="Wingdings" panose="05000000000000000000" pitchFamily="2" charset="2"/>
              </a:rPr>
              <a:t>Non-decipherable data to be decrypted, producing plaintext  </a:t>
            </a:r>
            <a:endParaRPr lang="en-US" dirty="0">
              <a:cs typeface="Calibri"/>
            </a:endParaRPr>
          </a:p>
        </p:txBody>
      </p:sp>
      <p:sp>
        <p:nvSpPr>
          <p:cNvPr id="9" name="TextBox 8">
            <a:extLst>
              <a:ext uri="{FF2B5EF4-FFF2-40B4-BE49-F238E27FC236}">
                <a16:creationId xmlns:a16="http://schemas.microsoft.com/office/drawing/2014/main" id="{A8948560-44B7-4E8F-BFF9-193E9CC33B02}"/>
              </a:ext>
            </a:extLst>
          </p:cNvPr>
          <p:cNvSpPr txBox="1"/>
          <p:nvPr/>
        </p:nvSpPr>
        <p:spPr>
          <a:xfrm>
            <a:off x="4088807" y="4578760"/>
            <a:ext cx="8415000" cy="461665"/>
          </a:xfrm>
          <a:prstGeom prst="rect">
            <a:avLst/>
          </a:prstGeom>
          <a:noFill/>
        </p:spPr>
        <p:txBody>
          <a:bodyPr wrap="square" rtlCol="0" anchor="t">
            <a:spAutoFit/>
          </a:bodyPr>
          <a:lstStyle/>
          <a:p>
            <a:r>
              <a:rPr lang="en-US" dirty="0">
                <a:sym typeface="Wingdings" panose="05000000000000000000" pitchFamily="2" charset="2"/>
              </a:rPr>
              <a:t>Value(s) used in the encryption algorithm to give you ciphertext </a:t>
            </a:r>
            <a:endParaRPr lang="en-US" sz="1800" dirty="0"/>
          </a:p>
        </p:txBody>
      </p:sp>
      <p:sp>
        <p:nvSpPr>
          <p:cNvPr id="10" name="TextBox 9">
            <a:extLst>
              <a:ext uri="{FF2B5EF4-FFF2-40B4-BE49-F238E27FC236}">
                <a16:creationId xmlns:a16="http://schemas.microsoft.com/office/drawing/2014/main" id="{C1B6421A-1169-447D-9BA0-27DC0F5EE42D}"/>
              </a:ext>
            </a:extLst>
          </p:cNvPr>
          <p:cNvSpPr txBox="1"/>
          <p:nvPr/>
        </p:nvSpPr>
        <p:spPr>
          <a:xfrm>
            <a:off x="4115241" y="5233147"/>
            <a:ext cx="8000414" cy="461665"/>
          </a:xfrm>
          <a:prstGeom prst="rect">
            <a:avLst/>
          </a:prstGeom>
          <a:noFill/>
        </p:spPr>
        <p:txBody>
          <a:bodyPr wrap="square" rtlCol="0" anchor="t">
            <a:spAutoFit/>
          </a:bodyPr>
          <a:lstStyle/>
          <a:p>
            <a:r>
              <a:rPr lang="en-US" dirty="0">
                <a:sym typeface="Wingdings" panose="05000000000000000000" pitchFamily="2" charset="2"/>
              </a:rPr>
              <a:t>Value(s) used in the decryption algorithm to give you plaintext </a:t>
            </a:r>
            <a:endParaRPr lang="en-US" dirty="0">
              <a:cs typeface="Calibri"/>
            </a:endParaRPr>
          </a:p>
        </p:txBody>
      </p:sp>
    </p:spTree>
    <p:extLst>
      <p:ext uri="{BB962C8B-B14F-4D97-AF65-F5344CB8AC3E}">
        <p14:creationId xmlns:p14="http://schemas.microsoft.com/office/powerpoint/2010/main" val="3532623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457200"/>
            <a:ext cx="4800600" cy="736600"/>
          </a:xfrm>
        </p:spPr>
        <p:txBody>
          <a:bodyPr>
            <a:normAutofit fontScale="90000"/>
          </a:bodyPr>
          <a:lstStyle/>
          <a:p>
            <a:r>
              <a:rPr lang="en-US" sz="4400" b="1" dirty="0"/>
              <a:t>Ransomware Attack</a:t>
            </a:r>
          </a:p>
        </p:txBody>
      </p:sp>
      <p:sp>
        <p:nvSpPr>
          <p:cNvPr id="35" name="TextBox 34">
            <a:extLst>
              <a:ext uri="{FF2B5EF4-FFF2-40B4-BE49-F238E27FC236}">
                <a16:creationId xmlns:a16="http://schemas.microsoft.com/office/drawing/2014/main" id="{8047B77A-F916-4470-8027-4846DCD64B78}"/>
              </a:ext>
            </a:extLst>
          </p:cNvPr>
          <p:cNvSpPr txBox="1"/>
          <p:nvPr/>
        </p:nvSpPr>
        <p:spPr>
          <a:xfrm>
            <a:off x="2007950" y="6214433"/>
            <a:ext cx="1585761" cy="523220"/>
          </a:xfrm>
          <a:prstGeom prst="rect">
            <a:avLst/>
          </a:prstGeom>
          <a:noFill/>
        </p:spPr>
        <p:txBody>
          <a:bodyPr wrap="square" rtlCol="0">
            <a:spAutoFit/>
          </a:bodyPr>
          <a:lstStyle/>
          <a:p>
            <a:r>
              <a:rPr lang="en-US" sz="2800" dirty="0">
                <a:solidFill>
                  <a:schemeClr val="accent5">
                    <a:lumMod val="75000"/>
                  </a:schemeClr>
                </a:solidFill>
              </a:rPr>
              <a:t>Attacker</a:t>
            </a:r>
          </a:p>
        </p:txBody>
      </p:sp>
      <p:sp>
        <p:nvSpPr>
          <p:cNvPr id="36" name="Rectangle 35">
            <a:extLst>
              <a:ext uri="{FF2B5EF4-FFF2-40B4-BE49-F238E27FC236}">
                <a16:creationId xmlns:a16="http://schemas.microsoft.com/office/drawing/2014/main" id="{56BAFFC4-AE34-41C1-9079-8F85E4B3A3F1}"/>
              </a:ext>
            </a:extLst>
          </p:cNvPr>
          <p:cNvSpPr/>
          <p:nvPr/>
        </p:nvSpPr>
        <p:spPr>
          <a:xfrm>
            <a:off x="1223714" y="1371600"/>
            <a:ext cx="3727698" cy="4770880"/>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8" name="TextBox 37">
            <a:extLst>
              <a:ext uri="{FF2B5EF4-FFF2-40B4-BE49-F238E27FC236}">
                <a16:creationId xmlns:a16="http://schemas.microsoft.com/office/drawing/2014/main" id="{2B5632DA-CFFA-4A93-B946-1096BF83087D}"/>
              </a:ext>
            </a:extLst>
          </p:cNvPr>
          <p:cNvSpPr txBox="1"/>
          <p:nvPr/>
        </p:nvSpPr>
        <p:spPr>
          <a:xfrm>
            <a:off x="8396864" y="6142636"/>
            <a:ext cx="1585761" cy="523220"/>
          </a:xfrm>
          <a:prstGeom prst="rect">
            <a:avLst/>
          </a:prstGeom>
          <a:noFill/>
        </p:spPr>
        <p:txBody>
          <a:bodyPr wrap="square" rtlCol="0">
            <a:spAutoFit/>
          </a:bodyPr>
          <a:lstStyle/>
          <a:p>
            <a:r>
              <a:rPr lang="en-US" sz="2800" dirty="0">
                <a:solidFill>
                  <a:srgbClr val="0070C0"/>
                </a:solidFill>
              </a:rPr>
              <a:t>Victim</a:t>
            </a:r>
          </a:p>
        </p:txBody>
      </p:sp>
      <p:sp>
        <p:nvSpPr>
          <p:cNvPr id="39" name="Rectangle 38">
            <a:extLst>
              <a:ext uri="{FF2B5EF4-FFF2-40B4-BE49-F238E27FC236}">
                <a16:creationId xmlns:a16="http://schemas.microsoft.com/office/drawing/2014/main" id="{75B0187F-7961-4133-A2DC-E5CECFC5EA0A}"/>
              </a:ext>
            </a:extLst>
          </p:cNvPr>
          <p:cNvSpPr/>
          <p:nvPr/>
        </p:nvSpPr>
        <p:spPr>
          <a:xfrm>
            <a:off x="6856413" y="1371600"/>
            <a:ext cx="3868460" cy="477088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 name="Group 6">
            <a:extLst>
              <a:ext uri="{FF2B5EF4-FFF2-40B4-BE49-F238E27FC236}">
                <a16:creationId xmlns:a16="http://schemas.microsoft.com/office/drawing/2014/main" id="{59DBCB66-65D3-4748-9AF2-1D7448A3DCDC}"/>
              </a:ext>
            </a:extLst>
          </p:cNvPr>
          <p:cNvGrpSpPr/>
          <p:nvPr/>
        </p:nvGrpSpPr>
        <p:grpSpPr>
          <a:xfrm>
            <a:off x="3042324" y="1254740"/>
            <a:ext cx="1688638" cy="1688638"/>
            <a:chOff x="1956511" y="4080419"/>
            <a:chExt cx="1688638" cy="1688638"/>
          </a:xfrm>
        </p:grpSpPr>
        <p:grpSp>
          <p:nvGrpSpPr>
            <p:cNvPr id="19" name="Group 18">
              <a:extLst>
                <a:ext uri="{FF2B5EF4-FFF2-40B4-BE49-F238E27FC236}">
                  <a16:creationId xmlns:a16="http://schemas.microsoft.com/office/drawing/2014/main" id="{8331CB00-087D-49D9-98DF-A147EDCA9918}"/>
                </a:ext>
              </a:extLst>
            </p:cNvPr>
            <p:cNvGrpSpPr/>
            <p:nvPr/>
          </p:nvGrpSpPr>
          <p:grpSpPr>
            <a:xfrm>
              <a:off x="1956511" y="4080419"/>
              <a:ext cx="1688638" cy="1688638"/>
              <a:chOff x="1065212" y="2991239"/>
              <a:chExt cx="1484133" cy="1484133"/>
            </a:xfrm>
          </p:grpSpPr>
          <p:pic>
            <p:nvPicPr>
              <p:cNvPr id="20" name="Graphic 19" descr="Key">
                <a:extLst>
                  <a:ext uri="{FF2B5EF4-FFF2-40B4-BE49-F238E27FC236}">
                    <a16:creationId xmlns:a16="http://schemas.microsoft.com/office/drawing/2014/main" id="{70407250-6636-4338-9442-46F97B356E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5212" y="2991239"/>
                <a:ext cx="1484133" cy="1484133"/>
              </a:xfrm>
              <a:prstGeom prst="rect">
                <a:avLst/>
              </a:prstGeom>
            </p:spPr>
          </p:pic>
          <p:sp>
            <p:nvSpPr>
              <p:cNvPr id="27" name="Rectangle 26">
                <a:extLst>
                  <a:ext uri="{FF2B5EF4-FFF2-40B4-BE49-F238E27FC236}">
                    <a16:creationId xmlns:a16="http://schemas.microsoft.com/office/drawing/2014/main" id="{D277EB31-09AF-4834-A115-DD60340C018C}"/>
                  </a:ext>
                </a:extLst>
              </p:cNvPr>
              <p:cNvSpPr/>
              <p:nvPr/>
            </p:nvSpPr>
            <p:spPr>
              <a:xfrm>
                <a:off x="1072712" y="3028066"/>
                <a:ext cx="1277169" cy="405754"/>
              </a:xfrm>
              <a:prstGeom prst="rect">
                <a:avLst/>
              </a:prstGeom>
            </p:spPr>
            <p:txBody>
              <a:bodyPr wrap="none">
                <a:spAutoFit/>
              </a:bodyPr>
              <a:lstStyle/>
              <a:p>
                <a:r>
                  <a:rPr lang="en-US" dirty="0"/>
                  <a:t>Public Key</a:t>
                </a:r>
              </a:p>
            </p:txBody>
          </p:sp>
        </p:grpSp>
        <p:sp>
          <p:nvSpPr>
            <p:cNvPr id="4" name="Rectangle 3">
              <a:extLst>
                <a:ext uri="{FF2B5EF4-FFF2-40B4-BE49-F238E27FC236}">
                  <a16:creationId xmlns:a16="http://schemas.microsoft.com/office/drawing/2014/main" id="{22DF8189-427D-42BB-9A26-B66480266F9C}"/>
                </a:ext>
              </a:extLst>
            </p:cNvPr>
            <p:cNvSpPr/>
            <p:nvPr/>
          </p:nvSpPr>
          <p:spPr>
            <a:xfrm>
              <a:off x="2284238" y="4723805"/>
              <a:ext cx="1228221" cy="338554"/>
            </a:xfrm>
            <a:prstGeom prst="rect">
              <a:avLst/>
            </a:prstGeom>
          </p:spPr>
          <p:txBody>
            <a:bodyPr wrap="none">
              <a:spAutoFit/>
            </a:bodyPr>
            <a:lstStyle/>
            <a:p>
              <a:r>
                <a:rPr lang="en-US" sz="1600" dirty="0">
                  <a:solidFill>
                    <a:schemeClr val="bg1"/>
                  </a:solidFill>
                </a:rPr>
                <a:t>N= 187 e = 7</a:t>
              </a:r>
            </a:p>
          </p:txBody>
        </p:sp>
      </p:grpSp>
      <p:grpSp>
        <p:nvGrpSpPr>
          <p:cNvPr id="8" name="Group 7">
            <a:extLst>
              <a:ext uri="{FF2B5EF4-FFF2-40B4-BE49-F238E27FC236}">
                <a16:creationId xmlns:a16="http://schemas.microsoft.com/office/drawing/2014/main" id="{A34030E3-76A2-48BA-AB32-72C9544B787C}"/>
              </a:ext>
            </a:extLst>
          </p:cNvPr>
          <p:cNvGrpSpPr/>
          <p:nvPr/>
        </p:nvGrpSpPr>
        <p:grpSpPr>
          <a:xfrm>
            <a:off x="1325482" y="1254740"/>
            <a:ext cx="1785295" cy="1688638"/>
            <a:chOff x="1807883" y="1828800"/>
            <a:chExt cx="1785295" cy="1688638"/>
          </a:xfrm>
        </p:grpSpPr>
        <p:grpSp>
          <p:nvGrpSpPr>
            <p:cNvPr id="5" name="Group 4">
              <a:extLst>
                <a:ext uri="{FF2B5EF4-FFF2-40B4-BE49-F238E27FC236}">
                  <a16:creationId xmlns:a16="http://schemas.microsoft.com/office/drawing/2014/main" id="{80D7E5AA-D56A-45D6-97F8-FD5C48595945}"/>
                </a:ext>
              </a:extLst>
            </p:cNvPr>
            <p:cNvGrpSpPr/>
            <p:nvPr/>
          </p:nvGrpSpPr>
          <p:grpSpPr>
            <a:xfrm>
              <a:off x="1807883" y="1828800"/>
              <a:ext cx="1785295" cy="1688638"/>
              <a:chOff x="3268361" y="2235889"/>
              <a:chExt cx="1569084" cy="1484133"/>
            </a:xfrm>
          </p:grpSpPr>
          <p:pic>
            <p:nvPicPr>
              <p:cNvPr id="6" name="Graphic 5" descr="Key">
                <a:extLst>
                  <a:ext uri="{FF2B5EF4-FFF2-40B4-BE49-F238E27FC236}">
                    <a16:creationId xmlns:a16="http://schemas.microsoft.com/office/drawing/2014/main" id="{C81ECE88-2269-4139-8202-7B95651298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68361" y="2235889"/>
                <a:ext cx="1484133" cy="1484133"/>
              </a:xfrm>
              <a:prstGeom prst="rect">
                <a:avLst/>
              </a:prstGeom>
            </p:spPr>
          </p:pic>
          <p:sp>
            <p:nvSpPr>
              <p:cNvPr id="10" name="Rectangle 9">
                <a:extLst>
                  <a:ext uri="{FF2B5EF4-FFF2-40B4-BE49-F238E27FC236}">
                    <a16:creationId xmlns:a16="http://schemas.microsoft.com/office/drawing/2014/main" id="{58F8A1EF-38AB-4600-9AA3-2659DE5F5358}"/>
                  </a:ext>
                </a:extLst>
              </p:cNvPr>
              <p:cNvSpPr/>
              <p:nvPr/>
            </p:nvSpPr>
            <p:spPr>
              <a:xfrm>
                <a:off x="3268361" y="2286000"/>
                <a:ext cx="1569084" cy="461665"/>
              </a:xfrm>
              <a:prstGeom prst="rect">
                <a:avLst/>
              </a:prstGeom>
            </p:spPr>
            <p:txBody>
              <a:bodyPr wrap="none">
                <a:spAutoFit/>
              </a:bodyPr>
              <a:lstStyle/>
              <a:p>
                <a:r>
                  <a:rPr lang="en-US" dirty="0"/>
                  <a:t>Private Key</a:t>
                </a:r>
              </a:p>
            </p:txBody>
          </p:sp>
        </p:grpSp>
        <p:sp>
          <p:nvSpPr>
            <p:cNvPr id="23" name="Rectangle 22">
              <a:extLst>
                <a:ext uri="{FF2B5EF4-FFF2-40B4-BE49-F238E27FC236}">
                  <a16:creationId xmlns:a16="http://schemas.microsoft.com/office/drawing/2014/main" id="{BF834DC8-6217-4821-B071-FEF40892B95C}"/>
                </a:ext>
              </a:extLst>
            </p:cNvPr>
            <p:cNvSpPr/>
            <p:nvPr/>
          </p:nvSpPr>
          <p:spPr>
            <a:xfrm>
              <a:off x="2176547" y="2456436"/>
              <a:ext cx="1207382" cy="338554"/>
            </a:xfrm>
            <a:prstGeom prst="rect">
              <a:avLst/>
            </a:prstGeom>
          </p:spPr>
          <p:txBody>
            <a:bodyPr wrap="none">
              <a:spAutoFit/>
            </a:bodyPr>
            <a:lstStyle/>
            <a:p>
              <a:r>
                <a:rPr lang="en-US" sz="1600" dirty="0">
                  <a:solidFill>
                    <a:schemeClr val="bg1"/>
                  </a:solidFill>
                </a:rPr>
                <a:t>p =11 q = 17</a:t>
              </a:r>
            </a:p>
          </p:txBody>
        </p:sp>
      </p:grpSp>
      <p:grpSp>
        <p:nvGrpSpPr>
          <p:cNvPr id="12" name="Group 11">
            <a:extLst>
              <a:ext uri="{FF2B5EF4-FFF2-40B4-BE49-F238E27FC236}">
                <a16:creationId xmlns:a16="http://schemas.microsoft.com/office/drawing/2014/main" id="{102051F4-0E2E-4F1C-B14E-1C49C5B483BD}"/>
              </a:ext>
            </a:extLst>
          </p:cNvPr>
          <p:cNvGrpSpPr/>
          <p:nvPr/>
        </p:nvGrpSpPr>
        <p:grpSpPr>
          <a:xfrm>
            <a:off x="8059619" y="1643985"/>
            <a:ext cx="1793183" cy="1568204"/>
            <a:chOff x="9051439" y="1630664"/>
            <a:chExt cx="1793183" cy="1568204"/>
          </a:xfrm>
        </p:grpSpPr>
        <p:sp>
          <p:nvSpPr>
            <p:cNvPr id="9" name="Rectangle: Folded Corner 8">
              <a:extLst>
                <a:ext uri="{FF2B5EF4-FFF2-40B4-BE49-F238E27FC236}">
                  <a16:creationId xmlns:a16="http://schemas.microsoft.com/office/drawing/2014/main" id="{BEEA0256-D79B-40DC-9826-672A336ED7F5}"/>
                </a:ext>
              </a:extLst>
            </p:cNvPr>
            <p:cNvSpPr/>
            <p:nvPr/>
          </p:nvSpPr>
          <p:spPr>
            <a:xfrm>
              <a:off x="9147366" y="1630664"/>
              <a:ext cx="1594400" cy="1284778"/>
            </a:xfrm>
            <a:prstGeom prst="foldedCorner">
              <a:avLst/>
            </a:prstGeom>
            <a:solidFill>
              <a:schemeClr val="tx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 </a:t>
              </a:r>
              <a:r>
                <a:rPr lang="en-US" sz="6000" dirty="0">
                  <a:solidFill>
                    <a:schemeClr val="bg1"/>
                  </a:solidFill>
                </a:rPr>
                <a:t>17</a:t>
              </a:r>
              <a:endParaRPr lang="en-US" sz="2800" dirty="0">
                <a:solidFill>
                  <a:schemeClr val="bg1"/>
                </a:solidFill>
              </a:endParaRPr>
            </a:p>
          </p:txBody>
        </p:sp>
        <p:sp>
          <p:nvSpPr>
            <p:cNvPr id="11" name="TextBox 10">
              <a:extLst>
                <a:ext uri="{FF2B5EF4-FFF2-40B4-BE49-F238E27FC236}">
                  <a16:creationId xmlns:a16="http://schemas.microsoft.com/office/drawing/2014/main" id="{3585B0C6-6E9F-439F-9BBB-482BD31460B8}"/>
                </a:ext>
              </a:extLst>
            </p:cNvPr>
            <p:cNvSpPr txBox="1"/>
            <p:nvPr/>
          </p:nvSpPr>
          <p:spPr>
            <a:xfrm>
              <a:off x="9051439" y="2921869"/>
              <a:ext cx="1793183" cy="276999"/>
            </a:xfrm>
            <a:prstGeom prst="rect">
              <a:avLst/>
            </a:prstGeom>
            <a:noFill/>
          </p:spPr>
          <p:txBody>
            <a:bodyPr wrap="none" rtlCol="0">
              <a:spAutoFit/>
            </a:bodyPr>
            <a:lstStyle/>
            <a:p>
              <a:r>
                <a:rPr lang="en-US" sz="1200" dirty="0"/>
                <a:t>Encrypted Text Document</a:t>
              </a:r>
            </a:p>
          </p:txBody>
        </p:sp>
      </p:grpSp>
      <p:grpSp>
        <p:nvGrpSpPr>
          <p:cNvPr id="33" name="Group 32">
            <a:extLst>
              <a:ext uri="{FF2B5EF4-FFF2-40B4-BE49-F238E27FC236}">
                <a16:creationId xmlns:a16="http://schemas.microsoft.com/office/drawing/2014/main" id="{ADE90B87-D9AC-48C9-A6C5-B627CADFD0C1}"/>
              </a:ext>
            </a:extLst>
          </p:cNvPr>
          <p:cNvGrpSpPr/>
          <p:nvPr/>
        </p:nvGrpSpPr>
        <p:grpSpPr>
          <a:xfrm>
            <a:off x="8946155" y="4715608"/>
            <a:ext cx="1688638" cy="1688638"/>
            <a:chOff x="1956511" y="4080419"/>
            <a:chExt cx="1688638" cy="1688638"/>
          </a:xfrm>
        </p:grpSpPr>
        <p:grpSp>
          <p:nvGrpSpPr>
            <p:cNvPr id="34" name="Group 33">
              <a:extLst>
                <a:ext uri="{FF2B5EF4-FFF2-40B4-BE49-F238E27FC236}">
                  <a16:creationId xmlns:a16="http://schemas.microsoft.com/office/drawing/2014/main" id="{477458A2-7364-430D-8A44-2AA5559D4145}"/>
                </a:ext>
              </a:extLst>
            </p:cNvPr>
            <p:cNvGrpSpPr/>
            <p:nvPr/>
          </p:nvGrpSpPr>
          <p:grpSpPr>
            <a:xfrm>
              <a:off x="1956511" y="4080419"/>
              <a:ext cx="1688638" cy="1688638"/>
              <a:chOff x="1065212" y="2991239"/>
              <a:chExt cx="1484133" cy="1484133"/>
            </a:xfrm>
          </p:grpSpPr>
          <p:pic>
            <p:nvPicPr>
              <p:cNvPr id="41" name="Graphic 40" descr="Key">
                <a:extLst>
                  <a:ext uri="{FF2B5EF4-FFF2-40B4-BE49-F238E27FC236}">
                    <a16:creationId xmlns:a16="http://schemas.microsoft.com/office/drawing/2014/main" id="{67A4017A-F1C0-4067-85A4-145BC68023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5212" y="2991239"/>
                <a:ext cx="1484133" cy="1484133"/>
              </a:xfrm>
              <a:prstGeom prst="rect">
                <a:avLst/>
              </a:prstGeom>
            </p:spPr>
          </p:pic>
          <p:sp>
            <p:nvSpPr>
              <p:cNvPr id="47" name="Rectangle 46">
                <a:extLst>
                  <a:ext uri="{FF2B5EF4-FFF2-40B4-BE49-F238E27FC236}">
                    <a16:creationId xmlns:a16="http://schemas.microsoft.com/office/drawing/2014/main" id="{0F7C0BB1-0211-4848-9301-69D86A7F874B}"/>
                  </a:ext>
                </a:extLst>
              </p:cNvPr>
              <p:cNvSpPr/>
              <p:nvPr/>
            </p:nvSpPr>
            <p:spPr>
              <a:xfrm>
                <a:off x="1072712" y="3028066"/>
                <a:ext cx="1277169" cy="405754"/>
              </a:xfrm>
              <a:prstGeom prst="rect">
                <a:avLst/>
              </a:prstGeom>
            </p:spPr>
            <p:txBody>
              <a:bodyPr wrap="none">
                <a:spAutoFit/>
              </a:bodyPr>
              <a:lstStyle/>
              <a:p>
                <a:r>
                  <a:rPr lang="en-US" dirty="0"/>
                  <a:t>Public Key</a:t>
                </a:r>
              </a:p>
            </p:txBody>
          </p:sp>
        </p:grpSp>
        <p:sp>
          <p:nvSpPr>
            <p:cNvPr id="40" name="Rectangle 39">
              <a:extLst>
                <a:ext uri="{FF2B5EF4-FFF2-40B4-BE49-F238E27FC236}">
                  <a16:creationId xmlns:a16="http://schemas.microsoft.com/office/drawing/2014/main" id="{9B5B8B0D-8D61-4A90-8D7E-0E81A951BE3D}"/>
                </a:ext>
              </a:extLst>
            </p:cNvPr>
            <p:cNvSpPr/>
            <p:nvPr/>
          </p:nvSpPr>
          <p:spPr>
            <a:xfrm>
              <a:off x="2284238" y="4723805"/>
              <a:ext cx="1228221" cy="338554"/>
            </a:xfrm>
            <a:prstGeom prst="rect">
              <a:avLst/>
            </a:prstGeom>
          </p:spPr>
          <p:txBody>
            <a:bodyPr wrap="none">
              <a:spAutoFit/>
            </a:bodyPr>
            <a:lstStyle/>
            <a:p>
              <a:r>
                <a:rPr lang="en-US" sz="1600" dirty="0">
                  <a:solidFill>
                    <a:schemeClr val="bg1"/>
                  </a:solidFill>
                </a:rPr>
                <a:t>N= 187 e = 7</a:t>
              </a:r>
            </a:p>
          </p:txBody>
        </p:sp>
      </p:grpSp>
      <p:grpSp>
        <p:nvGrpSpPr>
          <p:cNvPr id="15" name="Group 14">
            <a:extLst>
              <a:ext uri="{FF2B5EF4-FFF2-40B4-BE49-F238E27FC236}">
                <a16:creationId xmlns:a16="http://schemas.microsoft.com/office/drawing/2014/main" id="{EB68C8C5-5C22-4647-B5CF-44950DD18E08}"/>
              </a:ext>
            </a:extLst>
          </p:cNvPr>
          <p:cNvGrpSpPr/>
          <p:nvPr/>
        </p:nvGrpSpPr>
        <p:grpSpPr>
          <a:xfrm>
            <a:off x="6945452" y="4437270"/>
            <a:ext cx="2029595" cy="2020013"/>
            <a:chOff x="4792617" y="3867715"/>
            <a:chExt cx="2029595" cy="2020013"/>
          </a:xfrm>
        </p:grpSpPr>
        <p:grpSp>
          <p:nvGrpSpPr>
            <p:cNvPr id="28" name="Group 27">
              <a:extLst>
                <a:ext uri="{FF2B5EF4-FFF2-40B4-BE49-F238E27FC236}">
                  <a16:creationId xmlns:a16="http://schemas.microsoft.com/office/drawing/2014/main" id="{13EBCCBA-5E86-44A1-BCD7-FAD39ABD3E55}"/>
                </a:ext>
              </a:extLst>
            </p:cNvPr>
            <p:cNvGrpSpPr/>
            <p:nvPr/>
          </p:nvGrpSpPr>
          <p:grpSpPr>
            <a:xfrm>
              <a:off x="4792617" y="3867715"/>
              <a:ext cx="2029595" cy="2020013"/>
              <a:chOff x="3150778" y="1928056"/>
              <a:chExt cx="1783797" cy="1775376"/>
            </a:xfrm>
          </p:grpSpPr>
          <p:pic>
            <p:nvPicPr>
              <p:cNvPr id="29" name="Graphic 28" descr="Key">
                <a:extLst>
                  <a:ext uri="{FF2B5EF4-FFF2-40B4-BE49-F238E27FC236}">
                    <a16:creationId xmlns:a16="http://schemas.microsoft.com/office/drawing/2014/main" id="{C2A2F137-CD1C-4CF0-8280-AE6FA424BBD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00609" y="2219299"/>
                <a:ext cx="1484133" cy="1484133"/>
              </a:xfrm>
              <a:prstGeom prst="rect">
                <a:avLst/>
              </a:prstGeom>
            </p:spPr>
          </p:pic>
          <p:sp>
            <p:nvSpPr>
              <p:cNvPr id="30" name="Rectangle 29">
                <a:extLst>
                  <a:ext uri="{FF2B5EF4-FFF2-40B4-BE49-F238E27FC236}">
                    <a16:creationId xmlns:a16="http://schemas.microsoft.com/office/drawing/2014/main" id="{078394A3-F89B-457C-8CED-6494A3B44E25}"/>
                  </a:ext>
                </a:extLst>
              </p:cNvPr>
              <p:cNvSpPr/>
              <p:nvPr/>
            </p:nvSpPr>
            <p:spPr>
              <a:xfrm>
                <a:off x="3150778" y="1928056"/>
                <a:ext cx="1783797" cy="730358"/>
              </a:xfrm>
              <a:prstGeom prst="rect">
                <a:avLst/>
              </a:prstGeom>
            </p:spPr>
            <p:txBody>
              <a:bodyPr wrap="none">
                <a:spAutoFit/>
              </a:bodyPr>
              <a:lstStyle/>
              <a:p>
                <a:pPr algn="ctr"/>
                <a:r>
                  <a:rPr lang="en-US" dirty="0"/>
                  <a:t>Encrypted</a:t>
                </a:r>
              </a:p>
              <a:p>
                <a:pPr algn="ctr"/>
                <a:r>
                  <a:rPr lang="en-US" dirty="0"/>
                  <a:t>Symmetric Key</a:t>
                </a:r>
              </a:p>
            </p:txBody>
          </p:sp>
        </p:grpSp>
        <p:sp>
          <p:nvSpPr>
            <p:cNvPr id="3" name="TextBox 2">
              <a:extLst>
                <a:ext uri="{FF2B5EF4-FFF2-40B4-BE49-F238E27FC236}">
                  <a16:creationId xmlns:a16="http://schemas.microsoft.com/office/drawing/2014/main" id="{4808D981-1A5D-47FB-89DE-9F7A1641FBB5}"/>
                </a:ext>
              </a:extLst>
            </p:cNvPr>
            <p:cNvSpPr txBox="1"/>
            <p:nvPr/>
          </p:nvSpPr>
          <p:spPr>
            <a:xfrm>
              <a:off x="5312473" y="4733429"/>
              <a:ext cx="1356846" cy="523220"/>
            </a:xfrm>
            <a:prstGeom prst="rect">
              <a:avLst/>
            </a:prstGeom>
            <a:noFill/>
          </p:spPr>
          <p:txBody>
            <a:bodyPr wrap="square" rtlCol="0">
              <a:spAutoFit/>
            </a:bodyPr>
            <a:lstStyle/>
            <a:p>
              <a:r>
                <a:rPr lang="en-US" sz="2800" dirty="0">
                  <a:solidFill>
                    <a:schemeClr val="bg1"/>
                  </a:solidFill>
                </a:rPr>
                <a:t>k = 175</a:t>
              </a:r>
            </a:p>
          </p:txBody>
        </p:sp>
      </p:grpSp>
      <p:sp>
        <p:nvSpPr>
          <p:cNvPr id="24" name="Rectangle 23">
            <a:extLst>
              <a:ext uri="{FF2B5EF4-FFF2-40B4-BE49-F238E27FC236}">
                <a16:creationId xmlns:a16="http://schemas.microsoft.com/office/drawing/2014/main" id="{0187CF22-3BB5-4998-89B8-361D0EAF9505}"/>
              </a:ext>
            </a:extLst>
          </p:cNvPr>
          <p:cNvSpPr/>
          <p:nvPr/>
        </p:nvSpPr>
        <p:spPr>
          <a:xfrm>
            <a:off x="6946651" y="3962400"/>
            <a:ext cx="3700264" cy="209354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1" name="TextBox 50">
            <a:extLst>
              <a:ext uri="{FF2B5EF4-FFF2-40B4-BE49-F238E27FC236}">
                <a16:creationId xmlns:a16="http://schemas.microsoft.com/office/drawing/2014/main" id="{33E35FB6-3500-4973-8F8F-42682B6E46EF}"/>
              </a:ext>
            </a:extLst>
          </p:cNvPr>
          <p:cNvSpPr txBox="1"/>
          <p:nvPr/>
        </p:nvSpPr>
        <p:spPr>
          <a:xfrm>
            <a:off x="9189745" y="3945743"/>
            <a:ext cx="1420738" cy="369332"/>
          </a:xfrm>
          <a:prstGeom prst="rect">
            <a:avLst/>
          </a:prstGeom>
          <a:noFill/>
        </p:spPr>
        <p:txBody>
          <a:bodyPr wrap="square" rtlCol="0">
            <a:spAutoFit/>
          </a:bodyPr>
          <a:lstStyle/>
          <a:p>
            <a:r>
              <a:rPr lang="en-US" sz="1800" dirty="0">
                <a:solidFill>
                  <a:srgbClr val="C00000"/>
                </a:solidFill>
              </a:rPr>
              <a:t>Ransomware</a:t>
            </a:r>
          </a:p>
        </p:txBody>
      </p:sp>
      <p:grpSp>
        <p:nvGrpSpPr>
          <p:cNvPr id="32" name="Group 31">
            <a:extLst>
              <a:ext uri="{FF2B5EF4-FFF2-40B4-BE49-F238E27FC236}">
                <a16:creationId xmlns:a16="http://schemas.microsoft.com/office/drawing/2014/main" id="{B32FC30C-1F66-46F1-9916-27ABAC8DA4CE}"/>
              </a:ext>
            </a:extLst>
          </p:cNvPr>
          <p:cNvGrpSpPr/>
          <p:nvPr/>
        </p:nvGrpSpPr>
        <p:grpSpPr>
          <a:xfrm>
            <a:off x="7400410" y="3238914"/>
            <a:ext cx="2780466" cy="723486"/>
            <a:chOff x="7400410" y="3238914"/>
            <a:chExt cx="2780466" cy="723486"/>
          </a:xfrm>
        </p:grpSpPr>
        <p:sp>
          <p:nvSpPr>
            <p:cNvPr id="16" name="TextBox 15">
              <a:extLst>
                <a:ext uri="{FF2B5EF4-FFF2-40B4-BE49-F238E27FC236}">
                  <a16:creationId xmlns:a16="http://schemas.microsoft.com/office/drawing/2014/main" id="{73B9600A-4320-4BB3-B079-6DCAA39E09B2}"/>
                </a:ext>
              </a:extLst>
            </p:cNvPr>
            <p:cNvSpPr txBox="1"/>
            <p:nvPr/>
          </p:nvSpPr>
          <p:spPr>
            <a:xfrm>
              <a:off x="7400410" y="3238914"/>
              <a:ext cx="2780466" cy="523220"/>
            </a:xfrm>
            <a:prstGeom prst="rect">
              <a:avLst/>
            </a:prstGeom>
            <a:noFill/>
          </p:spPr>
          <p:txBody>
            <a:bodyPr wrap="square" rtlCol="0">
              <a:spAutoFit/>
            </a:bodyPr>
            <a:lstStyle/>
            <a:p>
              <a:r>
                <a:rPr lang="en-US" sz="2800" b="1" dirty="0">
                  <a:solidFill>
                    <a:srgbClr val="C00000"/>
                  </a:solidFill>
                </a:rPr>
                <a:t>Ransom Message</a:t>
              </a:r>
            </a:p>
          </p:txBody>
        </p:sp>
        <p:cxnSp>
          <p:nvCxnSpPr>
            <p:cNvPr id="18" name="Straight Arrow Connector 17">
              <a:extLst>
                <a:ext uri="{FF2B5EF4-FFF2-40B4-BE49-F238E27FC236}">
                  <a16:creationId xmlns:a16="http://schemas.microsoft.com/office/drawing/2014/main" id="{2F46C923-518A-47B5-ACFC-0EE1F4CAC795}"/>
                </a:ext>
              </a:extLst>
            </p:cNvPr>
            <p:cNvCxnSpPr>
              <a:cxnSpLocks/>
              <a:stCxn id="24" idx="0"/>
            </p:cNvCxnSpPr>
            <p:nvPr/>
          </p:nvCxnSpPr>
          <p:spPr>
            <a:xfrm flipV="1">
              <a:off x="8796783" y="3649590"/>
              <a:ext cx="7785" cy="31281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a:extLst>
              <a:ext uri="{FF2B5EF4-FFF2-40B4-BE49-F238E27FC236}">
                <a16:creationId xmlns:a16="http://schemas.microsoft.com/office/drawing/2014/main" id="{5F360CF6-49DF-413D-ABB0-B51D447F5C59}"/>
              </a:ext>
            </a:extLst>
          </p:cNvPr>
          <p:cNvCxnSpPr/>
          <p:nvPr/>
        </p:nvCxnSpPr>
        <p:spPr>
          <a:xfrm flipH="1" flipV="1">
            <a:off x="4951412" y="3420812"/>
            <a:ext cx="1905001" cy="8188"/>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42" name="Graphic 41" descr="Money">
            <a:extLst>
              <a:ext uri="{FF2B5EF4-FFF2-40B4-BE49-F238E27FC236}">
                <a16:creationId xmlns:a16="http://schemas.microsoft.com/office/drawing/2014/main" id="{71E8A93D-7E8F-45C6-89E2-A0B405BA730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35490" y="2213310"/>
            <a:ext cx="1099082" cy="1017276"/>
          </a:xfrm>
          <a:prstGeom prst="rect">
            <a:avLst/>
          </a:prstGeom>
        </p:spPr>
      </p:pic>
    </p:spTree>
    <p:extLst>
      <p:ext uri="{BB962C8B-B14F-4D97-AF65-F5344CB8AC3E}">
        <p14:creationId xmlns:p14="http://schemas.microsoft.com/office/powerpoint/2010/main" val="22449988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21151E-6 7.40741E-7 L -0.28914 0.06505 " pathEditMode="relative" rAng="0" ptsTypes="AA">
                                      <p:cBhvr>
                                        <p:cTn id="6" dur="2000" fill="hold"/>
                                        <p:tgtEl>
                                          <p:spTgt spid="42"/>
                                        </p:tgtEl>
                                        <p:attrNameLst>
                                          <p:attrName>ppt_x</p:attrName>
                                          <p:attrName>ppt_y</p:attrName>
                                        </p:attrNameLst>
                                      </p:cBhvr>
                                      <p:rCtr x="-14457" y="3241"/>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4.64444E-6 -2.96296E-6 L -0.4057 -0.0669 " pathEditMode="relative" rAng="0" ptsTypes="AA">
                                      <p:cBhvr>
                                        <p:cTn id="10" dur="2000" fill="hold"/>
                                        <p:tgtEl>
                                          <p:spTgt spid="15"/>
                                        </p:tgtEl>
                                        <p:attrNameLst>
                                          <p:attrName>ppt_x</p:attrName>
                                          <p:attrName>ppt_y</p:attrName>
                                        </p:attrNameLst>
                                      </p:cBhvr>
                                      <p:rCtr x="-20292" y="-33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457200"/>
            <a:ext cx="4800600" cy="736600"/>
          </a:xfrm>
        </p:spPr>
        <p:txBody>
          <a:bodyPr>
            <a:normAutofit fontScale="90000"/>
          </a:bodyPr>
          <a:lstStyle/>
          <a:p>
            <a:r>
              <a:rPr lang="en-US" sz="4400" b="1" dirty="0"/>
              <a:t>Ransomware Attack</a:t>
            </a:r>
          </a:p>
        </p:txBody>
      </p:sp>
      <p:sp>
        <p:nvSpPr>
          <p:cNvPr id="35" name="TextBox 34">
            <a:extLst>
              <a:ext uri="{FF2B5EF4-FFF2-40B4-BE49-F238E27FC236}">
                <a16:creationId xmlns:a16="http://schemas.microsoft.com/office/drawing/2014/main" id="{8047B77A-F916-4470-8027-4846DCD64B78}"/>
              </a:ext>
            </a:extLst>
          </p:cNvPr>
          <p:cNvSpPr txBox="1"/>
          <p:nvPr/>
        </p:nvSpPr>
        <p:spPr>
          <a:xfrm>
            <a:off x="2007950" y="6214433"/>
            <a:ext cx="1585761" cy="523220"/>
          </a:xfrm>
          <a:prstGeom prst="rect">
            <a:avLst/>
          </a:prstGeom>
          <a:noFill/>
        </p:spPr>
        <p:txBody>
          <a:bodyPr wrap="square" rtlCol="0">
            <a:spAutoFit/>
          </a:bodyPr>
          <a:lstStyle/>
          <a:p>
            <a:r>
              <a:rPr lang="en-US" sz="2800" dirty="0">
                <a:solidFill>
                  <a:schemeClr val="accent5">
                    <a:lumMod val="75000"/>
                  </a:schemeClr>
                </a:solidFill>
              </a:rPr>
              <a:t>Attacker</a:t>
            </a:r>
          </a:p>
        </p:txBody>
      </p:sp>
      <p:sp>
        <p:nvSpPr>
          <p:cNvPr id="36" name="Rectangle 35">
            <a:extLst>
              <a:ext uri="{FF2B5EF4-FFF2-40B4-BE49-F238E27FC236}">
                <a16:creationId xmlns:a16="http://schemas.microsoft.com/office/drawing/2014/main" id="{56BAFFC4-AE34-41C1-9079-8F85E4B3A3F1}"/>
              </a:ext>
            </a:extLst>
          </p:cNvPr>
          <p:cNvSpPr/>
          <p:nvPr/>
        </p:nvSpPr>
        <p:spPr>
          <a:xfrm>
            <a:off x="1223714" y="1371600"/>
            <a:ext cx="3727698" cy="4770880"/>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8" name="TextBox 37">
            <a:extLst>
              <a:ext uri="{FF2B5EF4-FFF2-40B4-BE49-F238E27FC236}">
                <a16:creationId xmlns:a16="http://schemas.microsoft.com/office/drawing/2014/main" id="{2B5632DA-CFFA-4A93-B946-1096BF83087D}"/>
              </a:ext>
            </a:extLst>
          </p:cNvPr>
          <p:cNvSpPr txBox="1"/>
          <p:nvPr/>
        </p:nvSpPr>
        <p:spPr>
          <a:xfrm>
            <a:off x="8396864" y="6142636"/>
            <a:ext cx="1585761" cy="523220"/>
          </a:xfrm>
          <a:prstGeom prst="rect">
            <a:avLst/>
          </a:prstGeom>
          <a:noFill/>
        </p:spPr>
        <p:txBody>
          <a:bodyPr wrap="square" rtlCol="0">
            <a:spAutoFit/>
          </a:bodyPr>
          <a:lstStyle/>
          <a:p>
            <a:r>
              <a:rPr lang="en-US" sz="2800" dirty="0">
                <a:solidFill>
                  <a:srgbClr val="0070C0"/>
                </a:solidFill>
              </a:rPr>
              <a:t>Victim</a:t>
            </a:r>
          </a:p>
        </p:txBody>
      </p:sp>
      <p:sp>
        <p:nvSpPr>
          <p:cNvPr id="39" name="Rectangle 38">
            <a:extLst>
              <a:ext uri="{FF2B5EF4-FFF2-40B4-BE49-F238E27FC236}">
                <a16:creationId xmlns:a16="http://schemas.microsoft.com/office/drawing/2014/main" id="{75B0187F-7961-4133-A2DC-E5CECFC5EA0A}"/>
              </a:ext>
            </a:extLst>
          </p:cNvPr>
          <p:cNvSpPr/>
          <p:nvPr/>
        </p:nvSpPr>
        <p:spPr>
          <a:xfrm>
            <a:off x="6856413" y="1371600"/>
            <a:ext cx="3868460" cy="477088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 name="Group 6">
            <a:extLst>
              <a:ext uri="{FF2B5EF4-FFF2-40B4-BE49-F238E27FC236}">
                <a16:creationId xmlns:a16="http://schemas.microsoft.com/office/drawing/2014/main" id="{59DBCB66-65D3-4748-9AF2-1D7448A3DCDC}"/>
              </a:ext>
            </a:extLst>
          </p:cNvPr>
          <p:cNvGrpSpPr/>
          <p:nvPr/>
        </p:nvGrpSpPr>
        <p:grpSpPr>
          <a:xfrm>
            <a:off x="3042324" y="1254740"/>
            <a:ext cx="1688638" cy="1688638"/>
            <a:chOff x="1956511" y="4080419"/>
            <a:chExt cx="1688638" cy="1688638"/>
          </a:xfrm>
        </p:grpSpPr>
        <p:grpSp>
          <p:nvGrpSpPr>
            <p:cNvPr id="19" name="Group 18">
              <a:extLst>
                <a:ext uri="{FF2B5EF4-FFF2-40B4-BE49-F238E27FC236}">
                  <a16:creationId xmlns:a16="http://schemas.microsoft.com/office/drawing/2014/main" id="{8331CB00-087D-49D9-98DF-A147EDCA9918}"/>
                </a:ext>
              </a:extLst>
            </p:cNvPr>
            <p:cNvGrpSpPr/>
            <p:nvPr/>
          </p:nvGrpSpPr>
          <p:grpSpPr>
            <a:xfrm>
              <a:off x="1956511" y="4080419"/>
              <a:ext cx="1688638" cy="1688638"/>
              <a:chOff x="1065212" y="2991239"/>
              <a:chExt cx="1484133" cy="1484133"/>
            </a:xfrm>
          </p:grpSpPr>
          <p:pic>
            <p:nvPicPr>
              <p:cNvPr id="20" name="Graphic 19" descr="Key">
                <a:extLst>
                  <a:ext uri="{FF2B5EF4-FFF2-40B4-BE49-F238E27FC236}">
                    <a16:creationId xmlns:a16="http://schemas.microsoft.com/office/drawing/2014/main" id="{70407250-6636-4338-9442-46F97B356E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5212" y="2991239"/>
                <a:ext cx="1484133" cy="1484133"/>
              </a:xfrm>
              <a:prstGeom prst="rect">
                <a:avLst/>
              </a:prstGeom>
            </p:spPr>
          </p:pic>
          <p:sp>
            <p:nvSpPr>
              <p:cNvPr id="27" name="Rectangle 26">
                <a:extLst>
                  <a:ext uri="{FF2B5EF4-FFF2-40B4-BE49-F238E27FC236}">
                    <a16:creationId xmlns:a16="http://schemas.microsoft.com/office/drawing/2014/main" id="{D277EB31-09AF-4834-A115-DD60340C018C}"/>
                  </a:ext>
                </a:extLst>
              </p:cNvPr>
              <p:cNvSpPr/>
              <p:nvPr/>
            </p:nvSpPr>
            <p:spPr>
              <a:xfrm>
                <a:off x="1072712" y="3028066"/>
                <a:ext cx="1277169" cy="405754"/>
              </a:xfrm>
              <a:prstGeom prst="rect">
                <a:avLst/>
              </a:prstGeom>
            </p:spPr>
            <p:txBody>
              <a:bodyPr wrap="none">
                <a:spAutoFit/>
              </a:bodyPr>
              <a:lstStyle/>
              <a:p>
                <a:r>
                  <a:rPr lang="en-US" dirty="0"/>
                  <a:t>Public Key</a:t>
                </a:r>
              </a:p>
            </p:txBody>
          </p:sp>
        </p:grpSp>
        <p:sp>
          <p:nvSpPr>
            <p:cNvPr id="4" name="Rectangle 3">
              <a:extLst>
                <a:ext uri="{FF2B5EF4-FFF2-40B4-BE49-F238E27FC236}">
                  <a16:creationId xmlns:a16="http://schemas.microsoft.com/office/drawing/2014/main" id="{22DF8189-427D-42BB-9A26-B66480266F9C}"/>
                </a:ext>
              </a:extLst>
            </p:cNvPr>
            <p:cNvSpPr/>
            <p:nvPr/>
          </p:nvSpPr>
          <p:spPr>
            <a:xfrm>
              <a:off x="2284238" y="4723805"/>
              <a:ext cx="1228221" cy="338554"/>
            </a:xfrm>
            <a:prstGeom prst="rect">
              <a:avLst/>
            </a:prstGeom>
          </p:spPr>
          <p:txBody>
            <a:bodyPr wrap="none">
              <a:spAutoFit/>
            </a:bodyPr>
            <a:lstStyle/>
            <a:p>
              <a:r>
                <a:rPr lang="en-US" sz="1600" dirty="0">
                  <a:solidFill>
                    <a:schemeClr val="bg1"/>
                  </a:solidFill>
                </a:rPr>
                <a:t>N= 187 e = 7</a:t>
              </a:r>
            </a:p>
          </p:txBody>
        </p:sp>
      </p:grpSp>
      <p:grpSp>
        <p:nvGrpSpPr>
          <p:cNvPr id="8" name="Group 7">
            <a:extLst>
              <a:ext uri="{FF2B5EF4-FFF2-40B4-BE49-F238E27FC236}">
                <a16:creationId xmlns:a16="http://schemas.microsoft.com/office/drawing/2014/main" id="{A34030E3-76A2-48BA-AB32-72C9544B787C}"/>
              </a:ext>
            </a:extLst>
          </p:cNvPr>
          <p:cNvGrpSpPr/>
          <p:nvPr/>
        </p:nvGrpSpPr>
        <p:grpSpPr>
          <a:xfrm>
            <a:off x="1325482" y="1254740"/>
            <a:ext cx="1785295" cy="1688638"/>
            <a:chOff x="1807883" y="1828800"/>
            <a:chExt cx="1785295" cy="1688638"/>
          </a:xfrm>
        </p:grpSpPr>
        <p:grpSp>
          <p:nvGrpSpPr>
            <p:cNvPr id="5" name="Group 4">
              <a:extLst>
                <a:ext uri="{FF2B5EF4-FFF2-40B4-BE49-F238E27FC236}">
                  <a16:creationId xmlns:a16="http://schemas.microsoft.com/office/drawing/2014/main" id="{80D7E5AA-D56A-45D6-97F8-FD5C48595945}"/>
                </a:ext>
              </a:extLst>
            </p:cNvPr>
            <p:cNvGrpSpPr/>
            <p:nvPr/>
          </p:nvGrpSpPr>
          <p:grpSpPr>
            <a:xfrm>
              <a:off x="1807883" y="1828800"/>
              <a:ext cx="1785295" cy="1688638"/>
              <a:chOff x="3268361" y="2235889"/>
              <a:chExt cx="1569084" cy="1484133"/>
            </a:xfrm>
          </p:grpSpPr>
          <p:pic>
            <p:nvPicPr>
              <p:cNvPr id="6" name="Graphic 5" descr="Key">
                <a:extLst>
                  <a:ext uri="{FF2B5EF4-FFF2-40B4-BE49-F238E27FC236}">
                    <a16:creationId xmlns:a16="http://schemas.microsoft.com/office/drawing/2014/main" id="{C81ECE88-2269-4139-8202-7B95651298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68361" y="2235889"/>
                <a:ext cx="1484133" cy="1484133"/>
              </a:xfrm>
              <a:prstGeom prst="rect">
                <a:avLst/>
              </a:prstGeom>
            </p:spPr>
          </p:pic>
          <p:sp>
            <p:nvSpPr>
              <p:cNvPr id="10" name="Rectangle 9">
                <a:extLst>
                  <a:ext uri="{FF2B5EF4-FFF2-40B4-BE49-F238E27FC236}">
                    <a16:creationId xmlns:a16="http://schemas.microsoft.com/office/drawing/2014/main" id="{58F8A1EF-38AB-4600-9AA3-2659DE5F5358}"/>
                  </a:ext>
                </a:extLst>
              </p:cNvPr>
              <p:cNvSpPr/>
              <p:nvPr/>
            </p:nvSpPr>
            <p:spPr>
              <a:xfrm>
                <a:off x="3268361" y="2286000"/>
                <a:ext cx="1569084" cy="461665"/>
              </a:xfrm>
              <a:prstGeom prst="rect">
                <a:avLst/>
              </a:prstGeom>
            </p:spPr>
            <p:txBody>
              <a:bodyPr wrap="none">
                <a:spAutoFit/>
              </a:bodyPr>
              <a:lstStyle/>
              <a:p>
                <a:r>
                  <a:rPr lang="en-US" dirty="0"/>
                  <a:t>Private Key</a:t>
                </a:r>
              </a:p>
            </p:txBody>
          </p:sp>
        </p:grpSp>
        <p:sp>
          <p:nvSpPr>
            <p:cNvPr id="23" name="Rectangle 22">
              <a:extLst>
                <a:ext uri="{FF2B5EF4-FFF2-40B4-BE49-F238E27FC236}">
                  <a16:creationId xmlns:a16="http://schemas.microsoft.com/office/drawing/2014/main" id="{BF834DC8-6217-4821-B071-FEF40892B95C}"/>
                </a:ext>
              </a:extLst>
            </p:cNvPr>
            <p:cNvSpPr/>
            <p:nvPr/>
          </p:nvSpPr>
          <p:spPr>
            <a:xfrm>
              <a:off x="2176547" y="2456436"/>
              <a:ext cx="1207382" cy="338554"/>
            </a:xfrm>
            <a:prstGeom prst="rect">
              <a:avLst/>
            </a:prstGeom>
          </p:spPr>
          <p:txBody>
            <a:bodyPr wrap="none">
              <a:spAutoFit/>
            </a:bodyPr>
            <a:lstStyle/>
            <a:p>
              <a:r>
                <a:rPr lang="en-US" sz="1600" dirty="0">
                  <a:solidFill>
                    <a:schemeClr val="bg1"/>
                  </a:solidFill>
                </a:rPr>
                <a:t>p =11 q = 17</a:t>
              </a:r>
            </a:p>
          </p:txBody>
        </p:sp>
      </p:grpSp>
      <p:grpSp>
        <p:nvGrpSpPr>
          <p:cNvPr id="12" name="Group 11">
            <a:extLst>
              <a:ext uri="{FF2B5EF4-FFF2-40B4-BE49-F238E27FC236}">
                <a16:creationId xmlns:a16="http://schemas.microsoft.com/office/drawing/2014/main" id="{102051F4-0E2E-4F1C-B14E-1C49C5B483BD}"/>
              </a:ext>
            </a:extLst>
          </p:cNvPr>
          <p:cNvGrpSpPr/>
          <p:nvPr/>
        </p:nvGrpSpPr>
        <p:grpSpPr>
          <a:xfrm>
            <a:off x="8059619" y="1643985"/>
            <a:ext cx="1793183" cy="1568204"/>
            <a:chOff x="9051439" y="1630664"/>
            <a:chExt cx="1793183" cy="1568204"/>
          </a:xfrm>
        </p:grpSpPr>
        <p:sp>
          <p:nvSpPr>
            <p:cNvPr id="9" name="Rectangle: Folded Corner 8">
              <a:extLst>
                <a:ext uri="{FF2B5EF4-FFF2-40B4-BE49-F238E27FC236}">
                  <a16:creationId xmlns:a16="http://schemas.microsoft.com/office/drawing/2014/main" id="{BEEA0256-D79B-40DC-9826-672A336ED7F5}"/>
                </a:ext>
              </a:extLst>
            </p:cNvPr>
            <p:cNvSpPr/>
            <p:nvPr/>
          </p:nvSpPr>
          <p:spPr>
            <a:xfrm>
              <a:off x="9147366" y="1630664"/>
              <a:ext cx="1594400" cy="1284778"/>
            </a:xfrm>
            <a:prstGeom prst="foldedCorner">
              <a:avLst/>
            </a:prstGeom>
            <a:solidFill>
              <a:schemeClr val="tx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 </a:t>
              </a:r>
              <a:r>
                <a:rPr lang="en-US" sz="6000" dirty="0">
                  <a:solidFill>
                    <a:schemeClr val="bg1"/>
                  </a:solidFill>
                </a:rPr>
                <a:t>17</a:t>
              </a:r>
              <a:endParaRPr lang="en-US" sz="2800" dirty="0">
                <a:solidFill>
                  <a:schemeClr val="bg1"/>
                </a:solidFill>
              </a:endParaRPr>
            </a:p>
          </p:txBody>
        </p:sp>
        <p:sp>
          <p:nvSpPr>
            <p:cNvPr id="11" name="TextBox 10">
              <a:extLst>
                <a:ext uri="{FF2B5EF4-FFF2-40B4-BE49-F238E27FC236}">
                  <a16:creationId xmlns:a16="http://schemas.microsoft.com/office/drawing/2014/main" id="{3585B0C6-6E9F-439F-9BBB-482BD31460B8}"/>
                </a:ext>
              </a:extLst>
            </p:cNvPr>
            <p:cNvSpPr txBox="1"/>
            <p:nvPr/>
          </p:nvSpPr>
          <p:spPr>
            <a:xfrm>
              <a:off x="9051439" y="2921869"/>
              <a:ext cx="1793183" cy="276999"/>
            </a:xfrm>
            <a:prstGeom prst="rect">
              <a:avLst/>
            </a:prstGeom>
            <a:noFill/>
          </p:spPr>
          <p:txBody>
            <a:bodyPr wrap="none" rtlCol="0">
              <a:spAutoFit/>
            </a:bodyPr>
            <a:lstStyle/>
            <a:p>
              <a:r>
                <a:rPr lang="en-US" sz="1200" dirty="0"/>
                <a:t>Encrypted Text Document</a:t>
              </a:r>
            </a:p>
          </p:txBody>
        </p:sp>
      </p:grpSp>
      <p:grpSp>
        <p:nvGrpSpPr>
          <p:cNvPr id="33" name="Group 32">
            <a:extLst>
              <a:ext uri="{FF2B5EF4-FFF2-40B4-BE49-F238E27FC236}">
                <a16:creationId xmlns:a16="http://schemas.microsoft.com/office/drawing/2014/main" id="{ADE90B87-D9AC-48C9-A6C5-B627CADFD0C1}"/>
              </a:ext>
            </a:extLst>
          </p:cNvPr>
          <p:cNvGrpSpPr/>
          <p:nvPr/>
        </p:nvGrpSpPr>
        <p:grpSpPr>
          <a:xfrm>
            <a:off x="8946155" y="4715608"/>
            <a:ext cx="1688638" cy="1688638"/>
            <a:chOff x="1956511" y="4080419"/>
            <a:chExt cx="1688638" cy="1688638"/>
          </a:xfrm>
        </p:grpSpPr>
        <p:grpSp>
          <p:nvGrpSpPr>
            <p:cNvPr id="34" name="Group 33">
              <a:extLst>
                <a:ext uri="{FF2B5EF4-FFF2-40B4-BE49-F238E27FC236}">
                  <a16:creationId xmlns:a16="http://schemas.microsoft.com/office/drawing/2014/main" id="{477458A2-7364-430D-8A44-2AA5559D4145}"/>
                </a:ext>
              </a:extLst>
            </p:cNvPr>
            <p:cNvGrpSpPr/>
            <p:nvPr/>
          </p:nvGrpSpPr>
          <p:grpSpPr>
            <a:xfrm>
              <a:off x="1956511" y="4080419"/>
              <a:ext cx="1688638" cy="1688638"/>
              <a:chOff x="1065212" y="2991239"/>
              <a:chExt cx="1484133" cy="1484133"/>
            </a:xfrm>
          </p:grpSpPr>
          <p:pic>
            <p:nvPicPr>
              <p:cNvPr id="41" name="Graphic 40" descr="Key">
                <a:extLst>
                  <a:ext uri="{FF2B5EF4-FFF2-40B4-BE49-F238E27FC236}">
                    <a16:creationId xmlns:a16="http://schemas.microsoft.com/office/drawing/2014/main" id="{67A4017A-F1C0-4067-85A4-145BC68023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5212" y="2991239"/>
                <a:ext cx="1484133" cy="1484133"/>
              </a:xfrm>
              <a:prstGeom prst="rect">
                <a:avLst/>
              </a:prstGeom>
            </p:spPr>
          </p:pic>
          <p:sp>
            <p:nvSpPr>
              <p:cNvPr id="47" name="Rectangle 46">
                <a:extLst>
                  <a:ext uri="{FF2B5EF4-FFF2-40B4-BE49-F238E27FC236}">
                    <a16:creationId xmlns:a16="http://schemas.microsoft.com/office/drawing/2014/main" id="{0F7C0BB1-0211-4848-9301-69D86A7F874B}"/>
                  </a:ext>
                </a:extLst>
              </p:cNvPr>
              <p:cNvSpPr/>
              <p:nvPr/>
            </p:nvSpPr>
            <p:spPr>
              <a:xfrm>
                <a:off x="1072712" y="3028066"/>
                <a:ext cx="1277169" cy="405754"/>
              </a:xfrm>
              <a:prstGeom prst="rect">
                <a:avLst/>
              </a:prstGeom>
            </p:spPr>
            <p:txBody>
              <a:bodyPr wrap="none">
                <a:spAutoFit/>
              </a:bodyPr>
              <a:lstStyle/>
              <a:p>
                <a:r>
                  <a:rPr lang="en-US" dirty="0"/>
                  <a:t>Public Key</a:t>
                </a:r>
              </a:p>
            </p:txBody>
          </p:sp>
        </p:grpSp>
        <p:sp>
          <p:nvSpPr>
            <p:cNvPr id="40" name="Rectangle 39">
              <a:extLst>
                <a:ext uri="{FF2B5EF4-FFF2-40B4-BE49-F238E27FC236}">
                  <a16:creationId xmlns:a16="http://schemas.microsoft.com/office/drawing/2014/main" id="{9B5B8B0D-8D61-4A90-8D7E-0E81A951BE3D}"/>
                </a:ext>
              </a:extLst>
            </p:cNvPr>
            <p:cNvSpPr/>
            <p:nvPr/>
          </p:nvSpPr>
          <p:spPr>
            <a:xfrm>
              <a:off x="2284238" y="4723805"/>
              <a:ext cx="1228221" cy="338554"/>
            </a:xfrm>
            <a:prstGeom prst="rect">
              <a:avLst/>
            </a:prstGeom>
          </p:spPr>
          <p:txBody>
            <a:bodyPr wrap="none">
              <a:spAutoFit/>
            </a:bodyPr>
            <a:lstStyle/>
            <a:p>
              <a:r>
                <a:rPr lang="en-US" sz="1600" dirty="0">
                  <a:solidFill>
                    <a:schemeClr val="bg1"/>
                  </a:solidFill>
                </a:rPr>
                <a:t>N= 187 e = 7</a:t>
              </a:r>
            </a:p>
          </p:txBody>
        </p:sp>
      </p:grpSp>
      <p:sp>
        <p:nvSpPr>
          <p:cNvPr id="24" name="Rectangle 23">
            <a:extLst>
              <a:ext uri="{FF2B5EF4-FFF2-40B4-BE49-F238E27FC236}">
                <a16:creationId xmlns:a16="http://schemas.microsoft.com/office/drawing/2014/main" id="{0187CF22-3BB5-4998-89B8-361D0EAF9505}"/>
              </a:ext>
            </a:extLst>
          </p:cNvPr>
          <p:cNvSpPr/>
          <p:nvPr/>
        </p:nvSpPr>
        <p:spPr>
          <a:xfrm>
            <a:off x="6946651" y="3962400"/>
            <a:ext cx="3700264" cy="209354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1" name="TextBox 50">
            <a:extLst>
              <a:ext uri="{FF2B5EF4-FFF2-40B4-BE49-F238E27FC236}">
                <a16:creationId xmlns:a16="http://schemas.microsoft.com/office/drawing/2014/main" id="{33E35FB6-3500-4973-8F8F-42682B6E46EF}"/>
              </a:ext>
            </a:extLst>
          </p:cNvPr>
          <p:cNvSpPr txBox="1"/>
          <p:nvPr/>
        </p:nvSpPr>
        <p:spPr>
          <a:xfrm>
            <a:off x="9189745" y="3945743"/>
            <a:ext cx="1420738" cy="369332"/>
          </a:xfrm>
          <a:prstGeom prst="rect">
            <a:avLst/>
          </a:prstGeom>
          <a:noFill/>
        </p:spPr>
        <p:txBody>
          <a:bodyPr wrap="square" rtlCol="0">
            <a:spAutoFit/>
          </a:bodyPr>
          <a:lstStyle/>
          <a:p>
            <a:r>
              <a:rPr lang="en-US" sz="1800" dirty="0">
                <a:solidFill>
                  <a:srgbClr val="C00000"/>
                </a:solidFill>
              </a:rPr>
              <a:t>Ransomware</a:t>
            </a:r>
          </a:p>
        </p:txBody>
      </p:sp>
      <p:grpSp>
        <p:nvGrpSpPr>
          <p:cNvPr id="32" name="Group 31">
            <a:extLst>
              <a:ext uri="{FF2B5EF4-FFF2-40B4-BE49-F238E27FC236}">
                <a16:creationId xmlns:a16="http://schemas.microsoft.com/office/drawing/2014/main" id="{B32FC30C-1F66-46F1-9916-27ABAC8DA4CE}"/>
              </a:ext>
            </a:extLst>
          </p:cNvPr>
          <p:cNvGrpSpPr/>
          <p:nvPr/>
        </p:nvGrpSpPr>
        <p:grpSpPr>
          <a:xfrm>
            <a:off x="7400410" y="3238914"/>
            <a:ext cx="2780466" cy="723486"/>
            <a:chOff x="7400410" y="3238914"/>
            <a:chExt cx="2780466" cy="723486"/>
          </a:xfrm>
        </p:grpSpPr>
        <p:sp>
          <p:nvSpPr>
            <p:cNvPr id="16" name="TextBox 15">
              <a:extLst>
                <a:ext uri="{FF2B5EF4-FFF2-40B4-BE49-F238E27FC236}">
                  <a16:creationId xmlns:a16="http://schemas.microsoft.com/office/drawing/2014/main" id="{73B9600A-4320-4BB3-B079-6DCAA39E09B2}"/>
                </a:ext>
              </a:extLst>
            </p:cNvPr>
            <p:cNvSpPr txBox="1"/>
            <p:nvPr/>
          </p:nvSpPr>
          <p:spPr>
            <a:xfrm>
              <a:off x="7400410" y="3238914"/>
              <a:ext cx="2780466" cy="523220"/>
            </a:xfrm>
            <a:prstGeom prst="rect">
              <a:avLst/>
            </a:prstGeom>
            <a:noFill/>
          </p:spPr>
          <p:txBody>
            <a:bodyPr wrap="square" rtlCol="0">
              <a:spAutoFit/>
            </a:bodyPr>
            <a:lstStyle/>
            <a:p>
              <a:r>
                <a:rPr lang="en-US" sz="2800" b="1" dirty="0">
                  <a:solidFill>
                    <a:srgbClr val="C00000"/>
                  </a:solidFill>
                </a:rPr>
                <a:t>Ransom Message</a:t>
              </a:r>
            </a:p>
          </p:txBody>
        </p:sp>
        <p:cxnSp>
          <p:nvCxnSpPr>
            <p:cNvPr id="18" name="Straight Arrow Connector 17">
              <a:extLst>
                <a:ext uri="{FF2B5EF4-FFF2-40B4-BE49-F238E27FC236}">
                  <a16:creationId xmlns:a16="http://schemas.microsoft.com/office/drawing/2014/main" id="{2F46C923-518A-47B5-ACFC-0EE1F4CAC795}"/>
                </a:ext>
              </a:extLst>
            </p:cNvPr>
            <p:cNvCxnSpPr>
              <a:cxnSpLocks/>
              <a:stCxn id="24" idx="0"/>
            </p:cNvCxnSpPr>
            <p:nvPr/>
          </p:nvCxnSpPr>
          <p:spPr>
            <a:xfrm flipV="1">
              <a:off x="8796783" y="3649590"/>
              <a:ext cx="7785" cy="31281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a:extLst>
              <a:ext uri="{FF2B5EF4-FFF2-40B4-BE49-F238E27FC236}">
                <a16:creationId xmlns:a16="http://schemas.microsoft.com/office/drawing/2014/main" id="{5F360CF6-49DF-413D-ABB0-B51D447F5C59}"/>
              </a:ext>
            </a:extLst>
          </p:cNvPr>
          <p:cNvCxnSpPr/>
          <p:nvPr/>
        </p:nvCxnSpPr>
        <p:spPr>
          <a:xfrm flipH="1" flipV="1">
            <a:off x="4951412" y="3420812"/>
            <a:ext cx="1905001" cy="8188"/>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AAE55B76-2C9C-4ED0-8536-A1873B175686}"/>
              </a:ext>
            </a:extLst>
          </p:cNvPr>
          <p:cNvGrpSpPr/>
          <p:nvPr/>
        </p:nvGrpSpPr>
        <p:grpSpPr>
          <a:xfrm>
            <a:off x="2036059" y="3968603"/>
            <a:ext cx="2029595" cy="2020013"/>
            <a:chOff x="4792617" y="3867715"/>
            <a:chExt cx="2029595" cy="2020013"/>
          </a:xfrm>
        </p:grpSpPr>
        <p:grpSp>
          <p:nvGrpSpPr>
            <p:cNvPr id="44" name="Group 43">
              <a:extLst>
                <a:ext uri="{FF2B5EF4-FFF2-40B4-BE49-F238E27FC236}">
                  <a16:creationId xmlns:a16="http://schemas.microsoft.com/office/drawing/2014/main" id="{AFEB1D2E-9236-4113-AD58-E888C6586B47}"/>
                </a:ext>
              </a:extLst>
            </p:cNvPr>
            <p:cNvGrpSpPr/>
            <p:nvPr/>
          </p:nvGrpSpPr>
          <p:grpSpPr>
            <a:xfrm>
              <a:off x="4792617" y="3867715"/>
              <a:ext cx="2029595" cy="2020013"/>
              <a:chOff x="3150778" y="1928056"/>
              <a:chExt cx="1783797" cy="1775376"/>
            </a:xfrm>
          </p:grpSpPr>
          <p:pic>
            <p:nvPicPr>
              <p:cNvPr id="46" name="Graphic 45" descr="Key">
                <a:extLst>
                  <a:ext uri="{FF2B5EF4-FFF2-40B4-BE49-F238E27FC236}">
                    <a16:creationId xmlns:a16="http://schemas.microsoft.com/office/drawing/2014/main" id="{54535508-71DF-4EE7-A98F-5F2C3626C31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00609" y="2219299"/>
                <a:ext cx="1484133" cy="1484133"/>
              </a:xfrm>
              <a:prstGeom prst="rect">
                <a:avLst/>
              </a:prstGeom>
            </p:spPr>
          </p:pic>
          <p:sp>
            <p:nvSpPr>
              <p:cNvPr id="48" name="Rectangle 47">
                <a:extLst>
                  <a:ext uri="{FF2B5EF4-FFF2-40B4-BE49-F238E27FC236}">
                    <a16:creationId xmlns:a16="http://schemas.microsoft.com/office/drawing/2014/main" id="{3237E8DB-D7D2-409B-B14D-8658FECCFE82}"/>
                  </a:ext>
                </a:extLst>
              </p:cNvPr>
              <p:cNvSpPr/>
              <p:nvPr/>
            </p:nvSpPr>
            <p:spPr>
              <a:xfrm>
                <a:off x="3150778" y="1928056"/>
                <a:ext cx="1783797" cy="730358"/>
              </a:xfrm>
              <a:prstGeom prst="rect">
                <a:avLst/>
              </a:prstGeom>
            </p:spPr>
            <p:txBody>
              <a:bodyPr wrap="none">
                <a:spAutoFit/>
              </a:bodyPr>
              <a:lstStyle/>
              <a:p>
                <a:pPr algn="ctr"/>
                <a:r>
                  <a:rPr lang="en-US" dirty="0"/>
                  <a:t>Encrypted</a:t>
                </a:r>
              </a:p>
              <a:p>
                <a:pPr algn="ctr"/>
                <a:r>
                  <a:rPr lang="en-US" dirty="0"/>
                  <a:t>Symmetric Key</a:t>
                </a:r>
              </a:p>
            </p:txBody>
          </p:sp>
        </p:grpSp>
        <p:sp>
          <p:nvSpPr>
            <p:cNvPr id="45" name="TextBox 44">
              <a:extLst>
                <a:ext uri="{FF2B5EF4-FFF2-40B4-BE49-F238E27FC236}">
                  <a16:creationId xmlns:a16="http://schemas.microsoft.com/office/drawing/2014/main" id="{3454BAD8-7A9F-42BB-8089-5FEA2D90378D}"/>
                </a:ext>
              </a:extLst>
            </p:cNvPr>
            <p:cNvSpPr txBox="1"/>
            <p:nvPr/>
          </p:nvSpPr>
          <p:spPr>
            <a:xfrm>
              <a:off x="5312473" y="4733429"/>
              <a:ext cx="1356846" cy="523220"/>
            </a:xfrm>
            <a:prstGeom prst="rect">
              <a:avLst/>
            </a:prstGeom>
            <a:noFill/>
          </p:spPr>
          <p:txBody>
            <a:bodyPr wrap="square" rtlCol="0">
              <a:spAutoFit/>
            </a:bodyPr>
            <a:lstStyle/>
            <a:p>
              <a:r>
                <a:rPr lang="en-US" sz="2800" dirty="0">
                  <a:solidFill>
                    <a:schemeClr val="bg1"/>
                  </a:solidFill>
                </a:rPr>
                <a:t>k = 175</a:t>
              </a:r>
            </a:p>
          </p:txBody>
        </p:sp>
      </p:grpSp>
      <p:pic>
        <p:nvPicPr>
          <p:cNvPr id="49" name="Graphic 48" descr="Money">
            <a:extLst>
              <a:ext uri="{FF2B5EF4-FFF2-40B4-BE49-F238E27FC236}">
                <a16:creationId xmlns:a16="http://schemas.microsoft.com/office/drawing/2014/main" id="{29222499-38DA-4622-9BFF-29D41B4AC62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67153" y="2651623"/>
            <a:ext cx="1099082" cy="1017276"/>
          </a:xfrm>
          <a:prstGeom prst="rect">
            <a:avLst/>
          </a:prstGeom>
        </p:spPr>
      </p:pic>
      <p:cxnSp>
        <p:nvCxnSpPr>
          <p:cNvPr id="14" name="Straight Arrow Connector 13">
            <a:extLst>
              <a:ext uri="{FF2B5EF4-FFF2-40B4-BE49-F238E27FC236}">
                <a16:creationId xmlns:a16="http://schemas.microsoft.com/office/drawing/2014/main" id="{F49B897A-9FDB-4152-89DD-E978A4831BE8}"/>
              </a:ext>
            </a:extLst>
          </p:cNvPr>
          <p:cNvCxnSpPr>
            <a:cxnSpLocks/>
            <a:endCxn id="48" idx="0"/>
          </p:cNvCxnSpPr>
          <p:nvPr/>
        </p:nvCxnSpPr>
        <p:spPr>
          <a:xfrm>
            <a:off x="2206536" y="2438400"/>
            <a:ext cx="844321" cy="1530203"/>
          </a:xfrm>
          <a:prstGeom prst="straightConnector1">
            <a:avLst/>
          </a:prstGeom>
          <a:ln w="25400">
            <a:solidFill>
              <a:srgbClr val="ECF78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67322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457200"/>
            <a:ext cx="4800600" cy="736600"/>
          </a:xfrm>
        </p:spPr>
        <p:txBody>
          <a:bodyPr>
            <a:normAutofit fontScale="90000"/>
          </a:bodyPr>
          <a:lstStyle/>
          <a:p>
            <a:r>
              <a:rPr lang="en-US" sz="4400" b="1" dirty="0"/>
              <a:t>Ransomware Attack</a:t>
            </a:r>
          </a:p>
        </p:txBody>
      </p:sp>
      <p:sp>
        <p:nvSpPr>
          <p:cNvPr id="35" name="TextBox 34">
            <a:extLst>
              <a:ext uri="{FF2B5EF4-FFF2-40B4-BE49-F238E27FC236}">
                <a16:creationId xmlns:a16="http://schemas.microsoft.com/office/drawing/2014/main" id="{8047B77A-F916-4470-8027-4846DCD64B78}"/>
              </a:ext>
            </a:extLst>
          </p:cNvPr>
          <p:cNvSpPr txBox="1"/>
          <p:nvPr/>
        </p:nvSpPr>
        <p:spPr>
          <a:xfrm>
            <a:off x="2007950" y="6214433"/>
            <a:ext cx="1585761" cy="523220"/>
          </a:xfrm>
          <a:prstGeom prst="rect">
            <a:avLst/>
          </a:prstGeom>
          <a:noFill/>
        </p:spPr>
        <p:txBody>
          <a:bodyPr wrap="square" rtlCol="0">
            <a:spAutoFit/>
          </a:bodyPr>
          <a:lstStyle/>
          <a:p>
            <a:r>
              <a:rPr lang="en-US" sz="2800" dirty="0">
                <a:solidFill>
                  <a:schemeClr val="accent5">
                    <a:lumMod val="75000"/>
                  </a:schemeClr>
                </a:solidFill>
              </a:rPr>
              <a:t>Attacker</a:t>
            </a:r>
          </a:p>
        </p:txBody>
      </p:sp>
      <p:sp>
        <p:nvSpPr>
          <p:cNvPr id="36" name="Rectangle 35">
            <a:extLst>
              <a:ext uri="{FF2B5EF4-FFF2-40B4-BE49-F238E27FC236}">
                <a16:creationId xmlns:a16="http://schemas.microsoft.com/office/drawing/2014/main" id="{56BAFFC4-AE34-41C1-9079-8F85E4B3A3F1}"/>
              </a:ext>
            </a:extLst>
          </p:cNvPr>
          <p:cNvSpPr/>
          <p:nvPr/>
        </p:nvSpPr>
        <p:spPr>
          <a:xfrm>
            <a:off x="1223714" y="1371600"/>
            <a:ext cx="3727698" cy="4770880"/>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8" name="TextBox 37">
            <a:extLst>
              <a:ext uri="{FF2B5EF4-FFF2-40B4-BE49-F238E27FC236}">
                <a16:creationId xmlns:a16="http://schemas.microsoft.com/office/drawing/2014/main" id="{2B5632DA-CFFA-4A93-B946-1096BF83087D}"/>
              </a:ext>
            </a:extLst>
          </p:cNvPr>
          <p:cNvSpPr txBox="1"/>
          <p:nvPr/>
        </p:nvSpPr>
        <p:spPr>
          <a:xfrm>
            <a:off x="8396864" y="6142636"/>
            <a:ext cx="1585761" cy="523220"/>
          </a:xfrm>
          <a:prstGeom prst="rect">
            <a:avLst/>
          </a:prstGeom>
          <a:noFill/>
        </p:spPr>
        <p:txBody>
          <a:bodyPr wrap="square" rtlCol="0">
            <a:spAutoFit/>
          </a:bodyPr>
          <a:lstStyle/>
          <a:p>
            <a:r>
              <a:rPr lang="en-US" sz="2800" dirty="0">
                <a:solidFill>
                  <a:srgbClr val="0070C0"/>
                </a:solidFill>
              </a:rPr>
              <a:t>Victim</a:t>
            </a:r>
          </a:p>
        </p:txBody>
      </p:sp>
      <p:sp>
        <p:nvSpPr>
          <p:cNvPr id="39" name="Rectangle 38">
            <a:extLst>
              <a:ext uri="{FF2B5EF4-FFF2-40B4-BE49-F238E27FC236}">
                <a16:creationId xmlns:a16="http://schemas.microsoft.com/office/drawing/2014/main" id="{75B0187F-7961-4133-A2DC-E5CECFC5EA0A}"/>
              </a:ext>
            </a:extLst>
          </p:cNvPr>
          <p:cNvSpPr/>
          <p:nvPr/>
        </p:nvSpPr>
        <p:spPr>
          <a:xfrm>
            <a:off x="6856413" y="1371600"/>
            <a:ext cx="3868460" cy="477088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 name="Group 6">
            <a:extLst>
              <a:ext uri="{FF2B5EF4-FFF2-40B4-BE49-F238E27FC236}">
                <a16:creationId xmlns:a16="http://schemas.microsoft.com/office/drawing/2014/main" id="{59DBCB66-65D3-4748-9AF2-1D7448A3DCDC}"/>
              </a:ext>
            </a:extLst>
          </p:cNvPr>
          <p:cNvGrpSpPr/>
          <p:nvPr/>
        </p:nvGrpSpPr>
        <p:grpSpPr>
          <a:xfrm>
            <a:off x="3042324" y="1254740"/>
            <a:ext cx="1688638" cy="1688638"/>
            <a:chOff x="1956511" y="4080419"/>
            <a:chExt cx="1688638" cy="1688638"/>
          </a:xfrm>
        </p:grpSpPr>
        <p:grpSp>
          <p:nvGrpSpPr>
            <p:cNvPr id="19" name="Group 18">
              <a:extLst>
                <a:ext uri="{FF2B5EF4-FFF2-40B4-BE49-F238E27FC236}">
                  <a16:creationId xmlns:a16="http://schemas.microsoft.com/office/drawing/2014/main" id="{8331CB00-087D-49D9-98DF-A147EDCA9918}"/>
                </a:ext>
              </a:extLst>
            </p:cNvPr>
            <p:cNvGrpSpPr/>
            <p:nvPr/>
          </p:nvGrpSpPr>
          <p:grpSpPr>
            <a:xfrm>
              <a:off x="1956511" y="4080419"/>
              <a:ext cx="1688638" cy="1688638"/>
              <a:chOff x="1065212" y="2991239"/>
              <a:chExt cx="1484133" cy="1484133"/>
            </a:xfrm>
          </p:grpSpPr>
          <p:pic>
            <p:nvPicPr>
              <p:cNvPr id="20" name="Graphic 19" descr="Key">
                <a:extLst>
                  <a:ext uri="{FF2B5EF4-FFF2-40B4-BE49-F238E27FC236}">
                    <a16:creationId xmlns:a16="http://schemas.microsoft.com/office/drawing/2014/main" id="{70407250-6636-4338-9442-46F97B356E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5212" y="2991239"/>
                <a:ext cx="1484133" cy="1484133"/>
              </a:xfrm>
              <a:prstGeom prst="rect">
                <a:avLst/>
              </a:prstGeom>
            </p:spPr>
          </p:pic>
          <p:sp>
            <p:nvSpPr>
              <p:cNvPr id="27" name="Rectangle 26">
                <a:extLst>
                  <a:ext uri="{FF2B5EF4-FFF2-40B4-BE49-F238E27FC236}">
                    <a16:creationId xmlns:a16="http://schemas.microsoft.com/office/drawing/2014/main" id="{D277EB31-09AF-4834-A115-DD60340C018C}"/>
                  </a:ext>
                </a:extLst>
              </p:cNvPr>
              <p:cNvSpPr/>
              <p:nvPr/>
            </p:nvSpPr>
            <p:spPr>
              <a:xfrm>
                <a:off x="1072712" y="3028066"/>
                <a:ext cx="1277169" cy="405754"/>
              </a:xfrm>
              <a:prstGeom prst="rect">
                <a:avLst/>
              </a:prstGeom>
            </p:spPr>
            <p:txBody>
              <a:bodyPr wrap="none">
                <a:spAutoFit/>
              </a:bodyPr>
              <a:lstStyle/>
              <a:p>
                <a:r>
                  <a:rPr lang="en-US" dirty="0"/>
                  <a:t>Public Key</a:t>
                </a:r>
              </a:p>
            </p:txBody>
          </p:sp>
        </p:grpSp>
        <p:sp>
          <p:nvSpPr>
            <p:cNvPr id="4" name="Rectangle 3">
              <a:extLst>
                <a:ext uri="{FF2B5EF4-FFF2-40B4-BE49-F238E27FC236}">
                  <a16:creationId xmlns:a16="http://schemas.microsoft.com/office/drawing/2014/main" id="{22DF8189-427D-42BB-9A26-B66480266F9C}"/>
                </a:ext>
              </a:extLst>
            </p:cNvPr>
            <p:cNvSpPr/>
            <p:nvPr/>
          </p:nvSpPr>
          <p:spPr>
            <a:xfrm>
              <a:off x="2284238" y="4723805"/>
              <a:ext cx="1228221" cy="338554"/>
            </a:xfrm>
            <a:prstGeom prst="rect">
              <a:avLst/>
            </a:prstGeom>
          </p:spPr>
          <p:txBody>
            <a:bodyPr wrap="none">
              <a:spAutoFit/>
            </a:bodyPr>
            <a:lstStyle/>
            <a:p>
              <a:r>
                <a:rPr lang="en-US" sz="1600" dirty="0">
                  <a:solidFill>
                    <a:schemeClr val="bg1"/>
                  </a:solidFill>
                </a:rPr>
                <a:t>N= 187 e = 7</a:t>
              </a:r>
            </a:p>
          </p:txBody>
        </p:sp>
      </p:grpSp>
      <p:grpSp>
        <p:nvGrpSpPr>
          <p:cNvPr id="8" name="Group 7">
            <a:extLst>
              <a:ext uri="{FF2B5EF4-FFF2-40B4-BE49-F238E27FC236}">
                <a16:creationId xmlns:a16="http://schemas.microsoft.com/office/drawing/2014/main" id="{A34030E3-76A2-48BA-AB32-72C9544B787C}"/>
              </a:ext>
            </a:extLst>
          </p:cNvPr>
          <p:cNvGrpSpPr/>
          <p:nvPr/>
        </p:nvGrpSpPr>
        <p:grpSpPr>
          <a:xfrm>
            <a:off x="1325482" y="1254740"/>
            <a:ext cx="1785295" cy="1688638"/>
            <a:chOff x="1807883" y="1828800"/>
            <a:chExt cx="1785295" cy="1688638"/>
          </a:xfrm>
        </p:grpSpPr>
        <p:grpSp>
          <p:nvGrpSpPr>
            <p:cNvPr id="5" name="Group 4">
              <a:extLst>
                <a:ext uri="{FF2B5EF4-FFF2-40B4-BE49-F238E27FC236}">
                  <a16:creationId xmlns:a16="http://schemas.microsoft.com/office/drawing/2014/main" id="{80D7E5AA-D56A-45D6-97F8-FD5C48595945}"/>
                </a:ext>
              </a:extLst>
            </p:cNvPr>
            <p:cNvGrpSpPr/>
            <p:nvPr/>
          </p:nvGrpSpPr>
          <p:grpSpPr>
            <a:xfrm>
              <a:off x="1807883" y="1828800"/>
              <a:ext cx="1785295" cy="1688638"/>
              <a:chOff x="3268361" y="2235889"/>
              <a:chExt cx="1569084" cy="1484133"/>
            </a:xfrm>
          </p:grpSpPr>
          <p:pic>
            <p:nvPicPr>
              <p:cNvPr id="6" name="Graphic 5" descr="Key">
                <a:extLst>
                  <a:ext uri="{FF2B5EF4-FFF2-40B4-BE49-F238E27FC236}">
                    <a16:creationId xmlns:a16="http://schemas.microsoft.com/office/drawing/2014/main" id="{C81ECE88-2269-4139-8202-7B95651298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68361" y="2235889"/>
                <a:ext cx="1484133" cy="1484133"/>
              </a:xfrm>
              <a:prstGeom prst="rect">
                <a:avLst/>
              </a:prstGeom>
            </p:spPr>
          </p:pic>
          <p:sp>
            <p:nvSpPr>
              <p:cNvPr id="10" name="Rectangle 9">
                <a:extLst>
                  <a:ext uri="{FF2B5EF4-FFF2-40B4-BE49-F238E27FC236}">
                    <a16:creationId xmlns:a16="http://schemas.microsoft.com/office/drawing/2014/main" id="{58F8A1EF-38AB-4600-9AA3-2659DE5F5358}"/>
                  </a:ext>
                </a:extLst>
              </p:cNvPr>
              <p:cNvSpPr/>
              <p:nvPr/>
            </p:nvSpPr>
            <p:spPr>
              <a:xfrm>
                <a:off x="3268361" y="2286000"/>
                <a:ext cx="1569084" cy="461665"/>
              </a:xfrm>
              <a:prstGeom prst="rect">
                <a:avLst/>
              </a:prstGeom>
            </p:spPr>
            <p:txBody>
              <a:bodyPr wrap="none">
                <a:spAutoFit/>
              </a:bodyPr>
              <a:lstStyle/>
              <a:p>
                <a:r>
                  <a:rPr lang="en-US" dirty="0"/>
                  <a:t>Private Key</a:t>
                </a:r>
              </a:p>
            </p:txBody>
          </p:sp>
        </p:grpSp>
        <p:sp>
          <p:nvSpPr>
            <p:cNvPr id="23" name="Rectangle 22">
              <a:extLst>
                <a:ext uri="{FF2B5EF4-FFF2-40B4-BE49-F238E27FC236}">
                  <a16:creationId xmlns:a16="http://schemas.microsoft.com/office/drawing/2014/main" id="{BF834DC8-6217-4821-B071-FEF40892B95C}"/>
                </a:ext>
              </a:extLst>
            </p:cNvPr>
            <p:cNvSpPr/>
            <p:nvPr/>
          </p:nvSpPr>
          <p:spPr>
            <a:xfrm>
              <a:off x="2176547" y="2456436"/>
              <a:ext cx="1207382" cy="338554"/>
            </a:xfrm>
            <a:prstGeom prst="rect">
              <a:avLst/>
            </a:prstGeom>
          </p:spPr>
          <p:txBody>
            <a:bodyPr wrap="none">
              <a:spAutoFit/>
            </a:bodyPr>
            <a:lstStyle/>
            <a:p>
              <a:r>
                <a:rPr lang="en-US" sz="1600" dirty="0">
                  <a:solidFill>
                    <a:schemeClr val="bg1"/>
                  </a:solidFill>
                </a:rPr>
                <a:t>p =11 q = 17</a:t>
              </a:r>
            </a:p>
          </p:txBody>
        </p:sp>
      </p:grpSp>
      <p:grpSp>
        <p:nvGrpSpPr>
          <p:cNvPr id="12" name="Group 11">
            <a:extLst>
              <a:ext uri="{FF2B5EF4-FFF2-40B4-BE49-F238E27FC236}">
                <a16:creationId xmlns:a16="http://schemas.microsoft.com/office/drawing/2014/main" id="{102051F4-0E2E-4F1C-B14E-1C49C5B483BD}"/>
              </a:ext>
            </a:extLst>
          </p:cNvPr>
          <p:cNvGrpSpPr/>
          <p:nvPr/>
        </p:nvGrpSpPr>
        <p:grpSpPr>
          <a:xfrm>
            <a:off x="8059619" y="1643985"/>
            <a:ext cx="1793183" cy="1568204"/>
            <a:chOff x="9051439" y="1630664"/>
            <a:chExt cx="1793183" cy="1568204"/>
          </a:xfrm>
        </p:grpSpPr>
        <p:sp>
          <p:nvSpPr>
            <p:cNvPr id="9" name="Rectangle: Folded Corner 8">
              <a:extLst>
                <a:ext uri="{FF2B5EF4-FFF2-40B4-BE49-F238E27FC236}">
                  <a16:creationId xmlns:a16="http://schemas.microsoft.com/office/drawing/2014/main" id="{BEEA0256-D79B-40DC-9826-672A336ED7F5}"/>
                </a:ext>
              </a:extLst>
            </p:cNvPr>
            <p:cNvSpPr/>
            <p:nvPr/>
          </p:nvSpPr>
          <p:spPr>
            <a:xfrm>
              <a:off x="9147366" y="1630664"/>
              <a:ext cx="1594400" cy="1284778"/>
            </a:xfrm>
            <a:prstGeom prst="foldedCorner">
              <a:avLst/>
            </a:prstGeom>
            <a:solidFill>
              <a:schemeClr val="tx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 </a:t>
              </a:r>
              <a:r>
                <a:rPr lang="en-US" sz="6000" dirty="0">
                  <a:solidFill>
                    <a:schemeClr val="bg1"/>
                  </a:solidFill>
                </a:rPr>
                <a:t>17</a:t>
              </a:r>
              <a:endParaRPr lang="en-US" sz="2800" dirty="0">
                <a:solidFill>
                  <a:schemeClr val="bg1"/>
                </a:solidFill>
              </a:endParaRPr>
            </a:p>
          </p:txBody>
        </p:sp>
        <p:sp>
          <p:nvSpPr>
            <p:cNvPr id="11" name="TextBox 10">
              <a:extLst>
                <a:ext uri="{FF2B5EF4-FFF2-40B4-BE49-F238E27FC236}">
                  <a16:creationId xmlns:a16="http://schemas.microsoft.com/office/drawing/2014/main" id="{3585B0C6-6E9F-439F-9BBB-482BD31460B8}"/>
                </a:ext>
              </a:extLst>
            </p:cNvPr>
            <p:cNvSpPr txBox="1"/>
            <p:nvPr/>
          </p:nvSpPr>
          <p:spPr>
            <a:xfrm>
              <a:off x="9051439" y="2921869"/>
              <a:ext cx="1793183" cy="276999"/>
            </a:xfrm>
            <a:prstGeom prst="rect">
              <a:avLst/>
            </a:prstGeom>
            <a:noFill/>
          </p:spPr>
          <p:txBody>
            <a:bodyPr wrap="none" rtlCol="0">
              <a:spAutoFit/>
            </a:bodyPr>
            <a:lstStyle/>
            <a:p>
              <a:r>
                <a:rPr lang="en-US" sz="1200" dirty="0"/>
                <a:t>Encrypted Text Document</a:t>
              </a:r>
            </a:p>
          </p:txBody>
        </p:sp>
      </p:grpSp>
      <p:grpSp>
        <p:nvGrpSpPr>
          <p:cNvPr id="33" name="Group 32">
            <a:extLst>
              <a:ext uri="{FF2B5EF4-FFF2-40B4-BE49-F238E27FC236}">
                <a16:creationId xmlns:a16="http://schemas.microsoft.com/office/drawing/2014/main" id="{ADE90B87-D9AC-48C9-A6C5-B627CADFD0C1}"/>
              </a:ext>
            </a:extLst>
          </p:cNvPr>
          <p:cNvGrpSpPr/>
          <p:nvPr/>
        </p:nvGrpSpPr>
        <p:grpSpPr>
          <a:xfrm>
            <a:off x="8946155" y="4715608"/>
            <a:ext cx="1688638" cy="1688638"/>
            <a:chOff x="1956511" y="4080419"/>
            <a:chExt cx="1688638" cy="1688638"/>
          </a:xfrm>
        </p:grpSpPr>
        <p:grpSp>
          <p:nvGrpSpPr>
            <p:cNvPr id="34" name="Group 33">
              <a:extLst>
                <a:ext uri="{FF2B5EF4-FFF2-40B4-BE49-F238E27FC236}">
                  <a16:creationId xmlns:a16="http://schemas.microsoft.com/office/drawing/2014/main" id="{477458A2-7364-430D-8A44-2AA5559D4145}"/>
                </a:ext>
              </a:extLst>
            </p:cNvPr>
            <p:cNvGrpSpPr/>
            <p:nvPr/>
          </p:nvGrpSpPr>
          <p:grpSpPr>
            <a:xfrm>
              <a:off x="1956511" y="4080419"/>
              <a:ext cx="1688638" cy="1688638"/>
              <a:chOff x="1065212" y="2991239"/>
              <a:chExt cx="1484133" cy="1484133"/>
            </a:xfrm>
          </p:grpSpPr>
          <p:pic>
            <p:nvPicPr>
              <p:cNvPr id="41" name="Graphic 40" descr="Key">
                <a:extLst>
                  <a:ext uri="{FF2B5EF4-FFF2-40B4-BE49-F238E27FC236}">
                    <a16:creationId xmlns:a16="http://schemas.microsoft.com/office/drawing/2014/main" id="{67A4017A-F1C0-4067-85A4-145BC68023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5212" y="2991239"/>
                <a:ext cx="1484133" cy="1484133"/>
              </a:xfrm>
              <a:prstGeom prst="rect">
                <a:avLst/>
              </a:prstGeom>
            </p:spPr>
          </p:pic>
          <p:sp>
            <p:nvSpPr>
              <p:cNvPr id="47" name="Rectangle 46">
                <a:extLst>
                  <a:ext uri="{FF2B5EF4-FFF2-40B4-BE49-F238E27FC236}">
                    <a16:creationId xmlns:a16="http://schemas.microsoft.com/office/drawing/2014/main" id="{0F7C0BB1-0211-4848-9301-69D86A7F874B}"/>
                  </a:ext>
                </a:extLst>
              </p:cNvPr>
              <p:cNvSpPr/>
              <p:nvPr/>
            </p:nvSpPr>
            <p:spPr>
              <a:xfrm>
                <a:off x="1072712" y="3028066"/>
                <a:ext cx="1277169" cy="405754"/>
              </a:xfrm>
              <a:prstGeom prst="rect">
                <a:avLst/>
              </a:prstGeom>
            </p:spPr>
            <p:txBody>
              <a:bodyPr wrap="none">
                <a:spAutoFit/>
              </a:bodyPr>
              <a:lstStyle/>
              <a:p>
                <a:r>
                  <a:rPr lang="en-US" dirty="0"/>
                  <a:t>Public Key</a:t>
                </a:r>
              </a:p>
            </p:txBody>
          </p:sp>
        </p:grpSp>
        <p:sp>
          <p:nvSpPr>
            <p:cNvPr id="40" name="Rectangle 39">
              <a:extLst>
                <a:ext uri="{FF2B5EF4-FFF2-40B4-BE49-F238E27FC236}">
                  <a16:creationId xmlns:a16="http://schemas.microsoft.com/office/drawing/2014/main" id="{9B5B8B0D-8D61-4A90-8D7E-0E81A951BE3D}"/>
                </a:ext>
              </a:extLst>
            </p:cNvPr>
            <p:cNvSpPr/>
            <p:nvPr/>
          </p:nvSpPr>
          <p:spPr>
            <a:xfrm>
              <a:off x="2284238" y="4723805"/>
              <a:ext cx="1228221" cy="338554"/>
            </a:xfrm>
            <a:prstGeom prst="rect">
              <a:avLst/>
            </a:prstGeom>
          </p:spPr>
          <p:txBody>
            <a:bodyPr wrap="none">
              <a:spAutoFit/>
            </a:bodyPr>
            <a:lstStyle/>
            <a:p>
              <a:r>
                <a:rPr lang="en-US" sz="1600" dirty="0">
                  <a:solidFill>
                    <a:schemeClr val="bg1"/>
                  </a:solidFill>
                </a:rPr>
                <a:t>N= 187 e = 7</a:t>
              </a:r>
            </a:p>
          </p:txBody>
        </p:sp>
      </p:grpSp>
      <p:sp>
        <p:nvSpPr>
          <p:cNvPr id="24" name="Rectangle 23">
            <a:extLst>
              <a:ext uri="{FF2B5EF4-FFF2-40B4-BE49-F238E27FC236}">
                <a16:creationId xmlns:a16="http://schemas.microsoft.com/office/drawing/2014/main" id="{0187CF22-3BB5-4998-89B8-361D0EAF9505}"/>
              </a:ext>
            </a:extLst>
          </p:cNvPr>
          <p:cNvSpPr/>
          <p:nvPr/>
        </p:nvSpPr>
        <p:spPr>
          <a:xfrm>
            <a:off x="6946651" y="3962400"/>
            <a:ext cx="3700264" cy="209354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1" name="TextBox 50">
            <a:extLst>
              <a:ext uri="{FF2B5EF4-FFF2-40B4-BE49-F238E27FC236}">
                <a16:creationId xmlns:a16="http://schemas.microsoft.com/office/drawing/2014/main" id="{33E35FB6-3500-4973-8F8F-42682B6E46EF}"/>
              </a:ext>
            </a:extLst>
          </p:cNvPr>
          <p:cNvSpPr txBox="1"/>
          <p:nvPr/>
        </p:nvSpPr>
        <p:spPr>
          <a:xfrm>
            <a:off x="9189745" y="3945743"/>
            <a:ext cx="1420738" cy="369332"/>
          </a:xfrm>
          <a:prstGeom prst="rect">
            <a:avLst/>
          </a:prstGeom>
          <a:noFill/>
        </p:spPr>
        <p:txBody>
          <a:bodyPr wrap="square" rtlCol="0">
            <a:spAutoFit/>
          </a:bodyPr>
          <a:lstStyle/>
          <a:p>
            <a:r>
              <a:rPr lang="en-US" sz="1800" dirty="0">
                <a:solidFill>
                  <a:srgbClr val="C00000"/>
                </a:solidFill>
              </a:rPr>
              <a:t>Ransomware</a:t>
            </a:r>
          </a:p>
        </p:txBody>
      </p:sp>
      <p:grpSp>
        <p:nvGrpSpPr>
          <p:cNvPr id="32" name="Group 31">
            <a:extLst>
              <a:ext uri="{FF2B5EF4-FFF2-40B4-BE49-F238E27FC236}">
                <a16:creationId xmlns:a16="http://schemas.microsoft.com/office/drawing/2014/main" id="{B32FC30C-1F66-46F1-9916-27ABAC8DA4CE}"/>
              </a:ext>
            </a:extLst>
          </p:cNvPr>
          <p:cNvGrpSpPr/>
          <p:nvPr/>
        </p:nvGrpSpPr>
        <p:grpSpPr>
          <a:xfrm>
            <a:off x="7400410" y="3238914"/>
            <a:ext cx="2780466" cy="723486"/>
            <a:chOff x="7400410" y="3238914"/>
            <a:chExt cx="2780466" cy="723486"/>
          </a:xfrm>
        </p:grpSpPr>
        <p:sp>
          <p:nvSpPr>
            <p:cNvPr id="16" name="TextBox 15">
              <a:extLst>
                <a:ext uri="{FF2B5EF4-FFF2-40B4-BE49-F238E27FC236}">
                  <a16:creationId xmlns:a16="http://schemas.microsoft.com/office/drawing/2014/main" id="{73B9600A-4320-4BB3-B079-6DCAA39E09B2}"/>
                </a:ext>
              </a:extLst>
            </p:cNvPr>
            <p:cNvSpPr txBox="1"/>
            <p:nvPr/>
          </p:nvSpPr>
          <p:spPr>
            <a:xfrm>
              <a:off x="7400410" y="3238914"/>
              <a:ext cx="2780466" cy="523220"/>
            </a:xfrm>
            <a:prstGeom prst="rect">
              <a:avLst/>
            </a:prstGeom>
            <a:noFill/>
          </p:spPr>
          <p:txBody>
            <a:bodyPr wrap="square" rtlCol="0">
              <a:spAutoFit/>
            </a:bodyPr>
            <a:lstStyle/>
            <a:p>
              <a:r>
                <a:rPr lang="en-US" sz="2800" b="1" dirty="0">
                  <a:solidFill>
                    <a:srgbClr val="C00000"/>
                  </a:solidFill>
                </a:rPr>
                <a:t>Ransom Message</a:t>
              </a:r>
            </a:p>
          </p:txBody>
        </p:sp>
        <p:cxnSp>
          <p:nvCxnSpPr>
            <p:cNvPr id="18" name="Straight Arrow Connector 17">
              <a:extLst>
                <a:ext uri="{FF2B5EF4-FFF2-40B4-BE49-F238E27FC236}">
                  <a16:creationId xmlns:a16="http://schemas.microsoft.com/office/drawing/2014/main" id="{2F46C923-518A-47B5-ACFC-0EE1F4CAC795}"/>
                </a:ext>
              </a:extLst>
            </p:cNvPr>
            <p:cNvCxnSpPr>
              <a:cxnSpLocks/>
              <a:stCxn id="24" idx="0"/>
            </p:cNvCxnSpPr>
            <p:nvPr/>
          </p:nvCxnSpPr>
          <p:spPr>
            <a:xfrm flipV="1">
              <a:off x="8796783" y="3649590"/>
              <a:ext cx="7785" cy="31281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AAE55B76-2C9C-4ED0-8536-A1873B175686}"/>
              </a:ext>
            </a:extLst>
          </p:cNvPr>
          <p:cNvGrpSpPr/>
          <p:nvPr/>
        </p:nvGrpSpPr>
        <p:grpSpPr>
          <a:xfrm>
            <a:off x="2036059" y="3968603"/>
            <a:ext cx="2029595" cy="2020013"/>
            <a:chOff x="4792617" y="3867715"/>
            <a:chExt cx="2029595" cy="2020013"/>
          </a:xfrm>
        </p:grpSpPr>
        <p:grpSp>
          <p:nvGrpSpPr>
            <p:cNvPr id="44" name="Group 43">
              <a:extLst>
                <a:ext uri="{FF2B5EF4-FFF2-40B4-BE49-F238E27FC236}">
                  <a16:creationId xmlns:a16="http://schemas.microsoft.com/office/drawing/2014/main" id="{AFEB1D2E-9236-4113-AD58-E888C6586B47}"/>
                </a:ext>
              </a:extLst>
            </p:cNvPr>
            <p:cNvGrpSpPr/>
            <p:nvPr/>
          </p:nvGrpSpPr>
          <p:grpSpPr>
            <a:xfrm>
              <a:off x="4792617" y="3867715"/>
              <a:ext cx="2029595" cy="2020013"/>
              <a:chOff x="3150778" y="1928056"/>
              <a:chExt cx="1783797" cy="1775376"/>
            </a:xfrm>
          </p:grpSpPr>
          <p:pic>
            <p:nvPicPr>
              <p:cNvPr id="46" name="Graphic 45" descr="Key">
                <a:extLst>
                  <a:ext uri="{FF2B5EF4-FFF2-40B4-BE49-F238E27FC236}">
                    <a16:creationId xmlns:a16="http://schemas.microsoft.com/office/drawing/2014/main" id="{54535508-71DF-4EE7-A98F-5F2C3626C31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00609" y="2219299"/>
                <a:ext cx="1484133" cy="1484133"/>
              </a:xfrm>
              <a:prstGeom prst="rect">
                <a:avLst/>
              </a:prstGeom>
            </p:spPr>
          </p:pic>
          <p:sp>
            <p:nvSpPr>
              <p:cNvPr id="48" name="Rectangle 47">
                <a:extLst>
                  <a:ext uri="{FF2B5EF4-FFF2-40B4-BE49-F238E27FC236}">
                    <a16:creationId xmlns:a16="http://schemas.microsoft.com/office/drawing/2014/main" id="{3237E8DB-D7D2-409B-B14D-8658FECCFE82}"/>
                  </a:ext>
                </a:extLst>
              </p:cNvPr>
              <p:cNvSpPr/>
              <p:nvPr/>
            </p:nvSpPr>
            <p:spPr>
              <a:xfrm>
                <a:off x="3150778" y="1928056"/>
                <a:ext cx="1783797" cy="730358"/>
              </a:xfrm>
              <a:prstGeom prst="rect">
                <a:avLst/>
              </a:prstGeom>
            </p:spPr>
            <p:txBody>
              <a:bodyPr wrap="none">
                <a:spAutoFit/>
              </a:bodyPr>
              <a:lstStyle/>
              <a:p>
                <a:pPr algn="ctr"/>
                <a:r>
                  <a:rPr lang="en-US" dirty="0"/>
                  <a:t>Decrypted</a:t>
                </a:r>
              </a:p>
              <a:p>
                <a:pPr algn="ctr"/>
                <a:r>
                  <a:rPr lang="en-US" dirty="0"/>
                  <a:t>Symmetric Key</a:t>
                </a:r>
              </a:p>
            </p:txBody>
          </p:sp>
        </p:grpSp>
        <p:sp>
          <p:nvSpPr>
            <p:cNvPr id="45" name="TextBox 44">
              <a:extLst>
                <a:ext uri="{FF2B5EF4-FFF2-40B4-BE49-F238E27FC236}">
                  <a16:creationId xmlns:a16="http://schemas.microsoft.com/office/drawing/2014/main" id="{3454BAD8-7A9F-42BB-8089-5FEA2D90378D}"/>
                </a:ext>
              </a:extLst>
            </p:cNvPr>
            <p:cNvSpPr txBox="1"/>
            <p:nvPr/>
          </p:nvSpPr>
          <p:spPr>
            <a:xfrm>
              <a:off x="5312473" y="4733429"/>
              <a:ext cx="1356846" cy="523220"/>
            </a:xfrm>
            <a:prstGeom prst="rect">
              <a:avLst/>
            </a:prstGeom>
            <a:noFill/>
          </p:spPr>
          <p:txBody>
            <a:bodyPr wrap="square" rtlCol="0">
              <a:spAutoFit/>
            </a:bodyPr>
            <a:lstStyle/>
            <a:p>
              <a:r>
                <a:rPr lang="en-US" sz="2800" dirty="0">
                  <a:solidFill>
                    <a:schemeClr val="bg1"/>
                  </a:solidFill>
                </a:rPr>
                <a:t>k = 10</a:t>
              </a:r>
            </a:p>
          </p:txBody>
        </p:sp>
      </p:grpSp>
      <p:pic>
        <p:nvPicPr>
          <p:cNvPr id="49" name="Graphic 48" descr="Money">
            <a:extLst>
              <a:ext uri="{FF2B5EF4-FFF2-40B4-BE49-F238E27FC236}">
                <a16:creationId xmlns:a16="http://schemas.microsoft.com/office/drawing/2014/main" id="{29222499-38DA-4622-9BFF-29D41B4AC62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67153" y="2651623"/>
            <a:ext cx="1099082" cy="1017276"/>
          </a:xfrm>
          <a:prstGeom prst="rect">
            <a:avLst/>
          </a:prstGeom>
        </p:spPr>
      </p:pic>
      <p:cxnSp>
        <p:nvCxnSpPr>
          <p:cNvPr id="14" name="Straight Arrow Connector 13">
            <a:extLst>
              <a:ext uri="{FF2B5EF4-FFF2-40B4-BE49-F238E27FC236}">
                <a16:creationId xmlns:a16="http://schemas.microsoft.com/office/drawing/2014/main" id="{F49B897A-9FDB-4152-89DD-E978A4831BE8}"/>
              </a:ext>
            </a:extLst>
          </p:cNvPr>
          <p:cNvCxnSpPr>
            <a:cxnSpLocks/>
            <a:endCxn id="48" idx="0"/>
          </p:cNvCxnSpPr>
          <p:nvPr/>
        </p:nvCxnSpPr>
        <p:spPr>
          <a:xfrm>
            <a:off x="2206536" y="2438400"/>
            <a:ext cx="844321" cy="1530203"/>
          </a:xfrm>
          <a:prstGeom prst="straightConnector1">
            <a:avLst/>
          </a:prstGeom>
          <a:ln w="25400">
            <a:solidFill>
              <a:srgbClr val="ECF787"/>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AC99E1E-D743-45B7-AC48-E4C27A11991A}"/>
              </a:ext>
            </a:extLst>
          </p:cNvPr>
          <p:cNvCxnSpPr>
            <a:cxnSpLocks/>
          </p:cNvCxnSpPr>
          <p:nvPr/>
        </p:nvCxnSpPr>
        <p:spPr>
          <a:xfrm>
            <a:off x="4951412" y="4724400"/>
            <a:ext cx="1905001"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8501332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4.39437E-6 4.07407E-6 L 0.40596 0.05763 " pathEditMode="relative" rAng="0" ptsTypes="AA">
                                      <p:cBhvr>
                                        <p:cTn id="16" dur="2000" fill="hold"/>
                                        <p:tgtEl>
                                          <p:spTgt spid="43"/>
                                        </p:tgtEl>
                                        <p:attrNameLst>
                                          <p:attrName>ppt_x</p:attrName>
                                          <p:attrName>ppt_y</p:attrName>
                                        </p:attrNameLst>
                                      </p:cBhvr>
                                      <p:rCtr x="20292" y="28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457200"/>
            <a:ext cx="4800600" cy="736600"/>
          </a:xfrm>
        </p:spPr>
        <p:txBody>
          <a:bodyPr>
            <a:normAutofit fontScale="90000"/>
          </a:bodyPr>
          <a:lstStyle/>
          <a:p>
            <a:r>
              <a:rPr lang="en-US" sz="4400" b="1" dirty="0"/>
              <a:t>Ransomware Attack</a:t>
            </a:r>
          </a:p>
        </p:txBody>
      </p:sp>
      <p:sp>
        <p:nvSpPr>
          <p:cNvPr id="35" name="TextBox 34">
            <a:extLst>
              <a:ext uri="{FF2B5EF4-FFF2-40B4-BE49-F238E27FC236}">
                <a16:creationId xmlns:a16="http://schemas.microsoft.com/office/drawing/2014/main" id="{8047B77A-F916-4470-8027-4846DCD64B78}"/>
              </a:ext>
            </a:extLst>
          </p:cNvPr>
          <p:cNvSpPr txBox="1"/>
          <p:nvPr/>
        </p:nvSpPr>
        <p:spPr>
          <a:xfrm>
            <a:off x="2007950" y="6214433"/>
            <a:ext cx="1585761" cy="523220"/>
          </a:xfrm>
          <a:prstGeom prst="rect">
            <a:avLst/>
          </a:prstGeom>
          <a:noFill/>
        </p:spPr>
        <p:txBody>
          <a:bodyPr wrap="square" rtlCol="0">
            <a:spAutoFit/>
          </a:bodyPr>
          <a:lstStyle/>
          <a:p>
            <a:r>
              <a:rPr lang="en-US" sz="2800" dirty="0">
                <a:solidFill>
                  <a:schemeClr val="accent5">
                    <a:lumMod val="75000"/>
                  </a:schemeClr>
                </a:solidFill>
              </a:rPr>
              <a:t>Attacker</a:t>
            </a:r>
          </a:p>
        </p:txBody>
      </p:sp>
      <p:sp>
        <p:nvSpPr>
          <p:cNvPr id="36" name="Rectangle 35">
            <a:extLst>
              <a:ext uri="{FF2B5EF4-FFF2-40B4-BE49-F238E27FC236}">
                <a16:creationId xmlns:a16="http://schemas.microsoft.com/office/drawing/2014/main" id="{56BAFFC4-AE34-41C1-9079-8F85E4B3A3F1}"/>
              </a:ext>
            </a:extLst>
          </p:cNvPr>
          <p:cNvSpPr/>
          <p:nvPr/>
        </p:nvSpPr>
        <p:spPr>
          <a:xfrm>
            <a:off x="1223714" y="1371600"/>
            <a:ext cx="3727698" cy="4770880"/>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8" name="TextBox 37">
            <a:extLst>
              <a:ext uri="{FF2B5EF4-FFF2-40B4-BE49-F238E27FC236}">
                <a16:creationId xmlns:a16="http://schemas.microsoft.com/office/drawing/2014/main" id="{2B5632DA-CFFA-4A93-B946-1096BF83087D}"/>
              </a:ext>
            </a:extLst>
          </p:cNvPr>
          <p:cNvSpPr txBox="1"/>
          <p:nvPr/>
        </p:nvSpPr>
        <p:spPr>
          <a:xfrm>
            <a:off x="8396864" y="6142636"/>
            <a:ext cx="1585761" cy="523220"/>
          </a:xfrm>
          <a:prstGeom prst="rect">
            <a:avLst/>
          </a:prstGeom>
          <a:noFill/>
        </p:spPr>
        <p:txBody>
          <a:bodyPr wrap="square" rtlCol="0">
            <a:spAutoFit/>
          </a:bodyPr>
          <a:lstStyle/>
          <a:p>
            <a:r>
              <a:rPr lang="en-US" sz="2800" dirty="0">
                <a:solidFill>
                  <a:srgbClr val="0070C0"/>
                </a:solidFill>
              </a:rPr>
              <a:t>Victim</a:t>
            </a:r>
          </a:p>
        </p:txBody>
      </p:sp>
      <p:sp>
        <p:nvSpPr>
          <p:cNvPr id="39" name="Rectangle 38">
            <a:extLst>
              <a:ext uri="{FF2B5EF4-FFF2-40B4-BE49-F238E27FC236}">
                <a16:creationId xmlns:a16="http://schemas.microsoft.com/office/drawing/2014/main" id="{75B0187F-7961-4133-A2DC-E5CECFC5EA0A}"/>
              </a:ext>
            </a:extLst>
          </p:cNvPr>
          <p:cNvSpPr/>
          <p:nvPr/>
        </p:nvSpPr>
        <p:spPr>
          <a:xfrm>
            <a:off x="6856413" y="1371600"/>
            <a:ext cx="3868460" cy="477088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 name="Group 6">
            <a:extLst>
              <a:ext uri="{FF2B5EF4-FFF2-40B4-BE49-F238E27FC236}">
                <a16:creationId xmlns:a16="http://schemas.microsoft.com/office/drawing/2014/main" id="{59DBCB66-65D3-4748-9AF2-1D7448A3DCDC}"/>
              </a:ext>
            </a:extLst>
          </p:cNvPr>
          <p:cNvGrpSpPr/>
          <p:nvPr/>
        </p:nvGrpSpPr>
        <p:grpSpPr>
          <a:xfrm>
            <a:off x="3042324" y="1254740"/>
            <a:ext cx="1688638" cy="1688638"/>
            <a:chOff x="1956511" y="4080419"/>
            <a:chExt cx="1688638" cy="1688638"/>
          </a:xfrm>
        </p:grpSpPr>
        <p:grpSp>
          <p:nvGrpSpPr>
            <p:cNvPr id="19" name="Group 18">
              <a:extLst>
                <a:ext uri="{FF2B5EF4-FFF2-40B4-BE49-F238E27FC236}">
                  <a16:creationId xmlns:a16="http://schemas.microsoft.com/office/drawing/2014/main" id="{8331CB00-087D-49D9-98DF-A147EDCA9918}"/>
                </a:ext>
              </a:extLst>
            </p:cNvPr>
            <p:cNvGrpSpPr/>
            <p:nvPr/>
          </p:nvGrpSpPr>
          <p:grpSpPr>
            <a:xfrm>
              <a:off x="1956511" y="4080419"/>
              <a:ext cx="1688638" cy="1688638"/>
              <a:chOff x="1065212" y="2991239"/>
              <a:chExt cx="1484133" cy="1484133"/>
            </a:xfrm>
          </p:grpSpPr>
          <p:pic>
            <p:nvPicPr>
              <p:cNvPr id="20" name="Graphic 19" descr="Key">
                <a:extLst>
                  <a:ext uri="{FF2B5EF4-FFF2-40B4-BE49-F238E27FC236}">
                    <a16:creationId xmlns:a16="http://schemas.microsoft.com/office/drawing/2014/main" id="{70407250-6636-4338-9442-46F97B356E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5212" y="2991239"/>
                <a:ext cx="1484133" cy="1484133"/>
              </a:xfrm>
              <a:prstGeom prst="rect">
                <a:avLst/>
              </a:prstGeom>
            </p:spPr>
          </p:pic>
          <p:sp>
            <p:nvSpPr>
              <p:cNvPr id="27" name="Rectangle 26">
                <a:extLst>
                  <a:ext uri="{FF2B5EF4-FFF2-40B4-BE49-F238E27FC236}">
                    <a16:creationId xmlns:a16="http://schemas.microsoft.com/office/drawing/2014/main" id="{D277EB31-09AF-4834-A115-DD60340C018C}"/>
                  </a:ext>
                </a:extLst>
              </p:cNvPr>
              <p:cNvSpPr/>
              <p:nvPr/>
            </p:nvSpPr>
            <p:spPr>
              <a:xfrm>
                <a:off x="1072712" y="3028066"/>
                <a:ext cx="1277169" cy="405754"/>
              </a:xfrm>
              <a:prstGeom prst="rect">
                <a:avLst/>
              </a:prstGeom>
            </p:spPr>
            <p:txBody>
              <a:bodyPr wrap="none">
                <a:spAutoFit/>
              </a:bodyPr>
              <a:lstStyle/>
              <a:p>
                <a:r>
                  <a:rPr lang="en-US" dirty="0"/>
                  <a:t>Public Key</a:t>
                </a:r>
              </a:p>
            </p:txBody>
          </p:sp>
        </p:grpSp>
        <p:sp>
          <p:nvSpPr>
            <p:cNvPr id="4" name="Rectangle 3">
              <a:extLst>
                <a:ext uri="{FF2B5EF4-FFF2-40B4-BE49-F238E27FC236}">
                  <a16:creationId xmlns:a16="http://schemas.microsoft.com/office/drawing/2014/main" id="{22DF8189-427D-42BB-9A26-B66480266F9C}"/>
                </a:ext>
              </a:extLst>
            </p:cNvPr>
            <p:cNvSpPr/>
            <p:nvPr/>
          </p:nvSpPr>
          <p:spPr>
            <a:xfrm>
              <a:off x="2284238" y="4723805"/>
              <a:ext cx="1228221" cy="338554"/>
            </a:xfrm>
            <a:prstGeom prst="rect">
              <a:avLst/>
            </a:prstGeom>
          </p:spPr>
          <p:txBody>
            <a:bodyPr wrap="none">
              <a:spAutoFit/>
            </a:bodyPr>
            <a:lstStyle/>
            <a:p>
              <a:r>
                <a:rPr lang="en-US" sz="1600" dirty="0">
                  <a:solidFill>
                    <a:schemeClr val="bg1"/>
                  </a:solidFill>
                </a:rPr>
                <a:t>N= 187 e = 7</a:t>
              </a:r>
            </a:p>
          </p:txBody>
        </p:sp>
      </p:grpSp>
      <p:grpSp>
        <p:nvGrpSpPr>
          <p:cNvPr id="8" name="Group 7">
            <a:extLst>
              <a:ext uri="{FF2B5EF4-FFF2-40B4-BE49-F238E27FC236}">
                <a16:creationId xmlns:a16="http://schemas.microsoft.com/office/drawing/2014/main" id="{A34030E3-76A2-48BA-AB32-72C9544B787C}"/>
              </a:ext>
            </a:extLst>
          </p:cNvPr>
          <p:cNvGrpSpPr/>
          <p:nvPr/>
        </p:nvGrpSpPr>
        <p:grpSpPr>
          <a:xfrm>
            <a:off x="1325482" y="1254740"/>
            <a:ext cx="1785295" cy="1688638"/>
            <a:chOff x="1807883" y="1828800"/>
            <a:chExt cx="1785295" cy="1688638"/>
          </a:xfrm>
        </p:grpSpPr>
        <p:grpSp>
          <p:nvGrpSpPr>
            <p:cNvPr id="5" name="Group 4">
              <a:extLst>
                <a:ext uri="{FF2B5EF4-FFF2-40B4-BE49-F238E27FC236}">
                  <a16:creationId xmlns:a16="http://schemas.microsoft.com/office/drawing/2014/main" id="{80D7E5AA-D56A-45D6-97F8-FD5C48595945}"/>
                </a:ext>
              </a:extLst>
            </p:cNvPr>
            <p:cNvGrpSpPr/>
            <p:nvPr/>
          </p:nvGrpSpPr>
          <p:grpSpPr>
            <a:xfrm>
              <a:off x="1807883" y="1828800"/>
              <a:ext cx="1785295" cy="1688638"/>
              <a:chOff x="3268361" y="2235889"/>
              <a:chExt cx="1569084" cy="1484133"/>
            </a:xfrm>
          </p:grpSpPr>
          <p:pic>
            <p:nvPicPr>
              <p:cNvPr id="6" name="Graphic 5" descr="Key">
                <a:extLst>
                  <a:ext uri="{FF2B5EF4-FFF2-40B4-BE49-F238E27FC236}">
                    <a16:creationId xmlns:a16="http://schemas.microsoft.com/office/drawing/2014/main" id="{C81ECE88-2269-4139-8202-7B95651298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68361" y="2235889"/>
                <a:ext cx="1484133" cy="1484133"/>
              </a:xfrm>
              <a:prstGeom prst="rect">
                <a:avLst/>
              </a:prstGeom>
            </p:spPr>
          </p:pic>
          <p:sp>
            <p:nvSpPr>
              <p:cNvPr id="10" name="Rectangle 9">
                <a:extLst>
                  <a:ext uri="{FF2B5EF4-FFF2-40B4-BE49-F238E27FC236}">
                    <a16:creationId xmlns:a16="http://schemas.microsoft.com/office/drawing/2014/main" id="{58F8A1EF-38AB-4600-9AA3-2659DE5F5358}"/>
                  </a:ext>
                </a:extLst>
              </p:cNvPr>
              <p:cNvSpPr/>
              <p:nvPr/>
            </p:nvSpPr>
            <p:spPr>
              <a:xfrm>
                <a:off x="3268361" y="2286000"/>
                <a:ext cx="1569084" cy="461665"/>
              </a:xfrm>
              <a:prstGeom prst="rect">
                <a:avLst/>
              </a:prstGeom>
            </p:spPr>
            <p:txBody>
              <a:bodyPr wrap="none">
                <a:spAutoFit/>
              </a:bodyPr>
              <a:lstStyle/>
              <a:p>
                <a:r>
                  <a:rPr lang="en-US" dirty="0"/>
                  <a:t>Private Key</a:t>
                </a:r>
              </a:p>
            </p:txBody>
          </p:sp>
        </p:grpSp>
        <p:sp>
          <p:nvSpPr>
            <p:cNvPr id="23" name="Rectangle 22">
              <a:extLst>
                <a:ext uri="{FF2B5EF4-FFF2-40B4-BE49-F238E27FC236}">
                  <a16:creationId xmlns:a16="http://schemas.microsoft.com/office/drawing/2014/main" id="{BF834DC8-6217-4821-B071-FEF40892B95C}"/>
                </a:ext>
              </a:extLst>
            </p:cNvPr>
            <p:cNvSpPr/>
            <p:nvPr/>
          </p:nvSpPr>
          <p:spPr>
            <a:xfrm>
              <a:off x="2176547" y="2456436"/>
              <a:ext cx="1207382" cy="338554"/>
            </a:xfrm>
            <a:prstGeom prst="rect">
              <a:avLst/>
            </a:prstGeom>
          </p:spPr>
          <p:txBody>
            <a:bodyPr wrap="none">
              <a:spAutoFit/>
            </a:bodyPr>
            <a:lstStyle/>
            <a:p>
              <a:r>
                <a:rPr lang="en-US" sz="1600" dirty="0">
                  <a:solidFill>
                    <a:schemeClr val="bg1"/>
                  </a:solidFill>
                </a:rPr>
                <a:t>p =11 q = 17</a:t>
              </a:r>
            </a:p>
          </p:txBody>
        </p:sp>
      </p:grpSp>
      <p:grpSp>
        <p:nvGrpSpPr>
          <p:cNvPr id="12" name="Group 11">
            <a:extLst>
              <a:ext uri="{FF2B5EF4-FFF2-40B4-BE49-F238E27FC236}">
                <a16:creationId xmlns:a16="http://schemas.microsoft.com/office/drawing/2014/main" id="{102051F4-0E2E-4F1C-B14E-1C49C5B483BD}"/>
              </a:ext>
            </a:extLst>
          </p:cNvPr>
          <p:cNvGrpSpPr/>
          <p:nvPr/>
        </p:nvGrpSpPr>
        <p:grpSpPr>
          <a:xfrm>
            <a:off x="8059619" y="1643985"/>
            <a:ext cx="1793183" cy="1568204"/>
            <a:chOff x="9051439" y="1630664"/>
            <a:chExt cx="1793183" cy="1568204"/>
          </a:xfrm>
        </p:grpSpPr>
        <p:sp>
          <p:nvSpPr>
            <p:cNvPr id="9" name="Rectangle: Folded Corner 8">
              <a:extLst>
                <a:ext uri="{FF2B5EF4-FFF2-40B4-BE49-F238E27FC236}">
                  <a16:creationId xmlns:a16="http://schemas.microsoft.com/office/drawing/2014/main" id="{BEEA0256-D79B-40DC-9826-672A336ED7F5}"/>
                </a:ext>
              </a:extLst>
            </p:cNvPr>
            <p:cNvSpPr/>
            <p:nvPr/>
          </p:nvSpPr>
          <p:spPr>
            <a:xfrm>
              <a:off x="9147366" y="1630664"/>
              <a:ext cx="1594400" cy="1284778"/>
            </a:xfrm>
            <a:prstGeom prst="foldedCorner">
              <a:avLst/>
            </a:prstGeom>
            <a:solidFill>
              <a:schemeClr val="tx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 </a:t>
              </a:r>
              <a:r>
                <a:rPr lang="en-US" sz="6000" dirty="0">
                  <a:solidFill>
                    <a:schemeClr val="bg1"/>
                  </a:solidFill>
                </a:rPr>
                <a:t>17</a:t>
              </a:r>
              <a:endParaRPr lang="en-US" sz="2800" dirty="0">
                <a:solidFill>
                  <a:schemeClr val="bg1"/>
                </a:solidFill>
              </a:endParaRPr>
            </a:p>
          </p:txBody>
        </p:sp>
        <p:sp>
          <p:nvSpPr>
            <p:cNvPr id="11" name="TextBox 10">
              <a:extLst>
                <a:ext uri="{FF2B5EF4-FFF2-40B4-BE49-F238E27FC236}">
                  <a16:creationId xmlns:a16="http://schemas.microsoft.com/office/drawing/2014/main" id="{3585B0C6-6E9F-439F-9BBB-482BD31460B8}"/>
                </a:ext>
              </a:extLst>
            </p:cNvPr>
            <p:cNvSpPr txBox="1"/>
            <p:nvPr/>
          </p:nvSpPr>
          <p:spPr>
            <a:xfrm>
              <a:off x="9051439" y="2921869"/>
              <a:ext cx="1793183" cy="276999"/>
            </a:xfrm>
            <a:prstGeom prst="rect">
              <a:avLst/>
            </a:prstGeom>
            <a:noFill/>
          </p:spPr>
          <p:txBody>
            <a:bodyPr wrap="none" rtlCol="0">
              <a:spAutoFit/>
            </a:bodyPr>
            <a:lstStyle/>
            <a:p>
              <a:r>
                <a:rPr lang="en-US" sz="1200" dirty="0"/>
                <a:t>Encrypted Text Document</a:t>
              </a:r>
            </a:p>
          </p:txBody>
        </p:sp>
      </p:grpSp>
      <p:grpSp>
        <p:nvGrpSpPr>
          <p:cNvPr id="33" name="Group 32">
            <a:extLst>
              <a:ext uri="{FF2B5EF4-FFF2-40B4-BE49-F238E27FC236}">
                <a16:creationId xmlns:a16="http://schemas.microsoft.com/office/drawing/2014/main" id="{ADE90B87-D9AC-48C9-A6C5-B627CADFD0C1}"/>
              </a:ext>
            </a:extLst>
          </p:cNvPr>
          <p:cNvGrpSpPr/>
          <p:nvPr/>
        </p:nvGrpSpPr>
        <p:grpSpPr>
          <a:xfrm>
            <a:off x="8946155" y="4715608"/>
            <a:ext cx="1688638" cy="1688638"/>
            <a:chOff x="1956511" y="4080419"/>
            <a:chExt cx="1688638" cy="1688638"/>
          </a:xfrm>
        </p:grpSpPr>
        <p:grpSp>
          <p:nvGrpSpPr>
            <p:cNvPr id="34" name="Group 33">
              <a:extLst>
                <a:ext uri="{FF2B5EF4-FFF2-40B4-BE49-F238E27FC236}">
                  <a16:creationId xmlns:a16="http://schemas.microsoft.com/office/drawing/2014/main" id="{477458A2-7364-430D-8A44-2AA5559D4145}"/>
                </a:ext>
              </a:extLst>
            </p:cNvPr>
            <p:cNvGrpSpPr/>
            <p:nvPr/>
          </p:nvGrpSpPr>
          <p:grpSpPr>
            <a:xfrm>
              <a:off x="1956511" y="4080419"/>
              <a:ext cx="1688638" cy="1688638"/>
              <a:chOff x="1065212" y="2991239"/>
              <a:chExt cx="1484133" cy="1484133"/>
            </a:xfrm>
          </p:grpSpPr>
          <p:pic>
            <p:nvPicPr>
              <p:cNvPr id="41" name="Graphic 40" descr="Key">
                <a:extLst>
                  <a:ext uri="{FF2B5EF4-FFF2-40B4-BE49-F238E27FC236}">
                    <a16:creationId xmlns:a16="http://schemas.microsoft.com/office/drawing/2014/main" id="{67A4017A-F1C0-4067-85A4-145BC68023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5212" y="2991239"/>
                <a:ext cx="1484133" cy="1484133"/>
              </a:xfrm>
              <a:prstGeom prst="rect">
                <a:avLst/>
              </a:prstGeom>
            </p:spPr>
          </p:pic>
          <p:sp>
            <p:nvSpPr>
              <p:cNvPr id="47" name="Rectangle 46">
                <a:extLst>
                  <a:ext uri="{FF2B5EF4-FFF2-40B4-BE49-F238E27FC236}">
                    <a16:creationId xmlns:a16="http://schemas.microsoft.com/office/drawing/2014/main" id="{0F7C0BB1-0211-4848-9301-69D86A7F874B}"/>
                  </a:ext>
                </a:extLst>
              </p:cNvPr>
              <p:cNvSpPr/>
              <p:nvPr/>
            </p:nvSpPr>
            <p:spPr>
              <a:xfrm>
                <a:off x="1072712" y="3028066"/>
                <a:ext cx="1277169" cy="405754"/>
              </a:xfrm>
              <a:prstGeom prst="rect">
                <a:avLst/>
              </a:prstGeom>
            </p:spPr>
            <p:txBody>
              <a:bodyPr wrap="none">
                <a:spAutoFit/>
              </a:bodyPr>
              <a:lstStyle/>
              <a:p>
                <a:r>
                  <a:rPr lang="en-US" dirty="0"/>
                  <a:t>Public Key</a:t>
                </a:r>
              </a:p>
            </p:txBody>
          </p:sp>
        </p:grpSp>
        <p:sp>
          <p:nvSpPr>
            <p:cNvPr id="40" name="Rectangle 39">
              <a:extLst>
                <a:ext uri="{FF2B5EF4-FFF2-40B4-BE49-F238E27FC236}">
                  <a16:creationId xmlns:a16="http://schemas.microsoft.com/office/drawing/2014/main" id="{9B5B8B0D-8D61-4A90-8D7E-0E81A951BE3D}"/>
                </a:ext>
              </a:extLst>
            </p:cNvPr>
            <p:cNvSpPr/>
            <p:nvPr/>
          </p:nvSpPr>
          <p:spPr>
            <a:xfrm>
              <a:off x="2284238" y="4723805"/>
              <a:ext cx="1228221" cy="338554"/>
            </a:xfrm>
            <a:prstGeom prst="rect">
              <a:avLst/>
            </a:prstGeom>
          </p:spPr>
          <p:txBody>
            <a:bodyPr wrap="none">
              <a:spAutoFit/>
            </a:bodyPr>
            <a:lstStyle/>
            <a:p>
              <a:r>
                <a:rPr lang="en-US" sz="1600" dirty="0">
                  <a:solidFill>
                    <a:schemeClr val="bg1"/>
                  </a:solidFill>
                </a:rPr>
                <a:t>N= 187 e = 7</a:t>
              </a:r>
            </a:p>
          </p:txBody>
        </p:sp>
      </p:grpSp>
      <p:sp>
        <p:nvSpPr>
          <p:cNvPr id="24" name="Rectangle 23">
            <a:extLst>
              <a:ext uri="{FF2B5EF4-FFF2-40B4-BE49-F238E27FC236}">
                <a16:creationId xmlns:a16="http://schemas.microsoft.com/office/drawing/2014/main" id="{0187CF22-3BB5-4998-89B8-361D0EAF9505}"/>
              </a:ext>
            </a:extLst>
          </p:cNvPr>
          <p:cNvSpPr/>
          <p:nvPr/>
        </p:nvSpPr>
        <p:spPr>
          <a:xfrm>
            <a:off x="6946651" y="3962400"/>
            <a:ext cx="3700264" cy="209354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1" name="TextBox 50">
            <a:extLst>
              <a:ext uri="{FF2B5EF4-FFF2-40B4-BE49-F238E27FC236}">
                <a16:creationId xmlns:a16="http://schemas.microsoft.com/office/drawing/2014/main" id="{33E35FB6-3500-4973-8F8F-42682B6E46EF}"/>
              </a:ext>
            </a:extLst>
          </p:cNvPr>
          <p:cNvSpPr txBox="1"/>
          <p:nvPr/>
        </p:nvSpPr>
        <p:spPr>
          <a:xfrm>
            <a:off x="9189745" y="3945743"/>
            <a:ext cx="1420738" cy="369332"/>
          </a:xfrm>
          <a:prstGeom prst="rect">
            <a:avLst/>
          </a:prstGeom>
          <a:noFill/>
        </p:spPr>
        <p:txBody>
          <a:bodyPr wrap="square" rtlCol="0">
            <a:spAutoFit/>
          </a:bodyPr>
          <a:lstStyle/>
          <a:p>
            <a:r>
              <a:rPr lang="en-US" sz="1800" dirty="0">
                <a:solidFill>
                  <a:srgbClr val="C00000"/>
                </a:solidFill>
              </a:rPr>
              <a:t>Ransomware</a:t>
            </a:r>
          </a:p>
        </p:txBody>
      </p:sp>
      <p:grpSp>
        <p:nvGrpSpPr>
          <p:cNvPr id="32" name="Group 31">
            <a:extLst>
              <a:ext uri="{FF2B5EF4-FFF2-40B4-BE49-F238E27FC236}">
                <a16:creationId xmlns:a16="http://schemas.microsoft.com/office/drawing/2014/main" id="{B32FC30C-1F66-46F1-9916-27ABAC8DA4CE}"/>
              </a:ext>
            </a:extLst>
          </p:cNvPr>
          <p:cNvGrpSpPr/>
          <p:nvPr/>
        </p:nvGrpSpPr>
        <p:grpSpPr>
          <a:xfrm>
            <a:off x="7400410" y="3238914"/>
            <a:ext cx="2780466" cy="723486"/>
            <a:chOff x="7400410" y="3238914"/>
            <a:chExt cx="2780466" cy="723486"/>
          </a:xfrm>
        </p:grpSpPr>
        <p:sp>
          <p:nvSpPr>
            <p:cNvPr id="16" name="TextBox 15">
              <a:extLst>
                <a:ext uri="{FF2B5EF4-FFF2-40B4-BE49-F238E27FC236}">
                  <a16:creationId xmlns:a16="http://schemas.microsoft.com/office/drawing/2014/main" id="{73B9600A-4320-4BB3-B079-6DCAA39E09B2}"/>
                </a:ext>
              </a:extLst>
            </p:cNvPr>
            <p:cNvSpPr txBox="1"/>
            <p:nvPr/>
          </p:nvSpPr>
          <p:spPr>
            <a:xfrm>
              <a:off x="7400410" y="3238914"/>
              <a:ext cx="2780466" cy="523220"/>
            </a:xfrm>
            <a:prstGeom prst="rect">
              <a:avLst/>
            </a:prstGeom>
            <a:noFill/>
          </p:spPr>
          <p:txBody>
            <a:bodyPr wrap="square" rtlCol="0">
              <a:spAutoFit/>
            </a:bodyPr>
            <a:lstStyle/>
            <a:p>
              <a:r>
                <a:rPr lang="en-US" sz="2800" b="1" dirty="0">
                  <a:solidFill>
                    <a:srgbClr val="C00000"/>
                  </a:solidFill>
                </a:rPr>
                <a:t>Ransom Message</a:t>
              </a:r>
            </a:p>
          </p:txBody>
        </p:sp>
        <p:cxnSp>
          <p:nvCxnSpPr>
            <p:cNvPr id="18" name="Straight Arrow Connector 17">
              <a:extLst>
                <a:ext uri="{FF2B5EF4-FFF2-40B4-BE49-F238E27FC236}">
                  <a16:creationId xmlns:a16="http://schemas.microsoft.com/office/drawing/2014/main" id="{2F46C923-518A-47B5-ACFC-0EE1F4CAC795}"/>
                </a:ext>
              </a:extLst>
            </p:cNvPr>
            <p:cNvCxnSpPr>
              <a:cxnSpLocks/>
              <a:stCxn id="24" idx="0"/>
            </p:cNvCxnSpPr>
            <p:nvPr/>
          </p:nvCxnSpPr>
          <p:spPr>
            <a:xfrm flipV="1">
              <a:off x="8796783" y="3649590"/>
              <a:ext cx="7785" cy="31281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pic>
        <p:nvPicPr>
          <p:cNvPr id="49" name="Graphic 48" descr="Money">
            <a:extLst>
              <a:ext uri="{FF2B5EF4-FFF2-40B4-BE49-F238E27FC236}">
                <a16:creationId xmlns:a16="http://schemas.microsoft.com/office/drawing/2014/main" id="{29222499-38DA-4622-9BFF-29D41B4AC6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67153" y="2651623"/>
            <a:ext cx="1099082" cy="1017276"/>
          </a:xfrm>
          <a:prstGeom prst="rect">
            <a:avLst/>
          </a:prstGeom>
        </p:spPr>
      </p:pic>
      <p:grpSp>
        <p:nvGrpSpPr>
          <p:cNvPr id="50" name="Group 49">
            <a:extLst>
              <a:ext uri="{FF2B5EF4-FFF2-40B4-BE49-F238E27FC236}">
                <a16:creationId xmlns:a16="http://schemas.microsoft.com/office/drawing/2014/main" id="{C529A88E-D36B-4736-A35D-38BB014D7A64}"/>
              </a:ext>
            </a:extLst>
          </p:cNvPr>
          <p:cNvGrpSpPr/>
          <p:nvPr/>
        </p:nvGrpSpPr>
        <p:grpSpPr>
          <a:xfrm>
            <a:off x="6931606" y="4347530"/>
            <a:ext cx="2029595" cy="2020013"/>
            <a:chOff x="4792617" y="3867715"/>
            <a:chExt cx="2029595" cy="2020013"/>
          </a:xfrm>
        </p:grpSpPr>
        <p:grpSp>
          <p:nvGrpSpPr>
            <p:cNvPr id="52" name="Group 51">
              <a:extLst>
                <a:ext uri="{FF2B5EF4-FFF2-40B4-BE49-F238E27FC236}">
                  <a16:creationId xmlns:a16="http://schemas.microsoft.com/office/drawing/2014/main" id="{5440A51B-ECB6-44D6-B4EF-5E785FA84096}"/>
                </a:ext>
              </a:extLst>
            </p:cNvPr>
            <p:cNvGrpSpPr/>
            <p:nvPr/>
          </p:nvGrpSpPr>
          <p:grpSpPr>
            <a:xfrm>
              <a:off x="4792617" y="3867715"/>
              <a:ext cx="2029595" cy="2020013"/>
              <a:chOff x="3150778" y="1928056"/>
              <a:chExt cx="1783797" cy="1775376"/>
            </a:xfrm>
          </p:grpSpPr>
          <p:pic>
            <p:nvPicPr>
              <p:cNvPr id="54" name="Graphic 53" descr="Key">
                <a:extLst>
                  <a:ext uri="{FF2B5EF4-FFF2-40B4-BE49-F238E27FC236}">
                    <a16:creationId xmlns:a16="http://schemas.microsoft.com/office/drawing/2014/main" id="{723B0D31-D315-423F-8C26-5568E45BE7D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300609" y="2219299"/>
                <a:ext cx="1484133" cy="1484133"/>
              </a:xfrm>
              <a:prstGeom prst="rect">
                <a:avLst/>
              </a:prstGeom>
            </p:spPr>
          </p:pic>
          <p:sp>
            <p:nvSpPr>
              <p:cNvPr id="55" name="Rectangle 54">
                <a:extLst>
                  <a:ext uri="{FF2B5EF4-FFF2-40B4-BE49-F238E27FC236}">
                    <a16:creationId xmlns:a16="http://schemas.microsoft.com/office/drawing/2014/main" id="{5832A52E-FB91-406D-907D-A125F6AFFBDA}"/>
                  </a:ext>
                </a:extLst>
              </p:cNvPr>
              <p:cNvSpPr/>
              <p:nvPr/>
            </p:nvSpPr>
            <p:spPr>
              <a:xfrm>
                <a:off x="3150778" y="1928056"/>
                <a:ext cx="1783797" cy="730358"/>
              </a:xfrm>
              <a:prstGeom prst="rect">
                <a:avLst/>
              </a:prstGeom>
            </p:spPr>
            <p:txBody>
              <a:bodyPr wrap="none">
                <a:spAutoFit/>
              </a:bodyPr>
              <a:lstStyle/>
              <a:p>
                <a:pPr algn="ctr"/>
                <a:r>
                  <a:rPr lang="en-US" dirty="0"/>
                  <a:t>Decrypted</a:t>
                </a:r>
              </a:p>
              <a:p>
                <a:pPr algn="ctr"/>
                <a:r>
                  <a:rPr lang="en-US" dirty="0"/>
                  <a:t>Symmetric Key</a:t>
                </a:r>
              </a:p>
            </p:txBody>
          </p:sp>
        </p:grpSp>
        <p:sp>
          <p:nvSpPr>
            <p:cNvPr id="53" name="TextBox 52">
              <a:extLst>
                <a:ext uri="{FF2B5EF4-FFF2-40B4-BE49-F238E27FC236}">
                  <a16:creationId xmlns:a16="http://schemas.microsoft.com/office/drawing/2014/main" id="{243C94BC-B765-402E-AE33-B59A3B99198E}"/>
                </a:ext>
              </a:extLst>
            </p:cNvPr>
            <p:cNvSpPr txBox="1"/>
            <p:nvPr/>
          </p:nvSpPr>
          <p:spPr>
            <a:xfrm>
              <a:off x="5312473" y="4733429"/>
              <a:ext cx="1356846" cy="523220"/>
            </a:xfrm>
            <a:prstGeom prst="rect">
              <a:avLst/>
            </a:prstGeom>
            <a:noFill/>
          </p:spPr>
          <p:txBody>
            <a:bodyPr wrap="square" rtlCol="0">
              <a:spAutoFit/>
            </a:bodyPr>
            <a:lstStyle/>
            <a:p>
              <a:r>
                <a:rPr lang="en-US" sz="2800" dirty="0">
                  <a:solidFill>
                    <a:schemeClr val="bg1"/>
                  </a:solidFill>
                </a:rPr>
                <a:t>k = 10</a:t>
              </a:r>
            </a:p>
          </p:txBody>
        </p:sp>
      </p:grpSp>
      <p:cxnSp>
        <p:nvCxnSpPr>
          <p:cNvPr id="13" name="Straight Arrow Connector 12">
            <a:extLst>
              <a:ext uri="{FF2B5EF4-FFF2-40B4-BE49-F238E27FC236}">
                <a16:creationId xmlns:a16="http://schemas.microsoft.com/office/drawing/2014/main" id="{44115637-9CA8-4C3F-85B0-CADBDC8CFC85}"/>
              </a:ext>
            </a:extLst>
          </p:cNvPr>
          <p:cNvCxnSpPr>
            <a:stCxn id="55" idx="0"/>
            <a:endCxn id="16" idx="0"/>
          </p:cNvCxnSpPr>
          <p:nvPr/>
        </p:nvCxnSpPr>
        <p:spPr>
          <a:xfrm flipV="1">
            <a:off x="7946404" y="3238914"/>
            <a:ext cx="844239" cy="1108616"/>
          </a:xfrm>
          <a:prstGeom prst="straightConnector1">
            <a:avLst/>
          </a:prstGeom>
          <a:ln w="28575"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983255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457200"/>
            <a:ext cx="4800600" cy="736600"/>
          </a:xfrm>
        </p:spPr>
        <p:txBody>
          <a:bodyPr>
            <a:normAutofit fontScale="90000"/>
          </a:bodyPr>
          <a:lstStyle/>
          <a:p>
            <a:r>
              <a:rPr lang="en-US" sz="4400" b="1" dirty="0"/>
              <a:t>Ransomware Attack</a:t>
            </a:r>
          </a:p>
        </p:txBody>
      </p:sp>
      <p:sp>
        <p:nvSpPr>
          <p:cNvPr id="35" name="TextBox 34">
            <a:extLst>
              <a:ext uri="{FF2B5EF4-FFF2-40B4-BE49-F238E27FC236}">
                <a16:creationId xmlns:a16="http://schemas.microsoft.com/office/drawing/2014/main" id="{8047B77A-F916-4470-8027-4846DCD64B78}"/>
              </a:ext>
            </a:extLst>
          </p:cNvPr>
          <p:cNvSpPr txBox="1"/>
          <p:nvPr/>
        </p:nvSpPr>
        <p:spPr>
          <a:xfrm>
            <a:off x="2007950" y="6214433"/>
            <a:ext cx="1585761" cy="523220"/>
          </a:xfrm>
          <a:prstGeom prst="rect">
            <a:avLst/>
          </a:prstGeom>
          <a:noFill/>
        </p:spPr>
        <p:txBody>
          <a:bodyPr wrap="square" rtlCol="0">
            <a:spAutoFit/>
          </a:bodyPr>
          <a:lstStyle/>
          <a:p>
            <a:r>
              <a:rPr lang="en-US" sz="2800" dirty="0">
                <a:solidFill>
                  <a:schemeClr val="accent5">
                    <a:lumMod val="75000"/>
                  </a:schemeClr>
                </a:solidFill>
              </a:rPr>
              <a:t>Attacker</a:t>
            </a:r>
          </a:p>
        </p:txBody>
      </p:sp>
      <p:sp>
        <p:nvSpPr>
          <p:cNvPr id="36" name="Rectangle 35">
            <a:extLst>
              <a:ext uri="{FF2B5EF4-FFF2-40B4-BE49-F238E27FC236}">
                <a16:creationId xmlns:a16="http://schemas.microsoft.com/office/drawing/2014/main" id="{56BAFFC4-AE34-41C1-9079-8F85E4B3A3F1}"/>
              </a:ext>
            </a:extLst>
          </p:cNvPr>
          <p:cNvSpPr/>
          <p:nvPr/>
        </p:nvSpPr>
        <p:spPr>
          <a:xfrm>
            <a:off x="1223714" y="1371600"/>
            <a:ext cx="3727698" cy="4770880"/>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8" name="TextBox 37">
            <a:extLst>
              <a:ext uri="{FF2B5EF4-FFF2-40B4-BE49-F238E27FC236}">
                <a16:creationId xmlns:a16="http://schemas.microsoft.com/office/drawing/2014/main" id="{2B5632DA-CFFA-4A93-B946-1096BF83087D}"/>
              </a:ext>
            </a:extLst>
          </p:cNvPr>
          <p:cNvSpPr txBox="1"/>
          <p:nvPr/>
        </p:nvSpPr>
        <p:spPr>
          <a:xfrm>
            <a:off x="8396864" y="6142636"/>
            <a:ext cx="1585761" cy="523220"/>
          </a:xfrm>
          <a:prstGeom prst="rect">
            <a:avLst/>
          </a:prstGeom>
          <a:noFill/>
        </p:spPr>
        <p:txBody>
          <a:bodyPr wrap="square" rtlCol="0">
            <a:spAutoFit/>
          </a:bodyPr>
          <a:lstStyle/>
          <a:p>
            <a:r>
              <a:rPr lang="en-US" sz="2800" dirty="0">
                <a:solidFill>
                  <a:srgbClr val="0070C0"/>
                </a:solidFill>
              </a:rPr>
              <a:t>Victim</a:t>
            </a:r>
          </a:p>
        </p:txBody>
      </p:sp>
      <p:sp>
        <p:nvSpPr>
          <p:cNvPr id="39" name="Rectangle 38">
            <a:extLst>
              <a:ext uri="{FF2B5EF4-FFF2-40B4-BE49-F238E27FC236}">
                <a16:creationId xmlns:a16="http://schemas.microsoft.com/office/drawing/2014/main" id="{75B0187F-7961-4133-A2DC-E5CECFC5EA0A}"/>
              </a:ext>
            </a:extLst>
          </p:cNvPr>
          <p:cNvSpPr/>
          <p:nvPr/>
        </p:nvSpPr>
        <p:spPr>
          <a:xfrm>
            <a:off x="6856413" y="1371600"/>
            <a:ext cx="3868460" cy="477088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 name="Group 6">
            <a:extLst>
              <a:ext uri="{FF2B5EF4-FFF2-40B4-BE49-F238E27FC236}">
                <a16:creationId xmlns:a16="http://schemas.microsoft.com/office/drawing/2014/main" id="{59DBCB66-65D3-4748-9AF2-1D7448A3DCDC}"/>
              </a:ext>
            </a:extLst>
          </p:cNvPr>
          <p:cNvGrpSpPr/>
          <p:nvPr/>
        </p:nvGrpSpPr>
        <p:grpSpPr>
          <a:xfrm>
            <a:off x="3042324" y="1254740"/>
            <a:ext cx="1688638" cy="1688638"/>
            <a:chOff x="1956511" y="4080419"/>
            <a:chExt cx="1688638" cy="1688638"/>
          </a:xfrm>
        </p:grpSpPr>
        <p:grpSp>
          <p:nvGrpSpPr>
            <p:cNvPr id="19" name="Group 18">
              <a:extLst>
                <a:ext uri="{FF2B5EF4-FFF2-40B4-BE49-F238E27FC236}">
                  <a16:creationId xmlns:a16="http://schemas.microsoft.com/office/drawing/2014/main" id="{8331CB00-087D-49D9-98DF-A147EDCA9918}"/>
                </a:ext>
              </a:extLst>
            </p:cNvPr>
            <p:cNvGrpSpPr/>
            <p:nvPr/>
          </p:nvGrpSpPr>
          <p:grpSpPr>
            <a:xfrm>
              <a:off x="1956511" y="4080419"/>
              <a:ext cx="1688638" cy="1688638"/>
              <a:chOff x="1065212" y="2991239"/>
              <a:chExt cx="1484133" cy="1484133"/>
            </a:xfrm>
          </p:grpSpPr>
          <p:pic>
            <p:nvPicPr>
              <p:cNvPr id="20" name="Graphic 19" descr="Key">
                <a:extLst>
                  <a:ext uri="{FF2B5EF4-FFF2-40B4-BE49-F238E27FC236}">
                    <a16:creationId xmlns:a16="http://schemas.microsoft.com/office/drawing/2014/main" id="{70407250-6636-4338-9442-46F97B356E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5212" y="2991239"/>
                <a:ext cx="1484133" cy="1484133"/>
              </a:xfrm>
              <a:prstGeom prst="rect">
                <a:avLst/>
              </a:prstGeom>
            </p:spPr>
          </p:pic>
          <p:sp>
            <p:nvSpPr>
              <p:cNvPr id="27" name="Rectangle 26">
                <a:extLst>
                  <a:ext uri="{FF2B5EF4-FFF2-40B4-BE49-F238E27FC236}">
                    <a16:creationId xmlns:a16="http://schemas.microsoft.com/office/drawing/2014/main" id="{D277EB31-09AF-4834-A115-DD60340C018C}"/>
                  </a:ext>
                </a:extLst>
              </p:cNvPr>
              <p:cNvSpPr/>
              <p:nvPr/>
            </p:nvSpPr>
            <p:spPr>
              <a:xfrm>
                <a:off x="1072712" y="3028066"/>
                <a:ext cx="1277169" cy="405754"/>
              </a:xfrm>
              <a:prstGeom prst="rect">
                <a:avLst/>
              </a:prstGeom>
            </p:spPr>
            <p:txBody>
              <a:bodyPr wrap="none">
                <a:spAutoFit/>
              </a:bodyPr>
              <a:lstStyle/>
              <a:p>
                <a:r>
                  <a:rPr lang="en-US" dirty="0"/>
                  <a:t>Public Key</a:t>
                </a:r>
              </a:p>
            </p:txBody>
          </p:sp>
        </p:grpSp>
        <p:sp>
          <p:nvSpPr>
            <p:cNvPr id="4" name="Rectangle 3">
              <a:extLst>
                <a:ext uri="{FF2B5EF4-FFF2-40B4-BE49-F238E27FC236}">
                  <a16:creationId xmlns:a16="http://schemas.microsoft.com/office/drawing/2014/main" id="{22DF8189-427D-42BB-9A26-B66480266F9C}"/>
                </a:ext>
              </a:extLst>
            </p:cNvPr>
            <p:cNvSpPr/>
            <p:nvPr/>
          </p:nvSpPr>
          <p:spPr>
            <a:xfrm>
              <a:off x="2284238" y="4723805"/>
              <a:ext cx="1228221" cy="338554"/>
            </a:xfrm>
            <a:prstGeom prst="rect">
              <a:avLst/>
            </a:prstGeom>
          </p:spPr>
          <p:txBody>
            <a:bodyPr wrap="none">
              <a:spAutoFit/>
            </a:bodyPr>
            <a:lstStyle/>
            <a:p>
              <a:r>
                <a:rPr lang="en-US" sz="1600" dirty="0">
                  <a:solidFill>
                    <a:schemeClr val="bg1"/>
                  </a:solidFill>
                </a:rPr>
                <a:t>N= 187 e = 7</a:t>
              </a:r>
            </a:p>
          </p:txBody>
        </p:sp>
      </p:grpSp>
      <p:grpSp>
        <p:nvGrpSpPr>
          <p:cNvPr id="8" name="Group 7">
            <a:extLst>
              <a:ext uri="{FF2B5EF4-FFF2-40B4-BE49-F238E27FC236}">
                <a16:creationId xmlns:a16="http://schemas.microsoft.com/office/drawing/2014/main" id="{A34030E3-76A2-48BA-AB32-72C9544B787C}"/>
              </a:ext>
            </a:extLst>
          </p:cNvPr>
          <p:cNvGrpSpPr/>
          <p:nvPr/>
        </p:nvGrpSpPr>
        <p:grpSpPr>
          <a:xfrm>
            <a:off x="1325482" y="1254740"/>
            <a:ext cx="1785295" cy="1688638"/>
            <a:chOff x="1807883" y="1828800"/>
            <a:chExt cx="1785295" cy="1688638"/>
          </a:xfrm>
        </p:grpSpPr>
        <p:grpSp>
          <p:nvGrpSpPr>
            <p:cNvPr id="5" name="Group 4">
              <a:extLst>
                <a:ext uri="{FF2B5EF4-FFF2-40B4-BE49-F238E27FC236}">
                  <a16:creationId xmlns:a16="http://schemas.microsoft.com/office/drawing/2014/main" id="{80D7E5AA-D56A-45D6-97F8-FD5C48595945}"/>
                </a:ext>
              </a:extLst>
            </p:cNvPr>
            <p:cNvGrpSpPr/>
            <p:nvPr/>
          </p:nvGrpSpPr>
          <p:grpSpPr>
            <a:xfrm>
              <a:off x="1807883" y="1828800"/>
              <a:ext cx="1785295" cy="1688638"/>
              <a:chOff x="3268361" y="2235889"/>
              <a:chExt cx="1569084" cy="1484133"/>
            </a:xfrm>
          </p:grpSpPr>
          <p:pic>
            <p:nvPicPr>
              <p:cNvPr id="6" name="Graphic 5" descr="Key">
                <a:extLst>
                  <a:ext uri="{FF2B5EF4-FFF2-40B4-BE49-F238E27FC236}">
                    <a16:creationId xmlns:a16="http://schemas.microsoft.com/office/drawing/2014/main" id="{C81ECE88-2269-4139-8202-7B95651298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68361" y="2235889"/>
                <a:ext cx="1484133" cy="1484133"/>
              </a:xfrm>
              <a:prstGeom prst="rect">
                <a:avLst/>
              </a:prstGeom>
            </p:spPr>
          </p:pic>
          <p:sp>
            <p:nvSpPr>
              <p:cNvPr id="10" name="Rectangle 9">
                <a:extLst>
                  <a:ext uri="{FF2B5EF4-FFF2-40B4-BE49-F238E27FC236}">
                    <a16:creationId xmlns:a16="http://schemas.microsoft.com/office/drawing/2014/main" id="{58F8A1EF-38AB-4600-9AA3-2659DE5F5358}"/>
                  </a:ext>
                </a:extLst>
              </p:cNvPr>
              <p:cNvSpPr/>
              <p:nvPr/>
            </p:nvSpPr>
            <p:spPr>
              <a:xfrm>
                <a:off x="3268361" y="2286000"/>
                <a:ext cx="1569084" cy="461665"/>
              </a:xfrm>
              <a:prstGeom prst="rect">
                <a:avLst/>
              </a:prstGeom>
            </p:spPr>
            <p:txBody>
              <a:bodyPr wrap="none">
                <a:spAutoFit/>
              </a:bodyPr>
              <a:lstStyle/>
              <a:p>
                <a:r>
                  <a:rPr lang="en-US" dirty="0"/>
                  <a:t>Private Key</a:t>
                </a:r>
              </a:p>
            </p:txBody>
          </p:sp>
        </p:grpSp>
        <p:sp>
          <p:nvSpPr>
            <p:cNvPr id="23" name="Rectangle 22">
              <a:extLst>
                <a:ext uri="{FF2B5EF4-FFF2-40B4-BE49-F238E27FC236}">
                  <a16:creationId xmlns:a16="http://schemas.microsoft.com/office/drawing/2014/main" id="{BF834DC8-6217-4821-B071-FEF40892B95C}"/>
                </a:ext>
              </a:extLst>
            </p:cNvPr>
            <p:cNvSpPr/>
            <p:nvPr/>
          </p:nvSpPr>
          <p:spPr>
            <a:xfrm>
              <a:off x="2176547" y="2456436"/>
              <a:ext cx="1207382" cy="338554"/>
            </a:xfrm>
            <a:prstGeom prst="rect">
              <a:avLst/>
            </a:prstGeom>
          </p:spPr>
          <p:txBody>
            <a:bodyPr wrap="none">
              <a:spAutoFit/>
            </a:bodyPr>
            <a:lstStyle/>
            <a:p>
              <a:r>
                <a:rPr lang="en-US" sz="1600" dirty="0">
                  <a:solidFill>
                    <a:schemeClr val="bg1"/>
                  </a:solidFill>
                </a:rPr>
                <a:t>p =11 q = 17</a:t>
              </a:r>
            </a:p>
          </p:txBody>
        </p:sp>
      </p:grpSp>
      <p:grpSp>
        <p:nvGrpSpPr>
          <p:cNvPr id="12" name="Group 11">
            <a:extLst>
              <a:ext uri="{FF2B5EF4-FFF2-40B4-BE49-F238E27FC236}">
                <a16:creationId xmlns:a16="http://schemas.microsoft.com/office/drawing/2014/main" id="{102051F4-0E2E-4F1C-B14E-1C49C5B483BD}"/>
              </a:ext>
            </a:extLst>
          </p:cNvPr>
          <p:cNvGrpSpPr/>
          <p:nvPr/>
        </p:nvGrpSpPr>
        <p:grpSpPr>
          <a:xfrm>
            <a:off x="8059619" y="1643985"/>
            <a:ext cx="1793183" cy="1568204"/>
            <a:chOff x="9051439" y="1630664"/>
            <a:chExt cx="1793183" cy="1568204"/>
          </a:xfrm>
        </p:grpSpPr>
        <p:sp>
          <p:nvSpPr>
            <p:cNvPr id="9" name="Rectangle: Folded Corner 8">
              <a:extLst>
                <a:ext uri="{FF2B5EF4-FFF2-40B4-BE49-F238E27FC236}">
                  <a16:creationId xmlns:a16="http://schemas.microsoft.com/office/drawing/2014/main" id="{BEEA0256-D79B-40DC-9826-672A336ED7F5}"/>
                </a:ext>
              </a:extLst>
            </p:cNvPr>
            <p:cNvSpPr/>
            <p:nvPr/>
          </p:nvSpPr>
          <p:spPr>
            <a:xfrm>
              <a:off x="9147366" y="1630664"/>
              <a:ext cx="1594400" cy="1284778"/>
            </a:xfrm>
            <a:prstGeom prst="foldedCorner">
              <a:avLst/>
            </a:prstGeom>
            <a:solidFill>
              <a:schemeClr val="tx1"/>
            </a:solidFill>
            <a:ln w="571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 </a:t>
              </a:r>
              <a:r>
                <a:rPr lang="en-US" sz="6000" dirty="0">
                  <a:solidFill>
                    <a:schemeClr val="bg1"/>
                  </a:solidFill>
                </a:rPr>
                <a:t>7</a:t>
              </a:r>
              <a:endParaRPr lang="en-US" sz="2800" dirty="0">
                <a:solidFill>
                  <a:schemeClr val="bg1"/>
                </a:solidFill>
              </a:endParaRPr>
            </a:p>
          </p:txBody>
        </p:sp>
        <p:sp>
          <p:nvSpPr>
            <p:cNvPr id="11" name="TextBox 10">
              <a:extLst>
                <a:ext uri="{FF2B5EF4-FFF2-40B4-BE49-F238E27FC236}">
                  <a16:creationId xmlns:a16="http://schemas.microsoft.com/office/drawing/2014/main" id="{3585B0C6-6E9F-439F-9BBB-482BD31460B8}"/>
                </a:ext>
              </a:extLst>
            </p:cNvPr>
            <p:cNvSpPr txBox="1"/>
            <p:nvPr/>
          </p:nvSpPr>
          <p:spPr>
            <a:xfrm>
              <a:off x="9051439" y="2921869"/>
              <a:ext cx="1793183" cy="276999"/>
            </a:xfrm>
            <a:prstGeom prst="rect">
              <a:avLst/>
            </a:prstGeom>
            <a:noFill/>
          </p:spPr>
          <p:txBody>
            <a:bodyPr wrap="none" rtlCol="0">
              <a:spAutoFit/>
            </a:bodyPr>
            <a:lstStyle/>
            <a:p>
              <a:r>
                <a:rPr lang="en-US" sz="1200" dirty="0"/>
                <a:t>Decrypted Text Document</a:t>
              </a:r>
            </a:p>
          </p:txBody>
        </p:sp>
      </p:grpSp>
      <p:grpSp>
        <p:nvGrpSpPr>
          <p:cNvPr id="33" name="Group 32">
            <a:extLst>
              <a:ext uri="{FF2B5EF4-FFF2-40B4-BE49-F238E27FC236}">
                <a16:creationId xmlns:a16="http://schemas.microsoft.com/office/drawing/2014/main" id="{ADE90B87-D9AC-48C9-A6C5-B627CADFD0C1}"/>
              </a:ext>
            </a:extLst>
          </p:cNvPr>
          <p:cNvGrpSpPr/>
          <p:nvPr/>
        </p:nvGrpSpPr>
        <p:grpSpPr>
          <a:xfrm>
            <a:off x="8946155" y="4715608"/>
            <a:ext cx="1688638" cy="1688638"/>
            <a:chOff x="1956511" y="4080419"/>
            <a:chExt cx="1688638" cy="1688638"/>
          </a:xfrm>
        </p:grpSpPr>
        <p:grpSp>
          <p:nvGrpSpPr>
            <p:cNvPr id="34" name="Group 33">
              <a:extLst>
                <a:ext uri="{FF2B5EF4-FFF2-40B4-BE49-F238E27FC236}">
                  <a16:creationId xmlns:a16="http://schemas.microsoft.com/office/drawing/2014/main" id="{477458A2-7364-430D-8A44-2AA5559D4145}"/>
                </a:ext>
              </a:extLst>
            </p:cNvPr>
            <p:cNvGrpSpPr/>
            <p:nvPr/>
          </p:nvGrpSpPr>
          <p:grpSpPr>
            <a:xfrm>
              <a:off x="1956511" y="4080419"/>
              <a:ext cx="1688638" cy="1688638"/>
              <a:chOff x="1065212" y="2991239"/>
              <a:chExt cx="1484133" cy="1484133"/>
            </a:xfrm>
          </p:grpSpPr>
          <p:pic>
            <p:nvPicPr>
              <p:cNvPr id="41" name="Graphic 40" descr="Key">
                <a:extLst>
                  <a:ext uri="{FF2B5EF4-FFF2-40B4-BE49-F238E27FC236}">
                    <a16:creationId xmlns:a16="http://schemas.microsoft.com/office/drawing/2014/main" id="{67A4017A-F1C0-4067-85A4-145BC68023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5212" y="2991239"/>
                <a:ext cx="1484133" cy="1484133"/>
              </a:xfrm>
              <a:prstGeom prst="rect">
                <a:avLst/>
              </a:prstGeom>
            </p:spPr>
          </p:pic>
          <p:sp>
            <p:nvSpPr>
              <p:cNvPr id="47" name="Rectangle 46">
                <a:extLst>
                  <a:ext uri="{FF2B5EF4-FFF2-40B4-BE49-F238E27FC236}">
                    <a16:creationId xmlns:a16="http://schemas.microsoft.com/office/drawing/2014/main" id="{0F7C0BB1-0211-4848-9301-69D86A7F874B}"/>
                  </a:ext>
                </a:extLst>
              </p:cNvPr>
              <p:cNvSpPr/>
              <p:nvPr/>
            </p:nvSpPr>
            <p:spPr>
              <a:xfrm>
                <a:off x="1072712" y="3028066"/>
                <a:ext cx="1277169" cy="405754"/>
              </a:xfrm>
              <a:prstGeom prst="rect">
                <a:avLst/>
              </a:prstGeom>
            </p:spPr>
            <p:txBody>
              <a:bodyPr wrap="none">
                <a:spAutoFit/>
              </a:bodyPr>
              <a:lstStyle/>
              <a:p>
                <a:r>
                  <a:rPr lang="en-US" dirty="0"/>
                  <a:t>Public Key</a:t>
                </a:r>
              </a:p>
            </p:txBody>
          </p:sp>
        </p:grpSp>
        <p:sp>
          <p:nvSpPr>
            <p:cNvPr id="40" name="Rectangle 39">
              <a:extLst>
                <a:ext uri="{FF2B5EF4-FFF2-40B4-BE49-F238E27FC236}">
                  <a16:creationId xmlns:a16="http://schemas.microsoft.com/office/drawing/2014/main" id="{9B5B8B0D-8D61-4A90-8D7E-0E81A951BE3D}"/>
                </a:ext>
              </a:extLst>
            </p:cNvPr>
            <p:cNvSpPr/>
            <p:nvPr/>
          </p:nvSpPr>
          <p:spPr>
            <a:xfrm>
              <a:off x="2284238" y="4723805"/>
              <a:ext cx="1228221" cy="338554"/>
            </a:xfrm>
            <a:prstGeom prst="rect">
              <a:avLst/>
            </a:prstGeom>
          </p:spPr>
          <p:txBody>
            <a:bodyPr wrap="none">
              <a:spAutoFit/>
            </a:bodyPr>
            <a:lstStyle/>
            <a:p>
              <a:r>
                <a:rPr lang="en-US" sz="1600" dirty="0">
                  <a:solidFill>
                    <a:schemeClr val="bg1"/>
                  </a:solidFill>
                </a:rPr>
                <a:t>N= 187 e = 7</a:t>
              </a:r>
            </a:p>
          </p:txBody>
        </p:sp>
      </p:grpSp>
      <p:sp>
        <p:nvSpPr>
          <p:cNvPr id="24" name="Rectangle 23">
            <a:extLst>
              <a:ext uri="{FF2B5EF4-FFF2-40B4-BE49-F238E27FC236}">
                <a16:creationId xmlns:a16="http://schemas.microsoft.com/office/drawing/2014/main" id="{0187CF22-3BB5-4998-89B8-361D0EAF9505}"/>
              </a:ext>
            </a:extLst>
          </p:cNvPr>
          <p:cNvSpPr/>
          <p:nvPr/>
        </p:nvSpPr>
        <p:spPr>
          <a:xfrm>
            <a:off x="6946651" y="3962400"/>
            <a:ext cx="3700264" cy="209354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1" name="TextBox 50">
            <a:extLst>
              <a:ext uri="{FF2B5EF4-FFF2-40B4-BE49-F238E27FC236}">
                <a16:creationId xmlns:a16="http://schemas.microsoft.com/office/drawing/2014/main" id="{33E35FB6-3500-4973-8F8F-42682B6E46EF}"/>
              </a:ext>
            </a:extLst>
          </p:cNvPr>
          <p:cNvSpPr txBox="1"/>
          <p:nvPr/>
        </p:nvSpPr>
        <p:spPr>
          <a:xfrm>
            <a:off x="9189745" y="3945743"/>
            <a:ext cx="1420738" cy="369332"/>
          </a:xfrm>
          <a:prstGeom prst="rect">
            <a:avLst/>
          </a:prstGeom>
          <a:noFill/>
        </p:spPr>
        <p:txBody>
          <a:bodyPr wrap="square" rtlCol="0">
            <a:spAutoFit/>
          </a:bodyPr>
          <a:lstStyle/>
          <a:p>
            <a:r>
              <a:rPr lang="en-US" sz="1800" dirty="0">
                <a:solidFill>
                  <a:srgbClr val="C00000"/>
                </a:solidFill>
              </a:rPr>
              <a:t>Ransomware</a:t>
            </a:r>
          </a:p>
        </p:txBody>
      </p:sp>
      <p:grpSp>
        <p:nvGrpSpPr>
          <p:cNvPr id="32" name="Group 31">
            <a:extLst>
              <a:ext uri="{FF2B5EF4-FFF2-40B4-BE49-F238E27FC236}">
                <a16:creationId xmlns:a16="http://schemas.microsoft.com/office/drawing/2014/main" id="{B32FC30C-1F66-46F1-9916-27ABAC8DA4CE}"/>
              </a:ext>
            </a:extLst>
          </p:cNvPr>
          <p:cNvGrpSpPr/>
          <p:nvPr/>
        </p:nvGrpSpPr>
        <p:grpSpPr>
          <a:xfrm>
            <a:off x="7400410" y="3238914"/>
            <a:ext cx="2780466" cy="723486"/>
            <a:chOff x="7400410" y="3238914"/>
            <a:chExt cx="2780466" cy="723486"/>
          </a:xfrm>
        </p:grpSpPr>
        <p:sp>
          <p:nvSpPr>
            <p:cNvPr id="16" name="TextBox 15">
              <a:extLst>
                <a:ext uri="{FF2B5EF4-FFF2-40B4-BE49-F238E27FC236}">
                  <a16:creationId xmlns:a16="http://schemas.microsoft.com/office/drawing/2014/main" id="{73B9600A-4320-4BB3-B079-6DCAA39E09B2}"/>
                </a:ext>
              </a:extLst>
            </p:cNvPr>
            <p:cNvSpPr txBox="1"/>
            <p:nvPr/>
          </p:nvSpPr>
          <p:spPr>
            <a:xfrm>
              <a:off x="7400410" y="3238914"/>
              <a:ext cx="2780466" cy="523220"/>
            </a:xfrm>
            <a:prstGeom prst="rect">
              <a:avLst/>
            </a:prstGeom>
            <a:noFill/>
          </p:spPr>
          <p:txBody>
            <a:bodyPr wrap="square" rtlCol="0">
              <a:spAutoFit/>
            </a:bodyPr>
            <a:lstStyle/>
            <a:p>
              <a:r>
                <a:rPr lang="en-US" sz="2800" b="1" dirty="0">
                  <a:solidFill>
                    <a:srgbClr val="C00000"/>
                  </a:solidFill>
                </a:rPr>
                <a:t>Ransom Message</a:t>
              </a:r>
            </a:p>
          </p:txBody>
        </p:sp>
        <p:cxnSp>
          <p:nvCxnSpPr>
            <p:cNvPr id="18" name="Straight Arrow Connector 17">
              <a:extLst>
                <a:ext uri="{FF2B5EF4-FFF2-40B4-BE49-F238E27FC236}">
                  <a16:creationId xmlns:a16="http://schemas.microsoft.com/office/drawing/2014/main" id="{2F46C923-518A-47B5-ACFC-0EE1F4CAC795}"/>
                </a:ext>
              </a:extLst>
            </p:cNvPr>
            <p:cNvCxnSpPr>
              <a:cxnSpLocks/>
              <a:stCxn id="24" idx="0"/>
            </p:cNvCxnSpPr>
            <p:nvPr/>
          </p:nvCxnSpPr>
          <p:spPr>
            <a:xfrm flipV="1">
              <a:off x="8796783" y="3649590"/>
              <a:ext cx="7785" cy="31281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pic>
        <p:nvPicPr>
          <p:cNvPr id="49" name="Graphic 48" descr="Money">
            <a:extLst>
              <a:ext uri="{FF2B5EF4-FFF2-40B4-BE49-F238E27FC236}">
                <a16:creationId xmlns:a16="http://schemas.microsoft.com/office/drawing/2014/main" id="{29222499-38DA-4622-9BFF-29D41B4AC6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67153" y="2651623"/>
            <a:ext cx="1099082" cy="1017276"/>
          </a:xfrm>
          <a:prstGeom prst="rect">
            <a:avLst/>
          </a:prstGeom>
        </p:spPr>
      </p:pic>
      <p:grpSp>
        <p:nvGrpSpPr>
          <p:cNvPr id="50" name="Group 49">
            <a:extLst>
              <a:ext uri="{FF2B5EF4-FFF2-40B4-BE49-F238E27FC236}">
                <a16:creationId xmlns:a16="http://schemas.microsoft.com/office/drawing/2014/main" id="{C529A88E-D36B-4736-A35D-38BB014D7A64}"/>
              </a:ext>
            </a:extLst>
          </p:cNvPr>
          <p:cNvGrpSpPr/>
          <p:nvPr/>
        </p:nvGrpSpPr>
        <p:grpSpPr>
          <a:xfrm>
            <a:off x="6931606" y="4347530"/>
            <a:ext cx="2029595" cy="2020013"/>
            <a:chOff x="4792617" y="3867715"/>
            <a:chExt cx="2029595" cy="2020013"/>
          </a:xfrm>
        </p:grpSpPr>
        <p:grpSp>
          <p:nvGrpSpPr>
            <p:cNvPr id="52" name="Group 51">
              <a:extLst>
                <a:ext uri="{FF2B5EF4-FFF2-40B4-BE49-F238E27FC236}">
                  <a16:creationId xmlns:a16="http://schemas.microsoft.com/office/drawing/2014/main" id="{5440A51B-ECB6-44D6-B4EF-5E785FA84096}"/>
                </a:ext>
              </a:extLst>
            </p:cNvPr>
            <p:cNvGrpSpPr/>
            <p:nvPr/>
          </p:nvGrpSpPr>
          <p:grpSpPr>
            <a:xfrm>
              <a:off x="4792617" y="3867715"/>
              <a:ext cx="2029595" cy="2020013"/>
              <a:chOff x="3150778" y="1928056"/>
              <a:chExt cx="1783797" cy="1775376"/>
            </a:xfrm>
          </p:grpSpPr>
          <p:pic>
            <p:nvPicPr>
              <p:cNvPr id="54" name="Graphic 53" descr="Key">
                <a:extLst>
                  <a:ext uri="{FF2B5EF4-FFF2-40B4-BE49-F238E27FC236}">
                    <a16:creationId xmlns:a16="http://schemas.microsoft.com/office/drawing/2014/main" id="{723B0D31-D315-423F-8C26-5568E45BE7D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300609" y="2219299"/>
                <a:ext cx="1484133" cy="1484133"/>
              </a:xfrm>
              <a:prstGeom prst="rect">
                <a:avLst/>
              </a:prstGeom>
            </p:spPr>
          </p:pic>
          <p:sp>
            <p:nvSpPr>
              <p:cNvPr id="55" name="Rectangle 54">
                <a:extLst>
                  <a:ext uri="{FF2B5EF4-FFF2-40B4-BE49-F238E27FC236}">
                    <a16:creationId xmlns:a16="http://schemas.microsoft.com/office/drawing/2014/main" id="{5832A52E-FB91-406D-907D-A125F6AFFBDA}"/>
                  </a:ext>
                </a:extLst>
              </p:cNvPr>
              <p:cNvSpPr/>
              <p:nvPr/>
            </p:nvSpPr>
            <p:spPr>
              <a:xfrm>
                <a:off x="3150778" y="1928056"/>
                <a:ext cx="1783797" cy="730358"/>
              </a:xfrm>
              <a:prstGeom prst="rect">
                <a:avLst/>
              </a:prstGeom>
            </p:spPr>
            <p:txBody>
              <a:bodyPr wrap="none">
                <a:spAutoFit/>
              </a:bodyPr>
              <a:lstStyle/>
              <a:p>
                <a:pPr algn="ctr"/>
                <a:r>
                  <a:rPr lang="en-US" dirty="0"/>
                  <a:t>Decrypted</a:t>
                </a:r>
              </a:p>
              <a:p>
                <a:pPr algn="ctr"/>
                <a:r>
                  <a:rPr lang="en-US" dirty="0"/>
                  <a:t>Symmetric Key</a:t>
                </a:r>
              </a:p>
            </p:txBody>
          </p:sp>
        </p:grpSp>
        <p:sp>
          <p:nvSpPr>
            <p:cNvPr id="53" name="TextBox 52">
              <a:extLst>
                <a:ext uri="{FF2B5EF4-FFF2-40B4-BE49-F238E27FC236}">
                  <a16:creationId xmlns:a16="http://schemas.microsoft.com/office/drawing/2014/main" id="{243C94BC-B765-402E-AE33-B59A3B99198E}"/>
                </a:ext>
              </a:extLst>
            </p:cNvPr>
            <p:cNvSpPr txBox="1"/>
            <p:nvPr/>
          </p:nvSpPr>
          <p:spPr>
            <a:xfrm>
              <a:off x="5312473" y="4733429"/>
              <a:ext cx="1356846" cy="523220"/>
            </a:xfrm>
            <a:prstGeom prst="rect">
              <a:avLst/>
            </a:prstGeom>
            <a:noFill/>
          </p:spPr>
          <p:txBody>
            <a:bodyPr wrap="square" rtlCol="0">
              <a:spAutoFit/>
            </a:bodyPr>
            <a:lstStyle/>
            <a:p>
              <a:r>
                <a:rPr lang="en-US" sz="2800" dirty="0">
                  <a:solidFill>
                    <a:schemeClr val="bg1"/>
                  </a:solidFill>
                </a:rPr>
                <a:t>k = 10</a:t>
              </a:r>
            </a:p>
          </p:txBody>
        </p:sp>
      </p:grpSp>
      <p:cxnSp>
        <p:nvCxnSpPr>
          <p:cNvPr id="13" name="Straight Arrow Connector 12">
            <a:extLst>
              <a:ext uri="{FF2B5EF4-FFF2-40B4-BE49-F238E27FC236}">
                <a16:creationId xmlns:a16="http://schemas.microsoft.com/office/drawing/2014/main" id="{44115637-9CA8-4C3F-85B0-CADBDC8CFC85}"/>
              </a:ext>
            </a:extLst>
          </p:cNvPr>
          <p:cNvCxnSpPr>
            <a:stCxn id="55" idx="0"/>
            <a:endCxn id="16" idx="0"/>
          </p:cNvCxnSpPr>
          <p:nvPr/>
        </p:nvCxnSpPr>
        <p:spPr>
          <a:xfrm flipV="1">
            <a:off x="7946404" y="3238914"/>
            <a:ext cx="844239" cy="1108616"/>
          </a:xfrm>
          <a:prstGeom prst="straightConnector1">
            <a:avLst/>
          </a:prstGeom>
          <a:ln w="28575"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898869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2"/>
                                        </p:tgtEl>
                                      </p:cBhvr>
                                    </p:animEffect>
                                    <p:set>
                                      <p:cBhvr>
                                        <p:cTn id="12" dur="1" fill="hold">
                                          <p:stCondLst>
                                            <p:cond delay="499"/>
                                          </p:stCondLst>
                                        </p:cTn>
                                        <p:tgtEl>
                                          <p:spTgt spid="32"/>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24"/>
                                        </p:tgtEl>
                                      </p:cBhvr>
                                    </p:animEffect>
                                    <p:set>
                                      <p:cBhvr>
                                        <p:cTn id="15" dur="1" fill="hold">
                                          <p:stCondLst>
                                            <p:cond delay="499"/>
                                          </p:stCondLst>
                                        </p:cTn>
                                        <p:tgtEl>
                                          <p:spTgt spid="24"/>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51"/>
                                        </p:tgtEl>
                                      </p:cBhvr>
                                    </p:animEffect>
                                    <p:set>
                                      <p:cBhvr>
                                        <p:cTn id="18" dur="1" fill="hold">
                                          <p:stCondLst>
                                            <p:cond delay="499"/>
                                          </p:stCondLst>
                                        </p:cTn>
                                        <p:tgtEl>
                                          <p:spTgt spid="51"/>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50"/>
                                        </p:tgtEl>
                                      </p:cBhvr>
                                    </p:animEffect>
                                    <p:set>
                                      <p:cBhvr>
                                        <p:cTn id="21" dur="1" fill="hold">
                                          <p:stCondLst>
                                            <p:cond delay="499"/>
                                          </p:stCondLst>
                                        </p:cTn>
                                        <p:tgtEl>
                                          <p:spTgt spid="50"/>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33"/>
                                        </p:tgtEl>
                                      </p:cBhvr>
                                    </p:animEffect>
                                    <p:set>
                                      <p:cBhvr>
                                        <p:cTn id="24"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5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8816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BD7E6-402D-4A13-AEBE-AB3C83468FCA}"/>
              </a:ext>
            </a:extLst>
          </p:cNvPr>
          <p:cNvSpPr>
            <a:spLocks noGrp="1"/>
          </p:cNvSpPr>
          <p:nvPr>
            <p:ph sz="half" idx="1"/>
          </p:nvPr>
        </p:nvSpPr>
        <p:spPr>
          <a:xfrm>
            <a:off x="1141412" y="2069068"/>
            <a:ext cx="5180329" cy="3124198"/>
          </a:xfrm>
        </p:spPr>
        <p:txBody>
          <a:bodyPr/>
          <a:lstStyle/>
          <a:p>
            <a:pPr marL="0" indent="0">
              <a:buNone/>
            </a:pPr>
            <a:r>
              <a:rPr lang="en-US" dirty="0"/>
              <a:t>      “The Year of Ransomware”</a:t>
            </a:r>
          </a:p>
          <a:p>
            <a:r>
              <a:rPr lang="en-US" dirty="0"/>
              <a:t>638 million ransomware attacks</a:t>
            </a:r>
          </a:p>
          <a:p>
            <a:r>
              <a:rPr lang="en-US" dirty="0"/>
              <a:t>7.86 billion malware attacks</a:t>
            </a:r>
          </a:p>
          <a:p>
            <a:pPr lvl="1"/>
            <a:r>
              <a:rPr lang="en-US" dirty="0"/>
              <a:t>Ransomware at 8.107% of attacks</a:t>
            </a:r>
          </a:p>
          <a:p>
            <a:r>
              <a:rPr lang="en-US" b="1" dirty="0"/>
              <a:t>$209 million </a:t>
            </a:r>
            <a:r>
              <a:rPr lang="en-US" dirty="0"/>
              <a:t>paid to cybercriminals in Q1 alone</a:t>
            </a:r>
          </a:p>
          <a:p>
            <a:endParaRPr lang="en-US" dirty="0"/>
          </a:p>
        </p:txBody>
      </p:sp>
      <p:sp>
        <p:nvSpPr>
          <p:cNvPr id="7" name="Title 1">
            <a:extLst>
              <a:ext uri="{FF2B5EF4-FFF2-40B4-BE49-F238E27FC236}">
                <a16:creationId xmlns:a16="http://schemas.microsoft.com/office/drawing/2014/main" id="{BCF563A6-9E99-4814-B363-4BD38714BE9D}"/>
              </a:ext>
            </a:extLst>
          </p:cNvPr>
          <p:cNvSpPr>
            <a:spLocks noGrp="1"/>
          </p:cNvSpPr>
          <p:nvPr>
            <p:ph type="title"/>
          </p:nvPr>
        </p:nvSpPr>
        <p:spPr>
          <a:xfrm>
            <a:off x="1293812" y="457200"/>
            <a:ext cx="6705600" cy="804669"/>
          </a:xfrm>
        </p:spPr>
        <p:txBody>
          <a:bodyPr>
            <a:noAutofit/>
          </a:bodyPr>
          <a:lstStyle/>
          <a:p>
            <a:r>
              <a:rPr lang="en-US" sz="4800" b="1" dirty="0"/>
              <a:t>Ransomware Attacks</a:t>
            </a:r>
          </a:p>
        </p:txBody>
      </p:sp>
      <p:sp>
        <p:nvSpPr>
          <p:cNvPr id="9" name="TextBox 8">
            <a:extLst>
              <a:ext uri="{FF2B5EF4-FFF2-40B4-BE49-F238E27FC236}">
                <a16:creationId xmlns:a16="http://schemas.microsoft.com/office/drawing/2014/main" id="{13FC0884-BDC7-4120-AB35-43BE67963CBB}"/>
              </a:ext>
            </a:extLst>
          </p:cNvPr>
          <p:cNvSpPr txBox="1"/>
          <p:nvPr/>
        </p:nvSpPr>
        <p:spPr>
          <a:xfrm>
            <a:off x="8532812" y="1625025"/>
            <a:ext cx="1600200" cy="584775"/>
          </a:xfrm>
          <a:prstGeom prst="rect">
            <a:avLst/>
          </a:prstGeom>
          <a:noFill/>
        </p:spPr>
        <p:txBody>
          <a:bodyPr wrap="square" rtlCol="0">
            <a:spAutoFit/>
          </a:bodyPr>
          <a:lstStyle/>
          <a:p>
            <a:r>
              <a:rPr lang="en-US" sz="3200" b="1" dirty="0"/>
              <a:t>2017</a:t>
            </a:r>
          </a:p>
        </p:txBody>
      </p:sp>
      <p:sp>
        <p:nvSpPr>
          <p:cNvPr id="10" name="TextBox 9">
            <a:extLst>
              <a:ext uri="{FF2B5EF4-FFF2-40B4-BE49-F238E27FC236}">
                <a16:creationId xmlns:a16="http://schemas.microsoft.com/office/drawing/2014/main" id="{0B8D511D-C758-4B87-884F-DB8D6A6CFCAB}"/>
              </a:ext>
            </a:extLst>
          </p:cNvPr>
          <p:cNvSpPr txBox="1"/>
          <p:nvPr/>
        </p:nvSpPr>
        <p:spPr>
          <a:xfrm>
            <a:off x="3046412" y="1614093"/>
            <a:ext cx="1600200" cy="584775"/>
          </a:xfrm>
          <a:prstGeom prst="rect">
            <a:avLst/>
          </a:prstGeom>
          <a:noFill/>
        </p:spPr>
        <p:txBody>
          <a:bodyPr wrap="square" rtlCol="0">
            <a:spAutoFit/>
          </a:bodyPr>
          <a:lstStyle/>
          <a:p>
            <a:r>
              <a:rPr lang="en-US" sz="3200" b="1" dirty="0"/>
              <a:t>2016</a:t>
            </a:r>
          </a:p>
        </p:txBody>
      </p:sp>
      <p:sp>
        <p:nvSpPr>
          <p:cNvPr id="12" name="Content Placeholder 2">
            <a:extLst>
              <a:ext uri="{FF2B5EF4-FFF2-40B4-BE49-F238E27FC236}">
                <a16:creationId xmlns:a16="http://schemas.microsoft.com/office/drawing/2014/main" id="{90B88A38-1A03-4B6D-B906-4B6AF5923456}"/>
              </a:ext>
            </a:extLst>
          </p:cNvPr>
          <p:cNvSpPr txBox="1">
            <a:spLocks/>
          </p:cNvSpPr>
          <p:nvPr/>
        </p:nvSpPr>
        <p:spPr>
          <a:xfrm>
            <a:off x="6551612" y="2678668"/>
            <a:ext cx="5180329" cy="259080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dirty="0"/>
              <a:t>184 million ransomware attacks</a:t>
            </a:r>
          </a:p>
          <a:p>
            <a:r>
              <a:rPr lang="en-US" dirty="0"/>
              <a:t>9.32 billion malware attacks</a:t>
            </a:r>
          </a:p>
          <a:p>
            <a:pPr lvl="1"/>
            <a:r>
              <a:rPr lang="en-US" dirty="0"/>
              <a:t>Ransomware at 1.974% of attacks</a:t>
            </a:r>
          </a:p>
          <a:p>
            <a:endParaRPr lang="en-US" dirty="0"/>
          </a:p>
        </p:txBody>
      </p:sp>
      <p:cxnSp>
        <p:nvCxnSpPr>
          <p:cNvPr id="16" name="Straight Connector 15">
            <a:extLst>
              <a:ext uri="{FF2B5EF4-FFF2-40B4-BE49-F238E27FC236}">
                <a16:creationId xmlns:a16="http://schemas.microsoft.com/office/drawing/2014/main" id="{007165C8-F56E-4927-B9B1-2006CA852730}"/>
              </a:ext>
            </a:extLst>
          </p:cNvPr>
          <p:cNvCxnSpPr/>
          <p:nvPr/>
        </p:nvCxnSpPr>
        <p:spPr>
          <a:xfrm>
            <a:off x="1217612" y="3212068"/>
            <a:ext cx="1051432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3CE9C4B-7ED1-4F73-B72E-0BBA33870F02}"/>
              </a:ext>
            </a:extLst>
          </p:cNvPr>
          <p:cNvCxnSpPr/>
          <p:nvPr/>
        </p:nvCxnSpPr>
        <p:spPr>
          <a:xfrm>
            <a:off x="1217612" y="2602468"/>
            <a:ext cx="1051432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4AE18CB-FEE5-4043-AB83-597FCEA5F574}"/>
              </a:ext>
            </a:extLst>
          </p:cNvPr>
          <p:cNvCxnSpPr/>
          <p:nvPr/>
        </p:nvCxnSpPr>
        <p:spPr>
          <a:xfrm>
            <a:off x="1217612" y="4202668"/>
            <a:ext cx="1051432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4630943-6BEF-44F8-8454-4F429D718FA8}"/>
              </a:ext>
            </a:extLst>
          </p:cNvPr>
          <p:cNvCxnSpPr>
            <a:cxnSpLocks/>
          </p:cNvCxnSpPr>
          <p:nvPr/>
        </p:nvCxnSpPr>
        <p:spPr>
          <a:xfrm flipV="1">
            <a:off x="1217612" y="5193266"/>
            <a:ext cx="5181600" cy="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F3789F7-8954-487E-A6B4-1A75CFDDF129}"/>
              </a:ext>
            </a:extLst>
          </p:cNvPr>
          <p:cNvCxnSpPr>
            <a:cxnSpLocks/>
          </p:cNvCxnSpPr>
          <p:nvPr/>
        </p:nvCxnSpPr>
        <p:spPr>
          <a:xfrm flipV="1">
            <a:off x="6399212" y="2602468"/>
            <a:ext cx="0" cy="25908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153BBAB-2AB8-4815-99B5-B6C48E1BB815}"/>
              </a:ext>
            </a:extLst>
          </p:cNvPr>
          <p:cNvSpPr txBox="1"/>
          <p:nvPr/>
        </p:nvSpPr>
        <p:spPr>
          <a:xfrm>
            <a:off x="6474776" y="4588997"/>
            <a:ext cx="5778676" cy="1384995"/>
          </a:xfrm>
          <a:prstGeom prst="rect">
            <a:avLst/>
          </a:prstGeom>
          <a:noFill/>
        </p:spPr>
        <p:txBody>
          <a:bodyPr wrap="square" rtlCol="0" anchor="t">
            <a:spAutoFit/>
          </a:bodyPr>
          <a:lstStyle/>
          <a:p>
            <a:pPr marL="457200" indent="-457200">
              <a:buFont typeface="Arial" panose="020B0604020202020204" pitchFamily="34" charset="0"/>
              <a:buChar char="•"/>
            </a:pPr>
            <a:r>
              <a:rPr lang="en-US" sz="2800" b="1" dirty="0"/>
              <a:t>Ransomware is mostly contained to desktop computers</a:t>
            </a:r>
          </a:p>
          <a:p>
            <a:pPr marL="457200" indent="-457200">
              <a:buFont typeface="Arial" panose="020B0604020202020204" pitchFamily="34" charset="0"/>
              <a:buChar char="•"/>
            </a:pPr>
            <a:endParaRPr lang="en-US" sz="2800" b="1">
              <a:cs typeface="Calibri"/>
            </a:endParaRPr>
          </a:p>
        </p:txBody>
      </p:sp>
    </p:spTree>
    <p:extLst>
      <p:ext uri="{BB962C8B-B14F-4D97-AF65-F5344CB8AC3E}">
        <p14:creationId xmlns:p14="http://schemas.microsoft.com/office/powerpoint/2010/main" val="2995445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fade">
                                      <p:cBhvr>
                                        <p:cTn id="7"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448DE0-9BB0-4D44-BE82-DE41BE2352FD}"/>
              </a:ext>
            </a:extLst>
          </p:cNvPr>
          <p:cNvSpPr>
            <a:spLocks noGrp="1"/>
          </p:cNvSpPr>
          <p:nvPr>
            <p:ph sz="half" idx="1"/>
          </p:nvPr>
        </p:nvSpPr>
        <p:spPr>
          <a:xfrm>
            <a:off x="1950573" y="1622323"/>
            <a:ext cx="8036056" cy="1524000"/>
          </a:xfrm>
        </p:spPr>
        <p:txBody>
          <a:bodyPr vert="horz" lIns="121899" tIns="60949" rIns="121899" bIns="60949" rtlCol="0" anchor="t">
            <a:normAutofit/>
          </a:bodyPr>
          <a:lstStyle/>
          <a:p>
            <a:pPr marL="304165" indent="-304165"/>
            <a:r>
              <a:rPr lang="en-US" sz="3200" dirty="0"/>
              <a:t>Mobile ransomware has been done before</a:t>
            </a:r>
            <a:endParaRPr lang="en-US" sz="3200" dirty="0">
              <a:cs typeface="Calibri"/>
            </a:endParaRPr>
          </a:p>
          <a:p>
            <a:pPr marL="608965" lvl="1" indent="-231140"/>
            <a:r>
              <a:rPr lang="en-US" dirty="0"/>
              <a:t>First seen in 2012</a:t>
            </a:r>
            <a:endParaRPr lang="en-US" dirty="0">
              <a:cs typeface="Calibri"/>
            </a:endParaRPr>
          </a:p>
          <a:p>
            <a:pPr marL="608965" lvl="1" indent="-231140"/>
            <a:endParaRPr lang="en-US" dirty="0">
              <a:cs typeface="Calibri"/>
            </a:endParaRPr>
          </a:p>
          <a:p>
            <a:pPr marL="304165" indent="-304165"/>
            <a:endParaRPr lang="en-US" dirty="0">
              <a:cs typeface="Calibri"/>
            </a:endParaRPr>
          </a:p>
        </p:txBody>
      </p:sp>
      <p:sp>
        <p:nvSpPr>
          <p:cNvPr id="4" name="Content Placeholder 3">
            <a:extLst>
              <a:ext uri="{FF2B5EF4-FFF2-40B4-BE49-F238E27FC236}">
                <a16:creationId xmlns:a16="http://schemas.microsoft.com/office/drawing/2014/main" id="{EC7CF147-1ACE-47B6-826B-CEEC872F1005}"/>
              </a:ext>
            </a:extLst>
          </p:cNvPr>
          <p:cNvSpPr>
            <a:spLocks noGrp="1"/>
          </p:cNvSpPr>
          <p:nvPr>
            <p:ph sz="half" idx="2"/>
          </p:nvPr>
        </p:nvSpPr>
        <p:spPr>
          <a:xfrm>
            <a:off x="1953218" y="2998978"/>
            <a:ext cx="7132581" cy="1519085"/>
          </a:xfrm>
        </p:spPr>
        <p:txBody>
          <a:bodyPr vert="horz" lIns="121899" tIns="60949" rIns="121899" bIns="60949" rtlCol="0" anchor="t">
            <a:normAutofit/>
          </a:bodyPr>
          <a:lstStyle/>
          <a:p>
            <a:pPr marL="304165" indent="-304165"/>
            <a:r>
              <a:rPr lang="en-US" sz="3200" dirty="0"/>
              <a:t>Cisco Visual Networking Index</a:t>
            </a:r>
            <a:endParaRPr lang="en-US" sz="3200" dirty="0">
              <a:cs typeface="Calibri"/>
            </a:endParaRPr>
          </a:p>
          <a:p>
            <a:pPr marL="608965" lvl="1" indent="-231140"/>
            <a:r>
              <a:rPr lang="en-US" b="1" dirty="0"/>
              <a:t>Mobile devices:</a:t>
            </a:r>
            <a:endParaRPr lang="en-US" b="1" dirty="0">
              <a:cs typeface="Calibri"/>
            </a:endParaRPr>
          </a:p>
          <a:p>
            <a:pPr marL="377825" lvl="1" indent="0">
              <a:buNone/>
            </a:pPr>
            <a:r>
              <a:rPr lang="en-US" dirty="0"/>
              <a:t>    </a:t>
            </a:r>
            <a:r>
              <a:rPr lang="en-US" sz="2800" dirty="0"/>
              <a:t>447 million (2015) – 947 million (2020)</a:t>
            </a:r>
            <a:endParaRPr lang="en-US" sz="2800" dirty="0">
              <a:cs typeface="Calibri"/>
            </a:endParaRPr>
          </a:p>
          <a:p>
            <a:pPr marL="377825" lvl="1" indent="0">
              <a:buNone/>
            </a:pPr>
            <a:endParaRPr lang="en-US" dirty="0">
              <a:cs typeface="Calibri"/>
            </a:endParaRPr>
          </a:p>
          <a:p>
            <a:pPr marL="377825" lvl="1" indent="0">
              <a:buNone/>
            </a:pPr>
            <a:endParaRPr lang="en-US" dirty="0">
              <a:cs typeface="Calibri"/>
            </a:endParaRPr>
          </a:p>
          <a:p>
            <a:pPr marL="377825" lvl="1" indent="0">
              <a:buNone/>
            </a:pPr>
            <a:endParaRPr lang="en-US" dirty="0">
              <a:cs typeface="Calibri"/>
            </a:endParaRPr>
          </a:p>
          <a:p>
            <a:pPr marL="377825" lvl="1" indent="0">
              <a:buNone/>
            </a:pPr>
            <a:endParaRPr lang="en-US" dirty="0">
              <a:cs typeface="Calibri"/>
            </a:endParaRPr>
          </a:p>
        </p:txBody>
      </p:sp>
      <p:sp>
        <p:nvSpPr>
          <p:cNvPr id="7" name="Title 1">
            <a:extLst>
              <a:ext uri="{FF2B5EF4-FFF2-40B4-BE49-F238E27FC236}">
                <a16:creationId xmlns:a16="http://schemas.microsoft.com/office/drawing/2014/main" id="{EEFE1013-9E99-43FF-BCD9-3225A83210DE}"/>
              </a:ext>
            </a:extLst>
          </p:cNvPr>
          <p:cNvSpPr txBox="1">
            <a:spLocks/>
          </p:cNvSpPr>
          <p:nvPr/>
        </p:nvSpPr>
        <p:spPr>
          <a:xfrm>
            <a:off x="1293812" y="457200"/>
            <a:ext cx="2209800" cy="804669"/>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4800" b="1" dirty="0"/>
              <a:t>Mobile</a:t>
            </a:r>
          </a:p>
        </p:txBody>
      </p:sp>
      <p:sp>
        <p:nvSpPr>
          <p:cNvPr id="18" name="Rectangle 17">
            <a:extLst>
              <a:ext uri="{FF2B5EF4-FFF2-40B4-BE49-F238E27FC236}">
                <a16:creationId xmlns:a16="http://schemas.microsoft.com/office/drawing/2014/main" id="{FC29108F-CA83-4380-B6F3-ADD86A22982A}"/>
              </a:ext>
            </a:extLst>
          </p:cNvPr>
          <p:cNvSpPr/>
          <p:nvPr/>
        </p:nvSpPr>
        <p:spPr>
          <a:xfrm>
            <a:off x="1951341" y="4791947"/>
            <a:ext cx="7219242" cy="1413720"/>
          </a:xfrm>
          <a:prstGeom prst="rect">
            <a:avLst/>
          </a:prstGeom>
        </p:spPr>
        <p:txBody>
          <a:bodyPr wrap="square" anchor="t">
            <a:spAutoFit/>
          </a:bodyPr>
          <a:lstStyle/>
          <a:p>
            <a:pPr marL="304165" lvl="0" indent="-304165">
              <a:lnSpc>
                <a:spcPct val="90000"/>
              </a:lnSpc>
              <a:spcBef>
                <a:spcPts val="1600"/>
              </a:spcBef>
              <a:buClr>
                <a:srgbClr val="009999"/>
              </a:buClr>
              <a:buSzPct val="100000"/>
              <a:buFont typeface="Arial" pitchFamily="34" charset="0"/>
              <a:buChar char="•"/>
            </a:pPr>
            <a:r>
              <a:rPr lang="en-US" sz="3200" dirty="0">
                <a:solidFill>
                  <a:prstClr val="white"/>
                </a:solidFill>
              </a:rPr>
              <a:t>Mobile ransomware increased by 250%, Q4 2016 – Q1 2017</a:t>
            </a:r>
            <a:endParaRPr lang="en-US" sz="3200" dirty="0">
              <a:solidFill>
                <a:prstClr val="white"/>
              </a:solidFill>
              <a:cs typeface="Calibri"/>
            </a:endParaRPr>
          </a:p>
          <a:p>
            <a:pPr marL="608965" lvl="1" indent="-231140">
              <a:lnSpc>
                <a:spcPct val="90000"/>
              </a:lnSpc>
              <a:spcBef>
                <a:spcPts val="800"/>
              </a:spcBef>
              <a:buClr>
                <a:srgbClr val="009999"/>
              </a:buClr>
              <a:buSzPct val="80000"/>
              <a:buFont typeface="Arial" pitchFamily="34" charset="0"/>
              <a:buChar char="•"/>
            </a:pPr>
            <a:r>
              <a:rPr lang="en-US" dirty="0">
                <a:solidFill>
                  <a:prstClr val="white"/>
                </a:solidFill>
              </a:rPr>
              <a:t>Ransomware use in general decreased in this time</a:t>
            </a:r>
            <a:endParaRPr lang="en-US" dirty="0">
              <a:solidFill>
                <a:prstClr val="white"/>
              </a:solidFill>
              <a:cs typeface="Calibri"/>
            </a:endParaRPr>
          </a:p>
        </p:txBody>
      </p:sp>
    </p:spTree>
    <p:extLst>
      <p:ext uri="{BB962C8B-B14F-4D97-AF65-F5344CB8AC3E}">
        <p14:creationId xmlns:p14="http://schemas.microsoft.com/office/powerpoint/2010/main" val="523076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448DE0-9BB0-4D44-BE82-DE41BE2352FD}"/>
              </a:ext>
            </a:extLst>
          </p:cNvPr>
          <p:cNvSpPr>
            <a:spLocks noGrp="1"/>
          </p:cNvSpPr>
          <p:nvPr>
            <p:ph sz="half" idx="1"/>
          </p:nvPr>
        </p:nvSpPr>
        <p:spPr>
          <a:xfrm>
            <a:off x="2131574" y="1696065"/>
            <a:ext cx="8590946" cy="1505565"/>
          </a:xfrm>
        </p:spPr>
        <p:txBody>
          <a:bodyPr vert="horz" lIns="121899" tIns="60949" rIns="121899" bIns="60949" rtlCol="0" anchor="t">
            <a:normAutofit lnSpcReduction="10000"/>
          </a:bodyPr>
          <a:lstStyle/>
          <a:p>
            <a:pPr marL="304165" indent="-304165"/>
            <a:r>
              <a:rPr lang="en-US" sz="3200" dirty="0"/>
              <a:t>Internet of Things will grow</a:t>
            </a:r>
            <a:endParaRPr lang="en-US" sz="3200" dirty="0">
              <a:cs typeface="Calibri"/>
            </a:endParaRPr>
          </a:p>
          <a:p>
            <a:pPr marL="608965" lvl="1" indent="-231140"/>
            <a:r>
              <a:rPr lang="en-US" sz="2800" b="1" dirty="0"/>
              <a:t>IoT Devices:</a:t>
            </a:r>
            <a:endParaRPr lang="en-US" sz="2800" b="1" dirty="0">
              <a:cs typeface="Calibri"/>
            </a:endParaRPr>
          </a:p>
          <a:p>
            <a:pPr marL="377825" lvl="1" indent="0">
              <a:buNone/>
            </a:pPr>
            <a:r>
              <a:rPr lang="en-US" sz="2800" dirty="0"/>
              <a:t>    8.38 billion (2017) | 20.41 billion (2020)</a:t>
            </a:r>
            <a:endParaRPr lang="en-US" sz="2800" dirty="0">
              <a:cs typeface="Calibri"/>
            </a:endParaRPr>
          </a:p>
          <a:p>
            <a:pPr marL="377825" lvl="1" indent="0">
              <a:buNone/>
            </a:pPr>
            <a:endParaRPr lang="en-US" dirty="0">
              <a:cs typeface="Calibri"/>
            </a:endParaRPr>
          </a:p>
          <a:p>
            <a:pPr marL="304165" indent="-304165"/>
            <a:endParaRPr lang="en-US" dirty="0">
              <a:cs typeface="Calibri"/>
            </a:endParaRPr>
          </a:p>
        </p:txBody>
      </p:sp>
      <p:sp>
        <p:nvSpPr>
          <p:cNvPr id="4" name="Content Placeholder 3">
            <a:extLst>
              <a:ext uri="{FF2B5EF4-FFF2-40B4-BE49-F238E27FC236}">
                <a16:creationId xmlns:a16="http://schemas.microsoft.com/office/drawing/2014/main" id="{EC7CF147-1ACE-47B6-826B-CEEC872F1005}"/>
              </a:ext>
            </a:extLst>
          </p:cNvPr>
          <p:cNvSpPr>
            <a:spLocks noGrp="1"/>
          </p:cNvSpPr>
          <p:nvPr>
            <p:ph sz="half" idx="2"/>
          </p:nvPr>
        </p:nvSpPr>
        <p:spPr>
          <a:xfrm>
            <a:off x="2123469" y="4952650"/>
            <a:ext cx="7989392" cy="1903219"/>
          </a:xfrm>
        </p:spPr>
        <p:txBody>
          <a:bodyPr vert="horz" lIns="121899" tIns="60949" rIns="121899" bIns="60949" rtlCol="0" anchor="t">
            <a:normAutofit lnSpcReduction="10000"/>
          </a:bodyPr>
          <a:lstStyle/>
          <a:p>
            <a:pPr marL="304165" indent="-304165"/>
            <a:r>
              <a:rPr lang="en-US" sz="3200" dirty="0"/>
              <a:t>IoT Ransomware has been shown to work</a:t>
            </a:r>
            <a:endParaRPr lang="en-US" sz="3200"/>
          </a:p>
          <a:p>
            <a:pPr marL="608965" lvl="1" indent="-231140"/>
            <a:r>
              <a:rPr lang="en-US" sz="2800" dirty="0">
                <a:cs typeface="Calibri"/>
              </a:rPr>
              <a:t>Proof-of-concept by Symantec</a:t>
            </a:r>
          </a:p>
          <a:p>
            <a:pPr marL="377825" lvl="1" indent="0">
              <a:buNone/>
            </a:pPr>
            <a:endParaRPr lang="en-US" dirty="0">
              <a:cs typeface="Calibri"/>
            </a:endParaRPr>
          </a:p>
          <a:p>
            <a:pPr marL="377825" lvl="1" indent="0">
              <a:buNone/>
            </a:pPr>
            <a:endParaRPr lang="en-US" dirty="0">
              <a:cs typeface="Calibri"/>
            </a:endParaRPr>
          </a:p>
          <a:p>
            <a:pPr marL="377825" lvl="1" indent="0">
              <a:buNone/>
            </a:pPr>
            <a:endParaRPr lang="en-US" dirty="0">
              <a:cs typeface="Calibri"/>
            </a:endParaRPr>
          </a:p>
        </p:txBody>
      </p:sp>
      <p:sp>
        <p:nvSpPr>
          <p:cNvPr id="16" name="Rectangle 15">
            <a:extLst>
              <a:ext uri="{FF2B5EF4-FFF2-40B4-BE49-F238E27FC236}">
                <a16:creationId xmlns:a16="http://schemas.microsoft.com/office/drawing/2014/main" id="{8B53818D-D86E-4FE1-8357-25273ECA0B73}"/>
              </a:ext>
            </a:extLst>
          </p:cNvPr>
          <p:cNvSpPr/>
          <p:nvPr/>
        </p:nvSpPr>
        <p:spPr>
          <a:xfrm>
            <a:off x="6704012" y="3288603"/>
            <a:ext cx="5867400" cy="859723"/>
          </a:xfrm>
          <a:prstGeom prst="rect">
            <a:avLst/>
          </a:prstGeom>
        </p:spPr>
        <p:txBody>
          <a:bodyPr wrap="square" anchor="t">
            <a:spAutoFit/>
          </a:bodyPr>
          <a:lstStyle/>
          <a:p>
            <a:pPr marL="720725" lvl="1" indent="-342900">
              <a:lnSpc>
                <a:spcPct val="90000"/>
              </a:lnSpc>
              <a:spcBef>
                <a:spcPts val="800"/>
              </a:spcBef>
              <a:buClr>
                <a:srgbClr val="009999"/>
              </a:buClr>
              <a:buSzPct val="80000"/>
              <a:buFont typeface="Arial" panose="020B0604020202020204" pitchFamily="34" charset="0"/>
              <a:buChar char="•"/>
            </a:pPr>
            <a:endParaRPr lang="en-US" dirty="0">
              <a:cs typeface="Calibri"/>
            </a:endParaRPr>
          </a:p>
          <a:p>
            <a:pPr marL="377825" lvl="1">
              <a:lnSpc>
                <a:spcPct val="90000"/>
              </a:lnSpc>
              <a:spcBef>
                <a:spcPts val="800"/>
              </a:spcBef>
              <a:buClr>
                <a:srgbClr val="009999"/>
              </a:buClr>
              <a:buSzPct val="80000"/>
            </a:pPr>
            <a:endParaRPr lang="en-US" b="1" dirty="0">
              <a:solidFill>
                <a:prstClr val="white"/>
              </a:solidFill>
              <a:cs typeface="Calibri"/>
            </a:endParaRPr>
          </a:p>
        </p:txBody>
      </p:sp>
      <p:sp>
        <p:nvSpPr>
          <p:cNvPr id="8" name="Title 1">
            <a:extLst>
              <a:ext uri="{FF2B5EF4-FFF2-40B4-BE49-F238E27FC236}">
                <a16:creationId xmlns:a16="http://schemas.microsoft.com/office/drawing/2014/main" id="{8CCC3A2F-BE59-47F0-BAE7-4BB600B738EE}"/>
              </a:ext>
            </a:extLst>
          </p:cNvPr>
          <p:cNvSpPr txBox="1">
            <a:spLocks/>
          </p:cNvSpPr>
          <p:nvPr/>
        </p:nvSpPr>
        <p:spPr>
          <a:xfrm>
            <a:off x="1141412" y="457200"/>
            <a:ext cx="6096000" cy="804669"/>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4800" b="1" dirty="0"/>
              <a:t>Internet of Things (IoT)</a:t>
            </a:r>
          </a:p>
        </p:txBody>
      </p:sp>
      <p:sp>
        <p:nvSpPr>
          <p:cNvPr id="6" name="Rectangle 5">
            <a:extLst>
              <a:ext uri="{FF2B5EF4-FFF2-40B4-BE49-F238E27FC236}">
                <a16:creationId xmlns:a16="http://schemas.microsoft.com/office/drawing/2014/main" id="{BCCD9DCD-7091-4E28-A626-258F0E16EF73}"/>
              </a:ext>
            </a:extLst>
          </p:cNvPr>
          <p:cNvSpPr/>
          <p:nvPr/>
        </p:nvSpPr>
        <p:spPr>
          <a:xfrm>
            <a:off x="2126426" y="3202934"/>
            <a:ext cx="7894953" cy="1951303"/>
          </a:xfrm>
          <a:prstGeom prst="rect">
            <a:avLst/>
          </a:prstGeom>
        </p:spPr>
        <p:txBody>
          <a:bodyPr wrap="square" anchor="t">
            <a:spAutoFit/>
          </a:bodyPr>
          <a:lstStyle/>
          <a:p>
            <a:pPr marL="304165" lvl="0" indent="-304165">
              <a:lnSpc>
                <a:spcPct val="90000"/>
              </a:lnSpc>
              <a:spcBef>
                <a:spcPts val="1600"/>
              </a:spcBef>
              <a:buClr>
                <a:srgbClr val="009999"/>
              </a:buClr>
              <a:buSzPct val="100000"/>
              <a:buFont typeface="Arial" pitchFamily="34" charset="0"/>
              <a:buChar char="•"/>
            </a:pPr>
            <a:r>
              <a:rPr lang="en-US" sz="3200" dirty="0">
                <a:solidFill>
                  <a:prstClr val="white"/>
                </a:solidFill>
              </a:rPr>
              <a:t>IoT Security is poor</a:t>
            </a:r>
            <a:endParaRPr lang="en-US" sz="3200" dirty="0">
              <a:solidFill>
                <a:prstClr val="white"/>
              </a:solidFill>
              <a:cs typeface="Calibri"/>
            </a:endParaRPr>
          </a:p>
          <a:p>
            <a:pPr marL="608965" lvl="1" indent="-231140">
              <a:lnSpc>
                <a:spcPct val="90000"/>
              </a:lnSpc>
              <a:spcBef>
                <a:spcPts val="800"/>
              </a:spcBef>
              <a:buClr>
                <a:srgbClr val="009999"/>
              </a:buClr>
              <a:buSzPct val="80000"/>
              <a:buFont typeface="Arial" pitchFamily="34" charset="0"/>
              <a:buChar char="•"/>
            </a:pPr>
            <a:r>
              <a:rPr lang="en-US" sz="2800" b="1" dirty="0">
                <a:solidFill>
                  <a:prstClr val="white"/>
                </a:solidFill>
              </a:rPr>
              <a:t>Example:</a:t>
            </a:r>
            <a:endParaRPr lang="en-US" sz="2800" b="1" dirty="0">
              <a:solidFill>
                <a:prstClr val="white"/>
              </a:solidFill>
              <a:cs typeface="Calibri"/>
            </a:endParaRPr>
          </a:p>
          <a:p>
            <a:pPr marL="377825" lvl="1">
              <a:lnSpc>
                <a:spcPct val="90000"/>
              </a:lnSpc>
              <a:spcBef>
                <a:spcPts val="800"/>
              </a:spcBef>
              <a:buClr>
                <a:srgbClr val="009999"/>
              </a:buClr>
              <a:buSzPct val="80000"/>
            </a:pPr>
            <a:r>
              <a:rPr lang="en-US" sz="2800" b="1" dirty="0">
                <a:solidFill>
                  <a:prstClr val="white"/>
                </a:solidFill>
              </a:rPr>
              <a:t>    </a:t>
            </a:r>
            <a:r>
              <a:rPr lang="en-US" sz="2800" dirty="0">
                <a:solidFill>
                  <a:prstClr val="white"/>
                </a:solidFill>
              </a:rPr>
              <a:t>Mirai botnet (11.3 million devices)</a:t>
            </a:r>
            <a:endParaRPr lang="en-US" sz="2800" b="1" dirty="0">
              <a:solidFill>
                <a:prstClr val="white"/>
              </a:solidFill>
              <a:cs typeface="Calibri"/>
            </a:endParaRPr>
          </a:p>
          <a:p>
            <a:pPr marL="377825" lvl="1">
              <a:lnSpc>
                <a:spcPct val="90000"/>
              </a:lnSpc>
              <a:spcBef>
                <a:spcPts val="800"/>
              </a:spcBef>
              <a:buClr>
                <a:srgbClr val="009999"/>
              </a:buClr>
              <a:buSzPct val="80000"/>
            </a:pPr>
            <a:r>
              <a:rPr lang="en-US" dirty="0">
                <a:solidFill>
                  <a:prstClr val="white"/>
                </a:solidFill>
              </a:rPr>
              <a:t>    </a:t>
            </a:r>
            <a:endParaRPr lang="en-US" dirty="0">
              <a:solidFill>
                <a:prstClr val="white"/>
              </a:solidFill>
              <a:cs typeface="Calibri"/>
            </a:endParaRPr>
          </a:p>
        </p:txBody>
      </p:sp>
    </p:spTree>
    <p:extLst>
      <p:ext uri="{BB962C8B-B14F-4D97-AF65-F5344CB8AC3E}">
        <p14:creationId xmlns:p14="http://schemas.microsoft.com/office/powerpoint/2010/main" val="2787504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Effect transition="in" filter="fade">
                                      <p:cBhvr>
                                        <p:cTn id="23" dur="500"/>
                                        <p:tgtEl>
                                          <p:spTgt spid="4">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1" end="1"/>
                                            </p:txEl>
                                          </p:spTgt>
                                        </p:tgtEl>
                                        <p:attrNameLst>
                                          <p:attrName>style.visibility</p:attrName>
                                        </p:attrNameLst>
                                      </p:cBhvr>
                                      <p:to>
                                        <p:strVal val="visible"/>
                                      </p:to>
                                    </p:set>
                                    <p:animEffect transition="in" filter="fade">
                                      <p:cBhvr>
                                        <p:cTn id="26" dur="500"/>
                                        <p:tgtEl>
                                          <p:spTgt spid="4">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nodePh="1">
                                  <p:stCondLst>
                                    <p:cond delay="0"/>
                                  </p:stCondLst>
                                  <p:endCondLst>
                                    <p:cond evt="begin" delay="0">
                                      <p:tn val="29"/>
                                    </p:cond>
                                  </p:end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16"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B81C41-59DA-476B-AF6D-00C47574079B}"/>
              </a:ext>
            </a:extLst>
          </p:cNvPr>
          <p:cNvSpPr>
            <a:spLocks noGrp="1"/>
          </p:cNvSpPr>
          <p:nvPr>
            <p:ph sz="half" idx="1"/>
          </p:nvPr>
        </p:nvSpPr>
        <p:spPr>
          <a:xfrm>
            <a:off x="1293812" y="1447800"/>
            <a:ext cx="9295129" cy="4495800"/>
          </a:xfrm>
        </p:spPr>
        <p:txBody>
          <a:bodyPr vert="horz" lIns="121899" tIns="60949" rIns="121899" bIns="60949" rtlCol="0" anchor="t">
            <a:normAutofit/>
          </a:bodyPr>
          <a:lstStyle/>
          <a:p>
            <a:pPr marL="304165" indent="-304165"/>
            <a:r>
              <a:rPr lang="en-US" dirty="0"/>
              <a:t>Original piece of ransomware - 1989</a:t>
            </a:r>
            <a:endParaRPr lang="en-US"/>
          </a:p>
          <a:p>
            <a:pPr marL="608965" lvl="1" indent="-231140"/>
            <a:r>
              <a:rPr lang="en-US" dirty="0"/>
              <a:t>Acted as a proof-of-concept</a:t>
            </a:r>
            <a:endParaRPr lang="en-US" dirty="0">
              <a:cs typeface="Calibri"/>
            </a:endParaRPr>
          </a:p>
          <a:p>
            <a:pPr marL="304165" indent="-304165"/>
            <a:r>
              <a:rPr lang="en-US" dirty="0"/>
              <a:t>Asymmetric Encryption</a:t>
            </a:r>
            <a:r>
              <a:rPr lang="en-US" dirty="0">
                <a:cs typeface="Calibri"/>
              </a:rPr>
              <a:t> and Symmetric Encryption</a:t>
            </a:r>
          </a:p>
          <a:p>
            <a:pPr marL="608965" lvl="1" indent="-231140"/>
            <a:r>
              <a:rPr lang="en-US" dirty="0">
                <a:cs typeface="Calibri"/>
              </a:rPr>
              <a:t>Symmetric to efficiently encrypt files</a:t>
            </a:r>
          </a:p>
          <a:p>
            <a:pPr marL="608965" lvl="1" indent="-231140"/>
            <a:r>
              <a:rPr lang="en-US" dirty="0">
                <a:cs typeface="Calibri"/>
              </a:rPr>
              <a:t>Asymmetric to securely encrypt symmetric key</a:t>
            </a:r>
          </a:p>
          <a:p>
            <a:pPr marL="304165" indent="-304165"/>
            <a:r>
              <a:rPr lang="en-US" dirty="0"/>
              <a:t>Ransomware attacks are slowing down</a:t>
            </a:r>
            <a:endParaRPr lang="en-US" dirty="0">
              <a:cs typeface="Calibri"/>
            </a:endParaRPr>
          </a:p>
          <a:p>
            <a:pPr marL="608965" lvl="1" indent="-231140"/>
            <a:r>
              <a:rPr lang="en-US" dirty="0"/>
              <a:t>Ransomware will have to find new platforms</a:t>
            </a:r>
            <a:endParaRPr lang="en-US" dirty="0">
              <a:cs typeface="Calibri"/>
            </a:endParaRPr>
          </a:p>
          <a:p>
            <a:pPr marL="608965" lvl="1" indent="-231140"/>
            <a:r>
              <a:rPr lang="en-US" dirty="0"/>
              <a:t>Mobile and IoT will likely be targeted</a:t>
            </a:r>
            <a:endParaRPr lang="en-US" dirty="0">
              <a:cs typeface="Calibri"/>
            </a:endParaRPr>
          </a:p>
        </p:txBody>
      </p:sp>
      <p:sp>
        <p:nvSpPr>
          <p:cNvPr id="6" name="Title 1">
            <a:extLst>
              <a:ext uri="{FF2B5EF4-FFF2-40B4-BE49-F238E27FC236}">
                <a16:creationId xmlns:a16="http://schemas.microsoft.com/office/drawing/2014/main" id="{6323B6BB-0084-421C-9B54-17879DDC1E81}"/>
              </a:ext>
            </a:extLst>
          </p:cNvPr>
          <p:cNvSpPr txBox="1">
            <a:spLocks/>
          </p:cNvSpPr>
          <p:nvPr/>
        </p:nvSpPr>
        <p:spPr>
          <a:xfrm>
            <a:off x="1141412" y="457200"/>
            <a:ext cx="6096000" cy="804669"/>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4800" b="1" dirty="0"/>
              <a:t>Conclusion</a:t>
            </a:r>
          </a:p>
        </p:txBody>
      </p:sp>
    </p:spTree>
    <p:extLst>
      <p:ext uri="{BB962C8B-B14F-4D97-AF65-F5344CB8AC3E}">
        <p14:creationId xmlns:p14="http://schemas.microsoft.com/office/powerpoint/2010/main" val="3428853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856B14-B435-41AE-9FCC-7234F3BA3805}"/>
              </a:ext>
            </a:extLst>
          </p:cNvPr>
          <p:cNvSpPr>
            <a:spLocks noGrp="1"/>
          </p:cNvSpPr>
          <p:nvPr>
            <p:ph idx="1"/>
          </p:nvPr>
        </p:nvSpPr>
        <p:spPr>
          <a:xfrm>
            <a:off x="1522412" y="1295400"/>
            <a:ext cx="6438021" cy="4648200"/>
          </a:xfrm>
        </p:spPr>
        <p:txBody>
          <a:bodyPr vert="horz" lIns="121899" tIns="60949" rIns="121899" bIns="60949" rtlCol="0" anchor="t">
            <a:normAutofit/>
          </a:bodyPr>
          <a:lstStyle/>
          <a:p>
            <a:pPr marL="304165" indent="-304165"/>
            <a:r>
              <a:rPr lang="en-US" sz="3200" dirty="0"/>
              <a:t>Used in 1989</a:t>
            </a:r>
            <a:endParaRPr lang="en-US" sz="3200" dirty="0">
              <a:cs typeface="Calibri"/>
            </a:endParaRPr>
          </a:p>
          <a:p>
            <a:pPr marL="304165" indent="-304165"/>
            <a:r>
              <a:rPr lang="en-US" sz="3200" dirty="0"/>
              <a:t>Known as the “AIDS Trojan”</a:t>
            </a:r>
            <a:endParaRPr lang="en-US" sz="3200" dirty="0">
              <a:cs typeface="Calibri"/>
            </a:endParaRPr>
          </a:p>
          <a:p>
            <a:pPr marL="304165" indent="-304165"/>
            <a:endParaRPr lang="en-US" dirty="0">
              <a:cs typeface="Calibri"/>
            </a:endParaRPr>
          </a:p>
        </p:txBody>
      </p:sp>
      <p:sp>
        <p:nvSpPr>
          <p:cNvPr id="7" name="Title 1">
            <a:extLst>
              <a:ext uri="{FF2B5EF4-FFF2-40B4-BE49-F238E27FC236}">
                <a16:creationId xmlns:a16="http://schemas.microsoft.com/office/drawing/2014/main" id="{8FC11ECB-B21B-4DC6-B58C-4EA7D2E8FEBB}"/>
              </a:ext>
            </a:extLst>
          </p:cNvPr>
          <p:cNvSpPr txBox="1">
            <a:spLocks/>
          </p:cNvSpPr>
          <p:nvPr/>
        </p:nvSpPr>
        <p:spPr>
          <a:xfrm>
            <a:off x="1293812" y="457200"/>
            <a:ext cx="6705600" cy="804669"/>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4800" b="1"/>
              <a:t>The First Ransomware</a:t>
            </a:r>
            <a:endParaRPr lang="en-US" sz="4800" b="1" dirty="0"/>
          </a:p>
        </p:txBody>
      </p:sp>
    </p:spTree>
    <p:extLst>
      <p:ext uri="{BB962C8B-B14F-4D97-AF65-F5344CB8AC3E}">
        <p14:creationId xmlns:p14="http://schemas.microsoft.com/office/powerpoint/2010/main" val="470419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648083-FF04-4038-A03D-43650B9A008F}"/>
              </a:ext>
            </a:extLst>
          </p:cNvPr>
          <p:cNvPicPr>
            <a:picLocks noChangeAspect="1"/>
          </p:cNvPicPr>
          <p:nvPr/>
        </p:nvPicPr>
        <p:blipFill rotWithShape="1">
          <a:blip r:embed="rId3">
            <a:extLst>
              <a:ext uri="{28A0092B-C50C-407E-A947-70E740481C1C}">
                <a14:useLocalDpi xmlns:a14="http://schemas.microsoft.com/office/drawing/2010/main" val="0"/>
              </a:ext>
            </a:extLst>
          </a:blip>
          <a:srcRect l="19305" t="3827" r="19303" b="5504"/>
          <a:stretch/>
        </p:blipFill>
        <p:spPr>
          <a:xfrm>
            <a:off x="7237412" y="1714500"/>
            <a:ext cx="4191000" cy="4114799"/>
          </a:xfrm>
          <a:prstGeom prst="rect">
            <a:avLst/>
          </a:prstGeom>
        </p:spPr>
      </p:pic>
      <p:sp>
        <p:nvSpPr>
          <p:cNvPr id="8" name="Title 1">
            <a:extLst>
              <a:ext uri="{FF2B5EF4-FFF2-40B4-BE49-F238E27FC236}">
                <a16:creationId xmlns:a16="http://schemas.microsoft.com/office/drawing/2014/main" id="{17A4503E-1700-4F0D-AA53-4393875DF04C}"/>
              </a:ext>
            </a:extLst>
          </p:cNvPr>
          <p:cNvSpPr txBox="1">
            <a:spLocks/>
          </p:cNvSpPr>
          <p:nvPr/>
        </p:nvSpPr>
        <p:spPr>
          <a:xfrm>
            <a:off x="1293812" y="457200"/>
            <a:ext cx="6705600" cy="804669"/>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4800" b="1"/>
              <a:t>The First Ransomware</a:t>
            </a:r>
            <a:endParaRPr lang="en-US" sz="4800" b="1" dirty="0"/>
          </a:p>
        </p:txBody>
      </p:sp>
      <p:sp>
        <p:nvSpPr>
          <p:cNvPr id="6" name="Content Placeholder 2">
            <a:extLst>
              <a:ext uri="{FF2B5EF4-FFF2-40B4-BE49-F238E27FC236}">
                <a16:creationId xmlns:a16="http://schemas.microsoft.com/office/drawing/2014/main" id="{90196313-AB59-40B1-B7B3-4F7157D1CE89}"/>
              </a:ext>
            </a:extLst>
          </p:cNvPr>
          <p:cNvSpPr txBox="1">
            <a:spLocks/>
          </p:cNvSpPr>
          <p:nvPr/>
        </p:nvSpPr>
        <p:spPr>
          <a:xfrm>
            <a:off x="1522412" y="1295400"/>
            <a:ext cx="6438021" cy="4648200"/>
          </a:xfrm>
          <a:prstGeom prst="rect">
            <a:avLst/>
          </a:prstGeom>
        </p:spPr>
        <p:txBody>
          <a:bodyPr vert="horz" lIns="121899" tIns="60949" rIns="121899" bIns="60949" rtlCol="0" anchor="t">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304165" indent="-304165"/>
            <a:r>
              <a:rPr lang="en-US" sz="3200" dirty="0"/>
              <a:t>Used in 1989</a:t>
            </a:r>
            <a:endParaRPr lang="en-US" sz="3200" dirty="0">
              <a:cs typeface="Calibri"/>
            </a:endParaRPr>
          </a:p>
          <a:p>
            <a:pPr marL="304165" indent="-304165"/>
            <a:r>
              <a:rPr lang="en-US" sz="3200" dirty="0"/>
              <a:t>Known as the “AIDS Trojan”</a:t>
            </a:r>
            <a:endParaRPr lang="en-US" sz="3200" dirty="0">
              <a:cs typeface="Calibri"/>
            </a:endParaRPr>
          </a:p>
          <a:p>
            <a:pPr marL="304165" indent="-304165"/>
            <a:endParaRPr lang="en-US" dirty="0">
              <a:cs typeface="Calibri"/>
            </a:endParaRPr>
          </a:p>
        </p:txBody>
      </p:sp>
    </p:spTree>
    <p:extLst>
      <p:ext uri="{BB962C8B-B14F-4D97-AF65-F5344CB8AC3E}">
        <p14:creationId xmlns:p14="http://schemas.microsoft.com/office/powerpoint/2010/main" val="3372240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A1C5EE-BF5F-4A6C-AB11-DF57FA4969EE}"/>
              </a:ext>
            </a:extLst>
          </p:cNvPr>
          <p:cNvPicPr>
            <a:picLocks noChangeAspect="1"/>
          </p:cNvPicPr>
          <p:nvPr/>
        </p:nvPicPr>
        <p:blipFill rotWithShape="1">
          <a:blip r:embed="rId3">
            <a:extLst>
              <a:ext uri="{28A0092B-C50C-407E-A947-70E740481C1C}">
                <a14:useLocalDpi xmlns:a14="http://schemas.microsoft.com/office/drawing/2010/main" val="0"/>
              </a:ext>
            </a:extLst>
          </a:blip>
          <a:srcRect l="6113" t="8064" r="27356" b="46073"/>
          <a:stretch/>
        </p:blipFill>
        <p:spPr>
          <a:xfrm>
            <a:off x="1522412" y="2438400"/>
            <a:ext cx="9220200" cy="4226829"/>
          </a:xfrm>
          <a:prstGeom prst="rect">
            <a:avLst/>
          </a:prstGeom>
        </p:spPr>
      </p:pic>
      <p:sp>
        <p:nvSpPr>
          <p:cNvPr id="10" name="Title 1">
            <a:extLst>
              <a:ext uri="{FF2B5EF4-FFF2-40B4-BE49-F238E27FC236}">
                <a16:creationId xmlns:a16="http://schemas.microsoft.com/office/drawing/2014/main" id="{D2A4541D-F773-4783-BA77-F79922049854}"/>
              </a:ext>
            </a:extLst>
          </p:cNvPr>
          <p:cNvSpPr>
            <a:spLocks noGrp="1"/>
          </p:cNvSpPr>
          <p:nvPr>
            <p:ph type="title"/>
          </p:nvPr>
        </p:nvSpPr>
        <p:spPr>
          <a:xfrm>
            <a:off x="1293812" y="457200"/>
            <a:ext cx="6705600" cy="804669"/>
          </a:xfrm>
        </p:spPr>
        <p:txBody>
          <a:bodyPr>
            <a:noAutofit/>
          </a:bodyPr>
          <a:lstStyle/>
          <a:p>
            <a:r>
              <a:rPr lang="en-US" sz="4800" b="1" dirty="0"/>
              <a:t>The First Ransomware</a:t>
            </a:r>
          </a:p>
        </p:txBody>
      </p:sp>
      <p:sp>
        <p:nvSpPr>
          <p:cNvPr id="6" name="Content Placeholder 2">
            <a:extLst>
              <a:ext uri="{FF2B5EF4-FFF2-40B4-BE49-F238E27FC236}">
                <a16:creationId xmlns:a16="http://schemas.microsoft.com/office/drawing/2014/main" id="{4A2A2391-A8F4-4970-8BD7-AA4ADC5D4DB3}"/>
              </a:ext>
            </a:extLst>
          </p:cNvPr>
          <p:cNvSpPr txBox="1">
            <a:spLocks/>
          </p:cNvSpPr>
          <p:nvPr/>
        </p:nvSpPr>
        <p:spPr>
          <a:xfrm>
            <a:off x="1522412" y="1295400"/>
            <a:ext cx="6438021" cy="4648200"/>
          </a:xfrm>
          <a:prstGeom prst="rect">
            <a:avLst/>
          </a:prstGeom>
        </p:spPr>
        <p:txBody>
          <a:bodyPr vert="horz" lIns="121899" tIns="60949" rIns="121899" bIns="60949" rtlCol="0" anchor="t">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304165" indent="-304165"/>
            <a:r>
              <a:rPr lang="en-US" sz="3200" dirty="0"/>
              <a:t>Used in 1989</a:t>
            </a:r>
            <a:endParaRPr lang="en-US" sz="3200" dirty="0">
              <a:cs typeface="Calibri"/>
            </a:endParaRPr>
          </a:p>
          <a:p>
            <a:pPr marL="304165" indent="-304165"/>
            <a:r>
              <a:rPr lang="en-US" sz="3200" dirty="0"/>
              <a:t>Known as the “AIDS Trojan”</a:t>
            </a:r>
            <a:endParaRPr lang="en-US" sz="3200" dirty="0">
              <a:cs typeface="Calibri"/>
            </a:endParaRPr>
          </a:p>
          <a:p>
            <a:pPr marL="304165" indent="-304165"/>
            <a:endParaRPr lang="en-US" dirty="0">
              <a:cs typeface="Calibri"/>
            </a:endParaRPr>
          </a:p>
        </p:txBody>
      </p:sp>
    </p:spTree>
    <p:extLst>
      <p:ext uri="{BB962C8B-B14F-4D97-AF65-F5344CB8AC3E}">
        <p14:creationId xmlns:p14="http://schemas.microsoft.com/office/powerpoint/2010/main" val="1185976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A1267CD-E726-42D2-B224-2C48E537F66F}"/>
              </a:ext>
            </a:extLst>
          </p:cNvPr>
          <p:cNvPicPr>
            <a:picLocks noChangeAspect="1"/>
          </p:cNvPicPr>
          <p:nvPr/>
        </p:nvPicPr>
        <p:blipFill rotWithShape="1">
          <a:blip r:embed="rId3">
            <a:extLst>
              <a:ext uri="{28A0092B-C50C-407E-A947-70E740481C1C}">
                <a14:useLocalDpi xmlns:a14="http://schemas.microsoft.com/office/drawing/2010/main" val="0"/>
              </a:ext>
            </a:extLst>
          </a:blip>
          <a:srcRect l="38800" t="54812" r="5200" b="5613"/>
          <a:stretch/>
        </p:blipFill>
        <p:spPr>
          <a:xfrm>
            <a:off x="1749665" y="2438400"/>
            <a:ext cx="8994294" cy="4226829"/>
          </a:xfrm>
          <a:prstGeom prst="rect">
            <a:avLst/>
          </a:prstGeom>
        </p:spPr>
      </p:pic>
      <p:sp>
        <p:nvSpPr>
          <p:cNvPr id="9" name="Title 1">
            <a:extLst>
              <a:ext uri="{FF2B5EF4-FFF2-40B4-BE49-F238E27FC236}">
                <a16:creationId xmlns:a16="http://schemas.microsoft.com/office/drawing/2014/main" id="{3EFBBEB9-79F1-48B9-91A1-FF834C71C90B}"/>
              </a:ext>
            </a:extLst>
          </p:cNvPr>
          <p:cNvSpPr txBox="1">
            <a:spLocks/>
          </p:cNvSpPr>
          <p:nvPr/>
        </p:nvSpPr>
        <p:spPr>
          <a:xfrm>
            <a:off x="1293812" y="457200"/>
            <a:ext cx="6705600" cy="804669"/>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4800" b="1"/>
              <a:t>The First Ransomware</a:t>
            </a:r>
            <a:endParaRPr lang="en-US" sz="4800" b="1" dirty="0"/>
          </a:p>
        </p:txBody>
      </p:sp>
      <p:sp>
        <p:nvSpPr>
          <p:cNvPr id="5" name="Content Placeholder 2">
            <a:extLst>
              <a:ext uri="{FF2B5EF4-FFF2-40B4-BE49-F238E27FC236}">
                <a16:creationId xmlns:a16="http://schemas.microsoft.com/office/drawing/2014/main" id="{8E59ED6B-5A06-48B5-963B-4E6646FB5AE2}"/>
              </a:ext>
            </a:extLst>
          </p:cNvPr>
          <p:cNvSpPr txBox="1">
            <a:spLocks/>
          </p:cNvSpPr>
          <p:nvPr/>
        </p:nvSpPr>
        <p:spPr>
          <a:xfrm>
            <a:off x="1522412" y="1295400"/>
            <a:ext cx="6438021" cy="4648200"/>
          </a:xfrm>
          <a:prstGeom prst="rect">
            <a:avLst/>
          </a:prstGeom>
        </p:spPr>
        <p:txBody>
          <a:bodyPr vert="horz" lIns="121899" tIns="60949" rIns="121899" bIns="60949" rtlCol="0" anchor="t">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304165" indent="-304165"/>
            <a:r>
              <a:rPr lang="en-US" sz="3200" dirty="0"/>
              <a:t>Used in 1989</a:t>
            </a:r>
            <a:endParaRPr lang="en-US" sz="3200" dirty="0">
              <a:cs typeface="Calibri"/>
            </a:endParaRPr>
          </a:p>
          <a:p>
            <a:pPr marL="304165" indent="-304165"/>
            <a:r>
              <a:rPr lang="en-US" sz="3200" dirty="0"/>
              <a:t>Known as the “AIDS Trojan”</a:t>
            </a:r>
            <a:endParaRPr lang="en-US" sz="3200" dirty="0">
              <a:cs typeface="Calibri"/>
            </a:endParaRPr>
          </a:p>
          <a:p>
            <a:pPr marL="304165" indent="-304165"/>
            <a:endParaRPr lang="en-US" dirty="0">
              <a:cs typeface="Calibri"/>
            </a:endParaRPr>
          </a:p>
        </p:txBody>
      </p:sp>
    </p:spTree>
    <p:extLst>
      <p:ext uri="{BB962C8B-B14F-4D97-AF65-F5344CB8AC3E}">
        <p14:creationId xmlns:p14="http://schemas.microsoft.com/office/powerpoint/2010/main" val="160655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1678D-922D-4E50-B776-738A8039F583}"/>
              </a:ext>
            </a:extLst>
          </p:cNvPr>
          <p:cNvSpPr>
            <a:spLocks noGrp="1"/>
          </p:cNvSpPr>
          <p:nvPr>
            <p:ph type="title"/>
          </p:nvPr>
        </p:nvSpPr>
        <p:spPr>
          <a:xfrm>
            <a:off x="1293812" y="457200"/>
            <a:ext cx="6705600" cy="804669"/>
          </a:xfrm>
        </p:spPr>
        <p:txBody>
          <a:bodyPr>
            <a:noAutofit/>
          </a:bodyPr>
          <a:lstStyle/>
          <a:p>
            <a:r>
              <a:rPr lang="en-US" sz="4800" b="1" dirty="0"/>
              <a:t>The First Ransomware</a:t>
            </a:r>
          </a:p>
        </p:txBody>
      </p:sp>
      <p:sp>
        <p:nvSpPr>
          <p:cNvPr id="4" name="Rectangle 3">
            <a:extLst>
              <a:ext uri="{FF2B5EF4-FFF2-40B4-BE49-F238E27FC236}">
                <a16:creationId xmlns:a16="http://schemas.microsoft.com/office/drawing/2014/main" id="{B3DA26C2-D5C0-418B-BCFD-1AC539727BE9}"/>
              </a:ext>
            </a:extLst>
          </p:cNvPr>
          <p:cNvSpPr/>
          <p:nvPr/>
        </p:nvSpPr>
        <p:spPr>
          <a:xfrm>
            <a:off x="1610939" y="4636257"/>
            <a:ext cx="6059095" cy="535531"/>
          </a:xfrm>
          <a:prstGeom prst="rect">
            <a:avLst/>
          </a:prstGeom>
        </p:spPr>
        <p:txBody>
          <a:bodyPr wrap="none" anchor="t">
            <a:spAutoFit/>
          </a:bodyPr>
          <a:lstStyle/>
          <a:p>
            <a:pPr marL="304165" indent="-304165">
              <a:lnSpc>
                <a:spcPct val="90000"/>
              </a:lnSpc>
              <a:spcBef>
                <a:spcPts val="1600"/>
              </a:spcBef>
              <a:buClr>
                <a:srgbClr val="009999"/>
              </a:buClr>
              <a:buSzPct val="100000"/>
              <a:buFont typeface="Arial" pitchFamily="34" charset="0"/>
              <a:buChar char="•"/>
            </a:pPr>
            <a:r>
              <a:rPr lang="en-US" sz="3200" dirty="0">
                <a:solidFill>
                  <a:prstClr val="white"/>
                </a:solidFill>
              </a:rPr>
              <a:t>Proof-of-concept</a:t>
            </a:r>
            <a:r>
              <a:rPr lang="en-US" sz="3200" dirty="0">
                <a:cs typeface="Calibri"/>
              </a:rPr>
              <a:t> for ransomware</a:t>
            </a:r>
            <a:endParaRPr lang="en-US" sz="3200" dirty="0"/>
          </a:p>
        </p:txBody>
      </p:sp>
      <p:sp>
        <p:nvSpPr>
          <p:cNvPr id="6" name="Content Placeholder 2">
            <a:extLst>
              <a:ext uri="{FF2B5EF4-FFF2-40B4-BE49-F238E27FC236}">
                <a16:creationId xmlns:a16="http://schemas.microsoft.com/office/drawing/2014/main" id="{58D0C016-0B56-435D-B07B-826372085F46}"/>
              </a:ext>
            </a:extLst>
          </p:cNvPr>
          <p:cNvSpPr txBox="1">
            <a:spLocks/>
          </p:cNvSpPr>
          <p:nvPr/>
        </p:nvSpPr>
        <p:spPr>
          <a:xfrm>
            <a:off x="1522412" y="1295400"/>
            <a:ext cx="6438021" cy="3256320"/>
          </a:xfrm>
          <a:prstGeom prst="rect">
            <a:avLst/>
          </a:prstGeom>
        </p:spPr>
        <p:txBody>
          <a:bodyPr vert="horz" lIns="121899" tIns="60949" rIns="121899" bIns="60949" rtlCol="0" anchor="t">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304165" indent="-304165"/>
            <a:r>
              <a:rPr lang="en-US" sz="3200" dirty="0"/>
              <a:t>Used in 1989</a:t>
            </a:r>
            <a:endParaRPr lang="en-US" sz="3200" dirty="0">
              <a:cs typeface="Calibri"/>
            </a:endParaRPr>
          </a:p>
          <a:p>
            <a:pPr marL="304165" indent="-304165"/>
            <a:r>
              <a:rPr lang="en-US" sz="3200" dirty="0"/>
              <a:t>Known as the “AIDS Trojan”</a:t>
            </a:r>
            <a:endParaRPr lang="en-US" sz="3200" dirty="0">
              <a:cs typeface="Calibri"/>
            </a:endParaRPr>
          </a:p>
          <a:p>
            <a:pPr marL="304165" indent="-304165"/>
            <a:endParaRPr lang="en-US" sz="3200" dirty="0">
              <a:cs typeface="Calibri"/>
            </a:endParaRPr>
          </a:p>
          <a:p>
            <a:pPr marL="304165" indent="-304165"/>
            <a:r>
              <a:rPr lang="en-US" sz="3200" dirty="0">
                <a:cs typeface="Calibri"/>
              </a:rPr>
              <a:t>Not successful</a:t>
            </a:r>
          </a:p>
          <a:p>
            <a:pPr marL="608965" lvl="1" indent="-231140"/>
            <a:r>
              <a:rPr lang="en-US" sz="3200" dirty="0">
                <a:cs typeface="Calibri"/>
              </a:rPr>
              <a:t>Symmetric encryption</a:t>
            </a:r>
            <a:endParaRPr lang="en-US" dirty="0"/>
          </a:p>
          <a:p>
            <a:pPr marL="304165" indent="-304165"/>
            <a:endParaRPr lang="en-US" dirty="0">
              <a:cs typeface="Calibri"/>
            </a:endParaRPr>
          </a:p>
        </p:txBody>
      </p:sp>
    </p:spTree>
    <p:extLst>
      <p:ext uri="{BB962C8B-B14F-4D97-AF65-F5344CB8AC3E}">
        <p14:creationId xmlns:p14="http://schemas.microsoft.com/office/powerpoint/2010/main" val="874932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22B043-A41A-4E1D-914F-D3428C1EB0D3}"/>
              </a:ext>
            </a:extLst>
          </p:cNvPr>
          <p:cNvSpPr>
            <a:spLocks noGrp="1"/>
          </p:cNvSpPr>
          <p:nvPr>
            <p:ph idx="1"/>
          </p:nvPr>
        </p:nvSpPr>
        <p:spPr>
          <a:xfrm>
            <a:off x="1264027" y="1757103"/>
            <a:ext cx="9660311" cy="3586587"/>
          </a:xfrm>
        </p:spPr>
        <p:txBody>
          <a:bodyPr vert="horz" lIns="121899" tIns="60949" rIns="121899" bIns="60949" rtlCol="0" anchor="t">
            <a:normAutofit/>
          </a:bodyPr>
          <a:lstStyle/>
          <a:p>
            <a:pPr marL="304165" indent="-304165"/>
            <a:r>
              <a:rPr lang="en-US" sz="3600" dirty="0">
                <a:cs typeface="Calibri"/>
              </a:rPr>
              <a:t>Columbia University research</a:t>
            </a:r>
          </a:p>
          <a:p>
            <a:pPr marL="608965" lvl="1" indent="-231140"/>
            <a:r>
              <a:rPr lang="en-US" sz="2800" dirty="0">
                <a:cs typeface="Calibri"/>
              </a:rPr>
              <a:t>1995</a:t>
            </a:r>
          </a:p>
          <a:p>
            <a:pPr marL="304165" indent="-304165"/>
            <a:r>
              <a:rPr lang="en-US" sz="3600" dirty="0">
                <a:cs typeface="Calibri"/>
              </a:rPr>
              <a:t>Basis of most modern ransomware</a:t>
            </a:r>
          </a:p>
          <a:p>
            <a:pPr marL="304165" indent="-304165"/>
            <a:r>
              <a:rPr lang="en-US" sz="3600" dirty="0">
                <a:cs typeface="Calibri"/>
              </a:rPr>
              <a:t>Combine symmetric and asymmetric encryption</a:t>
            </a:r>
          </a:p>
          <a:p>
            <a:pPr marL="608965" lvl="1" indent="-231140"/>
            <a:r>
              <a:rPr lang="en-US" sz="2800" dirty="0">
                <a:cs typeface="Calibri"/>
              </a:rPr>
              <a:t>Symmetric Encryption to encrypt files</a:t>
            </a:r>
          </a:p>
          <a:p>
            <a:pPr marL="608965" lvl="1" indent="-231140"/>
            <a:r>
              <a:rPr lang="en-US" sz="2800" dirty="0">
                <a:cs typeface="Calibri"/>
              </a:rPr>
              <a:t>Asymmetric encryption to encrypt the symmetric key</a:t>
            </a:r>
          </a:p>
          <a:p>
            <a:pPr marL="304165" indent="-304165"/>
            <a:endParaRPr lang="en-US" dirty="0">
              <a:cs typeface="Calibri"/>
            </a:endParaRPr>
          </a:p>
        </p:txBody>
      </p:sp>
      <p:sp>
        <p:nvSpPr>
          <p:cNvPr id="5" name="Title 1">
            <a:extLst>
              <a:ext uri="{FF2B5EF4-FFF2-40B4-BE49-F238E27FC236}">
                <a16:creationId xmlns:a16="http://schemas.microsoft.com/office/drawing/2014/main" id="{29187A7D-B47D-4B35-94D9-B79D60EFAA0A}"/>
              </a:ext>
            </a:extLst>
          </p:cNvPr>
          <p:cNvSpPr>
            <a:spLocks noGrp="1"/>
          </p:cNvSpPr>
          <p:nvPr>
            <p:ph type="title"/>
          </p:nvPr>
        </p:nvSpPr>
        <p:spPr>
          <a:xfrm>
            <a:off x="1293812" y="457200"/>
            <a:ext cx="6705600" cy="804669"/>
          </a:xfrm>
        </p:spPr>
        <p:txBody>
          <a:bodyPr>
            <a:noAutofit/>
          </a:bodyPr>
          <a:lstStyle/>
          <a:p>
            <a:r>
              <a:rPr lang="en-US" sz="4800" b="1" dirty="0" err="1"/>
              <a:t>CryptoViral</a:t>
            </a:r>
            <a:r>
              <a:rPr lang="en-US" sz="4800" b="1" dirty="0"/>
              <a:t> Extortion</a:t>
            </a:r>
          </a:p>
        </p:txBody>
      </p:sp>
    </p:spTree>
    <p:extLst>
      <p:ext uri="{BB962C8B-B14F-4D97-AF65-F5344CB8AC3E}">
        <p14:creationId xmlns:p14="http://schemas.microsoft.com/office/powerpoint/2010/main" val="2084760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54646" y="178645"/>
            <a:ext cx="8229596" cy="845393"/>
          </a:xfrm>
        </p:spPr>
        <p:txBody>
          <a:bodyPr>
            <a:noAutofit/>
          </a:bodyPr>
          <a:lstStyle/>
          <a:p>
            <a:r>
              <a:rPr lang="en-US" sz="4800" b="1" dirty="0"/>
              <a:t>Symmetric Encryption</a:t>
            </a:r>
          </a:p>
        </p:txBody>
      </p:sp>
      <p:pic>
        <p:nvPicPr>
          <p:cNvPr id="35" name="Graphic 34" descr="Lock">
            <a:extLst>
              <a:ext uri="{FF2B5EF4-FFF2-40B4-BE49-F238E27FC236}">
                <a16:creationId xmlns:a16="http://schemas.microsoft.com/office/drawing/2014/main" id="{7B257599-FAC4-4F34-9413-DA981C2EF5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62176" y="3818349"/>
            <a:ext cx="1861821" cy="1861821"/>
          </a:xfrm>
          <a:prstGeom prst="rect">
            <a:avLst/>
          </a:prstGeom>
        </p:spPr>
      </p:pic>
      <p:pic>
        <p:nvPicPr>
          <p:cNvPr id="37" name="Graphic 36" descr="Unlock">
            <a:extLst>
              <a:ext uri="{FF2B5EF4-FFF2-40B4-BE49-F238E27FC236}">
                <a16:creationId xmlns:a16="http://schemas.microsoft.com/office/drawing/2014/main" id="{96C2F65B-0421-4F0B-A00D-181F3F7237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76997" y="3837399"/>
            <a:ext cx="1838110" cy="1838110"/>
          </a:xfrm>
          <a:prstGeom prst="rect">
            <a:avLst/>
          </a:prstGeom>
        </p:spPr>
      </p:pic>
      <p:pic>
        <p:nvPicPr>
          <p:cNvPr id="39" name="Graphic 38" descr="Paper">
            <a:extLst>
              <a:ext uri="{FF2B5EF4-FFF2-40B4-BE49-F238E27FC236}">
                <a16:creationId xmlns:a16="http://schemas.microsoft.com/office/drawing/2014/main" id="{CE9EFB4C-8B29-4257-8E9B-FB1BE01C7D7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0412" y="3657600"/>
            <a:ext cx="2325813" cy="2325813"/>
          </a:xfrm>
          <a:prstGeom prst="rect">
            <a:avLst/>
          </a:prstGeom>
        </p:spPr>
      </p:pic>
      <p:sp>
        <p:nvSpPr>
          <p:cNvPr id="42" name="Content Placeholder 41">
            <a:extLst>
              <a:ext uri="{FF2B5EF4-FFF2-40B4-BE49-F238E27FC236}">
                <a16:creationId xmlns:a16="http://schemas.microsoft.com/office/drawing/2014/main" id="{9D98EECA-8D67-4277-A0E1-77B2F164B73E}"/>
              </a:ext>
            </a:extLst>
          </p:cNvPr>
          <p:cNvSpPr>
            <a:spLocks noGrp="1"/>
          </p:cNvSpPr>
          <p:nvPr>
            <p:ph idx="1"/>
          </p:nvPr>
        </p:nvSpPr>
        <p:spPr>
          <a:xfrm>
            <a:off x="3320689" y="5379158"/>
            <a:ext cx="1774079" cy="592702"/>
          </a:xfrm>
        </p:spPr>
        <p:txBody>
          <a:bodyPr>
            <a:normAutofit/>
          </a:bodyPr>
          <a:lstStyle/>
          <a:p>
            <a:pPr marL="0" indent="0">
              <a:buNone/>
            </a:pPr>
            <a:r>
              <a:rPr lang="en-US" dirty="0"/>
              <a:t>Encrypt</a:t>
            </a:r>
          </a:p>
          <a:p>
            <a:pPr marL="0" indent="0">
              <a:buNone/>
            </a:pPr>
            <a:endParaRPr lang="en-US" dirty="0"/>
          </a:p>
        </p:txBody>
      </p:sp>
      <p:cxnSp>
        <p:nvCxnSpPr>
          <p:cNvPr id="44" name="Straight Arrow Connector 43">
            <a:extLst>
              <a:ext uri="{FF2B5EF4-FFF2-40B4-BE49-F238E27FC236}">
                <a16:creationId xmlns:a16="http://schemas.microsoft.com/office/drawing/2014/main" id="{E1FB95B6-3E0D-45BB-AA79-28E4D6669CA2}"/>
              </a:ext>
            </a:extLst>
          </p:cNvPr>
          <p:cNvCxnSpPr>
            <a:cxnSpLocks/>
            <a:endCxn id="35" idx="0"/>
          </p:cNvCxnSpPr>
          <p:nvPr/>
        </p:nvCxnSpPr>
        <p:spPr>
          <a:xfrm>
            <a:off x="3993087" y="1905000"/>
            <a:ext cx="0" cy="19133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36485011-0C2E-4ED7-9D1F-5E1D24FBBFEA}"/>
              </a:ext>
            </a:extLst>
          </p:cNvPr>
          <p:cNvCxnSpPr>
            <a:cxnSpLocks/>
            <a:endCxn id="37" idx="0"/>
          </p:cNvCxnSpPr>
          <p:nvPr/>
        </p:nvCxnSpPr>
        <p:spPr>
          <a:xfrm>
            <a:off x="7596052" y="1905000"/>
            <a:ext cx="0" cy="19323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3E7E2984-4E04-403C-9F45-25B3ECCB8016}"/>
              </a:ext>
            </a:extLst>
          </p:cNvPr>
          <p:cNvCxnSpPr>
            <a:cxnSpLocks/>
          </p:cNvCxnSpPr>
          <p:nvPr/>
        </p:nvCxnSpPr>
        <p:spPr>
          <a:xfrm flipV="1">
            <a:off x="5789612" y="1902851"/>
            <a:ext cx="1806440" cy="19933"/>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52827A15-92C5-4A79-B329-0F65953E5A37}"/>
              </a:ext>
            </a:extLst>
          </p:cNvPr>
          <p:cNvCxnSpPr>
            <a:cxnSpLocks/>
          </p:cNvCxnSpPr>
          <p:nvPr/>
        </p:nvCxnSpPr>
        <p:spPr>
          <a:xfrm flipH="1" flipV="1">
            <a:off x="3986588" y="1902851"/>
            <a:ext cx="1574424" cy="19933"/>
          </a:xfrm>
          <a:prstGeom prst="line">
            <a:avLst/>
          </a:prstGeom>
          <a:ln/>
        </p:spPr>
        <p:style>
          <a:lnRef idx="2">
            <a:schemeClr val="accent1"/>
          </a:lnRef>
          <a:fillRef idx="0">
            <a:schemeClr val="accent1"/>
          </a:fillRef>
          <a:effectRef idx="1">
            <a:schemeClr val="accent1"/>
          </a:effectRef>
          <a:fontRef idx="minor">
            <a:schemeClr val="tx1"/>
          </a:fontRef>
        </p:style>
      </p:cxnSp>
      <p:sp>
        <p:nvSpPr>
          <p:cNvPr id="70" name="Rectangle 69">
            <a:extLst>
              <a:ext uri="{FF2B5EF4-FFF2-40B4-BE49-F238E27FC236}">
                <a16:creationId xmlns:a16="http://schemas.microsoft.com/office/drawing/2014/main" id="{D1E37E47-C4FD-4A95-8BA5-D49F1A683ED9}"/>
              </a:ext>
            </a:extLst>
          </p:cNvPr>
          <p:cNvSpPr/>
          <p:nvPr/>
        </p:nvSpPr>
        <p:spPr>
          <a:xfrm>
            <a:off x="6934928" y="5428734"/>
            <a:ext cx="1658582" cy="523220"/>
          </a:xfrm>
          <a:prstGeom prst="rect">
            <a:avLst/>
          </a:prstGeom>
        </p:spPr>
        <p:txBody>
          <a:bodyPr wrap="square">
            <a:spAutoFit/>
          </a:bodyPr>
          <a:lstStyle/>
          <a:p>
            <a:r>
              <a:rPr lang="en-US" sz="2800" dirty="0"/>
              <a:t>Decrypt</a:t>
            </a:r>
          </a:p>
        </p:txBody>
      </p:sp>
      <p:sp>
        <p:nvSpPr>
          <p:cNvPr id="71" name="Rectangle 70">
            <a:extLst>
              <a:ext uri="{FF2B5EF4-FFF2-40B4-BE49-F238E27FC236}">
                <a16:creationId xmlns:a16="http://schemas.microsoft.com/office/drawing/2014/main" id="{F2535DA0-CF91-4C12-9AAC-9D987CA3DD93}"/>
              </a:ext>
            </a:extLst>
          </p:cNvPr>
          <p:cNvSpPr/>
          <p:nvPr/>
        </p:nvSpPr>
        <p:spPr>
          <a:xfrm>
            <a:off x="5014149" y="2426409"/>
            <a:ext cx="1376852" cy="584775"/>
          </a:xfrm>
          <a:prstGeom prst="rect">
            <a:avLst/>
          </a:prstGeom>
        </p:spPr>
        <p:txBody>
          <a:bodyPr wrap="none">
            <a:spAutoFit/>
          </a:bodyPr>
          <a:lstStyle/>
          <a:p>
            <a:r>
              <a:rPr lang="en-US" sz="3200" dirty="0"/>
              <a:t>Key = 3</a:t>
            </a:r>
          </a:p>
        </p:txBody>
      </p:sp>
      <p:sp>
        <p:nvSpPr>
          <p:cNvPr id="72" name="Rectangle 71">
            <a:extLst>
              <a:ext uri="{FF2B5EF4-FFF2-40B4-BE49-F238E27FC236}">
                <a16:creationId xmlns:a16="http://schemas.microsoft.com/office/drawing/2014/main" id="{D5B6CC5F-29A0-48DA-A154-FBC145A5F485}"/>
              </a:ext>
            </a:extLst>
          </p:cNvPr>
          <p:cNvSpPr/>
          <p:nvPr/>
        </p:nvSpPr>
        <p:spPr>
          <a:xfrm>
            <a:off x="5350933" y="4588645"/>
            <a:ext cx="1012992" cy="830997"/>
          </a:xfrm>
          <a:prstGeom prst="rect">
            <a:avLst/>
          </a:prstGeom>
        </p:spPr>
        <p:txBody>
          <a:bodyPr wrap="square">
            <a:spAutoFit/>
          </a:bodyPr>
          <a:lstStyle/>
          <a:p>
            <a:r>
              <a:rPr lang="en-US" dirty="0">
                <a:solidFill>
                  <a:schemeClr val="tx1">
                    <a:lumMod val="50000"/>
                  </a:schemeClr>
                </a:solidFill>
              </a:rPr>
              <a:t>4    5</a:t>
            </a:r>
          </a:p>
          <a:p>
            <a:r>
              <a:rPr lang="en-US" dirty="0">
                <a:solidFill>
                  <a:schemeClr val="tx1">
                    <a:lumMod val="50000"/>
                  </a:schemeClr>
                </a:solidFill>
              </a:rPr>
              <a:t>6    7</a:t>
            </a:r>
          </a:p>
        </p:txBody>
      </p:sp>
      <p:sp>
        <p:nvSpPr>
          <p:cNvPr id="77" name="Rectangle 76">
            <a:extLst>
              <a:ext uri="{FF2B5EF4-FFF2-40B4-BE49-F238E27FC236}">
                <a16:creationId xmlns:a16="http://schemas.microsoft.com/office/drawing/2014/main" id="{5C510932-6809-40EB-84C0-2CE97E944A1A}"/>
              </a:ext>
            </a:extLst>
          </p:cNvPr>
          <p:cNvSpPr/>
          <p:nvPr/>
        </p:nvSpPr>
        <p:spPr>
          <a:xfrm>
            <a:off x="1456791" y="3426767"/>
            <a:ext cx="1275927" cy="461665"/>
          </a:xfrm>
          <a:prstGeom prst="rect">
            <a:avLst/>
          </a:prstGeom>
        </p:spPr>
        <p:txBody>
          <a:bodyPr wrap="none">
            <a:spAutoFit/>
          </a:bodyPr>
          <a:lstStyle/>
          <a:p>
            <a:r>
              <a:rPr lang="en-US" dirty="0"/>
              <a:t>Plaintext</a:t>
            </a:r>
          </a:p>
        </p:txBody>
      </p:sp>
      <p:sp>
        <p:nvSpPr>
          <p:cNvPr id="78" name="Rectangle 77">
            <a:extLst>
              <a:ext uri="{FF2B5EF4-FFF2-40B4-BE49-F238E27FC236}">
                <a16:creationId xmlns:a16="http://schemas.microsoft.com/office/drawing/2014/main" id="{2E280F12-1182-417F-ADC7-4B5C6D0A1C14}"/>
              </a:ext>
            </a:extLst>
          </p:cNvPr>
          <p:cNvSpPr/>
          <p:nvPr/>
        </p:nvSpPr>
        <p:spPr>
          <a:xfrm>
            <a:off x="8815287" y="3502967"/>
            <a:ext cx="1275927" cy="461665"/>
          </a:xfrm>
          <a:prstGeom prst="rect">
            <a:avLst/>
          </a:prstGeom>
        </p:spPr>
        <p:txBody>
          <a:bodyPr wrap="none">
            <a:spAutoFit/>
          </a:bodyPr>
          <a:lstStyle/>
          <a:p>
            <a:r>
              <a:rPr lang="en-US" dirty="0"/>
              <a:t>Plaintext</a:t>
            </a:r>
          </a:p>
        </p:txBody>
      </p:sp>
      <p:sp>
        <p:nvSpPr>
          <p:cNvPr id="79" name="Rectangle 78">
            <a:extLst>
              <a:ext uri="{FF2B5EF4-FFF2-40B4-BE49-F238E27FC236}">
                <a16:creationId xmlns:a16="http://schemas.microsoft.com/office/drawing/2014/main" id="{70C55D9C-ED03-4CF3-A82B-6789C8BAFA75}"/>
              </a:ext>
            </a:extLst>
          </p:cNvPr>
          <p:cNvSpPr/>
          <p:nvPr/>
        </p:nvSpPr>
        <p:spPr>
          <a:xfrm>
            <a:off x="4988915" y="3440381"/>
            <a:ext cx="1488806" cy="461665"/>
          </a:xfrm>
          <a:prstGeom prst="rect">
            <a:avLst/>
          </a:prstGeom>
        </p:spPr>
        <p:txBody>
          <a:bodyPr wrap="none">
            <a:spAutoFit/>
          </a:bodyPr>
          <a:lstStyle/>
          <a:p>
            <a:r>
              <a:rPr lang="en-US" dirty="0"/>
              <a:t>Ciphertext</a:t>
            </a:r>
          </a:p>
        </p:txBody>
      </p:sp>
      <p:pic>
        <p:nvPicPr>
          <p:cNvPr id="32" name="Graphic 31" descr="Key">
            <a:extLst>
              <a:ext uri="{FF2B5EF4-FFF2-40B4-BE49-F238E27FC236}">
                <a16:creationId xmlns:a16="http://schemas.microsoft.com/office/drawing/2014/main" id="{74B95038-90D6-4CAB-B8F0-F085D99E9AC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5400000">
            <a:off x="4960509" y="1160784"/>
            <a:ext cx="1484133" cy="1484133"/>
          </a:xfrm>
          <a:prstGeom prst="rect">
            <a:avLst/>
          </a:prstGeom>
        </p:spPr>
      </p:pic>
      <p:pic>
        <p:nvPicPr>
          <p:cNvPr id="20" name="Graphic 19" descr="Paper">
            <a:extLst>
              <a:ext uri="{FF2B5EF4-FFF2-40B4-BE49-F238E27FC236}">
                <a16:creationId xmlns:a16="http://schemas.microsoft.com/office/drawing/2014/main" id="{48E77E02-15DC-4ADF-ADB9-1CF3110CF7D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95802" y="3671213"/>
            <a:ext cx="2325813" cy="2325813"/>
          </a:xfrm>
          <a:prstGeom prst="rect">
            <a:avLst/>
          </a:prstGeom>
        </p:spPr>
      </p:pic>
      <p:pic>
        <p:nvPicPr>
          <p:cNvPr id="21" name="Graphic 20" descr="Paper">
            <a:extLst>
              <a:ext uri="{FF2B5EF4-FFF2-40B4-BE49-F238E27FC236}">
                <a16:creationId xmlns:a16="http://schemas.microsoft.com/office/drawing/2014/main" id="{CB3F9EA5-2EF3-4A60-B3D6-356069DD5F2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295880" y="3733799"/>
            <a:ext cx="2325813" cy="2325813"/>
          </a:xfrm>
          <a:prstGeom prst="rect">
            <a:avLst/>
          </a:prstGeom>
        </p:spPr>
      </p:pic>
      <p:sp>
        <p:nvSpPr>
          <p:cNvPr id="22" name="Rectangle 21">
            <a:extLst>
              <a:ext uri="{FF2B5EF4-FFF2-40B4-BE49-F238E27FC236}">
                <a16:creationId xmlns:a16="http://schemas.microsoft.com/office/drawing/2014/main" id="{674E9B5E-8BA6-42D8-9832-80C982A0A614}"/>
              </a:ext>
            </a:extLst>
          </p:cNvPr>
          <p:cNvSpPr/>
          <p:nvPr/>
        </p:nvSpPr>
        <p:spPr>
          <a:xfrm>
            <a:off x="1668295" y="4648200"/>
            <a:ext cx="1012992" cy="830997"/>
          </a:xfrm>
          <a:prstGeom prst="rect">
            <a:avLst/>
          </a:prstGeom>
        </p:spPr>
        <p:txBody>
          <a:bodyPr wrap="square">
            <a:spAutoFit/>
          </a:bodyPr>
          <a:lstStyle/>
          <a:p>
            <a:r>
              <a:rPr lang="en-US" dirty="0"/>
              <a:t>1    2 </a:t>
            </a:r>
          </a:p>
          <a:p>
            <a:r>
              <a:rPr lang="en-US" dirty="0"/>
              <a:t>3    4</a:t>
            </a:r>
          </a:p>
        </p:txBody>
      </p:sp>
      <p:sp>
        <p:nvSpPr>
          <p:cNvPr id="23" name="Rectangle 22">
            <a:extLst>
              <a:ext uri="{FF2B5EF4-FFF2-40B4-BE49-F238E27FC236}">
                <a16:creationId xmlns:a16="http://schemas.microsoft.com/office/drawing/2014/main" id="{2333A652-318A-49B0-9938-C5454CA27ED6}"/>
              </a:ext>
            </a:extLst>
          </p:cNvPr>
          <p:cNvSpPr/>
          <p:nvPr/>
        </p:nvSpPr>
        <p:spPr>
          <a:xfrm>
            <a:off x="9061904" y="4648200"/>
            <a:ext cx="1012992" cy="830997"/>
          </a:xfrm>
          <a:prstGeom prst="rect">
            <a:avLst/>
          </a:prstGeom>
        </p:spPr>
        <p:txBody>
          <a:bodyPr wrap="square">
            <a:spAutoFit/>
          </a:bodyPr>
          <a:lstStyle/>
          <a:p>
            <a:r>
              <a:rPr lang="en-US" dirty="0"/>
              <a:t>1    2 </a:t>
            </a:r>
          </a:p>
          <a:p>
            <a:r>
              <a:rPr lang="en-US" dirty="0"/>
              <a:t>3    4</a:t>
            </a:r>
          </a:p>
        </p:txBody>
      </p:sp>
      <p:sp>
        <p:nvSpPr>
          <p:cNvPr id="25" name="Rectangle 24">
            <a:extLst>
              <a:ext uri="{FF2B5EF4-FFF2-40B4-BE49-F238E27FC236}">
                <a16:creationId xmlns:a16="http://schemas.microsoft.com/office/drawing/2014/main" id="{0151AEC9-9142-43C2-9F85-044BEAA2759F}"/>
              </a:ext>
            </a:extLst>
          </p:cNvPr>
          <p:cNvSpPr/>
          <p:nvPr/>
        </p:nvSpPr>
        <p:spPr>
          <a:xfrm>
            <a:off x="3665729" y="4132319"/>
            <a:ext cx="598241" cy="584775"/>
          </a:xfrm>
          <a:prstGeom prst="rect">
            <a:avLst/>
          </a:prstGeom>
        </p:spPr>
        <p:txBody>
          <a:bodyPr wrap="none">
            <a:spAutoFit/>
          </a:bodyPr>
          <a:lstStyle/>
          <a:p>
            <a:r>
              <a:rPr lang="en-US" sz="3200" dirty="0">
                <a:solidFill>
                  <a:schemeClr val="accent1">
                    <a:lumMod val="60000"/>
                    <a:lumOff val="40000"/>
                  </a:schemeClr>
                </a:solidFill>
              </a:rPr>
              <a:t>+3</a:t>
            </a:r>
          </a:p>
        </p:txBody>
      </p:sp>
      <p:sp>
        <p:nvSpPr>
          <p:cNvPr id="26" name="Rectangle 25">
            <a:extLst>
              <a:ext uri="{FF2B5EF4-FFF2-40B4-BE49-F238E27FC236}">
                <a16:creationId xmlns:a16="http://schemas.microsoft.com/office/drawing/2014/main" id="{FE8E2C04-5217-4AFC-AD5D-7D90F6EA1364}"/>
              </a:ext>
            </a:extLst>
          </p:cNvPr>
          <p:cNvSpPr/>
          <p:nvPr/>
        </p:nvSpPr>
        <p:spPr>
          <a:xfrm>
            <a:off x="7312708" y="4149436"/>
            <a:ext cx="528217" cy="584775"/>
          </a:xfrm>
          <a:prstGeom prst="rect">
            <a:avLst/>
          </a:prstGeom>
        </p:spPr>
        <p:txBody>
          <a:bodyPr wrap="square">
            <a:spAutoFit/>
          </a:bodyPr>
          <a:lstStyle/>
          <a:p>
            <a:r>
              <a:rPr lang="en-US" sz="3200" dirty="0">
                <a:solidFill>
                  <a:schemeClr val="accent1">
                    <a:lumMod val="60000"/>
                    <a:lumOff val="40000"/>
                  </a:schemeClr>
                </a:solidFill>
              </a:rPr>
              <a:t>-3</a:t>
            </a:r>
          </a:p>
        </p:txBody>
      </p:sp>
      <p:sp>
        <p:nvSpPr>
          <p:cNvPr id="2" name="Rectangle 1">
            <a:extLst>
              <a:ext uri="{FF2B5EF4-FFF2-40B4-BE49-F238E27FC236}">
                <a16:creationId xmlns:a16="http://schemas.microsoft.com/office/drawing/2014/main" id="{62C4BA06-5075-4B06-8174-BDAD384D2D89}"/>
              </a:ext>
            </a:extLst>
          </p:cNvPr>
          <p:cNvSpPr/>
          <p:nvPr/>
        </p:nvSpPr>
        <p:spPr>
          <a:xfrm>
            <a:off x="8587238" y="445894"/>
            <a:ext cx="6092825" cy="1938992"/>
          </a:xfrm>
          <a:prstGeom prst="rect">
            <a:avLst/>
          </a:prstGeom>
        </p:spPr>
        <p:txBody>
          <a:bodyPr anchor="t">
            <a:spAutoFit/>
          </a:bodyPr>
          <a:lstStyle/>
          <a:p>
            <a:pPr marL="342900" indent="-342900">
              <a:buFont typeface="Arial" panose="020B0604020202020204" pitchFamily="34" charset="0"/>
              <a:buChar char="•"/>
            </a:pPr>
            <a:r>
              <a:rPr lang="en-US" sz="4000" dirty="0"/>
              <a:t>Single key</a:t>
            </a:r>
          </a:p>
          <a:p>
            <a:pPr marL="342900" indent="-342900">
              <a:buFont typeface="Arial" panose="020B0604020202020204" pitchFamily="34" charset="0"/>
              <a:buChar char="•"/>
            </a:pPr>
            <a:r>
              <a:rPr lang="en-US" sz="4000" dirty="0"/>
              <a:t>More efficient</a:t>
            </a:r>
          </a:p>
          <a:p>
            <a:pPr marL="342900" indent="-342900">
              <a:buFont typeface="Arial" panose="020B0604020202020204" pitchFamily="34" charset="0"/>
              <a:buChar char="•"/>
            </a:pPr>
            <a:r>
              <a:rPr lang="en-US" sz="4000" dirty="0">
                <a:cs typeface="Calibri"/>
              </a:rPr>
              <a:t>Less secure</a:t>
            </a:r>
          </a:p>
        </p:txBody>
      </p:sp>
      <p:sp>
        <p:nvSpPr>
          <p:cNvPr id="3" name="TextBox 2">
            <a:extLst>
              <a:ext uri="{FF2B5EF4-FFF2-40B4-BE49-F238E27FC236}">
                <a16:creationId xmlns:a16="http://schemas.microsoft.com/office/drawing/2014/main" id="{604364AA-FE36-498A-AA02-BCC85AF47DA5}"/>
              </a:ext>
            </a:extLst>
          </p:cNvPr>
          <p:cNvSpPr txBox="1"/>
          <p:nvPr/>
        </p:nvSpPr>
        <p:spPr>
          <a:xfrm>
            <a:off x="9396433" y="2558176"/>
            <a:ext cx="6094412"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a:cs typeface="Arial"/>
              </a:rPr>
              <a:t>AES Encryption​</a:t>
            </a:r>
          </a:p>
        </p:txBody>
      </p:sp>
    </p:spTree>
    <p:extLst>
      <p:ext uri="{BB962C8B-B14F-4D97-AF65-F5344CB8AC3E}">
        <p14:creationId xmlns:p14="http://schemas.microsoft.com/office/powerpoint/2010/main" val="4016256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0"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nodeType="with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fade">
                                      <p:cBhvr>
                                        <p:cTn id="18" dur="500"/>
                                        <p:tgtEl>
                                          <p:spTgt spid="6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fade">
                                      <p:cBhvr>
                                        <p:cTn id="21" dur="500"/>
                                        <p:tgtEl>
                                          <p:spTgt spid="72"/>
                                        </p:tgtEl>
                                      </p:cBhvr>
                                    </p:animEffect>
                                  </p:childTnLst>
                                </p:cTn>
                              </p:par>
                              <p:par>
                                <p:cTn id="22" presetID="10" presetClass="entr" presetSubtype="0" fill="hold"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500"/>
                                        <p:tgtEl>
                                          <p:spTgt spid="7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par>
                                <p:cTn id="33" presetID="10" presetClass="entr" presetSubtype="0"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fade">
                                      <p:cBhvr>
                                        <p:cTn id="35" dur="500"/>
                                        <p:tgtEl>
                                          <p:spTgt spid="47"/>
                                        </p:tgtEl>
                                      </p:cBhvr>
                                    </p:animEffect>
                                  </p:childTnLst>
                                </p:cTn>
                              </p:par>
                              <p:par>
                                <p:cTn id="36" presetID="10" presetClass="entr" presetSubtype="0" fill="hold" nodeType="withEffect">
                                  <p:stCondLst>
                                    <p:cond delay="0"/>
                                  </p:stCondLst>
                                  <p:childTnLst>
                                    <p:set>
                                      <p:cBhvr>
                                        <p:cTn id="37" dur="1" fill="hold">
                                          <p:stCondLst>
                                            <p:cond delay="0"/>
                                          </p:stCondLst>
                                        </p:cTn>
                                        <p:tgtEl>
                                          <p:spTgt spid="61"/>
                                        </p:tgtEl>
                                        <p:attrNameLst>
                                          <p:attrName>style.visibility</p:attrName>
                                        </p:attrNameLst>
                                      </p:cBhvr>
                                      <p:to>
                                        <p:strVal val="visible"/>
                                      </p:to>
                                    </p:set>
                                    <p:animEffect transition="in" filter="fade">
                                      <p:cBhvr>
                                        <p:cTn id="38" dur="500"/>
                                        <p:tgtEl>
                                          <p:spTgt spid="6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8"/>
                                        </p:tgtEl>
                                        <p:attrNameLst>
                                          <p:attrName>style.visibility</p:attrName>
                                        </p:attrNameLst>
                                      </p:cBhvr>
                                      <p:to>
                                        <p:strVal val="visible"/>
                                      </p:to>
                                    </p:set>
                                    <p:animEffect transition="in" filter="fade">
                                      <p:cBhvr>
                                        <p:cTn id="47" dur="500"/>
                                        <p:tgtEl>
                                          <p:spTgt spid="7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8" grpId="0"/>
      <p:bldP spid="79" grpId="0"/>
      <p:bldP spid="23" grpId="0"/>
      <p:bldP spid="25" grpId="0"/>
      <p:bldP spid="26" grpId="0"/>
      <p:bldP spid="3" grpId="0"/>
    </p:bldLst>
  </p:timing>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http://purl.org/dc/terms/"/>
    <ds:schemaRef ds:uri="4873beb7-5857-4685-be1f-d57550cc96cc"/>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2241</TotalTime>
  <Words>2789</Words>
  <Application>Microsoft Office PowerPoint</Application>
  <PresentationFormat>Custom</PresentationFormat>
  <Paragraphs>465</Paragraphs>
  <Slides>29</Slides>
  <Notes>13</Notes>
  <HiddenSlides>0</HiddenSlides>
  <MMClips>1</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Tech 16x9</vt:lpstr>
      <vt:lpstr>Ransomware: Malicious Encryption </vt:lpstr>
      <vt:lpstr>Terminology in Cryptography</vt:lpstr>
      <vt:lpstr>PowerPoint Presentation</vt:lpstr>
      <vt:lpstr>PowerPoint Presentation</vt:lpstr>
      <vt:lpstr>The First Ransomware</vt:lpstr>
      <vt:lpstr>PowerPoint Presentation</vt:lpstr>
      <vt:lpstr>The First Ransomware</vt:lpstr>
      <vt:lpstr>CryptoViral Extortion</vt:lpstr>
      <vt:lpstr>Symmetric Encryption</vt:lpstr>
      <vt:lpstr>Asymmetric Encryption</vt:lpstr>
      <vt:lpstr>PowerPoint Presentation</vt:lpstr>
      <vt:lpstr>Ransomware Attack</vt:lpstr>
      <vt:lpstr>Ransomware Attack</vt:lpstr>
      <vt:lpstr>Ransomware Attack</vt:lpstr>
      <vt:lpstr>Ransomware Attack</vt:lpstr>
      <vt:lpstr>Ransomware Attack</vt:lpstr>
      <vt:lpstr>Ransomware Attack</vt:lpstr>
      <vt:lpstr>Ransomware Attack</vt:lpstr>
      <vt:lpstr>Ransomware Attack</vt:lpstr>
      <vt:lpstr>Ransomware Attack</vt:lpstr>
      <vt:lpstr>Ransomware Attack</vt:lpstr>
      <vt:lpstr>Ransomware Attack</vt:lpstr>
      <vt:lpstr>Ransomware Attack</vt:lpstr>
      <vt:lpstr>Ransomware Attack</vt:lpstr>
      <vt:lpstr>PowerPoint Presentation</vt:lpstr>
      <vt:lpstr>Ransomware Attacks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 State of The Field: Ransomware</dc:title>
  <dc:creator>Colton</dc:creator>
  <cp:lastModifiedBy>Colton Alseth</cp:lastModifiedBy>
  <cp:revision>317</cp:revision>
  <dcterms:created xsi:type="dcterms:W3CDTF">2018-09-20T18:09:53Z</dcterms:created>
  <dcterms:modified xsi:type="dcterms:W3CDTF">2018-12-13T05:49:43Z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