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8" r:id="rId2"/>
    <p:sldId id="282" r:id="rId3"/>
    <p:sldId id="285" r:id="rId4"/>
    <p:sldId id="341" r:id="rId5"/>
    <p:sldId id="287" r:id="rId6"/>
    <p:sldId id="283" r:id="rId7"/>
    <p:sldId id="337" r:id="rId8"/>
    <p:sldId id="304" r:id="rId9"/>
    <p:sldId id="286" r:id="rId10"/>
    <p:sldId id="295" r:id="rId11"/>
    <p:sldId id="294" r:id="rId12"/>
    <p:sldId id="312" r:id="rId13"/>
    <p:sldId id="289" r:id="rId14"/>
    <p:sldId id="290" r:id="rId15"/>
    <p:sldId id="284" r:id="rId16"/>
    <p:sldId id="301" r:id="rId17"/>
    <p:sldId id="306" r:id="rId18"/>
    <p:sldId id="307" r:id="rId19"/>
    <p:sldId id="309" r:id="rId20"/>
    <p:sldId id="291" r:id="rId21"/>
    <p:sldId id="292" r:id="rId22"/>
    <p:sldId id="319" r:id="rId23"/>
    <p:sldId id="318" r:id="rId24"/>
    <p:sldId id="293" r:id="rId25"/>
    <p:sldId id="320" r:id="rId26"/>
    <p:sldId id="336" r:id="rId27"/>
    <p:sldId id="321" r:id="rId28"/>
    <p:sldId id="297" r:id="rId29"/>
    <p:sldId id="322" r:id="rId30"/>
    <p:sldId id="323" r:id="rId31"/>
    <p:sldId id="330" r:id="rId32"/>
    <p:sldId id="326" r:id="rId33"/>
    <p:sldId id="329" r:id="rId34"/>
    <p:sldId id="327" r:id="rId35"/>
    <p:sldId id="328" r:id="rId36"/>
    <p:sldId id="332" r:id="rId37"/>
    <p:sldId id="333" r:id="rId38"/>
    <p:sldId id="338" r:id="rId39"/>
    <p:sldId id="339" r:id="rId40"/>
    <p:sldId id="271" r:id="rId41"/>
    <p:sldId id="299" r:id="rId42"/>
    <p:sldId id="314" r:id="rId43"/>
    <p:sldId id="315" r:id="rId44"/>
    <p:sldId id="316" r:id="rId45"/>
    <p:sldId id="317" r:id="rId4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519" autoAdjust="0"/>
  </p:normalViewPr>
  <p:slideViewPr>
    <p:cSldViewPr snapToGrid="0" snapToObjects="1">
      <p:cViewPr>
        <p:scale>
          <a:sx n="100" d="100"/>
          <a:sy n="100" d="100"/>
        </p:scale>
        <p:origin x="-928" y="-8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D834-3710-1540-AC7B-6B1395A06C1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E4D2-938B-784F-9A8C-ECC71390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44D0-936C-ED4C-81EA-60C120F304AC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DEA69-8F35-0E48-BBD9-CBC880F9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9542-D81A-864F-A747-83A5F8ACB5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1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pyspark.sql</a:t>
            </a:r>
            <a:r>
              <a:rPr lang="en-US" dirty="0" smtClean="0"/>
              <a:t> import </a:t>
            </a:r>
            <a:r>
              <a:rPr lang="en-US" dirty="0" err="1" smtClean="0"/>
              <a:t>SQLContext</a:t>
            </a:r>
            <a:r>
              <a:rPr lang="en-US" dirty="0" smtClean="0"/>
              <a:t>, Row</a:t>
            </a:r>
          </a:p>
          <a:p>
            <a:endParaRPr lang="en-US" dirty="0" smtClean="0"/>
          </a:p>
          <a:p>
            <a:r>
              <a:rPr lang="en-US" dirty="0" smtClean="0"/>
              <a:t>lines = </a:t>
            </a:r>
            <a:r>
              <a:rPr lang="en-US" dirty="0" err="1" smtClean="0"/>
              <a:t>sc.textFile</a:t>
            </a:r>
            <a:r>
              <a:rPr lang="en-US" dirty="0" smtClean="0"/>
              <a:t>("/user/admin/Wikipedia/*")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parse_line</a:t>
            </a:r>
            <a:r>
              <a:rPr lang="en-US" dirty="0" smtClean="0"/>
              <a:t>(line):</a:t>
            </a:r>
          </a:p>
          <a:p>
            <a:r>
              <a:rPr lang="en-US" baseline="0" dirty="0" smtClean="0"/>
              <a:t>    t</a:t>
            </a:r>
            <a:r>
              <a:rPr lang="en-US" dirty="0" smtClean="0"/>
              <a:t>okens = </a:t>
            </a:r>
            <a:r>
              <a:rPr lang="en-US" dirty="0" err="1" smtClean="0"/>
              <a:t>line.split</a:t>
            </a:r>
            <a:r>
              <a:rPr lang="en-US" dirty="0" smtClean="0"/>
              <a:t>('\t')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return Row(page=tokens[4], hits=</a:t>
            </a:r>
            <a:r>
              <a:rPr lang="en-US" dirty="0" err="1" smtClean="0"/>
              <a:t>int</a:t>
            </a:r>
            <a:r>
              <a:rPr lang="en-US" dirty="0" smtClean="0"/>
              <a:t>(tokens[5]))</a:t>
            </a:r>
          </a:p>
          <a:p>
            <a:r>
              <a:rPr lang="en-US" dirty="0" smtClean="0"/>
              <a:t>data = </a:t>
            </a:r>
            <a:r>
              <a:rPr lang="en-US" dirty="0" err="1" smtClean="0"/>
              <a:t>lines.map</a:t>
            </a:r>
            <a:r>
              <a:rPr lang="en-US" dirty="0" smtClean="0"/>
              <a:t>(</a:t>
            </a:r>
            <a:r>
              <a:rPr lang="en-US" dirty="0" err="1" smtClean="0"/>
              <a:t>parse_line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sqlContext</a:t>
            </a:r>
            <a:r>
              <a:rPr lang="en-US" dirty="0" smtClean="0"/>
              <a:t> = </a:t>
            </a:r>
            <a:r>
              <a:rPr lang="en-US" dirty="0" err="1" smtClean="0"/>
              <a:t>SQLContext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wtDataFrame</a:t>
            </a:r>
            <a:r>
              <a:rPr lang="en-US" dirty="0" smtClean="0"/>
              <a:t> = </a:t>
            </a:r>
            <a:r>
              <a:rPr lang="en-US" dirty="0" err="1" smtClean="0"/>
              <a:t>sqlContext.createDataFrame</a:t>
            </a:r>
            <a:r>
              <a:rPr lang="en-US" dirty="0" smtClean="0"/>
              <a:t>(data)</a:t>
            </a:r>
          </a:p>
          <a:p>
            <a:r>
              <a:rPr lang="en-US" dirty="0" err="1" smtClean="0"/>
              <a:t>wtDataFrame.registerTempTable</a:t>
            </a:r>
            <a:r>
              <a:rPr lang="en-US" dirty="0" smtClean="0"/>
              <a:t>("</a:t>
            </a:r>
            <a:r>
              <a:rPr lang="en-US" dirty="0" err="1" smtClean="0"/>
              <a:t>wt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b="0" dirty="0" err="1" smtClean="0">
                <a:solidFill>
                  <a:srgbClr val="000000"/>
                </a:solidFill>
                <a:latin typeface="Menlo"/>
              </a:rPr>
              <a:t>hitCountsRDD</a:t>
            </a:r>
            <a:r>
              <a:rPr lang="en-US" sz="1200" b="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Menlo"/>
              </a:rPr>
              <a:t>sqlContext.sql</a:t>
            </a:r>
            <a:r>
              <a:rPr lang="en-US" sz="1200" b="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200" b="0" dirty="0" smtClean="0">
                <a:solidFill>
                  <a:srgbClr val="008000"/>
                </a:solidFill>
                <a:latin typeface="Menlo"/>
              </a:rPr>
              <a:t>"SELECT hits, COUNT(*) AS c FROM </a:t>
            </a:r>
            <a:r>
              <a:rPr lang="en-US" sz="1200" b="0" dirty="0" err="1" smtClean="0">
                <a:solidFill>
                  <a:srgbClr val="008000"/>
                </a:solidFill>
                <a:latin typeface="Menlo"/>
              </a:rPr>
              <a:t>wt</a:t>
            </a:r>
            <a:r>
              <a:rPr lang="en-US" sz="1200" b="0" dirty="0" smtClean="0">
                <a:solidFill>
                  <a:srgbClr val="008000"/>
                </a:solidFill>
                <a:latin typeface="Menlo"/>
              </a:rPr>
              <a:t> GROUP BY hits ORDER BY hits</a:t>
            </a:r>
            <a:r>
              <a:rPr lang="en-US" sz="12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Menlo"/>
              </a:rPr>
              <a:t>).cache()</a:t>
            </a:r>
          </a:p>
          <a:p>
            <a:pPr marL="0" indent="0">
              <a:buNone/>
            </a:pPr>
            <a:r>
              <a:rPr lang="en-US" sz="1200" b="0" dirty="0" err="1" smtClean="0">
                <a:solidFill>
                  <a:srgbClr val="000000"/>
                </a:solidFill>
                <a:latin typeface="Menlo"/>
              </a:rPr>
              <a:t>hitCounts</a:t>
            </a:r>
            <a:r>
              <a:rPr lang="en-US" sz="1200" b="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Menlo"/>
              </a:rPr>
              <a:t>hitCountsRDD.collect</a:t>
            </a:r>
            <a:r>
              <a:rPr lang="en-US" sz="1200" b="0" dirty="0" smtClean="0">
                <a:solidFill>
                  <a:srgbClr val="000000"/>
                </a:solidFill>
                <a:latin typeface="Menlo"/>
              </a:rPr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</a:t>
            </a:r>
          </a:p>
          <a:p>
            <a:endParaRPr lang="en-US" dirty="0" smtClean="0"/>
          </a:p>
          <a:p>
            <a:r>
              <a:rPr lang="en-US" dirty="0" smtClean="0"/>
              <a:t>hits = map(lambda r: </a:t>
            </a:r>
            <a:r>
              <a:rPr lang="en-US" dirty="0" err="1" smtClean="0"/>
              <a:t>r.hits</a:t>
            </a:r>
            <a:r>
              <a:rPr lang="en-US" dirty="0" smtClean="0"/>
              <a:t>, </a:t>
            </a:r>
            <a:r>
              <a:rPr lang="en-US" dirty="0" err="1" smtClean="0"/>
              <a:t>hitCounts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counts = map(lambda r: </a:t>
            </a:r>
            <a:r>
              <a:rPr lang="en-US" dirty="0" err="1" smtClean="0"/>
              <a:t>r.c</a:t>
            </a:r>
            <a:r>
              <a:rPr lang="en-US" dirty="0" smtClean="0"/>
              <a:t>, </a:t>
            </a:r>
            <a:r>
              <a:rPr lang="en-US" dirty="0" err="1" smtClean="0"/>
              <a:t>hitCounts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=(10,10))</a:t>
            </a:r>
          </a:p>
          <a:p>
            <a:r>
              <a:rPr lang="en-US" dirty="0" err="1" smtClean="0"/>
              <a:t>plt.scatter</a:t>
            </a:r>
            <a:r>
              <a:rPr lang="en-US" dirty="0" smtClean="0"/>
              <a:t>(hits, counts, marker=".")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5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</a:t>
            </a:r>
          </a:p>
          <a:p>
            <a:endParaRPr lang="en-US" dirty="0" smtClean="0"/>
          </a:p>
          <a:p>
            <a:r>
              <a:rPr lang="en-US" dirty="0" smtClean="0"/>
              <a:t>hits = map(lambda r: </a:t>
            </a:r>
            <a:r>
              <a:rPr lang="en-US" dirty="0" err="1" smtClean="0"/>
              <a:t>r.hits</a:t>
            </a:r>
            <a:r>
              <a:rPr lang="en-US" dirty="0" smtClean="0"/>
              <a:t>, </a:t>
            </a:r>
            <a:r>
              <a:rPr lang="en-US" dirty="0" err="1" smtClean="0"/>
              <a:t>hitCounts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counts = map(lambda r: </a:t>
            </a:r>
            <a:r>
              <a:rPr lang="en-US" dirty="0" err="1" smtClean="0"/>
              <a:t>r.c</a:t>
            </a:r>
            <a:r>
              <a:rPr lang="en-US" dirty="0" smtClean="0"/>
              <a:t>, </a:t>
            </a:r>
            <a:r>
              <a:rPr lang="en-US" dirty="0" err="1" smtClean="0"/>
              <a:t>hitCounts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=(10,10))</a:t>
            </a:r>
          </a:p>
          <a:p>
            <a:r>
              <a:rPr lang="en-US" dirty="0" err="1" smtClean="0"/>
              <a:t>plt.scatter</a:t>
            </a:r>
            <a:r>
              <a:rPr lang="en-US" dirty="0" smtClean="0"/>
              <a:t>(hits, counts, marker=".")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5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5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math</a:t>
            </a:r>
          </a:p>
          <a:p>
            <a:endParaRPr lang="en-US" dirty="0" smtClean="0"/>
          </a:p>
          <a:p>
            <a:r>
              <a:rPr lang="en-US" dirty="0" err="1" smtClean="0"/>
              <a:t>logHits</a:t>
            </a:r>
            <a:r>
              <a:rPr lang="en-US" dirty="0" smtClean="0"/>
              <a:t> = map(lambda r: </a:t>
            </a:r>
            <a:r>
              <a:rPr lang="en-US" dirty="0" err="1" smtClean="0"/>
              <a:t>math.log</a:t>
            </a:r>
            <a:r>
              <a:rPr lang="en-US" dirty="0" smtClean="0"/>
              <a:t>(</a:t>
            </a:r>
            <a:r>
              <a:rPr lang="en-US" dirty="0" err="1" smtClean="0"/>
              <a:t>r.hits</a:t>
            </a:r>
            <a:r>
              <a:rPr lang="en-US" dirty="0" smtClean="0"/>
              <a:t>), </a:t>
            </a:r>
            <a:r>
              <a:rPr lang="en-US" dirty="0" err="1" smtClean="0"/>
              <a:t>hitCounts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logCounts</a:t>
            </a:r>
            <a:r>
              <a:rPr lang="en-US" dirty="0" smtClean="0"/>
              <a:t> = map(lambda r: </a:t>
            </a:r>
            <a:r>
              <a:rPr lang="en-US" dirty="0" err="1" smtClean="0"/>
              <a:t>math.log</a:t>
            </a:r>
            <a:r>
              <a:rPr lang="en-US" dirty="0" smtClean="0"/>
              <a:t>(</a:t>
            </a:r>
            <a:r>
              <a:rPr lang="en-US" dirty="0" err="1" smtClean="0"/>
              <a:t>r.c</a:t>
            </a:r>
            <a:r>
              <a:rPr lang="en-US" dirty="0" smtClean="0"/>
              <a:t>), </a:t>
            </a:r>
            <a:r>
              <a:rPr lang="en-US" dirty="0" err="1" smtClean="0"/>
              <a:t>hitCounts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=(10,10))</a:t>
            </a:r>
          </a:p>
          <a:p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logHits</a:t>
            </a:r>
            <a:r>
              <a:rPr lang="en-US" dirty="0" smtClean="0"/>
              <a:t>, </a:t>
            </a:r>
            <a:r>
              <a:rPr lang="en-US" dirty="0" err="1" smtClean="0"/>
              <a:t>logCounts</a:t>
            </a:r>
            <a:r>
              <a:rPr lang="en-US" dirty="0" smtClean="0"/>
              <a:t>, marker=".")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5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hitCountsRDD.rdd.filter</a:t>
            </a:r>
            <a:r>
              <a:rPr lang="en-US" dirty="0" smtClean="0"/>
              <a:t>(lambda r: </a:t>
            </a:r>
            <a:r>
              <a:rPr lang="en-US" dirty="0" err="1" smtClean="0"/>
              <a:t>math.log</a:t>
            </a:r>
            <a:r>
              <a:rPr lang="en-US" dirty="0" smtClean="0"/>
              <a:t>(</a:t>
            </a:r>
            <a:r>
              <a:rPr lang="en-US" dirty="0" err="1" smtClean="0"/>
              <a:t>r.hits</a:t>
            </a:r>
            <a:r>
              <a:rPr lang="en-US" dirty="0" smtClean="0"/>
              <a:t>) &gt;= 8.2 and </a:t>
            </a:r>
            <a:r>
              <a:rPr lang="en-US" dirty="0" err="1" smtClean="0"/>
              <a:t>math.log</a:t>
            </a:r>
            <a:r>
              <a:rPr lang="en-US" dirty="0" smtClean="0"/>
              <a:t>(</a:t>
            </a:r>
            <a:r>
              <a:rPr lang="en-US" dirty="0" err="1" smtClean="0"/>
              <a:t>r.hits</a:t>
            </a:r>
            <a:r>
              <a:rPr lang="en-US" dirty="0" smtClean="0"/>
              <a:t>) &lt;= 8.7 and </a:t>
            </a:r>
            <a:r>
              <a:rPr lang="en-US" dirty="0" err="1" smtClean="0"/>
              <a:t>math.log</a:t>
            </a:r>
            <a:r>
              <a:rPr lang="en-US" dirty="0" smtClean="0"/>
              <a:t>(</a:t>
            </a:r>
            <a:r>
              <a:rPr lang="en-US" dirty="0" err="1" smtClean="0"/>
              <a:t>r.c</a:t>
            </a:r>
            <a:r>
              <a:rPr lang="en-US" dirty="0" smtClean="0"/>
              <a:t>) &gt;= 2.5).collect()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5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/wiki/F%C3%A9d%C3%A9ration_Internationale_de_l%27Automobile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hitCountsRDD.rdd.filter(lambda r: math.log(r.hits) &gt;= 10.5 and math.log(r.hits) &lt;= 11.5 and math.log(r.c) &gt;= 2).collect()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[Row(hits=52524, c=9),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Row(hits=52526, c=8),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Row(hits=52529, c=10),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Row(hits=52620, c=11),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Row(hits=52627, c=8),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Row(hits=52632, c=11),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Row(hits=52634, c=9),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Row(hits=52641, c=10),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Row(hits=52643, c=11),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Row(hits=52652, c=9),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Row(hits=52655, c=10),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 Row(hits=52656, c=8)]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5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1 day directly</a:t>
            </a:r>
            <a:r>
              <a:rPr lang="en-US" baseline="0" dirty="0" smtClean="0"/>
              <a:t> to HDFS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YEAR=$1</a:t>
            </a:r>
          </a:p>
          <a:p>
            <a:r>
              <a:rPr lang="en-US" dirty="0" smtClean="0"/>
              <a:t>MONTH=$2</a:t>
            </a:r>
          </a:p>
          <a:p>
            <a:r>
              <a:rPr lang="en-US" dirty="0" smtClean="0"/>
              <a:t>DAY=$3</a:t>
            </a:r>
          </a:p>
          <a:p>
            <a:endParaRPr lang="en-US" dirty="0" smtClean="0"/>
          </a:p>
          <a:p>
            <a:r>
              <a:rPr lang="en-US" dirty="0" smtClean="0"/>
              <a:t>for HOUR in `</a:t>
            </a:r>
            <a:r>
              <a:rPr lang="en-US" dirty="0" err="1" smtClean="0"/>
              <a:t>seq</a:t>
            </a:r>
            <a:r>
              <a:rPr lang="en-US" dirty="0" smtClean="0"/>
              <a:t> -w 0 23`; do</a:t>
            </a:r>
          </a:p>
          <a:p>
            <a:r>
              <a:rPr lang="en-US" dirty="0" smtClean="0"/>
              <a:t>  FILENAME=</a:t>
            </a:r>
            <a:r>
              <a:rPr lang="en-US" dirty="0" err="1" smtClean="0"/>
              <a:t>pagecounts</a:t>
            </a:r>
            <a:r>
              <a:rPr lang="en-US" dirty="0" smtClean="0"/>
              <a:t>-${YEAR}${MONTH}${DAY}-${HOUR}0000</a:t>
            </a:r>
          </a:p>
          <a:p>
            <a:r>
              <a:rPr lang="en-US" dirty="0" smtClean="0"/>
              <a:t>  curl -s  http://</a:t>
            </a:r>
            <a:r>
              <a:rPr lang="en-US" dirty="0" err="1" smtClean="0"/>
              <a:t>dumps.wikimedia.org</a:t>
            </a:r>
            <a:r>
              <a:rPr lang="en-US" dirty="0" smtClean="0"/>
              <a:t>/other/</a:t>
            </a:r>
            <a:r>
              <a:rPr lang="en-US" dirty="0" err="1" smtClean="0"/>
              <a:t>pagecounts</a:t>
            </a:r>
            <a:r>
              <a:rPr lang="en-US" dirty="0" smtClean="0"/>
              <a:t>-raw/${YEAR}/${YEAR}-${MONTH}/${FILENAME}.</a:t>
            </a:r>
            <a:r>
              <a:rPr lang="en-US" dirty="0" err="1" smtClean="0"/>
              <a:t>gz</a:t>
            </a:r>
            <a:r>
              <a:rPr lang="en-US" dirty="0" smtClean="0"/>
              <a:t> | </a:t>
            </a:r>
            <a:r>
              <a:rPr lang="en-US" dirty="0" err="1" smtClean="0"/>
              <a:t>gunzip</a:t>
            </a:r>
            <a:r>
              <a:rPr lang="en-US" dirty="0" smtClean="0"/>
              <a:t> -c | hdfs </a:t>
            </a:r>
            <a:r>
              <a:rPr lang="en-US" dirty="0" err="1" smtClean="0"/>
              <a:t>dfs</a:t>
            </a:r>
            <a:r>
              <a:rPr lang="en-US" dirty="0" smtClean="0"/>
              <a:t> -put - /user/admin/</a:t>
            </a:r>
            <a:r>
              <a:rPr lang="en-US" dirty="0" err="1" smtClean="0"/>
              <a:t>WikipediaTraffic</a:t>
            </a:r>
            <a:r>
              <a:rPr lang="en-US" dirty="0" smtClean="0"/>
              <a:t>/${FILENAME}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org.apache.hadoop.fs</a:t>
            </a:r>
            <a:r>
              <a:rPr lang="en-US" dirty="0" smtClean="0"/>
              <a:t>.{</a:t>
            </a:r>
            <a:r>
              <a:rPr lang="en-US" dirty="0" err="1" smtClean="0"/>
              <a:t>FileSystem,Path</a:t>
            </a:r>
            <a:r>
              <a:rPr lang="en-US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pagecountsFileToRDD</a:t>
            </a:r>
            <a:r>
              <a:rPr lang="en-US" dirty="0" smtClean="0"/>
              <a:t>(path: Path) = {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mhdMatch</a:t>
            </a:r>
            <a:r>
              <a:rPr lang="en-US" dirty="0" smtClean="0"/>
              <a:t> =</a:t>
            </a:r>
            <a:r>
              <a:rPr lang="en-US" baseline="0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pagecounts</a:t>
            </a:r>
            <a:r>
              <a:rPr lang="en-US" dirty="0" smtClean="0"/>
              <a:t>-(\\d{4})(\\d{2})(\\d{2})-(\\d{2})0000".r.findFirstMatchIn(</a:t>
            </a:r>
            <a:r>
              <a:rPr lang="en-US" dirty="0" err="1" smtClean="0"/>
              <a:t>path.getName</a:t>
            </a:r>
            <a:r>
              <a:rPr lang="en-US" dirty="0" smtClean="0"/>
              <a:t>).get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List(year, month, day, hour) =</a:t>
            </a:r>
            <a:r>
              <a:rPr lang="en-US" baseline="0" dirty="0" smtClean="0"/>
              <a:t> </a:t>
            </a:r>
            <a:r>
              <a:rPr lang="en-US" dirty="0" err="1" smtClean="0"/>
              <a:t>mhdMatch.subgroups.map</a:t>
            </a:r>
            <a:r>
              <a:rPr lang="en-US" dirty="0" smtClean="0"/>
              <a:t>(_.</a:t>
            </a:r>
            <a:r>
              <a:rPr lang="en-US" dirty="0" err="1" smtClean="0"/>
              <a:t>toInt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aseline="0" dirty="0" smtClean="0"/>
              <a:t>  </a:t>
            </a:r>
            <a:r>
              <a:rPr lang="en-US" dirty="0" err="1" smtClean="0"/>
              <a:t>sc.textFile</a:t>
            </a:r>
            <a:r>
              <a:rPr lang="en-US" dirty="0" smtClean="0"/>
              <a:t>(</a:t>
            </a:r>
            <a:r>
              <a:rPr lang="en-US" dirty="0" err="1" smtClean="0"/>
              <a:t>path.toString</a:t>
            </a:r>
            <a:r>
              <a:rPr lang="en-US" dirty="0" smtClean="0"/>
              <a:t>).map { line =&gt;</a:t>
            </a:r>
          </a:p>
          <a:p>
            <a:r>
              <a:rPr lang="en-US" baseline="0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Array(site, page, hits, _) = </a:t>
            </a:r>
            <a:r>
              <a:rPr lang="en-US" dirty="0" err="1" smtClean="0"/>
              <a:t>line.split</a:t>
            </a:r>
            <a:r>
              <a:rPr lang="en-US" dirty="0" smtClean="0"/>
              <a:t>(" ")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(site, page, </a:t>
            </a:r>
            <a:r>
              <a:rPr lang="en-US" dirty="0" err="1" smtClean="0"/>
              <a:t>hits.toInt</a:t>
            </a:r>
            <a:r>
              <a:rPr lang="en-US" dirty="0" smtClean="0"/>
              <a:t>)</a:t>
            </a:r>
          </a:p>
          <a:p>
            <a:r>
              <a:rPr lang="en-US" baseline="0" dirty="0" smtClean="0"/>
              <a:t>  </a:t>
            </a:r>
            <a:r>
              <a:rPr lang="en-US" dirty="0" smtClean="0"/>
              <a:t>}.filter {</a:t>
            </a:r>
            <a:r>
              <a:rPr lang="en-US" baseline="0" dirty="0" smtClean="0"/>
              <a:t> </a:t>
            </a:r>
            <a:r>
              <a:rPr lang="en-US" dirty="0" smtClean="0"/>
              <a:t>case (site, _, hits) =&gt; site == "en" &amp;&amp; hits &gt;= 20</a:t>
            </a:r>
            <a:r>
              <a:rPr lang="en-US" baseline="0" dirty="0" smtClean="0"/>
              <a:t> </a:t>
            </a:r>
            <a:r>
              <a:rPr lang="en-US" dirty="0" smtClean="0"/>
              <a:t>}.map { case (_, page, hits) =&gt;</a:t>
            </a:r>
            <a:r>
              <a:rPr lang="en-US" baseline="0" dirty="0" smtClean="0"/>
              <a:t> </a:t>
            </a:r>
            <a:r>
              <a:rPr lang="en-US" dirty="0" smtClean="0"/>
              <a:t>(year, month, day, hour, page, hits)</a:t>
            </a:r>
            <a:r>
              <a:rPr lang="en-US" baseline="0" dirty="0" smtClean="0"/>
              <a:t>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org.apache.hadoop.fs</a:t>
            </a:r>
            <a:r>
              <a:rPr lang="en-US" dirty="0" smtClean="0"/>
              <a:t>._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paths = </a:t>
            </a:r>
            <a:r>
              <a:rPr lang="en-US" dirty="0" err="1" smtClean="0"/>
              <a:t>FileSystem.get</a:t>
            </a:r>
            <a:r>
              <a:rPr lang="en-US" dirty="0" smtClean="0"/>
              <a:t>(</a:t>
            </a:r>
            <a:r>
              <a:rPr lang="en-US" dirty="0" err="1" smtClean="0"/>
              <a:t>sc.hadoopConfiguration</a:t>
            </a:r>
            <a:r>
              <a:rPr lang="en-US" dirty="0" smtClean="0"/>
              <a:t>).</a:t>
            </a:r>
            <a:r>
              <a:rPr lang="en-US" dirty="0" err="1" smtClean="0"/>
              <a:t>listStatus</a:t>
            </a:r>
            <a:r>
              <a:rPr lang="en-US" dirty="0" smtClean="0"/>
              <a:t>(new Path("/user/.../Wikipedia")).map(_.</a:t>
            </a:r>
            <a:r>
              <a:rPr lang="en-US" dirty="0" err="1" smtClean="0"/>
              <a:t>getPath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hourlyRDDs</a:t>
            </a:r>
            <a:r>
              <a:rPr lang="en-US" dirty="0" smtClean="0"/>
              <a:t> = </a:t>
            </a:r>
            <a:r>
              <a:rPr lang="en-US" dirty="0" err="1" smtClean="0"/>
              <a:t>paths.map</a:t>
            </a:r>
            <a:r>
              <a:rPr lang="en-US" dirty="0" smtClean="0"/>
              <a:t>(</a:t>
            </a:r>
            <a:r>
              <a:rPr lang="en-US" dirty="0" err="1" smtClean="0"/>
              <a:t>pagecountsFileToRDD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sc.union</a:t>
            </a:r>
            <a:r>
              <a:rPr lang="en-US" dirty="0" smtClean="0"/>
              <a:t>(</a:t>
            </a:r>
            <a:r>
              <a:rPr lang="en-US" dirty="0" err="1" smtClean="0"/>
              <a:t>hourlyRDDs</a:t>
            </a:r>
            <a:r>
              <a:rPr lang="en-US" dirty="0" smtClean="0"/>
              <a:t>).repartition(20).map(_.</a:t>
            </a:r>
            <a:r>
              <a:rPr lang="en-US" dirty="0" err="1" smtClean="0"/>
              <a:t>productIterator.mkString</a:t>
            </a:r>
            <a:r>
              <a:rPr lang="en-US" dirty="0" smtClean="0"/>
              <a:t>("\t")).</a:t>
            </a:r>
            <a:r>
              <a:rPr lang="en-US" dirty="0" err="1" smtClean="0"/>
              <a:t>saveAsTextFile</a:t>
            </a:r>
            <a:r>
              <a:rPr lang="en-US" dirty="0" smtClean="0"/>
              <a:t>("/user/admin/Wikipedia")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S&amp;P 500 tickers:</a:t>
            </a:r>
          </a:p>
          <a:p>
            <a:endParaRPr lang="en-US" dirty="0" smtClean="0"/>
          </a:p>
          <a:p>
            <a:r>
              <a:rPr lang="en-US" dirty="0" smtClean="0"/>
              <a:t>curl -s 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/wiki/List_of_S%26P_500_companies | </a:t>
            </a:r>
            <a:r>
              <a:rPr lang="en-US" dirty="0" err="1" smtClean="0"/>
              <a:t>grep</a:t>
            </a:r>
            <a:r>
              <a:rPr lang="en-US" dirty="0" smtClean="0"/>
              <a:t> -E "^&lt;td&gt;&lt;a </a:t>
            </a:r>
            <a:r>
              <a:rPr lang="en-US" dirty="0" err="1" smtClean="0"/>
              <a:t>rel</a:t>
            </a:r>
            <a:r>
              <a:rPr lang="en-US" dirty="0" smtClean="0"/>
              <a:t>=\"</a:t>
            </a:r>
            <a:r>
              <a:rPr lang="en-US" dirty="0" err="1" smtClean="0"/>
              <a:t>nofollow</a:t>
            </a:r>
            <a:r>
              <a:rPr lang="en-US" dirty="0" smtClean="0"/>
              <a:t>\" class=\"external text\" </a:t>
            </a:r>
            <a:r>
              <a:rPr lang="en-US" dirty="0" err="1" smtClean="0"/>
              <a:t>href</a:t>
            </a:r>
            <a:r>
              <a:rPr lang="en-US" dirty="0" smtClean="0"/>
              <a:t>=\"http" | 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oE</a:t>
            </a:r>
            <a:r>
              <a:rPr lang="en-US" dirty="0" smtClean="0"/>
              <a:t> "&gt;[A-Z]+&lt;/a&gt;"  | 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oE</a:t>
            </a:r>
            <a:r>
              <a:rPr lang="en-US" dirty="0" smtClean="0"/>
              <a:t> "[A-Z]+" &gt; </a:t>
            </a:r>
            <a:r>
              <a:rPr lang="en-US" dirty="0" err="1" smtClean="0"/>
              <a:t>tickers.txt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raw ticker data:</a:t>
            </a:r>
          </a:p>
          <a:p>
            <a:endParaRPr lang="en-US" dirty="0" smtClean="0"/>
          </a:p>
          <a:p>
            <a:r>
              <a:rPr lang="en-US" dirty="0" smtClean="0"/>
              <a:t>for TICKER in `cat </a:t>
            </a:r>
            <a:r>
              <a:rPr lang="en-US" dirty="0" err="1" smtClean="0"/>
              <a:t>tickers.txt</a:t>
            </a:r>
            <a:r>
              <a:rPr lang="en-US" dirty="0" smtClean="0"/>
              <a:t>`; do</a:t>
            </a:r>
          </a:p>
          <a:p>
            <a:r>
              <a:rPr lang="en-US" dirty="0" smtClean="0"/>
              <a:t>  curl -s "http://</a:t>
            </a:r>
            <a:r>
              <a:rPr lang="en-US" dirty="0" err="1" smtClean="0"/>
              <a:t>www.google.com</a:t>
            </a:r>
            <a:r>
              <a:rPr lang="en-US" dirty="0" smtClean="0"/>
              <a:t>/finance/</a:t>
            </a:r>
            <a:r>
              <a:rPr lang="en-US" dirty="0" err="1" smtClean="0"/>
              <a:t>getprices?i</a:t>
            </a:r>
            <a:r>
              <a:rPr lang="en-US" dirty="0" smtClean="0"/>
              <a:t>=180&amp;p=36d&amp;q=${TICKER}" | </a:t>
            </a:r>
            <a:r>
              <a:rPr lang="en-US" dirty="0" err="1" smtClean="0"/>
              <a:t>grep</a:t>
            </a:r>
            <a:r>
              <a:rPr lang="en-US" dirty="0" smtClean="0"/>
              <a:t> -E "^(a|[0-9]{1,3},)" &gt; ${TICKER}.</a:t>
            </a:r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tickerFiles</a:t>
            </a:r>
            <a:r>
              <a:rPr lang="en-US" dirty="0" smtClean="0"/>
              <a:t> = </a:t>
            </a:r>
            <a:r>
              <a:rPr lang="en-US" dirty="0" err="1" smtClean="0"/>
              <a:t>sc.wholeTextFiles</a:t>
            </a:r>
            <a:r>
              <a:rPr lang="en-US" dirty="0" smtClean="0"/>
              <a:t>("/.../")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ticks = </a:t>
            </a:r>
            <a:r>
              <a:rPr lang="en-US" dirty="0" err="1" smtClean="0"/>
              <a:t>tickerFiles.flatMap</a:t>
            </a:r>
            <a:r>
              <a:rPr lang="en-US" dirty="0" smtClean="0"/>
              <a:t> { case (file, </a:t>
            </a:r>
            <a:r>
              <a:rPr lang="en-US" dirty="0" err="1" smtClean="0"/>
              <a:t>csv</a:t>
            </a:r>
            <a:r>
              <a:rPr lang="en-US" dirty="0" smtClean="0"/>
              <a:t>) =&gt;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ticker = </a:t>
            </a:r>
            <a:r>
              <a:rPr lang="en-US" dirty="0" err="1" smtClean="0"/>
              <a:t>file.split</a:t>
            </a:r>
            <a:r>
              <a:rPr lang="en-US" dirty="0" smtClean="0"/>
              <a:t>('/').</a:t>
            </a:r>
            <a:r>
              <a:rPr lang="en-US" dirty="0" err="1" smtClean="0"/>
              <a:t>last.split</a:t>
            </a:r>
            <a:r>
              <a:rPr lang="en-US" dirty="0" smtClean="0"/>
              <a:t>('.').head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baseTime</a:t>
            </a:r>
            <a:r>
              <a:rPr lang="en-US" dirty="0" smtClean="0"/>
              <a:t> = 0L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csv.split</a:t>
            </a:r>
            <a:r>
              <a:rPr lang="en-US" dirty="0" smtClean="0"/>
              <a:t>("\n").map { line =&gt;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Array(time, close, _, _, _, </a:t>
            </a:r>
            <a:r>
              <a:rPr lang="en-US" dirty="0" err="1" smtClean="0"/>
              <a:t>vol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line.split</a:t>
            </a:r>
            <a:r>
              <a:rPr lang="en-US" dirty="0" smtClean="0"/>
              <a:t>(',')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tickTime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time.head</a:t>
            </a:r>
            <a:r>
              <a:rPr lang="en-US" dirty="0" smtClean="0"/>
              <a:t> == 'a')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baseTime</a:t>
            </a:r>
            <a:r>
              <a:rPr lang="en-US" dirty="0" smtClean="0"/>
              <a:t> = </a:t>
            </a:r>
            <a:r>
              <a:rPr lang="en-US" dirty="0" err="1" smtClean="0"/>
              <a:t>time.tail.toLong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baseTime</a:t>
            </a:r>
            <a:endParaRPr lang="en-US" dirty="0" smtClean="0"/>
          </a:p>
          <a:p>
            <a:r>
              <a:rPr lang="en-US" dirty="0" smtClean="0"/>
              <a:t>        } else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baseTime</a:t>
            </a:r>
            <a:r>
              <a:rPr lang="en-US" dirty="0" smtClean="0"/>
              <a:t> + (180 * </a:t>
            </a:r>
            <a:r>
              <a:rPr lang="en-US" dirty="0" err="1" smtClean="0"/>
              <a:t>time.toLong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(</a:t>
            </a:r>
            <a:r>
              <a:rPr lang="en-US" dirty="0" err="1" smtClean="0"/>
              <a:t>tickTime</a:t>
            </a:r>
            <a:r>
              <a:rPr lang="en-US" dirty="0" smtClean="0"/>
              <a:t>, ticker, </a:t>
            </a:r>
            <a:r>
              <a:rPr lang="en-US" dirty="0" err="1" smtClean="0"/>
              <a:t>close.toDouble</a:t>
            </a:r>
            <a:r>
              <a:rPr lang="en-US" dirty="0" smtClean="0"/>
              <a:t>, </a:t>
            </a:r>
            <a:r>
              <a:rPr lang="en-US" dirty="0" err="1" smtClean="0"/>
              <a:t>vol.toLong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.{</a:t>
            </a:r>
            <a:r>
              <a:rPr lang="en-US" dirty="0" err="1" smtClean="0"/>
              <a:t>Calendar,Locale,TimeZone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closeVolByHourTicker</a:t>
            </a:r>
            <a:r>
              <a:rPr lang="en-US" dirty="0" smtClean="0"/>
              <a:t> = </a:t>
            </a:r>
            <a:r>
              <a:rPr lang="en-US" dirty="0" err="1" smtClean="0"/>
              <a:t>ticks.map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case (</a:t>
            </a:r>
            <a:r>
              <a:rPr lang="en-US" dirty="0" err="1" smtClean="0"/>
              <a:t>tickTime</a:t>
            </a:r>
            <a:r>
              <a:rPr lang="en-US" dirty="0" smtClean="0"/>
              <a:t>, ticker, close, </a:t>
            </a:r>
            <a:r>
              <a:rPr lang="en-US" dirty="0" err="1" smtClean="0"/>
              <a:t>vol</a:t>
            </a:r>
            <a:r>
              <a:rPr lang="en-US" dirty="0" smtClean="0"/>
              <a:t>) =&gt;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cal</a:t>
            </a:r>
            <a:r>
              <a:rPr lang="en-US" dirty="0" smtClean="0"/>
              <a:t> = </a:t>
            </a:r>
            <a:r>
              <a:rPr lang="en-US" dirty="0" err="1" smtClean="0"/>
              <a:t>Calendar.getInstance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TimeZone.getTimeZone</a:t>
            </a:r>
            <a:r>
              <a:rPr lang="en-US" dirty="0" smtClean="0"/>
              <a:t>("GMT"), </a:t>
            </a:r>
            <a:r>
              <a:rPr lang="en-US" dirty="0" err="1" smtClean="0"/>
              <a:t>Locale.ENGLISH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cal.setTimeInMillis</a:t>
            </a:r>
            <a:r>
              <a:rPr lang="en-US" dirty="0" smtClean="0"/>
              <a:t>(</a:t>
            </a:r>
            <a:r>
              <a:rPr lang="en-US" dirty="0" err="1" smtClean="0"/>
              <a:t>tickTime</a:t>
            </a:r>
            <a:r>
              <a:rPr lang="en-US" dirty="0" smtClean="0"/>
              <a:t> * 1000)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year = </a:t>
            </a:r>
            <a:r>
              <a:rPr lang="en-US" dirty="0" err="1" smtClean="0"/>
              <a:t>cal.get</a:t>
            </a:r>
            <a:r>
              <a:rPr lang="en-US" dirty="0" smtClean="0"/>
              <a:t>(</a:t>
            </a:r>
            <a:r>
              <a:rPr lang="en-US" dirty="0" err="1" smtClean="0"/>
              <a:t>Calendar.YEAR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month = </a:t>
            </a:r>
            <a:r>
              <a:rPr lang="en-US" dirty="0" err="1" smtClean="0"/>
              <a:t>cal.get</a:t>
            </a:r>
            <a:r>
              <a:rPr lang="en-US" dirty="0" smtClean="0"/>
              <a:t>(</a:t>
            </a:r>
            <a:r>
              <a:rPr lang="en-US" dirty="0" err="1" smtClean="0"/>
              <a:t>Calendar.MONTH</a:t>
            </a:r>
            <a:r>
              <a:rPr lang="en-US" dirty="0" smtClean="0"/>
              <a:t>) + 1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day = </a:t>
            </a:r>
            <a:r>
              <a:rPr lang="en-US" dirty="0" err="1" smtClean="0"/>
              <a:t>cal.get</a:t>
            </a:r>
            <a:r>
              <a:rPr lang="en-US" dirty="0" smtClean="0"/>
              <a:t>(</a:t>
            </a:r>
            <a:r>
              <a:rPr lang="en-US" dirty="0" err="1" smtClean="0"/>
              <a:t>Calendar.DAY_OF_MONTH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hour = </a:t>
            </a:r>
            <a:r>
              <a:rPr lang="en-US" dirty="0" err="1" smtClean="0"/>
              <a:t>cal.get</a:t>
            </a:r>
            <a:r>
              <a:rPr lang="en-US" dirty="0" smtClean="0"/>
              <a:t>(</a:t>
            </a:r>
            <a:r>
              <a:rPr lang="en-US" dirty="0" err="1" smtClean="0"/>
              <a:t>Calendar.HOUR_OF_DAY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((year, month, day, hour, ticker), (close, </a:t>
            </a:r>
            <a:r>
              <a:rPr lang="en-US" dirty="0" err="1" smtClean="0"/>
              <a:t>vol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tickerVolVWAP</a:t>
            </a:r>
            <a:r>
              <a:rPr lang="en-US" dirty="0" smtClean="0"/>
              <a:t> = </a:t>
            </a:r>
            <a:r>
              <a:rPr lang="en-US" dirty="0" err="1" smtClean="0"/>
              <a:t>closeVolByHourTicker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groupByKey().</a:t>
            </a:r>
          </a:p>
          <a:p>
            <a:r>
              <a:rPr lang="en-US" dirty="0" smtClean="0"/>
              <a:t>    mapValues { </a:t>
            </a:r>
            <a:r>
              <a:rPr lang="en-US" dirty="0" err="1" smtClean="0"/>
              <a:t>closeVols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totalVol</a:t>
            </a:r>
            <a:r>
              <a:rPr lang="en-US" dirty="0" smtClean="0"/>
              <a:t> = </a:t>
            </a:r>
            <a:r>
              <a:rPr lang="en-US" dirty="0" err="1" smtClean="0"/>
              <a:t>closeVols.map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case (_, </a:t>
            </a:r>
            <a:r>
              <a:rPr lang="en-US" dirty="0" err="1" smtClean="0"/>
              <a:t>vol</a:t>
            </a:r>
            <a:r>
              <a:rPr lang="en-US" dirty="0" smtClean="0"/>
              <a:t>) =&gt; </a:t>
            </a:r>
            <a:r>
              <a:rPr lang="en-US" dirty="0" err="1" smtClean="0"/>
              <a:t>vol</a:t>
            </a:r>
            <a:endParaRPr lang="en-US" dirty="0" smtClean="0"/>
          </a:p>
          <a:p>
            <a:r>
              <a:rPr lang="en-US" dirty="0" smtClean="0"/>
              <a:t>      }.sum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vwap</a:t>
            </a:r>
            <a:r>
              <a:rPr lang="en-US" dirty="0" smtClean="0"/>
              <a:t> = </a:t>
            </a:r>
            <a:r>
              <a:rPr lang="en-US" dirty="0" err="1" smtClean="0"/>
              <a:t>closeVols.map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case (close, </a:t>
            </a:r>
            <a:r>
              <a:rPr lang="en-US" dirty="0" err="1" smtClean="0"/>
              <a:t>vol</a:t>
            </a:r>
            <a:r>
              <a:rPr lang="en-US" dirty="0" smtClean="0"/>
              <a:t>) =&gt; close * </a:t>
            </a:r>
            <a:r>
              <a:rPr lang="en-US" dirty="0" err="1" smtClean="0"/>
              <a:t>vol</a:t>
            </a:r>
            <a:endParaRPr lang="en-US" dirty="0" smtClean="0"/>
          </a:p>
          <a:p>
            <a:r>
              <a:rPr lang="en-US" dirty="0" smtClean="0"/>
              <a:t>      }.sum / </a:t>
            </a:r>
            <a:r>
              <a:rPr lang="en-US" dirty="0" err="1" smtClean="0"/>
              <a:t>totalVol</a:t>
            </a:r>
            <a:endParaRPr lang="en-US" dirty="0" smtClean="0"/>
          </a:p>
          <a:p>
            <a:r>
              <a:rPr lang="en-US" dirty="0" smtClean="0"/>
              <a:t>      (</a:t>
            </a:r>
            <a:r>
              <a:rPr lang="en-US" dirty="0" err="1" smtClean="0"/>
              <a:t>totalVol</a:t>
            </a:r>
            <a:r>
              <a:rPr lang="en-US" dirty="0" smtClean="0"/>
              <a:t>, </a:t>
            </a:r>
            <a:r>
              <a:rPr lang="en-US" dirty="0" err="1" smtClean="0"/>
              <a:t>vwap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tickerVolVWAP.map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case ((y, m, d, h, ticker), (</a:t>
            </a:r>
            <a:r>
              <a:rPr lang="en-US" dirty="0" err="1" smtClean="0"/>
              <a:t>vol</a:t>
            </a:r>
            <a:r>
              <a:rPr lang="en-US" dirty="0" smtClean="0"/>
              <a:t>, </a:t>
            </a:r>
            <a:r>
              <a:rPr lang="en-US" dirty="0" err="1" smtClean="0"/>
              <a:t>vwap</a:t>
            </a:r>
            <a:r>
              <a:rPr lang="en-US" dirty="0" smtClean="0"/>
              <a:t>)) =&gt;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Seq</a:t>
            </a:r>
            <a:r>
              <a:rPr lang="en-US" dirty="0" smtClean="0"/>
              <a:t>(y, m, d, h, ticker, </a:t>
            </a:r>
            <a:r>
              <a:rPr lang="en-US" dirty="0" err="1" smtClean="0"/>
              <a:t>vol</a:t>
            </a:r>
            <a:r>
              <a:rPr lang="en-US" dirty="0" smtClean="0"/>
              <a:t>, </a:t>
            </a:r>
            <a:r>
              <a:rPr lang="en-US" dirty="0" err="1" smtClean="0"/>
              <a:t>vwap</a:t>
            </a:r>
            <a:r>
              <a:rPr lang="en-US" dirty="0" smtClean="0"/>
              <a:t>).</a:t>
            </a:r>
            <a:r>
              <a:rPr lang="en-US" dirty="0" err="1" smtClean="0"/>
              <a:t>mkString</a:t>
            </a:r>
            <a:r>
              <a:rPr lang="en-US" dirty="0" smtClean="0"/>
              <a:t>("\t")</a:t>
            </a:r>
          </a:p>
          <a:p>
            <a:r>
              <a:rPr lang="en-US" dirty="0" smtClean="0"/>
              <a:t>  }.</a:t>
            </a:r>
            <a:r>
              <a:rPr lang="en-US" dirty="0" err="1" smtClean="0"/>
              <a:t>saveAsTextFile</a:t>
            </a:r>
            <a:r>
              <a:rPr lang="en-US" dirty="0" smtClean="0"/>
              <a:t>("/user/admin/Ticker/")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5.1,3.5,setosa</a:t>
            </a:r>
          </a:p>
          <a:p>
            <a:r>
              <a:rPr lang="hu-HU" dirty="0" smtClean="0"/>
              <a:t>4.9,3.0,setosa</a:t>
            </a:r>
          </a:p>
          <a:p>
            <a:r>
              <a:rPr lang="hu-HU" dirty="0" smtClean="0"/>
              <a:t>4.7,3.2,setosa</a:t>
            </a:r>
          </a:p>
          <a:p>
            <a:r>
              <a:rPr lang="hu-HU" dirty="0" smtClean="0"/>
              <a:t>6.3,3.3,virginica</a:t>
            </a:r>
          </a:p>
          <a:p>
            <a:r>
              <a:rPr lang="hu-HU" dirty="0" smtClean="0"/>
              <a:t>5.8,2.7,virginica</a:t>
            </a:r>
          </a:p>
          <a:p>
            <a:r>
              <a:rPr lang="hu-HU" dirty="0" smtClean="0"/>
              <a:t>7.1,3.0,virginica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DEA69-8F35-0E48-BBD9-CBC880F9F5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439160"/>
            <a:ext cx="3192633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3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756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71799"/>
            <a:ext cx="5282758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64593" y="6356352"/>
            <a:ext cx="1292073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C10497FF-7C17-7046-A617-9DC840BE4E91}" type="datetime1">
              <a:rPr lang="en-US" smtClean="0"/>
              <a:t>9/29/15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r>
              <a:rPr lang="en-US" dirty="0" smtClean="0"/>
              <a:t>©2014 Cloudera, Inc. All rights reserved.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74612" y="1325336"/>
            <a:ext cx="10988687" cy="4615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441" y="1097281"/>
            <a:ext cx="10969943" cy="1588"/>
          </a:xfrm>
          <a:prstGeom prst="line">
            <a:avLst/>
          </a:prstGeom>
          <a:ln w="6350" cap="flat" cmpd="sng" algn="ctr">
            <a:gradFill flip="none" rotWithShape="1">
              <a:gsLst>
                <a:gs pos="40000">
                  <a:srgbClr val="AEAEAE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6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89" y="1215307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2" y="5179917"/>
            <a:ext cx="7338389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8388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9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Cloudera Data Science | Hadoop World NY 2015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Science for Wall Street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9400" y="7899400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Complex, In-Memory Processing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33064" y="1402071"/>
            <a:ext cx="6340434" cy="4070760"/>
            <a:chOff x="5681836" y="1122129"/>
            <a:chExt cx="6340434" cy="407076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106301" y="1122129"/>
              <a:ext cx="5484369" cy="1440449"/>
            </a:xfrm>
            <a:prstGeom prst="rect">
              <a:avLst/>
            </a:prstGeom>
          </p:spPr>
          <p:txBody>
            <a:bodyPr vert="horz" lIns="121899" tIns="60949" rIns="121899" bIns="60949" rtlCol="0">
              <a:normAutofit/>
            </a:bodyPr>
            <a:lstStyle>
              <a:lvl1pPr marL="174625" indent="-174625" algn="l" defTabSz="457200" rtl="0" eaLnBrk="1" latinLnBrk="0" hangingPunct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Arial"/>
                <a:buChar char="•"/>
                <a:defRPr sz="2800" kern="1200">
                  <a:solidFill>
                    <a:srgbClr val="505050"/>
                  </a:solidFill>
                  <a:latin typeface="Calibri"/>
                  <a:ea typeface="+mn-ea"/>
                  <a:cs typeface="Calibri"/>
                </a:defRPr>
              </a:lvl1pPr>
              <a:lvl2pPr marL="631825" indent="-174625" algn="l" defTabSz="457200" rtl="0" eaLnBrk="1" latinLnBrk="0" hangingPunct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Arial"/>
                <a:buChar char="•"/>
                <a:defRPr sz="2400" kern="1200">
                  <a:solidFill>
                    <a:srgbClr val="505050"/>
                  </a:solidFill>
                  <a:latin typeface="Calibri"/>
                  <a:ea typeface="+mn-ea"/>
                  <a:cs typeface="Calibri"/>
                </a:defRPr>
              </a:lvl2pPr>
              <a:lvl3pPr marL="1030288" indent="-115888" algn="l" defTabSz="457200" rtl="0" eaLnBrk="1" latinLnBrk="0" hangingPunct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Arial"/>
                <a:buChar char="•"/>
                <a:defRPr sz="2000" kern="1200">
                  <a:solidFill>
                    <a:srgbClr val="505050"/>
                  </a:solidFill>
                  <a:latin typeface="Calibri"/>
                  <a:ea typeface="+mn-ea"/>
                  <a:cs typeface="Calibri"/>
                </a:defRPr>
              </a:lvl3pPr>
              <a:lvl4pPr marL="1487488" indent="-115888" algn="l" defTabSz="457200" rtl="0" eaLnBrk="1" latinLnBrk="0" hangingPunct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Arial"/>
                <a:buChar char="•"/>
                <a:defRPr sz="1800" kern="1200">
                  <a:solidFill>
                    <a:srgbClr val="505050"/>
                  </a:solidFill>
                  <a:latin typeface="Calibri"/>
                  <a:ea typeface="+mn-ea"/>
                  <a:cs typeface="Calibri"/>
                </a:defRPr>
              </a:lvl4pPr>
              <a:lvl5pPr marL="1944688" indent="-115888" algn="l" defTabSz="457200" rtl="0" eaLnBrk="1" latinLnBrk="0" hangingPunct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Arial"/>
                <a:buChar char="•"/>
                <a:defRPr sz="1800" kern="1200">
                  <a:solidFill>
                    <a:srgbClr val="505050"/>
                  </a:solidFill>
                  <a:latin typeface="Calibri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700" dirty="0">
                <a:solidFill>
                  <a:srgbClr val="3D3D3D"/>
                </a:solidFill>
                <a:latin typeface="+mn-lt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81836" y="1303885"/>
              <a:ext cx="6340434" cy="3889004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27780" y="1489726"/>
              <a:ext cx="2146300" cy="1621937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19113" y="3211174"/>
              <a:ext cx="4328356" cy="1850194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360170" y="3405314"/>
              <a:ext cx="623183" cy="134875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58759" y="3483273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458759" y="3804027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458759" y="4115021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458759" y="4435775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393700" y="1654502"/>
              <a:ext cx="623183" cy="117504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458893" y="1872621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458893" y="2193378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458893" y="2498335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368838" y="1806617"/>
              <a:ext cx="623183" cy="101445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67427" y="1877989"/>
              <a:ext cx="428436" cy="23358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467427" y="2198746"/>
              <a:ext cx="428436" cy="23358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467427" y="2503702"/>
              <a:ext cx="428436" cy="23358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1222666" y="2768960"/>
              <a:ext cx="623183" cy="101445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321256" y="2840334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321256" y="3161090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321256" y="3466046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9895863" y="1994783"/>
              <a:ext cx="1425393" cy="962345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24" idx="3"/>
              <a:endCxn id="28" idx="1"/>
            </p:cNvCxnSpPr>
            <p:nvPr/>
          </p:nvCxnSpPr>
          <p:spPr>
            <a:xfrm>
              <a:off x="9895863" y="2315538"/>
              <a:ext cx="1425393" cy="962345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25" idx="3"/>
              <a:endCxn id="29" idx="1"/>
            </p:cNvCxnSpPr>
            <p:nvPr/>
          </p:nvCxnSpPr>
          <p:spPr>
            <a:xfrm>
              <a:off x="9895863" y="2620496"/>
              <a:ext cx="1425393" cy="962344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stCxn id="20" idx="3"/>
              <a:endCxn id="24" idx="1"/>
            </p:cNvCxnSpPr>
            <p:nvPr/>
          </p:nvCxnSpPr>
          <p:spPr>
            <a:xfrm>
              <a:off x="7887329" y="2310170"/>
              <a:ext cx="1580097" cy="5368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stCxn id="19" idx="3"/>
              <a:endCxn id="23" idx="1"/>
            </p:cNvCxnSpPr>
            <p:nvPr/>
          </p:nvCxnSpPr>
          <p:spPr>
            <a:xfrm>
              <a:off x="7887329" y="1989414"/>
              <a:ext cx="1580097" cy="5368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stCxn id="14" idx="3"/>
              <a:endCxn id="27" idx="1"/>
            </p:cNvCxnSpPr>
            <p:nvPr/>
          </p:nvCxnSpPr>
          <p:spPr>
            <a:xfrm flipV="1">
              <a:off x="9887197" y="2957126"/>
              <a:ext cx="1434060" cy="642939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21" idx="3"/>
              <a:endCxn id="25" idx="1"/>
            </p:cNvCxnSpPr>
            <p:nvPr/>
          </p:nvCxnSpPr>
          <p:spPr>
            <a:xfrm>
              <a:off x="7887329" y="2615128"/>
              <a:ext cx="1580097" cy="5368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16" idx="3"/>
              <a:endCxn id="27" idx="1"/>
            </p:cNvCxnSpPr>
            <p:nvPr/>
          </p:nvCxnSpPr>
          <p:spPr>
            <a:xfrm flipV="1">
              <a:off x="9887197" y="2957126"/>
              <a:ext cx="1434060" cy="1274686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/>
            <p:cNvCxnSpPr>
              <a:stCxn id="14" idx="3"/>
              <a:endCxn id="28" idx="1"/>
            </p:cNvCxnSpPr>
            <p:nvPr/>
          </p:nvCxnSpPr>
          <p:spPr>
            <a:xfrm flipV="1">
              <a:off x="9887197" y="3277883"/>
              <a:ext cx="1434060" cy="322182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/>
            <p:cNvCxnSpPr>
              <a:stCxn id="15" idx="3"/>
              <a:endCxn id="28" idx="1"/>
            </p:cNvCxnSpPr>
            <p:nvPr/>
          </p:nvCxnSpPr>
          <p:spPr>
            <a:xfrm flipV="1">
              <a:off x="9887197" y="3277883"/>
              <a:ext cx="1434060" cy="642939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stCxn id="16" idx="3"/>
              <a:endCxn id="28" idx="1"/>
            </p:cNvCxnSpPr>
            <p:nvPr/>
          </p:nvCxnSpPr>
          <p:spPr>
            <a:xfrm flipV="1">
              <a:off x="9887197" y="3277883"/>
              <a:ext cx="1434060" cy="95393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/>
            <p:cNvCxnSpPr>
              <a:stCxn id="17" idx="3"/>
              <a:endCxn id="28" idx="1"/>
            </p:cNvCxnSpPr>
            <p:nvPr/>
          </p:nvCxnSpPr>
          <p:spPr>
            <a:xfrm flipV="1">
              <a:off x="9887197" y="3277883"/>
              <a:ext cx="1434060" cy="127468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/>
            <p:cNvCxnSpPr>
              <a:stCxn id="15" idx="3"/>
              <a:endCxn id="27" idx="1"/>
            </p:cNvCxnSpPr>
            <p:nvPr/>
          </p:nvCxnSpPr>
          <p:spPr>
            <a:xfrm flipV="1">
              <a:off x="9887197" y="2957126"/>
              <a:ext cx="1434060" cy="963693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0" idx="3"/>
              <a:endCxn id="25" idx="1"/>
            </p:cNvCxnSpPr>
            <p:nvPr/>
          </p:nvCxnSpPr>
          <p:spPr>
            <a:xfrm>
              <a:off x="7887329" y="2310170"/>
              <a:ext cx="1580097" cy="310325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0" idx="3"/>
              <a:endCxn id="23" idx="1"/>
            </p:cNvCxnSpPr>
            <p:nvPr/>
          </p:nvCxnSpPr>
          <p:spPr>
            <a:xfrm flipV="1">
              <a:off x="7887329" y="1994783"/>
              <a:ext cx="1580097" cy="315387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1" idx="3"/>
              <a:endCxn id="24" idx="1"/>
            </p:cNvCxnSpPr>
            <p:nvPr/>
          </p:nvCxnSpPr>
          <p:spPr>
            <a:xfrm flipV="1">
              <a:off x="7887329" y="2315538"/>
              <a:ext cx="1580097" cy="299588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19" idx="3"/>
              <a:endCxn id="25" idx="1"/>
            </p:cNvCxnSpPr>
            <p:nvPr/>
          </p:nvCxnSpPr>
          <p:spPr>
            <a:xfrm>
              <a:off x="7887329" y="1989414"/>
              <a:ext cx="1580097" cy="631082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17" idx="3"/>
              <a:endCxn id="27" idx="1"/>
            </p:cNvCxnSpPr>
            <p:nvPr/>
          </p:nvCxnSpPr>
          <p:spPr>
            <a:xfrm flipV="1">
              <a:off x="9887197" y="2957126"/>
              <a:ext cx="1434060" cy="15954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14" idx="3"/>
              <a:endCxn id="29" idx="1"/>
            </p:cNvCxnSpPr>
            <p:nvPr/>
          </p:nvCxnSpPr>
          <p:spPr>
            <a:xfrm flipV="1">
              <a:off x="9887197" y="3582839"/>
              <a:ext cx="1434060" cy="17226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15" idx="3"/>
              <a:endCxn id="29" idx="1"/>
            </p:cNvCxnSpPr>
            <p:nvPr/>
          </p:nvCxnSpPr>
          <p:spPr>
            <a:xfrm flipV="1">
              <a:off x="9887197" y="3582839"/>
              <a:ext cx="1434060" cy="337983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16" idx="3"/>
              <a:endCxn id="29" idx="1"/>
            </p:cNvCxnSpPr>
            <p:nvPr/>
          </p:nvCxnSpPr>
          <p:spPr>
            <a:xfrm flipV="1">
              <a:off x="9887197" y="3582839"/>
              <a:ext cx="1434060" cy="648974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/>
            <p:cNvCxnSpPr>
              <a:stCxn id="17" idx="3"/>
              <a:endCxn id="29" idx="1"/>
            </p:cNvCxnSpPr>
            <p:nvPr/>
          </p:nvCxnSpPr>
          <p:spPr>
            <a:xfrm flipV="1">
              <a:off x="9887197" y="3582839"/>
              <a:ext cx="1434060" cy="969729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0511216" y="3983914"/>
              <a:ext cx="665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400" kern="0" dirty="0">
                  <a:solidFill>
                    <a:srgbClr val="3D3D3D"/>
                  </a:solidFill>
                  <a:cs typeface="Corbel"/>
                </a:rPr>
                <a:t>join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98282" y="4582133"/>
              <a:ext cx="7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400" kern="0" dirty="0">
                  <a:solidFill>
                    <a:srgbClr val="3D3D3D"/>
                  </a:solidFill>
                  <a:cs typeface="Corbel"/>
                </a:rPr>
                <a:t>filter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71148" y="2551857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400" kern="0" dirty="0" err="1">
                  <a:solidFill>
                    <a:srgbClr val="3D3D3D"/>
                  </a:solidFill>
                  <a:cs typeface="Corbel"/>
                </a:rPr>
                <a:t>groupBy</a:t>
              </a:r>
              <a:endParaRPr lang="en-US" sz="2400" kern="0" dirty="0">
                <a:solidFill>
                  <a:srgbClr val="3D3D3D"/>
                </a:solidFill>
                <a:cs typeface="Corbel"/>
              </a:endParaRPr>
            </a:p>
          </p:txBody>
        </p:sp>
        <p:cxnSp>
          <p:nvCxnSpPr>
            <p:cNvPr id="55" name="Straight Arrow Connector 54"/>
            <p:cNvCxnSpPr>
              <a:stCxn id="21" idx="3"/>
              <a:endCxn id="23" idx="1"/>
            </p:cNvCxnSpPr>
            <p:nvPr/>
          </p:nvCxnSpPr>
          <p:spPr>
            <a:xfrm flipV="1">
              <a:off x="7887329" y="1994783"/>
              <a:ext cx="1580097" cy="620345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/>
            <p:cNvCxnSpPr>
              <a:stCxn id="19" idx="3"/>
              <a:endCxn id="24" idx="1"/>
            </p:cNvCxnSpPr>
            <p:nvPr/>
          </p:nvCxnSpPr>
          <p:spPr>
            <a:xfrm>
              <a:off x="7887329" y="1989414"/>
              <a:ext cx="1580097" cy="326124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051452" y="1489727"/>
              <a:ext cx="392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000" kern="0" dirty="0">
                  <a:solidFill>
                    <a:srgbClr val="3D3D3D"/>
                  </a:solidFill>
                  <a:cs typeface="Corbel"/>
                </a:rPr>
                <a:t>B: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014006" y="1528801"/>
              <a:ext cx="392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000" kern="0" dirty="0">
                  <a:solidFill>
                    <a:srgbClr val="3D3D3D"/>
                  </a:solidFill>
                  <a:cs typeface="Corbel"/>
                </a:rPr>
                <a:t>B: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01881" y="3136683"/>
              <a:ext cx="390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000" kern="0" dirty="0">
                  <a:solidFill>
                    <a:srgbClr val="3D3D3D"/>
                  </a:solidFill>
                  <a:cs typeface="Corbel"/>
                </a:rPr>
                <a:t>C: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56147" y="3136681"/>
              <a:ext cx="411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1218987">
                <a:defRPr/>
              </a:pPr>
              <a:r>
                <a:rPr lang="en-US" sz="2000" kern="0" dirty="0">
                  <a:solidFill>
                    <a:srgbClr val="3D3D3D"/>
                  </a:solidFill>
                  <a:cs typeface="Corbel"/>
                </a:rPr>
                <a:t>D: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5142" y="3141378"/>
              <a:ext cx="378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000" kern="0" dirty="0">
                  <a:solidFill>
                    <a:srgbClr val="3D3D3D"/>
                  </a:solidFill>
                  <a:cs typeface="Corbel"/>
                </a:rPr>
                <a:t>E: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972501" y="2325360"/>
              <a:ext cx="371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000" kern="0" dirty="0">
                  <a:solidFill>
                    <a:srgbClr val="3D3D3D"/>
                  </a:solidFill>
                  <a:cs typeface="Corbel"/>
                </a:rPr>
                <a:t>F: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008216" y="3405314"/>
              <a:ext cx="623183" cy="134875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106806" y="3483273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106806" y="3804027"/>
              <a:ext cx="428436" cy="23358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106806" y="4115021"/>
              <a:ext cx="428436" cy="233586"/>
            </a:xfrm>
            <a:prstGeom prst="roundRect">
              <a:avLst/>
            </a:prstGeom>
            <a:solidFill>
              <a:schemeClr val="tx2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106806" y="4435775"/>
              <a:ext cx="428436" cy="23358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cxnSp>
          <p:nvCxnSpPr>
            <p:cNvPr id="68" name="Straight Arrow Connector 67"/>
            <p:cNvCxnSpPr>
              <a:stCxn id="65" idx="3"/>
              <a:endCxn id="15" idx="1"/>
            </p:cNvCxnSpPr>
            <p:nvPr/>
          </p:nvCxnSpPr>
          <p:spPr>
            <a:xfrm>
              <a:off x="8535242" y="3920821"/>
              <a:ext cx="92351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64" idx="3"/>
              <a:endCxn id="14" idx="1"/>
            </p:cNvCxnSpPr>
            <p:nvPr/>
          </p:nvCxnSpPr>
          <p:spPr>
            <a:xfrm>
              <a:off x="8535242" y="3600065"/>
              <a:ext cx="92351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66" idx="3"/>
              <a:endCxn id="16" idx="1"/>
            </p:cNvCxnSpPr>
            <p:nvPr/>
          </p:nvCxnSpPr>
          <p:spPr>
            <a:xfrm>
              <a:off x="8535242" y="4231812"/>
              <a:ext cx="92351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67" idx="3"/>
              <a:endCxn id="17" idx="1"/>
            </p:cNvCxnSpPr>
            <p:nvPr/>
          </p:nvCxnSpPr>
          <p:spPr>
            <a:xfrm>
              <a:off x="8535242" y="4552569"/>
              <a:ext cx="92351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2" name="Rounded Rectangle 71"/>
            <p:cNvSpPr/>
            <p:nvPr/>
          </p:nvSpPr>
          <p:spPr>
            <a:xfrm>
              <a:off x="6675713" y="3405314"/>
              <a:ext cx="623183" cy="134875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r>
                <a:rPr lang="en-US" sz="2400" kern="0" dirty="0">
                  <a:solidFill>
                    <a:srgbClr val="3D3D3D"/>
                  </a:solidFill>
                  <a:cs typeface="Corbel"/>
                </a:rPr>
                <a:t>Ç√Ω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774302" y="3483273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774302" y="3804027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774302" y="4115021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774302" y="4435775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cxnSp>
          <p:nvCxnSpPr>
            <p:cNvPr id="77" name="Straight Arrow Connector 76"/>
            <p:cNvCxnSpPr>
              <a:stCxn id="74" idx="3"/>
              <a:endCxn id="65" idx="1"/>
            </p:cNvCxnSpPr>
            <p:nvPr/>
          </p:nvCxnSpPr>
          <p:spPr>
            <a:xfrm>
              <a:off x="7202740" y="3920821"/>
              <a:ext cx="904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73" idx="3"/>
              <a:endCxn id="64" idx="1"/>
            </p:cNvCxnSpPr>
            <p:nvPr/>
          </p:nvCxnSpPr>
          <p:spPr>
            <a:xfrm>
              <a:off x="7202740" y="3600065"/>
              <a:ext cx="904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5" idx="3"/>
              <a:endCxn id="66" idx="1"/>
            </p:cNvCxnSpPr>
            <p:nvPr/>
          </p:nvCxnSpPr>
          <p:spPr>
            <a:xfrm>
              <a:off x="7202740" y="4231812"/>
              <a:ext cx="904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6" idx="3"/>
              <a:endCxn id="67" idx="1"/>
            </p:cNvCxnSpPr>
            <p:nvPr/>
          </p:nvCxnSpPr>
          <p:spPr>
            <a:xfrm>
              <a:off x="7202740" y="4552569"/>
              <a:ext cx="90406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D3D3D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7300513" y="4579406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400" kern="0" dirty="0">
                  <a:solidFill>
                    <a:srgbClr val="3D3D3D"/>
                  </a:solidFill>
                  <a:cs typeface="Corbel"/>
                </a:rPr>
                <a:t>map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438870" y="1654502"/>
              <a:ext cx="623183" cy="116656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512631" y="1858398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512631" y="2179154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512631" y="2484112"/>
              <a:ext cx="428436" cy="2335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lang="en-US" sz="2400" kern="0">
                <a:solidFill>
                  <a:srgbClr val="3D3D3D"/>
                </a:solidFill>
                <a:cs typeface="Corbel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69466" y="1489727"/>
              <a:ext cx="401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000" kern="0" dirty="0">
                  <a:solidFill>
                    <a:srgbClr val="3D3D3D"/>
                  </a:solidFill>
                  <a:cs typeface="Corbel"/>
                </a:rPr>
                <a:t>A:</a:t>
              </a:r>
            </a:p>
          </p:txBody>
        </p:sp>
        <p:cxnSp>
          <p:nvCxnSpPr>
            <p:cNvPr id="87" name="Straight Arrow Connector 86"/>
            <p:cNvCxnSpPr>
              <a:endCxn id="19" idx="1"/>
            </p:cNvCxnSpPr>
            <p:nvPr/>
          </p:nvCxnSpPr>
          <p:spPr>
            <a:xfrm>
              <a:off x="6941668" y="1989414"/>
              <a:ext cx="5172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8" name="Straight Arrow Connector 87"/>
            <p:cNvCxnSpPr/>
            <p:nvPr/>
          </p:nvCxnSpPr>
          <p:spPr>
            <a:xfrm>
              <a:off x="6952795" y="2304720"/>
              <a:ext cx="5172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6941668" y="2565938"/>
              <a:ext cx="5172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6867075" y="2657741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400" kern="0" dirty="0">
                  <a:solidFill>
                    <a:srgbClr val="3D3D3D"/>
                  </a:solidFill>
                  <a:cs typeface="Corbel"/>
                </a:rPr>
                <a:t>map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185825" y="3686240"/>
              <a:ext cx="728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987">
                <a:defRPr/>
              </a:pPr>
              <a:r>
                <a:rPr lang="en-US" sz="2400" kern="0" dirty="0">
                  <a:solidFill>
                    <a:srgbClr val="3D3D3D"/>
                  </a:solidFill>
                  <a:cs typeface="Corbel"/>
                </a:rPr>
                <a:t>take</a:t>
              </a:r>
            </a:p>
          </p:txBody>
        </p:sp>
      </p:grpSp>
      <p:pic>
        <p:nvPicPr>
          <p:cNvPr id="92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0293" b="-30293"/>
          <a:stretch>
            <a:fillRect/>
          </a:stretch>
        </p:blipFill>
        <p:spPr>
          <a:xfrm>
            <a:off x="8402721" y="2532111"/>
            <a:ext cx="2206500" cy="18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CDH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5183" y="4165599"/>
            <a:ext cx="8496320" cy="774699"/>
          </a:xfrm>
          <a:prstGeom prst="rect">
            <a:avLst/>
          </a:prstGeom>
          <a:solidFill>
            <a:schemeClr val="accent5"/>
          </a:solidFill>
          <a:ln w="12700" cmpd="sng">
            <a:solidFill>
              <a:srgbClr val="FFFFFF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venir Light"/>
                <a:cs typeface="Avenir Light"/>
              </a:rPr>
              <a:t>YARN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5184" y="2029262"/>
            <a:ext cx="1175826" cy="148798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Avenir Light"/>
                <a:cs typeface="Avenir Light"/>
              </a:rPr>
              <a:t>Spark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  <a:latin typeface="Avenir Light"/>
                <a:cs typeface="Avenir Light"/>
              </a:rPr>
              <a:t>Streaming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1009" y="2047013"/>
            <a:ext cx="1244883" cy="148798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solidFill>
              <a:schemeClr val="bg1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chemeClr val="bg2">
                    <a:lumMod val="25000"/>
                  </a:schemeClr>
                </a:solidFill>
                <a:latin typeface="Avenir Light"/>
                <a:cs typeface="Avenir Light"/>
              </a:rPr>
              <a:t>GraphX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3192" y="2051103"/>
            <a:ext cx="1072987" cy="1485936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 cmpd="sng">
            <a:noFill/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chemeClr val="bg2">
                    <a:lumMod val="25000"/>
                  </a:schemeClr>
                </a:solidFill>
                <a:latin typeface="Avenir Light"/>
                <a:cs typeface="Avenir Light"/>
              </a:rPr>
              <a:t>MLlib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5182" y="4940299"/>
            <a:ext cx="8496320" cy="749301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FFFFFF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srgbClr val="3D3D3D"/>
                </a:solidFill>
                <a:latin typeface="Avenir Light"/>
                <a:cs typeface="Avenir Light"/>
              </a:rPr>
              <a:t>HDFS, HBase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79684" y="2049059"/>
            <a:ext cx="981063" cy="1487981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FFFFFF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3D3D3D"/>
                </a:solidFill>
                <a:latin typeface="Avenir Light"/>
                <a:cs typeface="Avenir Light"/>
              </a:rPr>
              <a:t>Hive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1303" y="2047014"/>
            <a:ext cx="998382" cy="1487981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FFFFFF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3D3D3D"/>
                </a:solidFill>
                <a:latin typeface="Avenir Light"/>
                <a:cs typeface="Avenir Light"/>
              </a:rPr>
              <a:t>Pig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90257" y="3537040"/>
            <a:ext cx="1970490" cy="606719"/>
          </a:xfrm>
          <a:prstGeom prst="rect">
            <a:avLst/>
          </a:prstGeom>
          <a:solidFill>
            <a:schemeClr val="tx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rgbClr val="3D3D3D"/>
                </a:solidFill>
                <a:latin typeface="Avenir Light"/>
                <a:cs typeface="Avenir Light"/>
              </a:rPr>
              <a:t>MapReduce2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86182" y="2047012"/>
            <a:ext cx="1182421" cy="1485936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 cmpd="sng">
            <a:noFill/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 smtClean="0">
                <a:solidFill>
                  <a:schemeClr val="bg2">
                    <a:lumMod val="25000"/>
                  </a:schemeClr>
                </a:solidFill>
                <a:latin typeface="Avenir Light"/>
                <a:cs typeface="Avenir Light"/>
              </a:rPr>
              <a:t>SQL</a:t>
            </a:r>
            <a:endParaRPr lang="en-US" sz="1900" dirty="0">
              <a:solidFill>
                <a:schemeClr val="bg2">
                  <a:lumMod val="2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39171" y="2051103"/>
            <a:ext cx="962333" cy="2114496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FFFFFF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3D3D3D"/>
                </a:solidFill>
                <a:latin typeface="Avenir Light"/>
                <a:cs typeface="Avenir Light"/>
              </a:rPr>
              <a:t>Search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0747" y="2049059"/>
            <a:ext cx="878423" cy="2114496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FFFFFF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solidFill>
                  <a:srgbClr val="3D3D3D"/>
                </a:solidFill>
                <a:latin typeface="Avenir Light"/>
                <a:cs typeface="Avenir Light"/>
              </a:rPr>
              <a:t>Impala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5184" y="3517243"/>
            <a:ext cx="4676117" cy="626516"/>
          </a:xfrm>
          <a:prstGeom prst="rect">
            <a:avLst/>
          </a:prstGeom>
          <a:solidFill>
            <a:schemeClr val="tx1"/>
          </a:solidFill>
          <a:ln w="76200" cmpd="sng">
            <a:solidFill>
              <a:schemeClr val="accent3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Spark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05182" y="1424587"/>
            <a:ext cx="4676117" cy="626516"/>
          </a:xfrm>
          <a:prstGeom prst="rect">
            <a:avLst/>
          </a:prstGeom>
          <a:solidFill>
            <a:schemeClr val="tx1"/>
          </a:solidFill>
          <a:ln w="76200" cmpd="sng">
            <a:solidFill>
              <a:schemeClr val="accent3"/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Pyspark</a:t>
            </a:r>
          </a:p>
        </p:txBody>
      </p:sp>
    </p:spTree>
    <p:extLst>
      <p:ext uri="{BB962C8B-B14F-4D97-AF65-F5344CB8AC3E}">
        <p14:creationId xmlns:p14="http://schemas.microsoft.com/office/powerpoint/2010/main" val="6738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i</a:t>
            </a:r>
            <a:r>
              <a:rPr lang="en-US" dirty="0" err="1" smtClean="0"/>
              <a:t>python</a:t>
            </a:r>
            <a:endParaRPr lang="en-US" dirty="0" smtClean="0"/>
          </a:p>
          <a:p>
            <a:pPr lvl="2"/>
            <a:r>
              <a:rPr lang="en-US" dirty="0" smtClean="0"/>
              <a:t>Notebook interface for Python</a:t>
            </a:r>
          </a:p>
          <a:p>
            <a:pPr lvl="2"/>
            <a:r>
              <a:rPr lang="en-US" dirty="0" smtClean="0"/>
              <a:t>Annotate Python-based analysis</a:t>
            </a:r>
          </a:p>
          <a:p>
            <a:pPr lvl="2"/>
            <a:r>
              <a:rPr lang="en-US" dirty="0" smtClean="0"/>
              <a:t>Web-based, graphics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ipython</a:t>
            </a:r>
            <a:r>
              <a:rPr lang="en-US" dirty="0" smtClean="0"/>
              <a:t> 4.x</a:t>
            </a:r>
          </a:p>
          <a:p>
            <a:pPr lvl="1"/>
            <a:r>
              <a:rPr lang="en-US" dirty="0" smtClean="0"/>
              <a:t>Can notebook-</a:t>
            </a:r>
            <a:r>
              <a:rPr lang="en-US" dirty="0" err="1" smtClean="0"/>
              <a:t>ize</a:t>
            </a:r>
            <a:r>
              <a:rPr lang="en-US" dirty="0" smtClean="0"/>
              <a:t> several tools,</a:t>
            </a:r>
            <a:br>
              <a:rPr lang="en-US" dirty="0" smtClean="0"/>
            </a:br>
            <a:r>
              <a:rPr lang="en-US" dirty="0" smtClean="0"/>
              <a:t>including Pyspark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/ </a:t>
            </a:r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152528"/>
            <a:ext cx="4973638" cy="4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89197" cy="2471446"/>
          </a:xfrm>
        </p:spPr>
        <p:txBody>
          <a:bodyPr/>
          <a:lstStyle/>
          <a:p>
            <a:r>
              <a:rPr lang="en-US" dirty="0" smtClean="0"/>
              <a:t>CDH Cluster Info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9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9A7DE"/>
                </a:solidFill>
              </a:rPr>
              <a:t>Experiment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Can 40 people in a tutorial share an open cluster without clobbering each other?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738" r="16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465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9A7DE"/>
                </a:solidFill>
                <a:latin typeface="Calibri"/>
                <a:cs typeface="Calibri"/>
              </a:rPr>
              <a:t>Cluster</a:t>
            </a:r>
          </a:p>
          <a:p>
            <a:r>
              <a:rPr lang="en-US" dirty="0" smtClean="0"/>
              <a:t>CDH 5.4 + Spark 1.3</a:t>
            </a:r>
          </a:p>
          <a:p>
            <a:r>
              <a:rPr lang="en-US" dirty="0" smtClean="0"/>
              <a:t>Pyspark + Python 2.7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4</a:t>
            </a:r>
          </a:p>
          <a:p>
            <a:r>
              <a:rPr lang="en-US" dirty="0" smtClean="0"/>
              <a:t>5 nodes + CM management</a:t>
            </a:r>
          </a:p>
          <a:p>
            <a:pPr lvl="1"/>
            <a:r>
              <a:rPr lang="en-US" dirty="0" smtClean="0"/>
              <a:t>Google Compute engine</a:t>
            </a:r>
          </a:p>
          <a:p>
            <a:pPr lvl="1"/>
            <a:r>
              <a:rPr lang="en-US" dirty="0" smtClean="0"/>
              <a:t>160 cores</a:t>
            </a:r>
          </a:p>
          <a:p>
            <a:pPr lvl="1"/>
            <a:r>
              <a:rPr lang="en-US" dirty="0" smtClean="0"/>
              <a:t>600GB RAM</a:t>
            </a:r>
          </a:p>
          <a:p>
            <a:pPr lvl="1"/>
            <a:r>
              <a:rPr lang="en-US" dirty="0" smtClean="0"/>
              <a:t>10TB disk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9A7DE"/>
                </a:solidFill>
                <a:cs typeface="Calibri"/>
              </a:rPr>
              <a:t>Your Piece of the Cluster</a:t>
            </a:r>
            <a:endParaRPr lang="en-US" dirty="0">
              <a:solidFill>
                <a:srgbClr val="29A7DE"/>
              </a:solidFill>
              <a:cs typeface="Calibri"/>
            </a:endParaRPr>
          </a:p>
          <a:p>
            <a:r>
              <a:rPr lang="en-US" dirty="0" smtClean="0"/>
              <a:t>40 slots available</a:t>
            </a:r>
            <a:br>
              <a:rPr lang="en-US" dirty="0" smtClean="0"/>
            </a:br>
            <a:r>
              <a:rPr lang="en-US" dirty="0" smtClean="0"/>
              <a:t>(4 cores, 12GB RAM)</a:t>
            </a:r>
          </a:p>
          <a:p>
            <a:r>
              <a:rPr lang="en-US" dirty="0" smtClean="0"/>
              <a:t>Claim a card which gives you:</a:t>
            </a:r>
          </a:p>
          <a:p>
            <a:pPr lvl="1"/>
            <a:r>
              <a:rPr lang="en-US" dirty="0" smtClean="0"/>
              <a:t>Host to access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notebook name</a:t>
            </a:r>
          </a:p>
          <a:p>
            <a:pPr lvl="1"/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Spark UI port</a:t>
            </a:r>
          </a:p>
          <a:p>
            <a:r>
              <a:rPr lang="en-US" b="1" dirty="0" smtClean="0"/>
              <a:t>Free Play </a:t>
            </a:r>
            <a:r>
              <a:rPr lang="en-US" dirty="0" smtClean="0"/>
              <a:t>– no need to follow along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2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Piece of the 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7500" y="2143036"/>
            <a:ext cx="932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Hue:   </a:t>
            </a:r>
            <a:r>
              <a:rPr lang="en-US" sz="3600" dirty="0"/>
              <a:t>cdh4.srowen.com:8888   </a:t>
            </a:r>
            <a:r>
              <a:rPr lang="en-US" sz="3600" dirty="0" err="1"/>
              <a:t>srowen</a:t>
            </a:r>
            <a:r>
              <a:rPr lang="en-US" sz="3600" dirty="0"/>
              <a:t>/</a:t>
            </a:r>
            <a:r>
              <a:rPr lang="en-US" sz="3600" dirty="0" err="1"/>
              <a:t>srowen</a:t>
            </a:r>
            <a:endParaRPr lang="en-US" sz="3600" dirty="0"/>
          </a:p>
          <a:p>
            <a:pPr algn="ctr"/>
            <a:r>
              <a:rPr lang="en-US" sz="3600" b="1" dirty="0" err="1"/>
              <a:t>ipython</a:t>
            </a:r>
            <a:r>
              <a:rPr lang="en-US" sz="3600" dirty="0"/>
              <a:t>:   </a:t>
            </a:r>
            <a:r>
              <a:rPr lang="en-US" sz="3600" dirty="0">
                <a:solidFill>
                  <a:srgbClr val="E64630"/>
                </a:solidFill>
              </a:rPr>
              <a:t>cdh1</a:t>
            </a:r>
            <a:r>
              <a:rPr lang="en-US" sz="3600" dirty="0"/>
              <a:t>.srowen.com:8880  </a:t>
            </a:r>
            <a:r>
              <a:rPr lang="en-US" sz="3600" dirty="0">
                <a:solidFill>
                  <a:srgbClr val="E64630"/>
                </a:solidFill>
              </a:rPr>
              <a:t>user11</a:t>
            </a:r>
            <a:r>
              <a:rPr lang="en-US" sz="3600" dirty="0"/>
              <a:t>.ipynb</a:t>
            </a:r>
          </a:p>
          <a:p>
            <a:pPr algn="ctr"/>
            <a:r>
              <a:rPr lang="en-US" sz="3600" b="1" dirty="0"/>
              <a:t>Spark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E64630"/>
                </a:solidFill>
              </a:rPr>
              <a:t>cdh1</a:t>
            </a:r>
            <a:r>
              <a:rPr lang="en-US" sz="3600" dirty="0"/>
              <a:t>.srowen.com:</a:t>
            </a:r>
            <a:r>
              <a:rPr lang="en-US" sz="3600" dirty="0">
                <a:solidFill>
                  <a:srgbClr val="E64630"/>
                </a:solidFill>
              </a:rPr>
              <a:t>4040</a:t>
            </a:r>
            <a:r>
              <a:rPr lang="en-US" sz="3600" dirty="0"/>
              <a:t> (redirects)</a:t>
            </a:r>
          </a:p>
          <a:p>
            <a:pPr algn="ctr"/>
            <a:r>
              <a:rPr lang="en-US" sz="3600" b="1" dirty="0"/>
              <a:t>HDFS</a:t>
            </a:r>
            <a:r>
              <a:rPr lang="en-US" sz="3600" dirty="0"/>
              <a:t>: /user/</a:t>
            </a:r>
            <a:r>
              <a:rPr lang="en-US" sz="3600" dirty="0" err="1"/>
              <a:t>srowen</a:t>
            </a:r>
            <a:r>
              <a:rPr lang="en-US" sz="3600" dirty="0"/>
              <a:t>/</a:t>
            </a:r>
            <a:r>
              <a:rPr lang="en-US" sz="3600" dirty="0">
                <a:solidFill>
                  <a:schemeClr val="accent4"/>
                </a:solidFill>
              </a:rPr>
              <a:t>user11</a:t>
            </a:r>
          </a:p>
        </p:txBody>
      </p:sp>
    </p:spTree>
    <p:extLst>
      <p:ext uri="{BB962C8B-B14F-4D97-AF65-F5344CB8AC3E}">
        <p14:creationId xmlns:p14="http://schemas.microsoft.com/office/powerpoint/2010/main" val="152823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29A7DE"/>
                </a:solidFill>
              </a:rPr>
              <a:t>Hue</a:t>
            </a:r>
          </a:p>
          <a:p>
            <a:r>
              <a:rPr lang="en-US" sz="4000" dirty="0" smtClean="0">
                <a:solidFill>
                  <a:srgbClr val="29A7DE"/>
                </a:solidFill>
              </a:rPr>
              <a:t>HDFS</a:t>
            </a:r>
            <a:endParaRPr lang="en-US" sz="4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579" r="357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686" y="292100"/>
            <a:ext cx="8629235" cy="7112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47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29A7DE"/>
                </a:solidFill>
              </a:rPr>
              <a:t>ipython</a:t>
            </a:r>
            <a:r>
              <a:rPr lang="en-US" sz="4000" dirty="0" smtClean="0">
                <a:solidFill>
                  <a:srgbClr val="29A7DE"/>
                </a:solidFill>
              </a:rPr>
              <a:t> /</a:t>
            </a:r>
            <a:br>
              <a:rPr lang="en-US" sz="4000" dirty="0" smtClean="0">
                <a:solidFill>
                  <a:srgbClr val="29A7DE"/>
                </a:solidFill>
              </a:rPr>
            </a:br>
            <a:r>
              <a:rPr lang="en-US" sz="4000" dirty="0" err="1" smtClean="0">
                <a:solidFill>
                  <a:srgbClr val="29A7DE"/>
                </a:solidFill>
              </a:rPr>
              <a:t>Jupyter</a:t>
            </a:r>
            <a:endParaRPr lang="en-US" sz="40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25285" b="-2528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86" y="1388110"/>
            <a:ext cx="2397575" cy="41021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9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29A7DE"/>
                </a:solidFill>
              </a:rPr>
              <a:t>Spark on YARN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8994" b="-8994"/>
          <a:stretch>
            <a:fillRect/>
          </a:stretch>
        </p:blipFill>
        <p:spPr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7145" y="719435"/>
            <a:ext cx="3071875" cy="2739603"/>
            <a:chOff x="685800" y="1919519"/>
            <a:chExt cx="3071875" cy="2739603"/>
          </a:xfrm>
        </p:grpSpPr>
        <p:sp>
          <p:nvSpPr>
            <p:cNvPr id="9" name="TextBox 8"/>
            <p:cNvSpPr txBox="1"/>
            <p:nvPr/>
          </p:nvSpPr>
          <p:spPr>
            <a:xfrm>
              <a:off x="685800" y="3055202"/>
              <a:ext cx="3071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cdh4</a:t>
              </a:r>
              <a:r>
                <a:rPr lang="en-US" dirty="0"/>
                <a:t>.</a:t>
              </a:r>
              <a:r>
                <a:rPr lang="en-US" dirty="0">
                  <a:solidFill>
                    <a:srgbClr val="E64630"/>
                  </a:solidFill>
                </a:rPr>
                <a:t>c.ds-wallstreet.internal</a:t>
              </a:r>
              <a:r>
                <a:rPr lang="en-US" dirty="0" smtClean="0"/>
                <a:t>:…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4289790"/>
              <a:ext cx="2068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cdh4.</a:t>
              </a:r>
              <a:r>
                <a:rPr lang="en-US" dirty="0" smtClean="0">
                  <a:solidFill>
                    <a:srgbClr val="E64630"/>
                  </a:solidFill>
                </a:rPr>
                <a:t>srowen.com</a:t>
              </a:r>
              <a:r>
                <a:rPr lang="en-US" dirty="0" smtClean="0"/>
                <a:t>:…</a:t>
              </a:r>
              <a:endParaRPr lang="en-US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850900" y="2400300"/>
              <a:ext cx="2032000" cy="654902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0" y="1919519"/>
              <a:ext cx="2376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cdh1.</a:t>
              </a:r>
              <a:r>
                <a:rPr lang="en-US" dirty="0" smtClean="0">
                  <a:solidFill>
                    <a:srgbClr val="E64630"/>
                  </a:solidFill>
                </a:rPr>
                <a:t>srowen.com</a:t>
              </a:r>
              <a:r>
                <a:rPr lang="en-US" dirty="0" smtClean="0"/>
                <a:t>:4040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850900" y="3543300"/>
              <a:ext cx="2032000" cy="654902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Hosts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379412" y="4356100"/>
            <a:ext cx="3532187" cy="14351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Sean Owen</a:t>
            </a:r>
            <a:br>
              <a:rPr lang="en-US" sz="2800" dirty="0" smtClean="0"/>
            </a:br>
            <a:r>
              <a:rPr lang="en-US" sz="2800" dirty="0" smtClean="0"/>
              <a:t>@</a:t>
            </a:r>
            <a:r>
              <a:rPr lang="en-US" sz="2800" dirty="0" err="1" smtClean="0"/>
              <a:t>sean_r_owen</a:t>
            </a:r>
            <a:endParaRPr lang="en-US" sz="28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270099" y="4356100"/>
            <a:ext cx="3532187" cy="14351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Juliet </a:t>
            </a:r>
            <a:r>
              <a:rPr lang="en-US" sz="2800" dirty="0" err="1" smtClean="0"/>
              <a:t>Hougland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@</a:t>
            </a:r>
            <a:r>
              <a:rPr lang="en-US" sz="2800" dirty="0" err="1" smtClean="0"/>
              <a:t>j_houg</a:t>
            </a:r>
            <a:endParaRPr lang="en-US" sz="2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8160786" y="4356100"/>
            <a:ext cx="3532187" cy="14351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Sandy </a:t>
            </a:r>
            <a:r>
              <a:rPr lang="en-US" sz="2800" dirty="0" err="1" smtClean="0"/>
              <a:t>Ryza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@</a:t>
            </a:r>
            <a:r>
              <a:rPr lang="en-US" sz="2800" dirty="0" err="1" smtClean="0"/>
              <a:t>SandySifting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-18168" r="-18168"/>
          <a:stretch>
            <a:fillRect/>
          </a:stretch>
        </p:blipFill>
        <p:spPr>
          <a:xfrm>
            <a:off x="379412" y="1549401"/>
            <a:ext cx="3532187" cy="2590799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-18168" r="-18168"/>
          <a:stretch>
            <a:fillRect/>
          </a:stretch>
        </p:blipFill>
        <p:spPr>
          <a:xfrm>
            <a:off x="4270099" y="1549401"/>
            <a:ext cx="3532187" cy="2590799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l="-18168" r="-18168"/>
          <a:stretch>
            <a:fillRect/>
          </a:stretch>
        </p:blipFill>
        <p:spPr>
          <a:xfrm>
            <a:off x="8160786" y="1549401"/>
            <a:ext cx="3532187" cy="2590799"/>
          </a:xfrm>
        </p:spPr>
      </p:pic>
    </p:spTree>
    <p:extLst>
      <p:ext uri="{BB962C8B-B14F-4D97-AF65-F5344CB8AC3E}">
        <p14:creationId xmlns:p14="http://schemas.microsoft.com/office/powerpoint/2010/main" val="180687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4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Clicks per page per hour</a:t>
            </a:r>
          </a:p>
          <a:p>
            <a:r>
              <a:rPr lang="en-US" dirty="0" err="1" smtClean="0">
                <a:latin typeface="Courier"/>
                <a:cs typeface="Courier"/>
              </a:rPr>
              <a:t>dumps.wikimedia.org</a:t>
            </a:r>
            <a:r>
              <a:rPr lang="en-US" dirty="0">
                <a:latin typeface="Courier"/>
                <a:cs typeface="Courier"/>
              </a:rPr>
              <a:t>/other/</a:t>
            </a:r>
            <a:r>
              <a:rPr lang="en-US" dirty="0" err="1">
                <a:latin typeface="Courier"/>
                <a:cs typeface="Courier"/>
              </a:rPr>
              <a:t>pagecounts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raw</a:t>
            </a:r>
          </a:p>
          <a:p>
            <a:r>
              <a:rPr lang="en-US" dirty="0" smtClean="0">
                <a:latin typeface="Courier"/>
                <a:cs typeface="Courier"/>
              </a:rPr>
              <a:t>site </a:t>
            </a:r>
            <a:r>
              <a:rPr lang="en-US" dirty="0">
                <a:latin typeface="Courier"/>
                <a:cs typeface="Courier"/>
              </a:rPr>
              <a:t>page </a:t>
            </a:r>
            <a:r>
              <a:rPr lang="en-US" dirty="0" smtClean="0">
                <a:latin typeface="Courier"/>
                <a:cs typeface="Courier"/>
              </a:rPr>
              <a:t>hits bytes</a:t>
            </a:r>
          </a:p>
          <a:p>
            <a:r>
              <a:rPr lang="en-US" dirty="0" smtClean="0"/>
              <a:t>Aug 3 – Sep 22 2015</a:t>
            </a:r>
          </a:p>
          <a:p>
            <a:pPr lvl="1"/>
            <a:r>
              <a:rPr lang="en-US" dirty="0" smtClean="0"/>
              <a:t>566GB, ~11GB per day</a:t>
            </a:r>
          </a:p>
          <a:p>
            <a:pPr lvl="1"/>
            <a:r>
              <a:rPr lang="en-US" dirty="0" smtClean="0"/>
              <a:t>8.2B lines, ~164M per day</a:t>
            </a:r>
          </a:p>
          <a:p>
            <a:r>
              <a:rPr lang="en-US" dirty="0" smtClean="0"/>
              <a:t>Date in </a:t>
            </a:r>
            <a:r>
              <a:rPr lang="en-US" i="1" dirty="0" smtClean="0"/>
              <a:t>file name</a:t>
            </a:r>
            <a:endParaRPr lang="en-US" dirty="0" smtClean="0"/>
          </a:p>
          <a:p>
            <a:pPr lvl="1"/>
            <a:r>
              <a:rPr lang="en-US" dirty="0">
                <a:latin typeface="Courier"/>
                <a:cs typeface="Courier"/>
              </a:rPr>
              <a:t>pagecounts-</a:t>
            </a:r>
            <a:r>
              <a:rPr lang="en-US" dirty="0" smtClean="0">
                <a:latin typeface="Courier"/>
                <a:cs typeface="Courier"/>
              </a:rPr>
              <a:t>20150701-*</a:t>
            </a:r>
            <a:endParaRPr lang="en-US" i="1" dirty="0" smtClean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en </a:t>
            </a:r>
            <a:r>
              <a:rPr lang="en-US" sz="1400" dirty="0">
                <a:latin typeface="Courier"/>
                <a:cs typeface="Courier"/>
              </a:rPr>
              <a:t>Mars 92 12952918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</a:t>
            </a:r>
            <a:r>
              <a:rPr lang="en-US" sz="1400" dirty="0" err="1">
                <a:latin typeface="Courier"/>
                <a:cs typeface="Courier"/>
              </a:rPr>
              <a:t>Mars,_Incorporated</a:t>
            </a:r>
            <a:r>
              <a:rPr lang="en-US" sz="1400" dirty="0">
                <a:latin typeface="Courier"/>
                <a:cs typeface="Courier"/>
              </a:rPr>
              <a:t> 21 596441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</a:t>
            </a:r>
            <a:r>
              <a:rPr lang="en-US" sz="1400" dirty="0" err="1">
                <a:latin typeface="Courier"/>
                <a:cs typeface="Courier"/>
              </a:rPr>
              <a:t>Mars,_Pennsylvania</a:t>
            </a:r>
            <a:r>
              <a:rPr lang="en-US" sz="1400" dirty="0">
                <a:latin typeface="Courier"/>
                <a:cs typeface="Courier"/>
              </a:rPr>
              <a:t> 2 49320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Mars,_</a:t>
            </a:r>
            <a:r>
              <a:rPr lang="en-US" sz="1400" dirty="0" err="1">
                <a:latin typeface="Courier"/>
                <a:cs typeface="Courier"/>
              </a:rPr>
              <a:t>the_Bringer_of_War</a:t>
            </a:r>
            <a:r>
              <a:rPr lang="en-US" sz="1400" dirty="0">
                <a:latin typeface="Courier"/>
                <a:cs typeface="Courier"/>
              </a:rPr>
              <a:t> 1 28986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Mars-Grunt 1 13851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Mars-la-Tour 1 19013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Mars-sous-</a:t>
            </a:r>
            <a:r>
              <a:rPr lang="en-US" sz="1400" dirty="0" err="1">
                <a:latin typeface="Courier"/>
                <a:cs typeface="Courier"/>
              </a:rPr>
              <a:t>Bourcq</a:t>
            </a:r>
            <a:r>
              <a:rPr lang="en-US" sz="1400" dirty="0">
                <a:latin typeface="Courier"/>
                <a:cs typeface="Courier"/>
              </a:rPr>
              <a:t> 1 18636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Mars:_</a:t>
            </a:r>
            <a:r>
              <a:rPr lang="en-US" sz="1400" dirty="0" err="1">
                <a:latin typeface="Courier"/>
                <a:cs typeface="Courier"/>
              </a:rPr>
              <a:t>War_Logs</a:t>
            </a:r>
            <a:r>
              <a:rPr lang="en-US" sz="1400" dirty="0">
                <a:latin typeface="Courier"/>
                <a:cs typeface="Courier"/>
              </a:rPr>
              <a:t> 1 9535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</a:t>
            </a:r>
            <a:r>
              <a:rPr lang="en-US" sz="1400" dirty="0" err="1">
                <a:latin typeface="Courier"/>
                <a:cs typeface="Courier"/>
              </a:rPr>
              <a:t>MarsDial</a:t>
            </a:r>
            <a:r>
              <a:rPr lang="en-US" sz="1400" dirty="0">
                <a:latin typeface="Courier"/>
                <a:cs typeface="Courier"/>
              </a:rPr>
              <a:t> 4 22276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Mars_%28chocolate_bar%29 1 23738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Mars_(1968_film) 1 9977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Mars_(</a:t>
            </a:r>
            <a:r>
              <a:rPr lang="en-US" sz="1400" dirty="0" err="1">
                <a:latin typeface="Courier"/>
                <a:cs typeface="Courier"/>
              </a:rPr>
              <a:t>Gackt_album</a:t>
            </a:r>
            <a:r>
              <a:rPr lang="en-US" sz="1400" dirty="0">
                <a:latin typeface="Courier"/>
                <a:cs typeface="Courier"/>
              </a:rPr>
              <a:t>) 1 14180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Mars_(</a:t>
            </a:r>
            <a:r>
              <a:rPr lang="en-US" sz="1400" dirty="0" err="1">
                <a:latin typeface="Courier"/>
                <a:cs typeface="Courier"/>
              </a:rPr>
              <a:t>Swedish_ship</a:t>
            </a:r>
            <a:r>
              <a:rPr lang="en-US" sz="1400" dirty="0">
                <a:latin typeface="Courier"/>
                <a:cs typeface="Courier"/>
              </a:rPr>
              <a:t>) 1 10781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Mars_(</a:t>
            </a:r>
            <a:r>
              <a:rPr lang="en-US" sz="1400" dirty="0" err="1">
                <a:latin typeface="Courier"/>
                <a:cs typeface="Courier"/>
              </a:rPr>
              <a:t>TV_series</a:t>
            </a:r>
            <a:r>
              <a:rPr lang="en-US" sz="1400" dirty="0">
                <a:latin typeface="Courier"/>
                <a:cs typeface="Courier"/>
              </a:rPr>
              <a:t>) 3 32973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Mars_(astrology) 1 44190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 Mars_(</a:t>
            </a:r>
            <a:r>
              <a:rPr lang="en-US" sz="1400" dirty="0" err="1">
                <a:latin typeface="Courier"/>
                <a:cs typeface="Courier"/>
              </a:rPr>
              <a:t>chocolate_bar</a:t>
            </a:r>
            <a:r>
              <a:rPr lang="en-US" sz="1400" dirty="0">
                <a:latin typeface="Courier"/>
                <a:cs typeface="Courier"/>
              </a:rPr>
              <a:t>) 15 356060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</a:t>
            </a:r>
            <a:r>
              <a:rPr lang="en-US" dirty="0" err="1" smtClean="0"/>
              <a:t>Pagecount</a:t>
            </a:r>
            <a:r>
              <a:rPr lang="en-US" dirty="0" smtClean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11327213" cy="467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org.apache.hadoop.fs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.{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FileSystem,Path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b="1" dirty="0" err="1">
                <a:solidFill>
                  <a:srgbClr val="000080"/>
                </a:solidFill>
                <a:latin typeface="Menlo Regular"/>
                <a:cs typeface="Menlo Regular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pagecountsFileToRDD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(path: Path) = {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Menlo Regular"/>
                <a:cs typeface="Menlo Regular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mhdMatch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=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Menlo Regular"/>
                <a:cs typeface="Menlo Regular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 Regular"/>
                <a:cs typeface="Menlo Regular"/>
              </a:rPr>
              <a:t>pagecounts</a:t>
            </a:r>
            <a:r>
              <a:rPr lang="en-US" sz="1600" b="1" dirty="0">
                <a:solidFill>
                  <a:srgbClr val="008000"/>
                </a:solidFill>
                <a:latin typeface="Menlo Regular"/>
                <a:cs typeface="Menlo Regular"/>
              </a:rPr>
              <a:t>-(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\\</a:t>
            </a:r>
            <a:r>
              <a:rPr lang="en-US" sz="1600" b="1" dirty="0">
                <a:solidFill>
                  <a:srgbClr val="008000"/>
                </a:solidFill>
                <a:latin typeface="Menlo Regular"/>
                <a:cs typeface="Menlo Regular"/>
              </a:rPr>
              <a:t>d{4})(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\\</a:t>
            </a:r>
            <a:r>
              <a:rPr lang="en-US" sz="1600" b="1" dirty="0">
                <a:solidFill>
                  <a:srgbClr val="008000"/>
                </a:solidFill>
                <a:latin typeface="Menlo Regular"/>
                <a:cs typeface="Menlo Regular"/>
              </a:rPr>
              <a:t>d{2})(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\\</a:t>
            </a:r>
            <a:r>
              <a:rPr lang="en-US" sz="1600" b="1" dirty="0">
                <a:solidFill>
                  <a:srgbClr val="008000"/>
                </a:solidFill>
                <a:latin typeface="Menlo Regular"/>
                <a:cs typeface="Menlo Regular"/>
              </a:rPr>
              <a:t>d{2})-(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\\</a:t>
            </a:r>
            <a:r>
              <a:rPr lang="en-US" sz="1600" b="1" dirty="0">
                <a:solidFill>
                  <a:srgbClr val="008000"/>
                </a:solidFill>
                <a:latin typeface="Menlo Regular"/>
                <a:cs typeface="Menlo Regular"/>
              </a:rPr>
              <a:t>d{2})0000"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.r.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findFirstMatchIn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path.getName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).get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Menlo Regular"/>
                <a:cs typeface="Menlo Regular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List(year, month, day, hour) =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mhdMatch.subgroups.map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(_.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toInt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endParaRPr lang="en-US" sz="16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sc.textFile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path.toString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).map { line =&gt;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 Regular"/>
                <a:cs typeface="Menlo Regular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Menlo Regular"/>
                <a:cs typeface="Menlo Regular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(site, page, hits, _) = 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line.split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 Regular"/>
                <a:cs typeface="Menlo Regular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  (site, page, </a:t>
            </a:r>
            <a:r>
              <a:rPr lang="en-US" sz="1600" dirty="0" err="1">
                <a:solidFill>
                  <a:srgbClr val="000000"/>
                </a:solidFill>
                <a:latin typeface="Menlo Regular"/>
                <a:cs typeface="Menlo Regular"/>
              </a:rPr>
              <a:t>hits.toInt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}.filter {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(site, _, hits) =&gt; site == </a:t>
            </a:r>
            <a:r>
              <a:rPr lang="en-US" sz="1600" b="1" dirty="0">
                <a:solidFill>
                  <a:srgbClr val="008000"/>
                </a:solidFill>
                <a:latin typeface="Menlo Regular"/>
                <a:cs typeface="Menlo Regular"/>
              </a:rPr>
              <a:t>"en" 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&amp;&amp; hits </a:t>
            </a:r>
            <a:r>
              <a:rPr lang="en-US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&gt;= 20</a:t>
            </a:r>
            <a:r>
              <a:rPr lang="en-US" sz="1600" dirty="0">
                <a:solidFill>
                  <a:srgbClr val="0000FF"/>
                </a:solidFill>
                <a:latin typeface="Menlo Regular"/>
                <a:cs typeface="Menlo Regular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FF"/>
                </a:solidFill>
                <a:latin typeface="Menlo Regular"/>
                <a:cs typeface="Menlo Regular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}.map { </a:t>
            </a:r>
            <a:r>
              <a:rPr lang="en-US" sz="1600" b="1" dirty="0">
                <a:solidFill>
                  <a:srgbClr val="000080"/>
                </a:solidFill>
                <a:latin typeface="Menlo Regular"/>
                <a:cs typeface="Menlo Regular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(_, page, hits) =&gt;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  (year, month, day, hour, page, hits)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  <a:t>  }</a:t>
            </a:r>
            <a:br>
              <a:rPr lang="en-US" sz="16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US" sz="16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and Sampling Wikipedia (1)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half" idx="2"/>
          </p:nvPr>
        </p:nvSpPr>
        <p:spPr>
          <a:xfrm>
            <a:off x="7988300" y="1447800"/>
            <a:ext cx="3704672" cy="4678366"/>
          </a:xfrm>
        </p:spPr>
        <p:txBody>
          <a:bodyPr>
            <a:normAutofit/>
          </a:bodyPr>
          <a:lstStyle/>
          <a:p>
            <a:r>
              <a:rPr lang="en-US" dirty="0" smtClean="0"/>
              <a:t>Function from file (Path) to RDD of tuples of 6 strings</a:t>
            </a:r>
          </a:p>
          <a:p>
            <a:r>
              <a:rPr lang="en-US" dirty="0" smtClean="0"/>
              <a:t>Year/month/day/hour from name with regex</a:t>
            </a:r>
          </a:p>
          <a:p>
            <a:r>
              <a:rPr lang="en-US" dirty="0" smtClean="0"/>
              <a:t>Page/hits from line</a:t>
            </a:r>
          </a:p>
          <a:p>
            <a:r>
              <a:rPr lang="en-US" dirty="0" smtClean="0"/>
              <a:t>Drop non-</a:t>
            </a:r>
            <a:r>
              <a:rPr lang="en-US" dirty="0" smtClean="0">
                <a:latin typeface="Courier"/>
                <a:cs typeface="Courier"/>
              </a:rPr>
              <a:t>en</a:t>
            </a:r>
            <a:r>
              <a:rPr lang="en-US" dirty="0" smtClean="0"/>
              <a:t>, hits &lt; 20</a:t>
            </a:r>
          </a:p>
          <a:p>
            <a:r>
              <a:rPr lang="en-US" dirty="0" smtClean="0"/>
              <a:t>350x smaller!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11327213" cy="467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i="1" dirty="0">
                <a:solidFill>
                  <a:srgbClr val="660E7A"/>
                </a:solidFill>
                <a:latin typeface="Menlo"/>
              </a:rPr>
              <a:t>paths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sc.hadoopConfiguration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listStatus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Path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"/user/.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.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./Wikipedia"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map(_.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getPath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hourlyRDDs</a:t>
            </a:r>
            <a:r>
              <a:rPr lang="en-US" sz="1600" i="1" dirty="0">
                <a:solidFill>
                  <a:srgbClr val="660E7A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paths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pagecountsFileToRDD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sc.union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hourlyRDDs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repartition(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map(_.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productIterator.mkString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saveAsTextFile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"/user/admin/Wikipedia"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Sampling </a:t>
            </a:r>
            <a:r>
              <a:rPr lang="en-US" dirty="0" smtClean="0"/>
              <a:t>Wikipedia (2)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7175500" y="1447800"/>
            <a:ext cx="4517472" cy="4678366"/>
          </a:xfrm>
        </p:spPr>
        <p:txBody>
          <a:bodyPr>
            <a:normAutofit/>
          </a:bodyPr>
          <a:lstStyle/>
          <a:p>
            <a:r>
              <a:rPr lang="en-US" dirty="0" smtClean="0"/>
              <a:t>List all files (Paths)</a:t>
            </a:r>
          </a:p>
          <a:p>
            <a:r>
              <a:rPr lang="en-US" dirty="0" smtClean="0"/>
              <a:t>Parse as RDD</a:t>
            </a:r>
          </a:p>
          <a:p>
            <a:r>
              <a:rPr lang="en-US" dirty="0" smtClean="0"/>
              <a:t>Union and repartition</a:t>
            </a:r>
          </a:p>
          <a:p>
            <a:r>
              <a:rPr lang="en-US" dirty="0" smtClean="0"/>
              <a:t>Convert to TSV and save</a:t>
            </a:r>
          </a:p>
          <a:p>
            <a:r>
              <a:rPr lang="en-US" dirty="0" smtClean="0"/>
              <a:t>566GB -&gt; 1.6GB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Google Finance</a:t>
            </a:r>
          </a:p>
          <a:p>
            <a:r>
              <a:rPr lang="en-US" dirty="0" smtClean="0"/>
              <a:t>500 S&amp;P 500 companies</a:t>
            </a:r>
          </a:p>
          <a:p>
            <a:r>
              <a:rPr lang="en-US" dirty="0" smtClean="0"/>
              <a:t>Price / volume per ticker </a:t>
            </a:r>
            <a:br>
              <a:rPr lang="en-US" dirty="0" smtClean="0"/>
            </a:br>
            <a:r>
              <a:rPr lang="en-US" dirty="0" smtClean="0"/>
              <a:t>per</a:t>
            </a:r>
            <a:r>
              <a:rPr lang="en-US" dirty="0"/>
              <a:t> </a:t>
            </a:r>
            <a:r>
              <a:rPr lang="en-US" dirty="0" smtClean="0"/>
              <a:t>~3 minutes</a:t>
            </a:r>
          </a:p>
          <a:p>
            <a:r>
              <a:rPr lang="en-US" dirty="0" err="1" smtClean="0">
                <a:latin typeface="Courier"/>
                <a:cs typeface="Courier"/>
              </a:rPr>
              <a:t>time,close</a:t>
            </a:r>
            <a:r>
              <a:rPr lang="en-US" dirty="0" smtClean="0">
                <a:latin typeface="Courier"/>
                <a:cs typeface="Courier"/>
              </a:rPr>
              <a:t>,…,volume</a:t>
            </a:r>
          </a:p>
          <a:p>
            <a:r>
              <a:rPr lang="en-US" dirty="0" smtClean="0"/>
              <a:t>1 file per company</a:t>
            </a:r>
          </a:p>
          <a:p>
            <a:r>
              <a:rPr lang="en-US" dirty="0" smtClean="0"/>
              <a:t>Aug 3 – Sep 22 2015</a:t>
            </a:r>
          </a:p>
          <a:p>
            <a:pPr lvl="1"/>
            <a:r>
              <a:rPr lang="en-US" dirty="0" smtClean="0"/>
              <a:t>79MB</a:t>
            </a:r>
          </a:p>
          <a:p>
            <a:pPr lvl="1"/>
            <a:r>
              <a:rPr lang="en-US" dirty="0" smtClean="0"/>
              <a:t>2.3M lines</a:t>
            </a:r>
          </a:p>
          <a:p>
            <a:pPr lvl="1"/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a1438608600,626.13,626.21,625.34,625.34,21786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1,627.58,628.47,625.51,625.94,13038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2,628.095,628.28,627.07,627.852,11602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3,628.45,629.608,627.21,627.91,13638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4,628.84,629.6,628.35,628.72,8068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5,627.93,629.1,627.41,628.84,8886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6,628.25,628.97,627.64,627.96,6208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7,628.7,628.7,627.85,628.21,3755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8,629.4,629.4,628.59,628.89,10191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9,629.28,629.88,628.42,629.02,12075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10,629.685,629.9799,629.02,629.505,12290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11,629.42,629.98,629.27,629.89,7416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12,629,629.62,628.4,629.42,7074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13,630.19,630.4,628.82,628.82,19672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14,629.24,629.8,629.01,629.79,3200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15,628.95,629.63,628.586,629.3035,10259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...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S&amp;P 500 Ticker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11327213" cy="467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tickerFiles</a:t>
            </a:r>
            <a:r>
              <a:rPr lang="en-US" sz="1600" i="1" dirty="0">
                <a:solidFill>
                  <a:srgbClr val="660E7A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sc.wholeTextFiles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"/.../"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i="1" dirty="0">
                <a:solidFill>
                  <a:srgbClr val="660E7A"/>
                </a:solidFill>
                <a:latin typeface="Menlo"/>
              </a:rPr>
              <a:t>ticks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tickerFiles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(file,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=&gt;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ticker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file.split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last.split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'.'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).head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baseTime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0L</a:t>
            </a:r>
            <a:br>
              <a:rPr lang="en-US" sz="1600" dirty="0">
                <a:solidFill>
                  <a:srgbClr val="0000FF"/>
                </a:solidFill>
                <a:latin typeface="Menlo"/>
              </a:rPr>
            </a:br>
            <a:r>
              <a:rPr lang="en-US" sz="1600" dirty="0">
                <a:solidFill>
                  <a:srgbClr val="0000FF"/>
                </a:solidFill>
                <a:latin typeface="Menl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csv.split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).map { line =&gt;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(time, close, _, _, _,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line.split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','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tickTime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time.head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baseTime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time.tail.toLong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baseTime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}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else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baseTime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 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180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time.toLong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tickTime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ticker,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close.toDouble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vol.toLong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and Sampling Ticker (1)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half" idx="2"/>
          </p:nvPr>
        </p:nvSpPr>
        <p:spPr>
          <a:xfrm>
            <a:off x="7988300" y="1447800"/>
            <a:ext cx="3704672" cy="4678366"/>
          </a:xfrm>
        </p:spPr>
        <p:txBody>
          <a:bodyPr>
            <a:normAutofit/>
          </a:bodyPr>
          <a:lstStyle/>
          <a:p>
            <a:r>
              <a:rPr lang="en-US" dirty="0" smtClean="0"/>
              <a:t>Parse whole ~150K files at a time </a:t>
            </a:r>
          </a:p>
          <a:p>
            <a:r>
              <a:rPr lang="en-US" dirty="0" smtClean="0"/>
              <a:t>Convert absolute </a:t>
            </a:r>
            <a:r>
              <a:rPr lang="en-US" dirty="0" err="1" smtClean="0">
                <a:latin typeface="Courier"/>
                <a:cs typeface="Courier"/>
              </a:rPr>
              <a:t>aXXX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and relative offsets to Unix timestamp</a:t>
            </a:r>
          </a:p>
          <a:p>
            <a:r>
              <a:rPr lang="en-US" dirty="0" smtClean="0"/>
              <a:t>Output tuples with time, ticker, close, volume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5761" y="1447800"/>
            <a:ext cx="7266940" cy="467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java.util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.{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Calendar,Locale,TimeZone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closeVolByHourTicker</a:t>
            </a:r>
            <a:r>
              <a:rPr lang="en-US" sz="1600" i="1" dirty="0">
                <a:solidFill>
                  <a:srgbClr val="660E7A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ticks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tickTime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ticker, close,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=&gt;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Calendar.</a:t>
            </a:r>
            <a:r>
              <a:rPr lang="en-US" sz="1600" i="1" dirty="0" err="1">
                <a:solidFill>
                  <a:srgbClr val="000000"/>
                </a:solidFill>
                <a:latin typeface="Menlo"/>
              </a:rPr>
              <a:t>getInstance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TimeZone.</a:t>
            </a:r>
            <a:r>
              <a:rPr lang="en-US" sz="1600" i="1" dirty="0" err="1">
                <a:solidFill>
                  <a:srgbClr val="000000"/>
                </a:solidFill>
                <a:latin typeface="Menlo"/>
              </a:rPr>
              <a:t>getTimeZone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"GMT"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Locale.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ENGLISH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cal.setTimeInMillis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tickTime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*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year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cal.get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Calendar.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YEAR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month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cal.get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Calendar.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+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br>
              <a:rPr lang="en-US" sz="1600" dirty="0">
                <a:solidFill>
                  <a:srgbClr val="0000FF"/>
                </a:solidFill>
                <a:latin typeface="Menlo"/>
              </a:rPr>
            </a:br>
            <a:r>
              <a:rPr lang="en-US" sz="1600" dirty="0">
                <a:solidFill>
                  <a:srgbClr val="0000FF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day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cal.get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Calendar.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DAY_OF_MONTH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hour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cal.get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Calendar.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HOUR_OF_DAY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((year, month, day, hour, ticker), (close,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and Sampling Ticker (2)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half" idx="2"/>
          </p:nvPr>
        </p:nvSpPr>
        <p:spPr>
          <a:xfrm>
            <a:off x="7988300" y="1447800"/>
            <a:ext cx="3704672" cy="4678366"/>
          </a:xfrm>
        </p:spPr>
        <p:txBody>
          <a:bodyPr>
            <a:normAutofit/>
          </a:bodyPr>
          <a:lstStyle/>
          <a:p>
            <a:r>
              <a:rPr lang="en-US" dirty="0" smtClean="0"/>
              <a:t>Convert timestamp to year/month/day/hour GMT</a:t>
            </a:r>
          </a:p>
          <a:p>
            <a:r>
              <a:rPr lang="en-US" dirty="0" smtClean="0"/>
              <a:t>Key = time and ticker</a:t>
            </a:r>
          </a:p>
          <a:p>
            <a:r>
              <a:rPr lang="en-US" dirty="0" smtClean="0"/>
              <a:t>Value = close and volume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7444739" cy="467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tickerVolVWAP</a:t>
            </a:r>
            <a:r>
              <a:rPr lang="en-US" sz="1600" i="1" dirty="0">
                <a:solidFill>
                  <a:srgbClr val="660E7A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closeVolByHourTicker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groupByKey().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mapValues {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closeVols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=&gt;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totalVol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closeVols.map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(_,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=&gt;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}.sum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vwap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closeVols.map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(close,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=&gt; close *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}.sum /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totalVol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totalVol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vwap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tickerVolVWAP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case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((y, m, d, h, ticker), 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vwap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 =&gt;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err="1">
                <a:solidFill>
                  <a:srgbClr val="660E7A"/>
                </a:solidFill>
                <a:latin typeface="Menlo"/>
              </a:rPr>
              <a:t>Seq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(y, m, d, h, ticker,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vol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vwap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mkString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}.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saveAsTextFile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"/user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/admin/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Ticker/"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Sampling </a:t>
            </a:r>
            <a:r>
              <a:rPr lang="en-US" dirty="0" smtClean="0"/>
              <a:t>Ticker (3)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half" idx="2"/>
          </p:nvPr>
        </p:nvSpPr>
        <p:spPr>
          <a:xfrm>
            <a:off x="7988300" y="1447800"/>
            <a:ext cx="3704672" cy="4678366"/>
          </a:xfrm>
        </p:spPr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(close, volume)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time and ticker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/>
              <a:t>Compute total volume and VWAP (volume-weighted average price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Output as TSV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0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3659187" cy="4678366"/>
          </a:xfrm>
        </p:spPr>
        <p:txBody>
          <a:bodyPr>
            <a:normAutofit/>
          </a:bodyPr>
          <a:lstStyle/>
          <a:p>
            <a:r>
              <a:rPr lang="en-US" dirty="0" smtClean="0"/>
              <a:t>Like R, Python  </a:t>
            </a:r>
            <a:r>
              <a:rPr lang="en-US" dirty="0" err="1" smtClean="0"/>
              <a:t>DataFrame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Specific type of RDD containing row-like  objects</a:t>
            </a:r>
          </a:p>
          <a:p>
            <a:r>
              <a:rPr lang="en-US" dirty="0" smtClean="0"/>
              <a:t>Columns, with names and types</a:t>
            </a:r>
          </a:p>
          <a:p>
            <a:r>
              <a:rPr lang="en-US" dirty="0" smtClean="0"/>
              <a:t>Enables SQL-like  operations</a:t>
            </a:r>
          </a:p>
          <a:p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= Tabular RDD + Schema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4479288"/>
              </p:ext>
            </p:extLst>
          </p:nvPr>
        </p:nvGraphicFramePr>
        <p:xfrm>
          <a:off x="5067300" y="1447800"/>
          <a:ext cx="6626226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742"/>
                <a:gridCol w="2208742"/>
                <a:gridCol w="2208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49900" y="4356100"/>
            <a:ext cx="353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Courier"/>
                <a:cs typeface="Courier"/>
              </a:rPr>
              <a:t>"5.1,3.5</a:t>
            </a:r>
            <a:r>
              <a:rPr lang="hu-HU" dirty="0">
                <a:latin typeface="Courier"/>
                <a:cs typeface="Courier"/>
              </a:rPr>
              <a:t>,</a:t>
            </a:r>
            <a:r>
              <a:rPr lang="hu-HU" dirty="0" smtClean="0">
                <a:latin typeface="Courier"/>
                <a:cs typeface="Courier"/>
              </a:rPr>
              <a:t>setosa</a:t>
            </a:r>
            <a:r>
              <a:rPr lang="hu-HU" dirty="0">
                <a:latin typeface="Courier"/>
                <a:cs typeface="Courier"/>
              </a:rPr>
              <a:t>"</a:t>
            </a:r>
          </a:p>
          <a:p>
            <a:r>
              <a:rPr lang="hu-HU" dirty="0">
                <a:latin typeface="Courier"/>
                <a:cs typeface="Courier"/>
              </a:rPr>
              <a:t>"</a:t>
            </a:r>
            <a:r>
              <a:rPr lang="hu-HU" dirty="0" smtClean="0">
                <a:latin typeface="Courier"/>
                <a:cs typeface="Courier"/>
              </a:rPr>
              <a:t>4.9,3.0</a:t>
            </a:r>
            <a:r>
              <a:rPr lang="hu-HU" dirty="0">
                <a:latin typeface="Courier"/>
                <a:cs typeface="Courier"/>
              </a:rPr>
              <a:t>,</a:t>
            </a:r>
            <a:r>
              <a:rPr lang="hu-HU" dirty="0" smtClean="0">
                <a:latin typeface="Courier"/>
                <a:cs typeface="Courier"/>
              </a:rPr>
              <a:t>setosa</a:t>
            </a:r>
            <a:r>
              <a:rPr lang="hu-HU" dirty="0">
                <a:latin typeface="Courier"/>
                <a:cs typeface="Courier"/>
              </a:rPr>
              <a:t>"</a:t>
            </a:r>
          </a:p>
          <a:p>
            <a:r>
              <a:rPr lang="hu-HU" dirty="0">
                <a:latin typeface="Courier"/>
                <a:cs typeface="Courier"/>
              </a:rPr>
              <a:t>"</a:t>
            </a:r>
            <a:r>
              <a:rPr lang="hu-HU" dirty="0" smtClean="0">
                <a:latin typeface="Courier"/>
                <a:cs typeface="Courier"/>
              </a:rPr>
              <a:t>4.7,3.2</a:t>
            </a:r>
            <a:r>
              <a:rPr lang="hu-HU" dirty="0">
                <a:latin typeface="Courier"/>
                <a:cs typeface="Courier"/>
              </a:rPr>
              <a:t>,</a:t>
            </a:r>
            <a:r>
              <a:rPr lang="hu-HU" dirty="0" smtClean="0">
                <a:latin typeface="Courier"/>
                <a:cs typeface="Courier"/>
              </a:rPr>
              <a:t>setosa</a:t>
            </a:r>
            <a:r>
              <a:rPr lang="hu-HU" dirty="0">
                <a:latin typeface="Courier"/>
                <a:cs typeface="Courier"/>
              </a:rPr>
              <a:t>"</a:t>
            </a:r>
          </a:p>
          <a:p>
            <a:r>
              <a:rPr lang="hu-HU" dirty="0">
                <a:latin typeface="Courier"/>
                <a:cs typeface="Courier"/>
              </a:rPr>
              <a:t>"</a:t>
            </a:r>
            <a:r>
              <a:rPr lang="hu-HU" dirty="0" smtClean="0">
                <a:latin typeface="Courier"/>
                <a:cs typeface="Courier"/>
              </a:rPr>
              <a:t>6.3,3.3</a:t>
            </a:r>
            <a:r>
              <a:rPr lang="hu-HU" dirty="0">
                <a:latin typeface="Courier"/>
                <a:cs typeface="Courier"/>
              </a:rPr>
              <a:t>,</a:t>
            </a:r>
            <a:r>
              <a:rPr lang="hu-HU" dirty="0" smtClean="0">
                <a:latin typeface="Courier"/>
                <a:cs typeface="Courier"/>
              </a:rPr>
              <a:t>virginica</a:t>
            </a:r>
            <a:r>
              <a:rPr lang="hu-HU" dirty="0">
                <a:latin typeface="Courier"/>
                <a:cs typeface="Courier"/>
              </a:rPr>
              <a:t>"</a:t>
            </a:r>
          </a:p>
          <a:p>
            <a:r>
              <a:rPr lang="hu-HU" dirty="0">
                <a:latin typeface="Courier"/>
                <a:cs typeface="Courier"/>
              </a:rPr>
              <a:t>"</a:t>
            </a:r>
            <a:r>
              <a:rPr lang="hu-HU" dirty="0" smtClean="0">
                <a:latin typeface="Courier"/>
                <a:cs typeface="Courier"/>
              </a:rPr>
              <a:t>5.8,2.7</a:t>
            </a:r>
            <a:r>
              <a:rPr lang="hu-HU" dirty="0">
                <a:latin typeface="Courier"/>
                <a:cs typeface="Courier"/>
              </a:rPr>
              <a:t>,</a:t>
            </a:r>
            <a:r>
              <a:rPr lang="hu-HU" dirty="0" smtClean="0">
                <a:latin typeface="Courier"/>
                <a:cs typeface="Courier"/>
              </a:rPr>
              <a:t>virginica</a:t>
            </a:r>
            <a:r>
              <a:rPr lang="hu-HU" dirty="0">
                <a:latin typeface="Courier"/>
                <a:cs typeface="Courier"/>
              </a:rPr>
              <a:t>"</a:t>
            </a:r>
          </a:p>
          <a:p>
            <a:r>
              <a:rPr lang="hu-HU" dirty="0">
                <a:latin typeface="Courier"/>
                <a:cs typeface="Courier"/>
              </a:rPr>
              <a:t>"</a:t>
            </a:r>
            <a:r>
              <a:rPr lang="hu-HU" dirty="0" smtClean="0">
                <a:latin typeface="Courier"/>
                <a:cs typeface="Courier"/>
              </a:rPr>
              <a:t>7.1,3.0</a:t>
            </a:r>
            <a:r>
              <a:rPr lang="hu-HU" dirty="0">
                <a:latin typeface="Courier"/>
                <a:cs typeface="Courier"/>
              </a:rPr>
              <a:t>,</a:t>
            </a:r>
            <a:r>
              <a:rPr lang="hu-HU" dirty="0" smtClean="0">
                <a:latin typeface="Courier"/>
                <a:cs typeface="Courier"/>
              </a:rPr>
              <a:t>virginica</a:t>
            </a:r>
            <a:r>
              <a:rPr lang="hu-HU" dirty="0">
                <a:latin typeface="Courier"/>
                <a:cs typeface="Courier"/>
              </a:rPr>
              <a:t>"</a:t>
            </a:r>
          </a:p>
          <a:p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 rot="16200000" flipV="1">
            <a:off x="9080500" y="4305300"/>
            <a:ext cx="1155700" cy="1460500"/>
          </a:xfrm>
          <a:prstGeom prst="ben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0"/>
            <a:ext cx="8769821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000" y="4686300"/>
            <a:ext cx="34172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3">
                    <a:lumMod val="75000"/>
                  </a:schemeClr>
                </a:solidFill>
                <a:latin typeface="Brush Script MT Italic"/>
                <a:cs typeface="Brush Script MT Italic"/>
              </a:rPr>
              <a:t>Data</a:t>
            </a:r>
            <a:endParaRPr lang="en-US" sz="9600" dirty="0">
              <a:solidFill>
                <a:schemeClr val="accent3">
                  <a:lumMod val="75000"/>
                </a:schemeClr>
              </a:solidFill>
              <a:latin typeface="Brush Script MT Italic"/>
              <a:cs typeface="Brush Script MT Italic"/>
            </a:endParaRPr>
          </a:p>
        </p:txBody>
      </p:sp>
    </p:spTree>
    <p:extLst>
      <p:ext uri="{BB962C8B-B14F-4D97-AF65-F5344CB8AC3E}">
        <p14:creationId xmlns:p14="http://schemas.microsoft.com/office/powerpoint/2010/main" val="39351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6517640" cy="467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from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pyspark.sql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SQLContext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Row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lines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sc.textFile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user/admin/Wikipedia/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*"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parse_line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(line):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tokens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line.split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Row(</a:t>
            </a:r>
            <a:r>
              <a:rPr lang="en-US" sz="1600" dirty="0">
                <a:solidFill>
                  <a:srgbClr val="660099"/>
                </a:solidFill>
                <a:latin typeface="Menlo"/>
              </a:rPr>
              <a:t>page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=tokens[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660099"/>
                </a:solidFill>
                <a:latin typeface="Menlo"/>
              </a:rPr>
              <a:t>hits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(tokens[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data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lines.map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parse_line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sqlContext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SQLContext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sc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wtDataFrame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sqlContext.createDataFrame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data)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wtDataFrame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.registerTempTable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hitCountsRDD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sqlContext.sql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br>
              <a:rPr lang="en-US" sz="16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SELECT hits, COUNT(*) AS c FROM 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"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/>
            </a:r>
            <a:br>
              <a:rPr lang="en-US" sz="1600" b="1" dirty="0" smtClean="0">
                <a:solidFill>
                  <a:srgbClr val="008000"/>
                </a:solidFill>
                <a:latin typeface="Menlo"/>
              </a:rPr>
            </a:b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GROUP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BY hits ORDER BY hits"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).cache()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hitCounts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hitCountsRDD.collect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()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DataFrames</a:t>
            </a:r>
            <a:r>
              <a:rPr lang="en-US" dirty="0" smtClean="0"/>
              <a:t> and to Spark SQL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7175500" y="1447800"/>
            <a:ext cx="4517472" cy="4678366"/>
          </a:xfrm>
        </p:spPr>
        <p:txBody>
          <a:bodyPr>
            <a:normAutofit/>
          </a:bodyPr>
          <a:lstStyle/>
          <a:p>
            <a:r>
              <a:rPr lang="en-US" dirty="0" smtClean="0"/>
              <a:t>Parse line and create Row</a:t>
            </a:r>
          </a:p>
          <a:p>
            <a:r>
              <a:rPr lang="en-US" dirty="0" smtClean="0"/>
              <a:t>Infer </a:t>
            </a:r>
            <a:r>
              <a:rPr lang="en-US" dirty="0" err="1" smtClean="0">
                <a:latin typeface="Courier"/>
                <a:cs typeface="Courier"/>
              </a:rPr>
              <a:t>DataFrame</a:t>
            </a:r>
            <a:r>
              <a:rPr lang="en-US" dirty="0" smtClean="0">
                <a:latin typeface="Courier"/>
                <a:cs typeface="Courier"/>
              </a:rPr>
              <a:t>[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hits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bigint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page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string]</a:t>
            </a:r>
          </a:p>
          <a:p>
            <a:r>
              <a:rPr lang="en-US" dirty="0" smtClean="0"/>
              <a:t>Count hits using SQL</a:t>
            </a:r>
          </a:p>
          <a:p>
            <a:r>
              <a:rPr lang="en-US" dirty="0" smtClean="0"/>
              <a:t>Get Rows of (hits, count)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8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83301"/>
            <a:ext cx="1218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078D9"/>
                </a:solidFill>
              </a:rPr>
              <a:t>Minutes Later…</a:t>
            </a:r>
            <a:endParaRPr lang="en-US" sz="7200" baseline="30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827160" cy="467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matplotlib.pyplot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as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plt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%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matplotlib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inline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hits = 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lambda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r: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r.hits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hitCounts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counts = 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lambda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r: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r.c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hitCounts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err="1">
                <a:solidFill>
                  <a:srgbClr val="000000"/>
                </a:solidFill>
                <a:latin typeface="Menlo"/>
              </a:rPr>
              <a:t>plt.figure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660099"/>
                </a:solidFill>
                <a:latin typeface="Menlo"/>
              </a:rPr>
              <a:t>figsize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=(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err="1">
                <a:solidFill>
                  <a:srgbClr val="000000"/>
                </a:solidFill>
                <a:latin typeface="Menlo"/>
              </a:rPr>
              <a:t>plt.scatter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(hits, counts, </a:t>
            </a:r>
            <a:r>
              <a:rPr lang="en-US" sz="1800" dirty="0">
                <a:solidFill>
                  <a:srgbClr val="660099"/>
                </a:solidFill>
                <a:latin typeface="Menlo"/>
              </a:rPr>
              <a:t>marker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=</a:t>
            </a:r>
            <a:r>
              <a:rPr lang="en-US" sz="1800" b="1" dirty="0">
                <a:solidFill>
                  <a:srgbClr val="008000"/>
                </a:solidFill>
                <a:latin typeface="Menlo"/>
              </a:rPr>
              <a:t>"."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err="1">
                <a:solidFill>
                  <a:srgbClr val="000000"/>
                </a:solidFill>
                <a:latin typeface="Menlo"/>
              </a:rPr>
              <a:t>plt.show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(Not) to Plot Power Law Distributions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3978" r="-3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1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Log(Power Law)= Linear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07001"/>
            <a:ext cx="1218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rgbClr val="0078D9"/>
                </a:solidFill>
              </a:rPr>
              <a:t>counts</a:t>
            </a:r>
            <a:r>
              <a:rPr lang="en-US" sz="7200" dirty="0" smtClean="0">
                <a:solidFill>
                  <a:srgbClr val="0078D9"/>
                </a:solidFill>
              </a:rPr>
              <a:t> </a:t>
            </a:r>
            <a:r>
              <a:rPr lang="en-US" sz="7200" dirty="0" smtClean="0"/>
              <a:t>= </a:t>
            </a:r>
            <a:r>
              <a:rPr lang="en-US" sz="7200" i="1" dirty="0" smtClean="0">
                <a:solidFill>
                  <a:schemeClr val="accent4"/>
                </a:solidFill>
              </a:rPr>
              <a:t>a</a:t>
            </a:r>
            <a:r>
              <a:rPr lang="en-US" sz="7200" dirty="0" smtClean="0"/>
              <a:t> </a:t>
            </a:r>
            <a:r>
              <a:rPr lang="en-US" sz="7200" i="1" dirty="0" smtClean="0">
                <a:solidFill>
                  <a:schemeClr val="accent6"/>
                </a:solidFill>
              </a:rPr>
              <a:t>hits</a:t>
            </a:r>
            <a:r>
              <a:rPr lang="en-US" sz="7200" dirty="0" smtClean="0">
                <a:solidFill>
                  <a:schemeClr val="accent6"/>
                </a:solidFill>
              </a:rPr>
              <a:t> </a:t>
            </a:r>
            <a:r>
              <a:rPr lang="en-US" sz="7200" baseline="30000" dirty="0" smtClean="0">
                <a:solidFill>
                  <a:schemeClr val="accent3"/>
                </a:solidFill>
              </a:rPr>
              <a:t>-</a:t>
            </a:r>
            <a:r>
              <a:rPr lang="en-US" sz="7200" i="1" baseline="30000" dirty="0" smtClean="0">
                <a:solidFill>
                  <a:schemeClr val="accent3"/>
                </a:solidFill>
              </a:rPr>
              <a:t>b</a:t>
            </a:r>
            <a:endParaRPr lang="en-US" sz="7200" i="1" baseline="300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420069"/>
            <a:ext cx="12188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log(</a:t>
            </a:r>
            <a:r>
              <a:rPr lang="en-US" sz="6000" i="1" dirty="0" smtClean="0">
                <a:solidFill>
                  <a:schemeClr val="accent1"/>
                </a:solidFill>
              </a:rPr>
              <a:t>counts</a:t>
            </a:r>
            <a:r>
              <a:rPr lang="en-US" sz="6000" dirty="0" smtClean="0"/>
              <a:t>) = log(</a:t>
            </a:r>
            <a:r>
              <a:rPr lang="en-US" sz="6000" i="1" dirty="0" smtClean="0">
                <a:solidFill>
                  <a:srgbClr val="E64630"/>
                </a:solidFill>
              </a:rPr>
              <a:t>a</a:t>
            </a:r>
            <a:r>
              <a:rPr lang="en-US" sz="6000" dirty="0" smtClean="0"/>
              <a:t>) </a:t>
            </a:r>
            <a:r>
              <a:rPr lang="en-US" sz="6000" dirty="0" smtClean="0">
                <a:solidFill>
                  <a:schemeClr val="accent3"/>
                </a:solidFill>
              </a:rPr>
              <a:t>– </a:t>
            </a:r>
            <a:r>
              <a:rPr lang="en-US" sz="6000" i="1" dirty="0" smtClean="0">
                <a:solidFill>
                  <a:schemeClr val="accent3"/>
                </a:solidFill>
              </a:rPr>
              <a:t>b</a:t>
            </a:r>
            <a:r>
              <a:rPr lang="en-US" sz="6000" dirty="0" smtClean="0"/>
              <a:t> log(</a:t>
            </a:r>
            <a:r>
              <a:rPr lang="en-US" sz="6000" i="1" dirty="0" smtClean="0">
                <a:solidFill>
                  <a:srgbClr val="8FCDD2"/>
                </a:solidFill>
              </a:rPr>
              <a:t>hits</a:t>
            </a:r>
            <a:r>
              <a:rPr lang="en-US" sz="6000" dirty="0"/>
              <a:t>)</a:t>
            </a:r>
            <a:endParaRPr lang="en-US" sz="6000" baseline="30000" dirty="0">
              <a:solidFill>
                <a:srgbClr val="8FCD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827160" cy="467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import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math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err="1">
                <a:solidFill>
                  <a:srgbClr val="000000"/>
                </a:solidFill>
                <a:latin typeface="Menlo"/>
              </a:rPr>
              <a:t>logHits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= map(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lambda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math.log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r.hits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hitCounts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err="1">
                <a:solidFill>
                  <a:srgbClr val="000000"/>
                </a:solidFill>
                <a:latin typeface="Menlo"/>
              </a:rPr>
              <a:t>logCounts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= map(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lambda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math.log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r.c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hitCounts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err="1">
                <a:solidFill>
                  <a:srgbClr val="000000"/>
                </a:solidFill>
                <a:latin typeface="Menlo"/>
              </a:rPr>
              <a:t>plt.figure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660099"/>
                </a:solidFill>
                <a:latin typeface="Menlo"/>
              </a:rPr>
              <a:t>figsize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=(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err="1">
                <a:solidFill>
                  <a:srgbClr val="000000"/>
                </a:solidFill>
                <a:latin typeface="Menlo"/>
              </a:rPr>
              <a:t>plt.scatter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logHits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logCounts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660099"/>
                </a:solidFill>
                <a:latin typeface="Menlo"/>
              </a:rPr>
              <a:t>marker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=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"."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plt.show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log-log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8340" r="-8340"/>
          <a:stretch>
            <a:fillRect/>
          </a:stretch>
        </p:blipFill>
        <p:spPr/>
      </p:pic>
      <p:sp>
        <p:nvSpPr>
          <p:cNvPr id="8" name="Left Arrow 7"/>
          <p:cNvSpPr/>
          <p:nvPr/>
        </p:nvSpPr>
        <p:spPr>
          <a:xfrm>
            <a:off x="8788400" y="3797300"/>
            <a:ext cx="774700" cy="495300"/>
          </a:xfrm>
          <a:prstGeom prst="left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5761" y="1447800"/>
            <a:ext cx="5933440" cy="467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Menlo"/>
              </a:rPr>
              <a:t>hitCountsRDD.rdd.filter</a:t>
            </a:r>
            <a:r>
              <a:rPr lang="en-US" sz="2200" dirty="0" smtClean="0">
                <a:latin typeface="Menlo"/>
              </a:rPr>
              <a:t>(</a:t>
            </a:r>
            <a:r>
              <a:rPr lang="en-US" sz="2200" b="1" dirty="0" smtClean="0">
                <a:solidFill>
                  <a:srgbClr val="000080"/>
                </a:solidFill>
                <a:latin typeface="Menlo"/>
              </a:rPr>
              <a:t>lambda 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r: </a:t>
            </a:r>
            <a:endParaRPr lang="en-US" sz="22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Menlo"/>
              </a:rPr>
              <a:t>math.log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r.hits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) &gt;= </a:t>
            </a:r>
            <a:r>
              <a:rPr lang="en-US" sz="2200" dirty="0" smtClean="0">
                <a:solidFill>
                  <a:srgbClr val="0000FF"/>
                </a:solidFill>
                <a:latin typeface="Menlo"/>
              </a:rPr>
              <a:t>8.0 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and </a:t>
            </a:r>
            <a:endParaRPr lang="en-US" sz="2200" b="1" dirty="0" smtClean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2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Menlo"/>
              </a:rPr>
              <a:t>math.log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r.hits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) &lt;= </a:t>
            </a:r>
            <a:r>
              <a:rPr lang="en-US" sz="2200" dirty="0" smtClean="0">
                <a:solidFill>
                  <a:srgbClr val="0000FF"/>
                </a:solidFill>
                <a:latin typeface="Menlo"/>
              </a:rPr>
              <a:t>8.3 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and </a:t>
            </a:r>
            <a:endParaRPr lang="en-US" sz="2200" b="1" dirty="0" smtClean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2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Menlo"/>
              </a:rPr>
              <a:t>math.log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r.c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) &gt;= </a:t>
            </a:r>
            <a:r>
              <a:rPr lang="en-US" sz="2200" dirty="0" smtClean="0">
                <a:solidFill>
                  <a:srgbClr val="0000FF"/>
                </a:solidFill>
                <a:latin typeface="Menlo"/>
              </a:rPr>
              <a:t>5.0</a:t>
            </a:r>
            <a:r>
              <a:rPr lang="en-US" sz="22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.collect(</a:t>
            </a:r>
            <a:r>
              <a:rPr lang="en-US" sz="22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"/>
              </a:rPr>
              <a:t>...</a:t>
            </a:r>
            <a:endParaRPr lang="en-US" sz="22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pl-PL" sz="2200" dirty="0">
                <a:latin typeface="Menlo"/>
              </a:rPr>
              <a:t>[Row(</a:t>
            </a:r>
            <a:r>
              <a:rPr lang="pl-PL" sz="2200" dirty="0">
                <a:solidFill>
                  <a:srgbClr val="660099"/>
                </a:solidFill>
                <a:latin typeface="Menlo"/>
              </a:rPr>
              <a:t>hits</a:t>
            </a:r>
            <a:r>
              <a:rPr lang="pl-PL" sz="2200" dirty="0" smtClean="0">
                <a:solidFill>
                  <a:srgbClr val="000000"/>
                </a:solidFill>
                <a:latin typeface="Menlo"/>
              </a:rPr>
              <a:t>=</a:t>
            </a:r>
            <a:r>
              <a:rPr lang="pl-PL" sz="2200" dirty="0" smtClean="0">
                <a:solidFill>
                  <a:srgbClr val="0000FF"/>
                </a:solidFill>
                <a:latin typeface="Menlo"/>
              </a:rPr>
              <a:t>3510</a:t>
            </a:r>
            <a:r>
              <a:rPr lang="pl-PL" sz="22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pl-PL" sz="2200" dirty="0">
                <a:solidFill>
                  <a:srgbClr val="660099"/>
                </a:solidFill>
                <a:latin typeface="Menlo"/>
              </a:rPr>
              <a:t>c</a:t>
            </a:r>
            <a:r>
              <a:rPr lang="pl-PL" sz="2200" dirty="0" smtClean="0">
                <a:solidFill>
                  <a:srgbClr val="000000"/>
                </a:solidFill>
                <a:latin typeface="Menlo"/>
              </a:rPr>
              <a:t>=</a:t>
            </a:r>
            <a:r>
              <a:rPr lang="pl-PL" sz="2200" dirty="0" smtClean="0">
                <a:solidFill>
                  <a:srgbClr val="0000FF"/>
                </a:solidFill>
                <a:latin typeface="Menlo"/>
              </a:rPr>
              <a:t>334</a:t>
            </a:r>
            <a:r>
              <a:rPr lang="pl-PL" sz="2200" dirty="0" smtClean="0">
                <a:solidFill>
                  <a:srgbClr val="000000"/>
                </a:solidFill>
                <a:latin typeface="Menlo"/>
              </a:rPr>
              <a:t>)]</a:t>
            </a:r>
            <a:r>
              <a:rPr lang="pl-PL" sz="2200" dirty="0">
                <a:solidFill>
                  <a:srgbClr val="000000"/>
                </a:solidFill>
                <a:latin typeface="Menlo"/>
              </a:rPr>
              <a:t/>
            </a:r>
            <a:br>
              <a:rPr lang="pl-PL" sz="2200" dirty="0">
                <a:solidFill>
                  <a:srgbClr val="000000"/>
                </a:solidFill>
                <a:latin typeface="Menlo"/>
              </a:rPr>
            </a:br>
            <a:endParaRPr lang="pl-PL" sz="22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endParaRPr lang="en-US" sz="2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Hunting: Back to RDDs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7175500" y="1447800"/>
            <a:ext cx="4517472" cy="4678366"/>
          </a:xfrm>
        </p:spPr>
        <p:txBody>
          <a:bodyPr>
            <a:normAutofit/>
          </a:bodyPr>
          <a:lstStyle/>
          <a:p>
            <a:r>
              <a:rPr lang="en-US" dirty="0" smtClean="0"/>
              <a:t>Select part of data by</a:t>
            </a:r>
            <a:br>
              <a:rPr lang="en-US" dirty="0" smtClean="0"/>
            </a:br>
            <a:r>
              <a:rPr lang="en-US" dirty="0" smtClean="0"/>
              <a:t>eyeballing the graph</a:t>
            </a:r>
          </a:p>
          <a:p>
            <a:r>
              <a:rPr lang="en-US" dirty="0" smtClean="0"/>
              <a:t>Spike near 3510 page views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75500" y="3049733"/>
            <a:ext cx="39557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i="1" dirty="0" smtClean="0"/>
              <a:t>???</a:t>
            </a:r>
            <a:endParaRPr lang="en-US" sz="18000" i="1" dirty="0"/>
          </a:p>
        </p:txBody>
      </p:sp>
    </p:spTree>
    <p:extLst>
      <p:ext uri="{BB962C8B-B14F-4D97-AF65-F5344CB8AC3E}">
        <p14:creationId xmlns:p14="http://schemas.microsoft.com/office/powerpoint/2010/main" val="37236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188001"/>
            <a:ext cx="12188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78D9"/>
                </a:solidFill>
              </a:rPr>
              <a:t>Exercise</a:t>
            </a:r>
            <a:r>
              <a:rPr lang="en-US" sz="6000" dirty="0" smtClean="0">
                <a:solidFill>
                  <a:srgbClr val="0078D9"/>
                </a:solidFill>
              </a:rPr>
              <a:t>: What are these pages </a:t>
            </a:r>
            <a:br>
              <a:rPr lang="en-US" sz="6000" dirty="0" smtClean="0">
                <a:solidFill>
                  <a:srgbClr val="0078D9"/>
                </a:solidFill>
              </a:rPr>
            </a:br>
            <a:r>
              <a:rPr lang="en-US" sz="6000" dirty="0" smtClean="0">
                <a:solidFill>
                  <a:srgbClr val="0078D9"/>
                </a:solidFill>
              </a:rPr>
              <a:t>getting</a:t>
            </a:r>
            <a:r>
              <a:rPr lang="en-US" sz="6000" dirty="0">
                <a:solidFill>
                  <a:srgbClr val="0078D9"/>
                </a:solidFill>
              </a:rPr>
              <a:t> </a:t>
            </a:r>
            <a:r>
              <a:rPr lang="en-US" sz="6000" dirty="0" smtClean="0">
                <a:solidFill>
                  <a:srgbClr val="0078D9"/>
                </a:solidFill>
              </a:rPr>
              <a:t>exactly 3510 views?</a:t>
            </a:r>
            <a:endParaRPr lang="en-US" sz="6000" baseline="30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5980" y="1198562"/>
            <a:ext cx="106248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[Row(day=18, hits=3510, hour=4, month=9, page=</a:t>
            </a:r>
            <a:r>
              <a:rPr lang="en-US" dirty="0" err="1">
                <a:latin typeface="Courier"/>
                <a:cs typeface="Courier"/>
              </a:rPr>
              <a:t>u'Https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en.wikipedia.org</a:t>
            </a:r>
            <a:r>
              <a:rPr lang="en-US" dirty="0">
                <a:latin typeface="Courier"/>
                <a:cs typeface="Courier"/>
              </a:rPr>
              <a:t>/wiki/F%C3%A9d%C3%A9ration_Internationale_de_l%27Automobile', year=2015),</a:t>
            </a:r>
          </a:p>
          <a:p>
            <a:r>
              <a:rPr lang="en-US" dirty="0">
                <a:latin typeface="Courier"/>
                <a:cs typeface="Courier"/>
              </a:rPr>
              <a:t> Row(day=18, hits=3510, hour=6, month=9, page=</a:t>
            </a:r>
            <a:r>
              <a:rPr lang="en-US" dirty="0" err="1">
                <a:latin typeface="Courier"/>
                <a:cs typeface="Courier"/>
              </a:rPr>
              <a:t>u'Https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en.wikipedia.org</a:t>
            </a:r>
            <a:r>
              <a:rPr lang="en-US" dirty="0">
                <a:latin typeface="Courier"/>
                <a:cs typeface="Courier"/>
              </a:rPr>
              <a:t>/wiki/F%C3%A9d%C3%A9ration_Internationale_de_l%27Automobile', year=2015),</a:t>
            </a:r>
          </a:p>
          <a:p>
            <a:r>
              <a:rPr lang="en-US" dirty="0">
                <a:latin typeface="Courier"/>
                <a:cs typeface="Courier"/>
              </a:rPr>
              <a:t> Row(day=10, hits=3510, hour=7, month=9, page=</a:t>
            </a:r>
            <a:r>
              <a:rPr lang="en-US" dirty="0" err="1">
                <a:latin typeface="Courier"/>
                <a:cs typeface="Courier"/>
              </a:rPr>
              <a:t>u'Https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en.wikipedia.org</a:t>
            </a:r>
            <a:r>
              <a:rPr lang="en-US" dirty="0">
                <a:latin typeface="Courier"/>
                <a:cs typeface="Courier"/>
              </a:rPr>
              <a:t>/wiki/F%C3%A9d%C3%A9ration_Internationale_de_l%27Automobile', year=2015),</a:t>
            </a:r>
          </a:p>
          <a:p>
            <a:r>
              <a:rPr lang="en-US" dirty="0">
                <a:latin typeface="Courier"/>
                <a:cs typeface="Courier"/>
              </a:rPr>
              <a:t> Row(day=11, hits=3510, hour=0, month=9, page=</a:t>
            </a:r>
            <a:r>
              <a:rPr lang="en-US" dirty="0" err="1">
                <a:latin typeface="Courier"/>
                <a:cs typeface="Courier"/>
              </a:rPr>
              <a:t>u'Https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en.wikipedia.org</a:t>
            </a:r>
            <a:r>
              <a:rPr lang="en-US" dirty="0">
                <a:latin typeface="Courier"/>
                <a:cs typeface="Courier"/>
              </a:rPr>
              <a:t>/wiki/F%C3%A9d%C3%A9ration_Internationale_de_l%27Automobile', year=2015),</a:t>
            </a:r>
          </a:p>
          <a:p>
            <a:r>
              <a:rPr lang="en-US" dirty="0">
                <a:latin typeface="Courier"/>
                <a:cs typeface="Courier"/>
              </a:rPr>
              <a:t> Row(day=20, hits=3510, hour=9, month=9, page=</a:t>
            </a:r>
            <a:r>
              <a:rPr lang="en-US" dirty="0" err="1">
                <a:latin typeface="Courier"/>
                <a:cs typeface="Courier"/>
              </a:rPr>
              <a:t>u'Https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en.wikipedia.org</a:t>
            </a:r>
            <a:r>
              <a:rPr lang="en-US" dirty="0">
                <a:latin typeface="Courier"/>
                <a:cs typeface="Courier"/>
              </a:rPr>
              <a:t>/wiki/F%C3%A9d%C3%A9ration_Internationale_de_l%27Automobile', year=2015),</a:t>
            </a:r>
          </a:p>
          <a:p>
            <a:r>
              <a:rPr lang="en-US" dirty="0">
                <a:latin typeface="Courier"/>
                <a:cs typeface="Courier"/>
              </a:rPr>
              <a:t> Row(day=20, hits=3510, hour=13, month=9, page=</a:t>
            </a:r>
            <a:r>
              <a:rPr lang="en-US" dirty="0" err="1">
                <a:latin typeface="Courier"/>
                <a:cs typeface="Courier"/>
              </a:rPr>
              <a:t>u'Https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en.wikipedia.org</a:t>
            </a:r>
            <a:r>
              <a:rPr lang="en-US" dirty="0">
                <a:latin typeface="Courier"/>
                <a:cs typeface="Courier"/>
              </a:rPr>
              <a:t>/wiki/F%C3%A9d%C3%A9ration_Internationale_de_l%27Automobile', year=2015),</a:t>
            </a:r>
          </a:p>
          <a:p>
            <a:r>
              <a:rPr lang="en-US" dirty="0">
                <a:latin typeface="Courier"/>
                <a:cs typeface="Courier"/>
              </a:rPr>
              <a:t> Row(day=14, hits=3510, hour=4, month=9, page=</a:t>
            </a:r>
            <a:r>
              <a:rPr lang="en-US" dirty="0" err="1">
                <a:latin typeface="Courier"/>
                <a:cs typeface="Courier"/>
              </a:rPr>
              <a:t>u'Https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en.wikipedia.org</a:t>
            </a:r>
            <a:r>
              <a:rPr lang="en-US" dirty="0">
                <a:latin typeface="Courier"/>
                <a:cs typeface="Courier"/>
              </a:rPr>
              <a:t>/wiki/F%C3%A9d%C3%A9ration_Internationale_de_l%27Automobile', year=2015)</a:t>
            </a:r>
            <a:r>
              <a:rPr lang="en-US" dirty="0" smtClean="0">
                <a:latin typeface="Courier"/>
                <a:cs typeface="Courier"/>
              </a:rPr>
              <a:t>,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...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13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827160" cy="467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[Row(hits=52524, c=9),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Row(hits=52526, c=8),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Row(hits=52529, c=10),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Row(hits=52620, c=11),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Row(hits=52627, c=8),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Row(hits=52632, c=11),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Row(hits=52634, c=9),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Row(hits=52641, c=10),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Row(hits=52643, c=11),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Row(hits=52652, c=9),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Row(hits=52655, c=10),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000080"/>
                </a:solidFill>
                <a:latin typeface="Menlo"/>
              </a:rPr>
              <a:t> Row(hits=52656, c=8)]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Hunting 2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8340" r="-8340"/>
          <a:stretch>
            <a:fillRect/>
          </a:stretch>
        </p:blipFill>
        <p:spPr/>
      </p:pic>
      <p:sp>
        <p:nvSpPr>
          <p:cNvPr id="8" name="Left Arrow 7"/>
          <p:cNvSpPr/>
          <p:nvPr/>
        </p:nvSpPr>
        <p:spPr>
          <a:xfrm>
            <a:off x="9690100" y="4660900"/>
            <a:ext cx="774700" cy="495300"/>
          </a:xfrm>
          <a:prstGeom prst="leftArrow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5980" y="1198562"/>
            <a:ext cx="106248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[Row(day=5, hits=52645, hour=11,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Row(day=13, hits=52634, hour=3,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Row(day=17, hits=52610, hour=2,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Row(day=29, hits=52543, hour=13, month=8,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Row(day=1, hits=52600, hour=19,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Row(day=3, hits=52574, hour=3,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Row(day=4, hits=52614, hour=23,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Row(day=14, hits=52644, hour=3,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r>
              <a:rPr lang="en-US" sz="1600" dirty="0" smtClean="0">
                <a:latin typeface="Courier"/>
                <a:cs typeface="Courier"/>
              </a:rPr>
              <a:t> Row</a:t>
            </a:r>
            <a:r>
              <a:rPr lang="en-US" sz="1600" dirty="0">
                <a:latin typeface="Courier"/>
                <a:cs typeface="Courier"/>
              </a:rPr>
              <a:t>(day=16, hits=52565, hour=17,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Row(day=18, hits=52634, hour=14,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Row(day=21, hits=52650, hour=22, month=9,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Row(day=29, hits=52529, hour=18, month=8,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year=2015),</a:t>
            </a:r>
          </a:p>
          <a:p>
            <a:r>
              <a:rPr lang="en-US" sz="1600" dirty="0">
                <a:latin typeface="Courier"/>
                <a:cs typeface="Courier"/>
              </a:rPr>
              <a:t> Row(day=31, hits=52526, hour=19, month=8, page=</a:t>
            </a:r>
            <a:r>
              <a:rPr lang="en-US" sz="1600" dirty="0" err="1">
                <a:latin typeface="Courier"/>
                <a:cs typeface="Courier"/>
              </a:rPr>
              <a:t>u'Special:BlankPage</a:t>
            </a:r>
            <a:r>
              <a:rPr lang="en-US" sz="1600" dirty="0">
                <a:latin typeface="Courier"/>
                <a:cs typeface="Courier"/>
              </a:rPr>
              <a:t>', year=2015)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r>
              <a:rPr lang="en-US" sz="1600" dirty="0" smtClean="0">
                <a:latin typeface="Courier"/>
                <a:cs typeface="Courier"/>
              </a:rPr>
              <a:t>...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11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9A7DE"/>
                </a:solidFill>
              </a:rPr>
              <a:t>Problem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Predict stock price movement from </a:t>
            </a:r>
            <a:r>
              <a:rPr lang="en-US" dirty="0" smtClean="0">
                <a:solidFill>
                  <a:srgbClr val="29A7DE"/>
                </a:solidFill>
              </a:rPr>
              <a:t>Wikipedia</a:t>
            </a:r>
            <a:r>
              <a:rPr lang="en-US" dirty="0" smtClean="0"/>
              <a:t> traffic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849" b="8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26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Intermission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35131"/>
              </p:ext>
            </p:extLst>
          </p:nvPr>
        </p:nvGraphicFramePr>
        <p:xfrm>
          <a:off x="-1" y="0"/>
          <a:ext cx="12188828" cy="685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4414"/>
                <a:gridCol w="6094414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cdh1.srowen.com:8880  user11.ipynb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cdh1.srowen.com:4040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cdh1.srowen.com:8880  user12.ipynb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cdh1.srowen.com:4041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cdh1.srowen.com:8880  user13.ipynb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cdh1.srowen.com:4042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cdh1.srowen.com:8880  user14.ipynb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cdh1.srowen.com:4043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cdh1.srowen.com:8880  user15.ipynb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cdh1.srowen.com:4044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cdh1.srowen.com:8880  user16.ipynb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cdh1.srowen.com:4045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/user16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cdh1.srowen.com:8880  user17.ipynb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cdh1.srowen.com:4046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/user17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cdh1.srowen.com:8880  user18.ipynb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cdh1.srowen.com:4047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/user18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5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2393"/>
              </p:ext>
            </p:extLst>
          </p:nvPr>
        </p:nvGraphicFramePr>
        <p:xfrm>
          <a:off x="-1" y="0"/>
          <a:ext cx="12188828" cy="685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4414"/>
                <a:gridCol w="6094414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cdh2.srowen.com:8880  user21.ipynb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cdh2.srowen.com:4040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/user21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cdh2.srowen.com:8880  user22.ipynb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cdh2.srowen.com:4041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cdh2.srowen.com:8880  user23.ipynb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cdh2.srowen.com:4042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cdh2.srowen.com:8880  user24.ipynb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cdh2.srowen.com:4043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cdh2.srowen.com:8880  user25.ipynb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cdh2.srowen.com:4044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cdh2.srowen.com:8880  user26.ipynb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cdh2.srowen.com:4045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/user26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cdh2.srowen.com:8880  user27.ipynb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cdh2.srowen.com:4046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/user27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cdh2.srowen.com:8880  user28.ipynb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cdh2.srowen.com:4047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/user28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91334"/>
              </p:ext>
            </p:extLst>
          </p:nvPr>
        </p:nvGraphicFramePr>
        <p:xfrm>
          <a:off x="-1" y="0"/>
          <a:ext cx="12188828" cy="685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4414"/>
                <a:gridCol w="6094414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cdh3.srowen.com:8880  user31.ipynb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cdh3.srowen.com:4040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cdh3.srowen.com:8880  user32.ipynb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cdh3.srowen.com:4041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cdh3.srowen.com:8880  user33.ipynb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cdh3.srowen.com:4042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/user33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cdh3.srowen.com:8880  user34.ipynb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cdh3.srowen.com:4043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/user34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cdh3.srowen.com:8880  user35.ipynb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cdh3.srowen.com:4044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cdh3.srowen.com:8880  user36.ipynb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cdh3.srowen.com:4045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/user36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cdh3.srowen.com:8880  user37.ipynb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cdh3.srowen.com:4046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/user37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cdh3.srowen.com:8880  user38.ipynb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cdh3.srowen.com:4047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/user38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2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2262"/>
              </p:ext>
            </p:extLst>
          </p:nvPr>
        </p:nvGraphicFramePr>
        <p:xfrm>
          <a:off x="-1" y="0"/>
          <a:ext cx="12188828" cy="685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4414"/>
                <a:gridCol w="6094414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cdh4.srowen.com:8880  user41.ipynb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cdh4.srowen.com:4040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/user41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cdh4.srowen.com:8880  user42.ipynb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cdh4.srowen.com:4041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cdh4.srowen.com:8880  user43.ipynb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cdh4.srowen.com:4042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cdh4.srowen.com:8880  user44.ipynb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cdh4.srowen.com:4043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cdh4.srowen.com:8880  user45.ipynb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cdh4.srowen.com:4044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cdh4.srowen.com:8880  user46.ipynb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cdh4.srowen.com:4045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/user46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cdh4.srowen.com:8880  user47.ipynb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cdh4.srowen.com:4046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/user47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cdh4.srowen.com:8880  user48.ipynb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cdh4.srowen.com:4047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/user48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4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04718"/>
              </p:ext>
            </p:extLst>
          </p:nvPr>
        </p:nvGraphicFramePr>
        <p:xfrm>
          <a:off x="-1" y="0"/>
          <a:ext cx="12188828" cy="685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4414"/>
                <a:gridCol w="6094414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cdh5.srowen.com:8880  user51.ipynb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cdh5.srowen.com:4040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/user51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cdh5.srowen.com:8880  user52.ipynb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cdh5.srowen.com:4041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cdh5.srowen.com:8880  user53.ipynb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cdh5.srowen.com:4042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cdh5.srowen.com:8880  user54.ipynb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cdh5.srowen.com:4043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cdh5.srowen.com:8880  user55.ipynb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cdh5.srowen.com:4044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cdh5.srowen.com:8880  user56.ipynb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cdh5.srowen.com:4045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/user56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cdh5.srowen.com:8880  user57.ipynb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cdh5.srowen.com:4046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/user57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Hue:   </a:t>
                      </a:r>
                      <a:r>
                        <a:rPr lang="en-US" dirty="0" smtClean="0"/>
                        <a:t>cdh4.srowen.com:8888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srowen</a:t>
                      </a:r>
                      <a:endParaRPr lang="en-US" dirty="0" smtClean="0"/>
                    </a:p>
                    <a:p>
                      <a:pPr algn="ctr"/>
                      <a:r>
                        <a:rPr lang="en-US" b="1" dirty="0" err="1" smtClean="0"/>
                        <a:t>ipython</a:t>
                      </a:r>
                      <a:r>
                        <a:rPr lang="en-US" dirty="0" smtClean="0"/>
                        <a:t>: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cdh5.srowen.com:8880  user58.ipynb</a:t>
                      </a:r>
                    </a:p>
                    <a:p>
                      <a:pPr algn="ctr"/>
                      <a:r>
                        <a:rPr lang="en-US" b="1" dirty="0" smtClean="0"/>
                        <a:t>Spark</a:t>
                      </a:r>
                      <a:r>
                        <a:rPr lang="en-US" dirty="0" smtClean="0"/>
                        <a:t>: cdh5.srowen.com:4047 (redirects)</a:t>
                      </a:r>
                    </a:p>
                    <a:p>
                      <a:pPr algn="ctr"/>
                      <a:r>
                        <a:rPr lang="en-US" b="1" dirty="0" smtClean="0"/>
                        <a:t>HDFS</a:t>
                      </a:r>
                      <a:r>
                        <a:rPr lang="en-US" dirty="0" smtClean="0"/>
                        <a:t>: /user/</a:t>
                      </a:r>
                      <a:r>
                        <a:rPr lang="en-US" dirty="0" err="1" smtClean="0"/>
                        <a:t>srowen</a:t>
                      </a:r>
                      <a:r>
                        <a:rPr lang="en-US" dirty="0" smtClean="0"/>
                        <a:t>/user58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0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13" y="2592780"/>
            <a:ext cx="3492500" cy="2324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 Play</a:t>
            </a:r>
          </a:p>
          <a:p>
            <a:pPr lvl="1"/>
            <a:r>
              <a:rPr lang="en-US" dirty="0" smtClean="0"/>
              <a:t>Apache </a:t>
            </a:r>
            <a:r>
              <a:rPr lang="en-US" dirty="0" smtClean="0">
                <a:solidFill>
                  <a:srgbClr val="29A7DE"/>
                </a:solidFill>
              </a:rPr>
              <a:t>Spark</a:t>
            </a:r>
            <a:r>
              <a:rPr lang="en-US" dirty="0" smtClean="0"/>
              <a:t>, Pyspark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9A7DE"/>
                </a:solidFill>
              </a:rPr>
              <a:t>ipython</a:t>
            </a:r>
            <a:r>
              <a:rPr lang="en-US" dirty="0" smtClean="0">
                <a:solidFill>
                  <a:srgbClr val="29A7DE"/>
                </a:solidFill>
              </a:rPr>
              <a:t> / </a:t>
            </a:r>
            <a:r>
              <a:rPr lang="en-US" dirty="0" err="1" smtClean="0">
                <a:solidFill>
                  <a:srgbClr val="29A7DE"/>
                </a:solidFill>
              </a:rPr>
              <a:t>jupyter</a:t>
            </a:r>
            <a:endParaRPr lang="en-US" dirty="0" smtClean="0">
              <a:solidFill>
                <a:srgbClr val="29A7DE"/>
              </a:solidFill>
            </a:endParaRPr>
          </a:p>
          <a:p>
            <a:pPr lvl="1"/>
            <a:r>
              <a:rPr lang="en-US" dirty="0" smtClean="0">
                <a:solidFill>
                  <a:srgbClr val="29A7DE"/>
                </a:solidFill>
              </a:rPr>
              <a:t>CDH</a:t>
            </a:r>
            <a:r>
              <a:rPr lang="en-US" dirty="0" smtClean="0"/>
              <a:t>, Hue</a:t>
            </a:r>
          </a:p>
          <a:p>
            <a:r>
              <a:rPr lang="en-US" dirty="0" err="1" smtClean="0">
                <a:solidFill>
                  <a:srgbClr val="29A7DE"/>
                </a:solidFill>
              </a:rPr>
              <a:t>Munge</a:t>
            </a:r>
            <a:r>
              <a:rPr lang="en-US" dirty="0" smtClean="0">
                <a:solidFill>
                  <a:srgbClr val="29A7DE"/>
                </a:solidFill>
              </a:rPr>
              <a:t> data</a:t>
            </a:r>
            <a:r>
              <a:rPr lang="en-US" dirty="0" smtClean="0"/>
              <a:t> like a pro with Spark</a:t>
            </a:r>
          </a:p>
          <a:p>
            <a:pPr lvl="1"/>
            <a:r>
              <a:rPr lang="en-US" dirty="0" smtClean="0"/>
              <a:t>Wikipedia page views</a:t>
            </a:r>
          </a:p>
          <a:p>
            <a:pPr lvl="1"/>
            <a:r>
              <a:rPr lang="en-US" dirty="0" smtClean="0"/>
              <a:t>S&amp;P 500 ticker data</a:t>
            </a:r>
          </a:p>
          <a:p>
            <a:r>
              <a:rPr lang="en-US" dirty="0" smtClean="0"/>
              <a:t>Mine for </a:t>
            </a:r>
            <a:r>
              <a:rPr lang="en-US" dirty="0" smtClean="0">
                <a:solidFill>
                  <a:srgbClr val="29A7DE"/>
                </a:solidFill>
              </a:rPr>
              <a:t>correlations</a:t>
            </a:r>
            <a:r>
              <a:rPr lang="en-US" dirty="0" smtClean="0"/>
              <a:t> safely</a:t>
            </a:r>
          </a:p>
          <a:p>
            <a:r>
              <a:rPr lang="en-US" dirty="0" smtClean="0"/>
              <a:t>Explore </a:t>
            </a:r>
            <a:r>
              <a:rPr lang="en-US" dirty="0" smtClean="0">
                <a:solidFill>
                  <a:srgbClr val="29A7DE"/>
                </a:solidFill>
              </a:rPr>
              <a:t>time series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514" y="1911149"/>
            <a:ext cx="2451471" cy="130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50" y="1386084"/>
            <a:ext cx="2800350" cy="525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313" y="3996130"/>
            <a:ext cx="1549400" cy="14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379412" y="5105400"/>
            <a:ext cx="3532187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Intro and Setup</a:t>
            </a:r>
            <a:endParaRPr lang="en-US" sz="28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270099" y="5105400"/>
            <a:ext cx="7409222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Correlations, Volatility, Outliers, Black Monday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-18168" r="-18168"/>
          <a:stretch>
            <a:fillRect/>
          </a:stretch>
        </p:blipFill>
        <p:spPr>
          <a:xfrm>
            <a:off x="379412" y="1549401"/>
            <a:ext cx="3532187" cy="2590799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-18168" r="-18168"/>
          <a:stretch>
            <a:fillRect/>
          </a:stretch>
        </p:blipFill>
        <p:spPr>
          <a:xfrm>
            <a:off x="4270099" y="1549401"/>
            <a:ext cx="3532187" cy="2590799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l="-18168" r="-18168"/>
          <a:stretch>
            <a:fillRect/>
          </a:stretch>
        </p:blipFill>
        <p:spPr>
          <a:xfrm>
            <a:off x="8160786" y="1549401"/>
            <a:ext cx="3532187" cy="2590799"/>
          </a:xfrm>
        </p:spPr>
      </p:pic>
      <p:sp>
        <p:nvSpPr>
          <p:cNvPr id="3" name="TextBox 2"/>
          <p:cNvSpPr txBox="1"/>
          <p:nvPr/>
        </p:nvSpPr>
        <p:spPr>
          <a:xfrm rot="16200000">
            <a:off x="3510025" y="3878590"/>
            <a:ext cx="101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Break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7467836" y="3878590"/>
            <a:ext cx="101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Break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2700" y="1663700"/>
            <a:ext cx="7978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+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25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 with Source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0800" y="2235200"/>
            <a:ext cx="9419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ourier"/>
                <a:cs typeface="Courier"/>
              </a:rPr>
              <a:t>github.com</a:t>
            </a:r>
            <a:r>
              <a:rPr lang="en-US" sz="6000" dirty="0">
                <a:latin typeface="Courier"/>
                <a:cs typeface="Courier"/>
              </a:rPr>
              <a:t>/</a:t>
            </a:r>
            <a:r>
              <a:rPr lang="en-US" sz="6000" dirty="0" err="1">
                <a:latin typeface="Courier"/>
                <a:cs typeface="Courier"/>
              </a:rPr>
              <a:t>srowen</a:t>
            </a:r>
            <a:r>
              <a:rPr lang="en-US" sz="6000" dirty="0" smtClean="0">
                <a:latin typeface="Courier"/>
                <a:cs typeface="Courier"/>
              </a:rPr>
              <a:t>/</a:t>
            </a:r>
            <a:br>
              <a:rPr lang="en-US" sz="6000" dirty="0" smtClean="0">
                <a:latin typeface="Courier"/>
                <a:cs typeface="Courier"/>
              </a:rPr>
            </a:br>
            <a:r>
              <a:rPr lang="en-US" sz="6000" dirty="0" smtClean="0">
                <a:latin typeface="Courier"/>
                <a:cs typeface="Courier"/>
              </a:rPr>
              <a:t>  ds</a:t>
            </a:r>
            <a:r>
              <a:rPr lang="en-US" sz="6000" dirty="0">
                <a:latin typeface="Courier"/>
                <a:cs typeface="Courier"/>
              </a:rPr>
              <a:t>-for-wall-street</a:t>
            </a:r>
          </a:p>
        </p:txBody>
      </p:sp>
    </p:spTree>
    <p:extLst>
      <p:ext uri="{BB962C8B-B14F-4D97-AF65-F5344CB8AC3E}">
        <p14:creationId xmlns:p14="http://schemas.microsoft.com/office/powerpoint/2010/main" val="23723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89197" cy="2471446"/>
          </a:xfrm>
        </p:spPr>
        <p:txBody>
          <a:bodyPr/>
          <a:lstStyle/>
          <a:p>
            <a:r>
              <a:rPr lang="en-US" dirty="0" smtClean="0"/>
              <a:t>Cluster Tools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33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Fast, in-memory processing</a:t>
            </a:r>
          </a:p>
          <a:p>
            <a:r>
              <a:rPr lang="en-US" dirty="0" smtClean="0"/>
              <a:t>Ecosystem of related subprojects</a:t>
            </a:r>
          </a:p>
          <a:p>
            <a:pPr lvl="1"/>
            <a:r>
              <a:rPr lang="en-US" dirty="0" smtClean="0"/>
              <a:t>Streaming</a:t>
            </a:r>
          </a:p>
          <a:p>
            <a:pPr lvl="1"/>
            <a:r>
              <a:rPr lang="en-US" dirty="0" smtClean="0">
                <a:solidFill>
                  <a:srgbClr val="29A7DE"/>
                </a:solidFill>
              </a:rPr>
              <a:t>ML</a:t>
            </a:r>
            <a:endParaRPr lang="en-US" dirty="0"/>
          </a:p>
          <a:p>
            <a:pPr lvl="1"/>
            <a:r>
              <a:rPr lang="en-US" dirty="0" smtClean="0">
                <a:solidFill>
                  <a:srgbClr val="29A7DE"/>
                </a:solidFill>
              </a:rPr>
              <a:t>SQL</a:t>
            </a:r>
            <a:r>
              <a:rPr lang="en-US" dirty="0" smtClean="0"/>
              <a:t>-like processing</a:t>
            </a:r>
          </a:p>
          <a:p>
            <a:r>
              <a:rPr lang="en-US" dirty="0" smtClean="0"/>
              <a:t>Language bindings</a:t>
            </a:r>
          </a:p>
          <a:p>
            <a:pPr lvl="1"/>
            <a:r>
              <a:rPr lang="en-US" dirty="0" smtClean="0"/>
              <a:t>Scala / Java </a:t>
            </a:r>
          </a:p>
          <a:p>
            <a:pPr lvl="1"/>
            <a:r>
              <a:rPr lang="en-US" dirty="0" smtClean="0">
                <a:solidFill>
                  <a:srgbClr val="29A7DE"/>
                </a:solidFill>
              </a:rPr>
              <a:t>Python</a:t>
            </a:r>
            <a:endParaRPr lang="en-US" dirty="0"/>
          </a:p>
          <a:p>
            <a:pPr lvl="1"/>
            <a:r>
              <a:rPr lang="en-US" dirty="0" smtClean="0"/>
              <a:t>R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0293" b="-30293"/>
          <a:stretch>
            <a:fillRect/>
          </a:stretch>
        </p:blipFill>
        <p:spPr>
          <a:xfrm>
            <a:off x="5596021" y="1071562"/>
            <a:ext cx="5486400" cy="46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4746</Words>
  <Application>Microsoft Macintosh PowerPoint</Application>
  <PresentationFormat>Custom</PresentationFormat>
  <Paragraphs>630</Paragraphs>
  <Slides>45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Cloduera Theme</vt:lpstr>
      <vt:lpstr>Data Science for Wall Street</vt:lpstr>
      <vt:lpstr>Your Hosts</vt:lpstr>
      <vt:lpstr>PowerPoint Presentation</vt:lpstr>
      <vt:lpstr>PowerPoint Presentation</vt:lpstr>
      <vt:lpstr>Goals</vt:lpstr>
      <vt:lpstr>Agenda</vt:lpstr>
      <vt:lpstr>Follow Along with Source</vt:lpstr>
      <vt:lpstr>Cluster Tools</vt:lpstr>
      <vt:lpstr>Apache Spark</vt:lpstr>
      <vt:lpstr>Complex, In-Memory Processing</vt:lpstr>
      <vt:lpstr>Spark in CDH</vt:lpstr>
      <vt:lpstr>ipython / jupyter</vt:lpstr>
      <vt:lpstr>CDH Cluster Info</vt:lpstr>
      <vt:lpstr>PowerPoint Presentation</vt:lpstr>
      <vt:lpstr>Cluster Info</vt:lpstr>
      <vt:lpstr>Your Piece of the Cluster</vt:lpstr>
      <vt:lpstr>PowerPoint Presentation</vt:lpstr>
      <vt:lpstr>PowerPoint Presentation</vt:lpstr>
      <vt:lpstr>PowerPoint Presentation</vt:lpstr>
      <vt:lpstr>The Data</vt:lpstr>
      <vt:lpstr>Wikipedia Pagecount Data Set</vt:lpstr>
      <vt:lpstr>Preprocessing and Sampling Wikipedia (1)</vt:lpstr>
      <vt:lpstr>Preprocessing and Sampling Wikipedia (2)</vt:lpstr>
      <vt:lpstr>S&amp;P 500 Ticker Data Set</vt:lpstr>
      <vt:lpstr>Preprocessing and Sampling Ticker (1)</vt:lpstr>
      <vt:lpstr>Preprocessing and Sampling Ticker (2)</vt:lpstr>
      <vt:lpstr>Preprocessing and Sampling Ticker (3)</vt:lpstr>
      <vt:lpstr>Data Frames</vt:lpstr>
      <vt:lpstr>DataFrame = Tabular RDD + Schema</vt:lpstr>
      <vt:lpstr>To DataFrames and to Spark SQL</vt:lpstr>
      <vt:lpstr>PowerPoint Presentation</vt:lpstr>
      <vt:lpstr>How (Not) to Plot Power Law Distributions</vt:lpstr>
      <vt:lpstr>Log(Power Law)= Linear</vt:lpstr>
      <vt:lpstr>Plotting log-log</vt:lpstr>
      <vt:lpstr>Anomaly Hunting: Back to RDDs</vt:lpstr>
      <vt:lpstr>PowerPoint Presentation</vt:lpstr>
      <vt:lpstr>PowerPoint Presentation</vt:lpstr>
      <vt:lpstr>Anomaly Hunting 2</vt:lpstr>
      <vt:lpstr>PowerPoint Presentation</vt:lpstr>
      <vt:lpstr>Intermission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Sean</cp:lastModifiedBy>
  <cp:revision>171</cp:revision>
  <cp:lastPrinted>2015-09-28T08:57:13Z</cp:lastPrinted>
  <dcterms:created xsi:type="dcterms:W3CDTF">2014-12-02T08:34:24Z</dcterms:created>
  <dcterms:modified xsi:type="dcterms:W3CDTF">2015-09-29T15:12:06Z</dcterms:modified>
  <cp:category/>
</cp:coreProperties>
</file>