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A21"/>
    <a:srgbClr val="0033CC"/>
    <a:srgbClr val="008E40"/>
    <a:srgbClr val="003399"/>
    <a:srgbClr val="F4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98" autoAdjust="0"/>
  </p:normalViewPr>
  <p:slideViewPr>
    <p:cSldViewPr>
      <p:cViewPr>
        <p:scale>
          <a:sx n="23" d="100"/>
          <a:sy n="23" d="100"/>
        </p:scale>
        <p:origin x="-3536" y="-32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11362270"/>
            <a:ext cx="2487168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20726400"/>
            <a:ext cx="2048256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8BAE-4352-426D-BB91-9C6CF2C2112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EBA-F6A1-4C9F-9A3E-3F37952E1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8BAE-4352-426D-BB91-9C6CF2C2112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EBA-F6A1-4C9F-9A3E-3F37952E1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4080" y="1464739"/>
            <a:ext cx="658368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0" y="1464739"/>
            <a:ext cx="1926336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8BAE-4352-426D-BB91-9C6CF2C2112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EBA-F6A1-4C9F-9A3E-3F37952E1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8BAE-4352-426D-BB91-9C6CF2C2112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EBA-F6A1-4C9F-9A3E-3F37952E1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9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23503469"/>
            <a:ext cx="24871680" cy="726440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2" y="15502472"/>
            <a:ext cx="24871680" cy="8000997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8BAE-4352-426D-BB91-9C6CF2C2112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EBA-F6A1-4C9F-9A3E-3F37952E1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040" y="8534403"/>
            <a:ext cx="12923520" cy="24138469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4240" y="8534403"/>
            <a:ext cx="12923520" cy="24138469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8BAE-4352-426D-BB91-9C6CF2C2112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EBA-F6A1-4C9F-9A3E-3F37952E1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187269"/>
            <a:ext cx="12928602" cy="341206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0" y="11599333"/>
            <a:ext cx="12928602" cy="2107353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2" y="8187269"/>
            <a:ext cx="12933680" cy="341206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2" y="11599333"/>
            <a:ext cx="12933680" cy="2107353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8BAE-4352-426D-BB91-9C6CF2C2112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EBA-F6A1-4C9F-9A3E-3F37952E1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3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8BAE-4352-426D-BB91-9C6CF2C2112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EBA-F6A1-4C9F-9A3E-3F37952E1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8BAE-4352-426D-BB91-9C6CF2C2112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EBA-F6A1-4C9F-9A3E-3F37952E1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5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1" y="1456267"/>
            <a:ext cx="9626602" cy="61976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1456269"/>
            <a:ext cx="16357600" cy="31216603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1" y="7653869"/>
            <a:ext cx="9626602" cy="25019003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8BAE-4352-426D-BB91-9C6CF2C2112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EBA-F6A1-4C9F-9A3E-3F37952E1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25603200"/>
            <a:ext cx="17556480" cy="3022603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3268133"/>
            <a:ext cx="17556480" cy="2194560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28625803"/>
            <a:ext cx="17556480" cy="4292597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8BAE-4352-426D-BB91-9C6CF2C2112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EBA-F6A1-4C9F-9A3E-3F37952E1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8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1464736"/>
            <a:ext cx="26334720" cy="60960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534403"/>
            <a:ext cx="26334720" cy="24138469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0" y="33900536"/>
            <a:ext cx="68275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8BAE-4352-426D-BB91-9C6CF2C2112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7440" y="33900536"/>
            <a:ext cx="92659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240" y="33900536"/>
            <a:ext cx="68275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6EBA-F6A1-4C9F-9A3E-3F37952E1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5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mnelabs02\users\ayp5082\Downloads\psu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5" y="3581399"/>
            <a:ext cx="5913172" cy="264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04800"/>
            <a:ext cx="29260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INITIAL 1-D SINGLE PHASE LIQUID VERIFICATION OF CTF</a:t>
            </a:r>
            <a:endParaRPr lang="en-US" sz="11500" dirty="0">
              <a:solidFill>
                <a:srgbClr val="00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87353"/>
            <a:ext cx="2926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Chris Dances</a:t>
            </a:r>
          </a:p>
          <a:p>
            <a:pPr algn="ctr"/>
            <a:r>
              <a:rPr lang="en-US" sz="5400" dirty="0" smtClean="0"/>
              <a:t>Mentor: Dr. Vince </a:t>
            </a:r>
            <a:r>
              <a:rPr lang="en-US" sz="5400" dirty="0" err="1" smtClean="0"/>
              <a:t>Mousseau</a:t>
            </a:r>
            <a:endParaRPr lang="en-US" sz="5400" dirty="0" smtClean="0"/>
          </a:p>
          <a:p>
            <a:pPr algn="ctr"/>
            <a:r>
              <a:rPr lang="en-US" sz="5400" dirty="0" smtClean="0"/>
              <a:t>Advisors: Dr. </a:t>
            </a:r>
            <a:r>
              <a:rPr lang="en-US" sz="5400" dirty="0" err="1" smtClean="0"/>
              <a:t>Kostadin</a:t>
            </a:r>
            <a:r>
              <a:rPr lang="en-US" sz="5400" dirty="0" smtClean="0"/>
              <a:t> </a:t>
            </a:r>
            <a:r>
              <a:rPr lang="en-US" sz="5400" dirty="0" err="1" smtClean="0"/>
              <a:t>Ivanov</a:t>
            </a:r>
            <a:r>
              <a:rPr lang="en-US" sz="5400" dirty="0" smtClean="0"/>
              <a:t> &amp; Dr. Maria </a:t>
            </a:r>
            <a:r>
              <a:rPr lang="en-US" sz="5400" dirty="0" err="1" smtClean="0"/>
              <a:t>Avramova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648200"/>
            <a:ext cx="29260800" cy="99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 smtClean="0">
                <a:solidFill>
                  <a:srgbClr val="008E40"/>
                </a:solidFill>
              </a:rPr>
              <a:t>Objective: </a:t>
            </a:r>
            <a:r>
              <a:rPr lang="en-US" sz="5600" dirty="0" smtClean="0">
                <a:solidFill>
                  <a:srgbClr val="003399"/>
                </a:solidFill>
              </a:rPr>
              <a:t>To perform an initial verification study of </a:t>
            </a:r>
            <a:r>
              <a:rPr lang="en-US" sz="5600" dirty="0" smtClean="0">
                <a:solidFill>
                  <a:srgbClr val="003399"/>
                </a:solidFill>
              </a:rPr>
              <a:t>CTF</a:t>
            </a:r>
            <a:endParaRPr lang="en-US" sz="5600" dirty="0">
              <a:solidFill>
                <a:srgbClr val="00339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5151" y="6553200"/>
            <a:ext cx="14173200" cy="13898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785978" y="20802600"/>
            <a:ext cx="14173200" cy="15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087600" y="30480000"/>
            <a:ext cx="14173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399"/>
                </a:solidFill>
              </a:rPr>
              <a:t>Conclusions and Future </a:t>
            </a:r>
            <a:r>
              <a:rPr lang="en-US" b="1" dirty="0">
                <a:solidFill>
                  <a:srgbClr val="003399"/>
                </a:solidFill>
              </a:rPr>
              <a:t>Work</a:t>
            </a:r>
            <a:endParaRPr lang="en-US" b="1" dirty="0">
              <a:solidFill>
                <a:srgbClr val="003399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8333" y="6553200"/>
            <a:ext cx="14173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399"/>
                </a:solidFill>
              </a:rPr>
              <a:t>Introduction</a:t>
            </a:r>
            <a:endParaRPr lang="en-US" b="1" dirty="0">
              <a:solidFill>
                <a:srgbClr val="003399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78" y="21046613"/>
            <a:ext cx="14173200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399"/>
                </a:solidFill>
              </a:rPr>
              <a:t>Richardson Extrapolation</a:t>
            </a:r>
            <a:endParaRPr lang="en-US" b="1" dirty="0">
              <a:solidFill>
                <a:srgbClr val="00339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0733" y="8153400"/>
            <a:ext cx="8305800" cy="12035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ea typeface="Calibri"/>
                <a:cs typeface="Times New Roman"/>
              </a:rPr>
              <a:t>CTF is a FORTRAN based code </a:t>
            </a:r>
            <a:r>
              <a:rPr lang="en-US" sz="2600" dirty="0">
                <a:ea typeface="Calibri"/>
                <a:cs typeface="Times New Roman"/>
              </a:rPr>
              <a:t>solves 8 conservation equations for liquid, entrained droplet, and vapor phases phases, </a:t>
            </a:r>
            <a:r>
              <a:rPr lang="en-US" sz="2600" dirty="0" smtClean="0">
                <a:ea typeface="Calibri"/>
                <a:cs typeface="Times New Roman"/>
              </a:rPr>
              <a:t>plus one </a:t>
            </a:r>
            <a:r>
              <a:rPr lang="en-US" sz="2600" dirty="0">
                <a:ea typeface="Calibri"/>
                <a:cs typeface="Times New Roman"/>
              </a:rPr>
              <a:t>conservation equation for non-condensable gases. A 1-D residual formulation of the code </a:t>
            </a:r>
            <a:r>
              <a:rPr lang="en-US" sz="2600" dirty="0" smtClean="0">
                <a:ea typeface="Calibri"/>
                <a:cs typeface="Times New Roman"/>
              </a:rPr>
              <a:t>has been </a:t>
            </a:r>
            <a:r>
              <a:rPr lang="en-US" sz="2600" dirty="0">
                <a:ea typeface="Calibri"/>
                <a:cs typeface="Times New Roman"/>
              </a:rPr>
              <a:t>created. While other residual formulations have </a:t>
            </a:r>
            <a:r>
              <a:rPr lang="en-US" sz="2600" dirty="0" smtClean="0">
                <a:ea typeface="Calibri"/>
                <a:cs typeface="Times New Roman"/>
              </a:rPr>
              <a:t>been formed </a:t>
            </a:r>
            <a:r>
              <a:rPr lang="en-US" sz="2600" dirty="0">
                <a:ea typeface="Calibri"/>
                <a:cs typeface="Times New Roman"/>
              </a:rPr>
              <a:t>for other versions of </a:t>
            </a:r>
            <a:r>
              <a:rPr lang="en-US" sz="2600" dirty="0" smtClean="0">
                <a:ea typeface="Calibri"/>
                <a:cs typeface="Times New Roman"/>
              </a:rPr>
              <a:t>COBRATF [</a:t>
            </a:r>
            <a:r>
              <a:rPr lang="en-US" sz="2600" dirty="0">
                <a:ea typeface="Calibri"/>
                <a:cs typeface="Times New Roman"/>
              </a:rPr>
              <a:t>2], none have been </a:t>
            </a:r>
            <a:r>
              <a:rPr lang="en-US" sz="2600" dirty="0" smtClean="0">
                <a:ea typeface="Calibri"/>
                <a:cs typeface="Times New Roman"/>
              </a:rPr>
              <a:t>integrated into </a:t>
            </a:r>
            <a:r>
              <a:rPr lang="en-US" sz="2600" dirty="0">
                <a:ea typeface="Calibri"/>
                <a:cs typeface="Times New Roman"/>
              </a:rPr>
              <a:t>the CASL version of CTF. The current version of CTF </a:t>
            </a:r>
            <a:r>
              <a:rPr lang="en-US" sz="2600" dirty="0" smtClean="0">
                <a:ea typeface="Calibri"/>
                <a:cs typeface="Times New Roman"/>
              </a:rPr>
              <a:t>has standard </a:t>
            </a:r>
            <a:r>
              <a:rPr lang="en-US" sz="2600" dirty="0">
                <a:ea typeface="Calibri"/>
                <a:cs typeface="Times New Roman"/>
              </a:rPr>
              <a:t>verification practices that focus on software quality engineering </a:t>
            </a:r>
            <a:r>
              <a:rPr lang="en-US" sz="2600" dirty="0" smtClean="0">
                <a:ea typeface="Calibri"/>
                <a:cs typeface="Times New Roman"/>
              </a:rPr>
              <a:t>similar to </a:t>
            </a:r>
            <a:r>
              <a:rPr lang="en-US" sz="2600" dirty="0">
                <a:ea typeface="Calibri"/>
                <a:cs typeface="Times New Roman"/>
              </a:rPr>
              <a:t>those in </a:t>
            </a:r>
            <a:r>
              <a:rPr lang="en-US" sz="2600" dirty="0" smtClean="0">
                <a:ea typeface="Calibri"/>
                <a:cs typeface="Times New Roman"/>
              </a:rPr>
              <a:t>other versions </a:t>
            </a:r>
            <a:r>
              <a:rPr lang="en-US" sz="2600" dirty="0">
                <a:ea typeface="Calibri"/>
                <a:cs typeface="Times New Roman"/>
              </a:rPr>
              <a:t>of COBRA-TF [3], but lacks an in </a:t>
            </a:r>
            <a:r>
              <a:rPr lang="en-US" sz="2600" dirty="0" smtClean="0">
                <a:ea typeface="Calibri"/>
                <a:cs typeface="Times New Roman"/>
              </a:rPr>
              <a:t>depth verification </a:t>
            </a:r>
            <a:r>
              <a:rPr lang="en-US" sz="2600" dirty="0">
                <a:ea typeface="Calibri"/>
                <a:cs typeface="Times New Roman"/>
              </a:rPr>
              <a:t>document that focuses on </a:t>
            </a:r>
            <a:r>
              <a:rPr lang="en-US" sz="2600" dirty="0" smtClean="0">
                <a:ea typeface="Calibri"/>
                <a:cs typeface="Times New Roman"/>
              </a:rPr>
              <a:t>numerical algorithm </a:t>
            </a:r>
            <a:r>
              <a:rPr lang="en-US" sz="2600" dirty="0">
                <a:ea typeface="Calibri"/>
                <a:cs typeface="Times New Roman"/>
              </a:rPr>
              <a:t>verification. This paper </a:t>
            </a:r>
            <a:r>
              <a:rPr lang="en-US" sz="2600" dirty="0" smtClean="0">
                <a:ea typeface="Calibri"/>
                <a:cs typeface="Times New Roman"/>
              </a:rPr>
              <a:t>focuses </a:t>
            </a:r>
            <a:r>
              <a:rPr lang="en-US" sz="2600" dirty="0">
                <a:ea typeface="Calibri"/>
                <a:cs typeface="Times New Roman"/>
              </a:rPr>
              <a:t>on this second type of verification </a:t>
            </a:r>
            <a:r>
              <a:rPr lang="en-US" sz="2600" dirty="0" smtClean="0">
                <a:ea typeface="Calibri"/>
                <a:cs typeface="Times New Roman"/>
              </a:rPr>
              <a:t>and outlines </a:t>
            </a:r>
            <a:r>
              <a:rPr lang="en-US" sz="2600" dirty="0">
                <a:ea typeface="Calibri"/>
                <a:cs typeface="Times New Roman"/>
              </a:rPr>
              <a:t>the </a:t>
            </a:r>
            <a:r>
              <a:rPr lang="en-US" sz="2600" dirty="0" smtClean="0">
                <a:ea typeface="Calibri"/>
                <a:cs typeface="Times New Roman"/>
              </a:rPr>
              <a:t>initial verification </a:t>
            </a:r>
            <a:r>
              <a:rPr lang="en-US" sz="2600" dirty="0">
                <a:ea typeface="Calibri"/>
                <a:cs typeface="Times New Roman"/>
              </a:rPr>
              <a:t>of the original version of the code as well as the residual version of the code. </a:t>
            </a:r>
            <a:r>
              <a:rPr lang="en-US" sz="2600" dirty="0" smtClean="0">
                <a:ea typeface="Calibri"/>
                <a:cs typeface="Times New Roman"/>
              </a:rPr>
              <a:t>The verification </a:t>
            </a:r>
            <a:r>
              <a:rPr lang="en-US" sz="2600" dirty="0">
                <a:ea typeface="Calibri"/>
                <a:cs typeface="Times New Roman"/>
              </a:rPr>
              <a:t>problem is a single phase 1-D channel with transient inlet density and mass flow </a:t>
            </a:r>
            <a:r>
              <a:rPr lang="en-US" sz="2600" dirty="0" smtClean="0">
                <a:ea typeface="Calibri"/>
                <a:cs typeface="Times New Roman"/>
              </a:rPr>
              <a:t>rate. The </a:t>
            </a:r>
            <a:r>
              <a:rPr lang="en-US" sz="2600" dirty="0">
                <a:ea typeface="Calibri"/>
                <a:cs typeface="Times New Roman"/>
              </a:rPr>
              <a:t>problem will undergo a Richardson’s extrapolation in the temporal and spatial domains </a:t>
            </a:r>
            <a:r>
              <a:rPr lang="en-US" sz="2600" dirty="0" smtClean="0">
                <a:ea typeface="Calibri"/>
                <a:cs typeface="Times New Roman"/>
              </a:rPr>
              <a:t>to verify </a:t>
            </a:r>
            <a:r>
              <a:rPr lang="en-US" sz="2600" dirty="0">
                <a:ea typeface="Calibri"/>
                <a:cs typeface="Times New Roman"/>
              </a:rPr>
              <a:t>the convergence and order </a:t>
            </a:r>
            <a:r>
              <a:rPr lang="en-US" sz="2600" dirty="0" smtClean="0">
                <a:ea typeface="Calibri"/>
                <a:cs typeface="Times New Roman"/>
              </a:rPr>
              <a:t>of accuracy </a:t>
            </a:r>
            <a:r>
              <a:rPr lang="en-US" sz="2600" dirty="0">
                <a:ea typeface="Calibri"/>
                <a:cs typeface="Times New Roman"/>
              </a:rPr>
              <a:t>of the error. The study of the order of accuracy </a:t>
            </a:r>
            <a:r>
              <a:rPr lang="en-US" sz="2600" dirty="0" smtClean="0">
                <a:ea typeface="Calibri"/>
                <a:cs typeface="Times New Roman"/>
              </a:rPr>
              <a:t>is considered </a:t>
            </a:r>
            <a:r>
              <a:rPr lang="en-US" sz="2600" dirty="0">
                <a:ea typeface="Calibri"/>
                <a:cs typeface="Times New Roman"/>
              </a:rPr>
              <a:t>one of the more rigorous verification criteria [4]. This work will </a:t>
            </a:r>
            <a:r>
              <a:rPr lang="en-US" sz="2600" dirty="0" smtClean="0">
                <a:ea typeface="Calibri"/>
                <a:cs typeface="Times New Roman"/>
              </a:rPr>
              <a:t>be expanded </a:t>
            </a:r>
            <a:r>
              <a:rPr lang="en-US" sz="2600" dirty="0">
                <a:ea typeface="Calibri"/>
                <a:cs typeface="Times New Roman"/>
              </a:rPr>
              <a:t>to </a:t>
            </a:r>
            <a:r>
              <a:rPr lang="en-US" sz="2600" dirty="0" smtClean="0">
                <a:ea typeface="Calibri"/>
                <a:cs typeface="Times New Roman"/>
              </a:rPr>
              <a:t>perform verification </a:t>
            </a:r>
            <a:r>
              <a:rPr lang="en-US" sz="2600" dirty="0">
                <a:ea typeface="Calibri"/>
                <a:cs typeface="Times New Roman"/>
              </a:rPr>
              <a:t>on the single phase equations in both axial and transverse dimensions [5], and </a:t>
            </a:r>
            <a:r>
              <a:rPr lang="en-US" sz="2600" dirty="0" smtClean="0">
                <a:ea typeface="Calibri"/>
                <a:cs typeface="Times New Roman"/>
              </a:rPr>
              <a:t>coupled fluid </a:t>
            </a:r>
            <a:r>
              <a:rPr lang="en-US" sz="2600" dirty="0">
                <a:ea typeface="Calibri"/>
                <a:cs typeface="Times New Roman"/>
              </a:rPr>
              <a:t>heat conduction [6].</a:t>
            </a:r>
            <a:endParaRPr lang="en-US" sz="2600" dirty="0">
              <a:ea typeface="Calibri"/>
              <a:cs typeface="Times New Roman"/>
            </a:endParaRPr>
          </a:p>
        </p:txBody>
      </p:sp>
      <p:pic>
        <p:nvPicPr>
          <p:cNvPr id="8" name="Picture 7" descr="Jacobian_Setu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133" y="15163800"/>
            <a:ext cx="4648200" cy="4404723"/>
          </a:xfrm>
          <a:prstGeom prst="rect">
            <a:avLst/>
          </a:prstGeom>
        </p:spPr>
      </p:pic>
      <p:pic>
        <p:nvPicPr>
          <p:cNvPr id="10" name="Picture 9" descr="CTF-Cell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733" y="8153400"/>
            <a:ext cx="3429000" cy="6370820"/>
          </a:xfrm>
          <a:prstGeom prst="rect">
            <a:avLst/>
          </a:prstGeom>
        </p:spPr>
      </p:pic>
      <p:pic>
        <p:nvPicPr>
          <p:cNvPr id="18" name="Picture 17" descr="Difference_rh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4" y="23045742"/>
            <a:ext cx="7067544" cy="5300658"/>
          </a:xfrm>
          <a:prstGeom prst="rect">
            <a:avLst/>
          </a:prstGeom>
        </p:spPr>
      </p:pic>
      <p:pic>
        <p:nvPicPr>
          <p:cNvPr id="19" name="Picture 18" descr="Order_Of_Accuracy_Summary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34" y="28227342"/>
            <a:ext cx="7067544" cy="5300658"/>
          </a:xfrm>
          <a:prstGeom prst="rect">
            <a:avLst/>
          </a:prstGeom>
        </p:spPr>
      </p:pic>
      <p:pic>
        <p:nvPicPr>
          <p:cNvPr id="20" name="Picture 19" descr="Difference_rh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3088600"/>
            <a:ext cx="7067544" cy="5300658"/>
          </a:xfrm>
          <a:prstGeom prst="rect">
            <a:avLst/>
          </a:prstGeom>
        </p:spPr>
      </p:pic>
      <p:pic>
        <p:nvPicPr>
          <p:cNvPr id="21" name="Picture 20" descr="Order_Of_Accuracy_Summary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8160658"/>
            <a:ext cx="7169144" cy="53768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820133" y="6477000"/>
            <a:ext cx="14173200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399"/>
                </a:solidFill>
              </a:rPr>
              <a:t>Verification Problem Setup</a:t>
            </a:r>
            <a:endParaRPr lang="en-US" b="1" dirty="0">
              <a:solidFill>
                <a:srgbClr val="003399"/>
              </a:solidFill>
            </a:endParaRPr>
          </a:p>
        </p:txBody>
      </p:sp>
      <p:pic>
        <p:nvPicPr>
          <p:cNvPr id="29" name="Picture 28" descr="Inlet_m_do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15201901"/>
            <a:ext cx="6857999" cy="5143499"/>
          </a:xfrm>
          <a:prstGeom prst="rect">
            <a:avLst/>
          </a:prstGeom>
        </p:spPr>
      </p:pic>
      <p:pic>
        <p:nvPicPr>
          <p:cNvPr id="30" name="Picture 29" descr="Inlet_h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00" y="15154851"/>
            <a:ext cx="7010400" cy="5257800"/>
          </a:xfrm>
          <a:prstGeom prst="rect">
            <a:avLst/>
          </a:prstGeom>
        </p:spPr>
      </p:pic>
      <p:pic>
        <p:nvPicPr>
          <p:cNvPr id="31" name="Picture 30" descr="Verification_Diagram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0" y="7848600"/>
            <a:ext cx="5791200" cy="2391361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179182"/>
              </p:ext>
            </p:extLst>
          </p:nvPr>
        </p:nvGraphicFramePr>
        <p:xfrm>
          <a:off x="22326600" y="7848600"/>
          <a:ext cx="5867400" cy="73151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66059"/>
                <a:gridCol w="1760220"/>
                <a:gridCol w="1341121"/>
              </a:tblGrid>
              <a:tr h="522514">
                <a:tc>
                  <a:txBody>
                    <a:bodyPr/>
                    <a:lstStyle/>
                    <a:p>
                      <a:pPr marL="0" marR="0" indent="0" algn="ctr" defTabSz="376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Value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Unit</a:t>
                      </a:r>
                      <a:endParaRPr lang="en-US" sz="26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Axial Length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3.6586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76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m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Channel Area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4.94E-005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76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m^2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Wetted Perimeter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1.49E-002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m</a:t>
                      </a:r>
                      <a:endParaRPr lang="en-US" sz="26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Velocity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7.35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m/sec</a:t>
                      </a:r>
                      <a:endParaRPr lang="en-US" sz="26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Pressure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155.00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bar</a:t>
                      </a:r>
                      <a:endParaRPr lang="en-US" sz="26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Temperature 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290.00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</a:t>
                      </a:r>
                      <a:endParaRPr lang="en-US" sz="26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Temperature 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295.00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</a:t>
                      </a:r>
                      <a:endParaRPr lang="en-US" sz="26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Enthalpy 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1306.3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kJ/kg</a:t>
                      </a:r>
                      <a:endParaRPr lang="en-US" sz="26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Enthalpy 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1310.9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kJ/kg</a:t>
                      </a:r>
                      <a:endParaRPr lang="en-US" sz="26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Mass Flow Rate 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0.2707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76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kg/sec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Mass Flow Rate 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0.2672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kg/sec</a:t>
                      </a:r>
                      <a:endParaRPr lang="en-US" sz="26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Final Time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2.00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sec</a:t>
                      </a:r>
                      <a:endParaRPr lang="en-US" sz="26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Wave Frequency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1.00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Hz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15544800" y="10439400"/>
            <a:ext cx="6172200" cy="475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 smtClean="0">
                <a:ea typeface="Calibri"/>
                <a:cs typeface="Times New Roman"/>
              </a:rPr>
              <a:t>A 1-D single phase</a:t>
            </a:r>
            <a:r>
              <a:rPr lang="en-US" sz="2600" dirty="0" smtClean="0">
                <a:ea typeface="Calibri"/>
                <a:cs typeface="Times New Roman"/>
              </a:rPr>
              <a:t> channel</a:t>
            </a:r>
          </a:p>
          <a:p>
            <a:pPr marL="457200" marR="0" lvl="0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 smtClean="0">
                <a:ea typeface="Calibri"/>
                <a:cs typeface="Times New Roman"/>
              </a:rPr>
              <a:t>Velocity is held constant </a:t>
            </a:r>
          </a:p>
          <a:p>
            <a:pPr marL="457200" marR="0" lvl="0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 smtClean="0">
                <a:ea typeface="Calibri"/>
                <a:cs typeface="Times New Roman"/>
              </a:rPr>
              <a:t>Transient Boundary condition</a:t>
            </a:r>
          </a:p>
          <a:p>
            <a:pPr marL="2338212" lvl="1" indent="-457200">
              <a:lnSpc>
                <a:spcPct val="130000"/>
              </a:lnSpc>
              <a:buFont typeface="Arial"/>
              <a:buChar char="•"/>
            </a:pPr>
            <a:r>
              <a:rPr lang="en-US" sz="2600" dirty="0" smtClean="0">
                <a:ea typeface="Calibri"/>
                <a:cs typeface="Times New Roman"/>
              </a:rPr>
              <a:t>Mass flow rate</a:t>
            </a:r>
          </a:p>
          <a:p>
            <a:pPr marL="2338212" lvl="1" indent="-457200">
              <a:lnSpc>
                <a:spcPct val="130000"/>
              </a:lnSpc>
              <a:buFont typeface="Arial"/>
              <a:buChar char="•"/>
            </a:pPr>
            <a:r>
              <a:rPr lang="en-US" sz="2600" dirty="0" smtClean="0">
                <a:ea typeface="Calibri"/>
                <a:cs typeface="Times New Roman"/>
              </a:rPr>
              <a:t>Enthalpy</a:t>
            </a:r>
          </a:p>
          <a:p>
            <a:pPr marL="457200" marR="0" lvl="0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 smtClean="0">
                <a:ea typeface="Calibri"/>
                <a:cs typeface="Times New Roman"/>
              </a:rPr>
              <a:t>Smooth transitions avoid discontinuities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sz="2600" dirty="0" smtClean="0">
                <a:ea typeface="Calibri"/>
                <a:cs typeface="Times New Roman"/>
              </a:rPr>
              <a:t>Analytical solution is easily obtained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sz="2600" dirty="0" smtClean="0">
                <a:ea typeface="Calibri"/>
                <a:cs typeface="Times New Roman"/>
              </a:rPr>
              <a:t>Python scripting automates input generation, running CTF, and analysis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820133" y="6553200"/>
            <a:ext cx="14173200" cy="13898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8600" y="20802600"/>
            <a:ext cx="14173200" cy="1516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88978" y="22359942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3399"/>
                </a:solidFill>
              </a:rPr>
              <a:t>Spatial</a:t>
            </a:r>
            <a:endParaRPr lang="en-US" sz="4000" b="1" dirty="0">
              <a:solidFill>
                <a:srgbClr val="00339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00944" y="224028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3399"/>
                </a:solidFill>
              </a:rPr>
              <a:t>Temporal</a:t>
            </a:r>
            <a:endParaRPr lang="en-US" sz="4000" b="1" dirty="0">
              <a:solidFill>
                <a:srgbClr val="003399"/>
              </a:solidFill>
            </a:endParaRPr>
          </a:p>
        </p:txBody>
      </p:sp>
      <p:pic>
        <p:nvPicPr>
          <p:cNvPr id="38" name="Picture 2" descr="\\mnelabs02\users\ayp5082\Downloads\psu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628" y="3429000"/>
            <a:ext cx="5913172" cy="264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4935200" y="31699200"/>
            <a:ext cx="138684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residual formulation of CTF allows for a numerical computation of the </a:t>
            </a:r>
            <a:r>
              <a:rPr lang="en-US" sz="2400" dirty="0" smtClean="0"/>
              <a:t>multivariable </a:t>
            </a:r>
            <a:r>
              <a:rPr lang="en-US" sz="2400" dirty="0" err="1" smtClean="0"/>
              <a:t>Jacobian</a:t>
            </a:r>
            <a:r>
              <a:rPr lang="en-US" sz="2400" dirty="0" smtClean="0"/>
              <a:t> </a:t>
            </a:r>
            <a:r>
              <a:rPr lang="en-US" sz="2400" dirty="0"/>
              <a:t>matrix compared to the original analytical derivation of a pressure matrix. The 1-</a:t>
            </a:r>
            <a:r>
              <a:rPr lang="en-US" sz="2400" dirty="0" smtClean="0"/>
              <a:t>D isokinetic </a:t>
            </a:r>
            <a:r>
              <a:rPr lang="en-US" sz="2400" dirty="0"/>
              <a:t>single phase liquid verification problem is a good verification problem due its </a:t>
            </a:r>
            <a:r>
              <a:rPr lang="en-US" sz="2400" dirty="0" smtClean="0"/>
              <a:t>isolation of </a:t>
            </a:r>
            <a:r>
              <a:rPr lang="en-US" sz="2400" dirty="0"/>
              <a:t>the order of accuracies through </a:t>
            </a:r>
            <a:r>
              <a:rPr lang="en-US" sz="2400" dirty="0" smtClean="0"/>
              <a:t>modified equation </a:t>
            </a:r>
            <a:r>
              <a:rPr lang="en-US" sz="2400" dirty="0"/>
              <a:t>analysis. The discretization error for </a:t>
            </a:r>
            <a:r>
              <a:rPr lang="en-US" sz="2400" dirty="0" smtClean="0"/>
              <a:t>both versions </a:t>
            </a:r>
            <a:r>
              <a:rPr lang="en-US" sz="2400" dirty="0"/>
              <a:t>of the code converged </a:t>
            </a:r>
            <a:r>
              <a:rPr lang="en-US" sz="2400" dirty="0" smtClean="0"/>
              <a:t>to zero </a:t>
            </a:r>
            <a:r>
              <a:rPr lang="en-US" sz="2400" dirty="0"/>
              <a:t>with decreasing time step and axial mesh size. The order </a:t>
            </a:r>
            <a:r>
              <a:rPr lang="en-US" sz="2400" dirty="0" smtClean="0"/>
              <a:t>of accuracy </a:t>
            </a:r>
            <a:r>
              <a:rPr lang="en-US" sz="2400" dirty="0"/>
              <a:t>for </a:t>
            </a:r>
            <a:r>
              <a:rPr lang="en-US" sz="2400" dirty="0" smtClean="0"/>
              <a:t>the temporal </a:t>
            </a:r>
            <a:r>
              <a:rPr lang="en-US" sz="2400" dirty="0"/>
              <a:t>and spatial refinements matched very closely with the modified </a:t>
            </a:r>
            <a:r>
              <a:rPr lang="en-US" sz="2400" dirty="0" smtClean="0"/>
              <a:t>equation analysis </a:t>
            </a:r>
            <a:r>
              <a:rPr lang="en-US" sz="2400" dirty="0"/>
              <a:t>for both codes. For all of these data points, the residual formulation of </a:t>
            </a:r>
            <a:r>
              <a:rPr lang="en-US" sz="2400" dirty="0" smtClean="0"/>
              <a:t>the code showed discretization </a:t>
            </a:r>
            <a:r>
              <a:rPr lang="en-US" sz="2400" dirty="0"/>
              <a:t>errors that were very close with the original version of the code. Future work </a:t>
            </a:r>
            <a:r>
              <a:rPr lang="en-US" sz="2400" dirty="0" smtClean="0"/>
              <a:t>should compare </a:t>
            </a:r>
            <a:r>
              <a:rPr lang="en-US" sz="2400" dirty="0"/>
              <a:t>the numerical error obtained in the code to </a:t>
            </a:r>
            <a:r>
              <a:rPr lang="en-US" sz="2400" dirty="0" smtClean="0"/>
              <a:t>the analytical </a:t>
            </a:r>
            <a:r>
              <a:rPr lang="en-US" sz="2400" dirty="0"/>
              <a:t>error predicted by the </a:t>
            </a:r>
            <a:r>
              <a:rPr lang="en-US" sz="2400" dirty="0" smtClean="0"/>
              <a:t>modified equation </a:t>
            </a:r>
            <a:r>
              <a:rPr lang="en-US" sz="2400" dirty="0"/>
              <a:t>analysis using the derivatives </a:t>
            </a:r>
            <a:r>
              <a:rPr lang="en-US" sz="2400" dirty="0" smtClean="0"/>
              <a:t>of the </a:t>
            </a:r>
            <a:r>
              <a:rPr lang="en-US" sz="2400" dirty="0"/>
              <a:t>known solutions. While within the asymptotic range</a:t>
            </a:r>
            <a:r>
              <a:rPr lang="en-US" sz="2400" dirty="0" smtClean="0"/>
              <a:t>, the </a:t>
            </a:r>
            <a:r>
              <a:rPr lang="en-US" sz="2400" dirty="0"/>
              <a:t>first order accurate analytical error should almost exactly match the error from the code.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04800" y="34061400"/>
            <a:ext cx="14097000" cy="165276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600" dirty="0" smtClean="0">
                <a:ea typeface="Calibri"/>
                <a:cs typeface="Times New Roman"/>
              </a:rPr>
              <a:t>Time step size reduce by half</a:t>
            </a:r>
          </a:p>
          <a:p>
            <a:pPr algn="ctr">
              <a:lnSpc>
                <a:spcPct val="130000"/>
              </a:lnSpc>
            </a:pPr>
            <a:r>
              <a:rPr lang="en-US" sz="2600" dirty="0" smtClean="0">
                <a:ea typeface="Calibri"/>
                <a:cs typeface="Times New Roman"/>
              </a:rPr>
              <a:t>Observed error converges </a:t>
            </a:r>
            <a:r>
              <a:rPr lang="en-US" sz="2600" dirty="0">
                <a:ea typeface="Calibri"/>
                <a:cs typeface="Times New Roman"/>
              </a:rPr>
              <a:t>to </a:t>
            </a:r>
            <a:r>
              <a:rPr lang="en-US" sz="2600" dirty="0" smtClean="0">
                <a:ea typeface="Calibri"/>
                <a:cs typeface="Times New Roman"/>
              </a:rPr>
              <a:t>zero </a:t>
            </a:r>
          </a:p>
          <a:p>
            <a:pPr algn="ctr">
              <a:lnSpc>
                <a:spcPct val="130000"/>
              </a:lnSpc>
            </a:pPr>
            <a:r>
              <a:rPr lang="en-US" sz="2600" dirty="0" smtClean="0">
                <a:ea typeface="Calibri"/>
                <a:cs typeface="Times New Roman"/>
              </a:rPr>
              <a:t>Calculated order of accuracy converges to 1</a:t>
            </a:r>
          </a:p>
          <a:p>
            <a:pPr algn="ctr">
              <a:lnSpc>
                <a:spcPct val="130000"/>
              </a:lnSpc>
            </a:pPr>
            <a:r>
              <a:rPr lang="en-US" sz="2600" dirty="0" smtClean="0">
                <a:ea typeface="Calibri"/>
                <a:cs typeface="Times New Roman"/>
              </a:rPr>
              <a:t>Mesh size reduced by half</a:t>
            </a:r>
          </a:p>
          <a:p>
            <a:pPr algn="ctr">
              <a:lnSpc>
                <a:spcPct val="130000"/>
              </a:lnSpc>
            </a:pPr>
            <a:r>
              <a:rPr lang="en-US" sz="2600" dirty="0" smtClean="0">
                <a:ea typeface="Calibri"/>
                <a:cs typeface="Times New Roman"/>
              </a:rPr>
              <a:t>Observed error converges to zero</a:t>
            </a:r>
          </a:p>
          <a:p>
            <a:pPr algn="ctr">
              <a:lnSpc>
                <a:spcPct val="130000"/>
              </a:lnSpc>
            </a:pPr>
            <a:r>
              <a:rPr lang="en-US" sz="2600" dirty="0" smtClean="0">
                <a:ea typeface="Calibri"/>
                <a:cs typeface="Times New Roman"/>
              </a:rPr>
              <a:t>Calculated order of accuracy converges to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090778" y="21064542"/>
            <a:ext cx="14173200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399"/>
                </a:solidFill>
              </a:rPr>
              <a:t>Verification Results</a:t>
            </a:r>
            <a:endParaRPr lang="en-US" b="1" dirty="0">
              <a:solidFill>
                <a:srgbClr val="003399"/>
              </a:solidFill>
            </a:endParaRPr>
          </a:p>
        </p:txBody>
      </p:sp>
      <p:pic>
        <p:nvPicPr>
          <p:cNvPr id="50" name="Picture 49" descr="Error_comparison_rho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" t="4911" r="8179" b="3878"/>
          <a:stretch/>
        </p:blipFill>
        <p:spPr>
          <a:xfrm>
            <a:off x="16002000" y="22250400"/>
            <a:ext cx="11638200" cy="621505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5011400" y="28422600"/>
            <a:ext cx="13716000" cy="215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 smtClean="0">
                <a:ea typeface="Calibri"/>
                <a:cs typeface="Times New Roman"/>
              </a:rPr>
              <a:t>The numerical error will propagate through the solution resulting in more error at the outlet</a:t>
            </a:r>
          </a:p>
          <a:p>
            <a:pPr marL="457200" marR="0" lvl="0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 smtClean="0">
                <a:ea typeface="Calibri"/>
                <a:cs typeface="Times New Roman"/>
              </a:rPr>
              <a:t>The expected error can be computed from the known solution, and compared to the observed</a:t>
            </a:r>
          </a:p>
          <a:p>
            <a:pPr marL="457200" marR="0" lvl="0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 smtClean="0">
                <a:ea typeface="Calibri"/>
                <a:cs typeface="Times New Roman"/>
              </a:rPr>
              <a:t>The expected error is local, and was found to scale by dimensionless length</a:t>
            </a:r>
          </a:p>
          <a:p>
            <a:pPr marL="457200" marR="0" lvl="0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 smtClean="0">
                <a:ea typeface="Calibri"/>
                <a:cs typeface="Times New Roman"/>
              </a:rPr>
              <a:t>Scaled expected error matches closely with observed error while in asymptotic range</a:t>
            </a:r>
          </a:p>
        </p:txBody>
      </p:sp>
    </p:spTree>
    <p:extLst>
      <p:ext uri="{BB962C8B-B14F-4D97-AF65-F5344CB8AC3E}">
        <p14:creationId xmlns:p14="http://schemas.microsoft.com/office/powerpoint/2010/main" val="57534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674</Words>
  <Application>Microsoft Macintosh PowerPoint</Application>
  <PresentationFormat>Custom</PresentationFormat>
  <Paragraphs>74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ayp5082</dc:creator>
  <cp:lastModifiedBy>Chris Dances</cp:lastModifiedBy>
  <cp:revision>183</cp:revision>
  <dcterms:created xsi:type="dcterms:W3CDTF">2013-04-08T19:26:04Z</dcterms:created>
  <dcterms:modified xsi:type="dcterms:W3CDTF">2015-04-15T19:03:16Z</dcterms:modified>
</cp:coreProperties>
</file>