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p:scale>
          <a:sx n="37" d="100"/>
          <a:sy n="37" d="100"/>
        </p:scale>
        <p:origin x="-2248" y="3128"/>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4/15/15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4/15/15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4/15/15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4/15/15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5" y="3581399"/>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987353"/>
            <a:ext cx="29260800" cy="2585323"/>
          </a:xfrm>
          <a:prstGeom prst="rect">
            <a:avLst/>
          </a:prstGeom>
          <a:noFill/>
        </p:spPr>
        <p:txBody>
          <a:bodyPr wrap="square" rtlCol="0">
            <a:spAutoFit/>
          </a:bodyPr>
          <a:lstStyle/>
          <a:p>
            <a:pPr algn="ctr"/>
            <a:r>
              <a:rPr lang="en-US" sz="5400" dirty="0" smtClean="0"/>
              <a:t>Chris Dances</a:t>
            </a:r>
          </a:p>
          <a:p>
            <a:pPr algn="ctr"/>
            <a:r>
              <a:rPr lang="en-US" sz="5400" dirty="0" smtClean="0"/>
              <a:t>Mentor: Dr. Vince </a:t>
            </a:r>
            <a:r>
              <a:rPr lang="en-US" sz="5400" dirty="0" err="1" smtClean="0"/>
              <a:t>Mousseau</a:t>
            </a:r>
            <a:endParaRPr lang="en-US" sz="5400" dirty="0" smtClean="0"/>
          </a:p>
          <a:p>
            <a:pPr algn="ctr"/>
            <a:r>
              <a:rPr lang="en-US" sz="5400" dirty="0" smtClean="0"/>
              <a:t>Advisors: Dr. </a:t>
            </a:r>
            <a:r>
              <a:rPr lang="en-US" sz="5400" dirty="0" err="1" smtClean="0"/>
              <a:t>Kostadin</a:t>
            </a:r>
            <a:r>
              <a:rPr lang="en-US" sz="5400" dirty="0" smtClean="0"/>
              <a:t> </a:t>
            </a:r>
            <a:r>
              <a:rPr lang="en-US" sz="5400" dirty="0" err="1" smtClean="0"/>
              <a:t>Ivanov</a:t>
            </a:r>
            <a:r>
              <a:rPr lang="en-US" sz="5400" dirty="0" smtClean="0"/>
              <a:t> &amp; Dr. Maria </a:t>
            </a:r>
            <a:r>
              <a:rPr lang="en-US" sz="5400" dirty="0" err="1" smtClean="0"/>
              <a:t>Avramova</a:t>
            </a:r>
            <a:endParaRPr lang="en-US" sz="5400" dirty="0"/>
          </a:p>
        </p:txBody>
      </p:sp>
      <p:sp>
        <p:nvSpPr>
          <p:cNvPr id="6" name="TextBox 5"/>
          <p:cNvSpPr txBox="1"/>
          <p:nvPr/>
        </p:nvSpPr>
        <p:spPr>
          <a:xfrm>
            <a:off x="0" y="4648200"/>
            <a:ext cx="29260800" cy="990599"/>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perform an initial verification study of </a:t>
            </a:r>
            <a:r>
              <a:rPr lang="en-US" sz="5600" dirty="0" smtClean="0">
                <a:solidFill>
                  <a:srgbClr val="003399"/>
                </a:solidFill>
              </a:rPr>
              <a:t>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087600" y="30861000"/>
            <a:ext cx="13868400"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endParaRPr lang="en-US" b="1" dirty="0">
              <a:solidFill>
                <a:srgbClr val="003399"/>
              </a:solidFill>
            </a:endParaRP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Equations</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Richardson Extrapolation</a:t>
            </a:r>
            <a:endParaRPr lang="en-US" b="1" dirty="0">
              <a:solidFill>
                <a:srgbClr val="003399"/>
              </a:solidFill>
            </a:endParaRPr>
          </a:p>
        </p:txBody>
      </p:sp>
      <p:pic>
        <p:nvPicPr>
          <p:cNvPr id="8" name="Picture 7" descr="Jacobian_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15697200"/>
            <a:ext cx="4648200" cy="4404723"/>
          </a:xfrm>
          <a:prstGeom prst="rect">
            <a:avLst/>
          </a:prstGeom>
        </p:spPr>
      </p:pic>
      <p:pic>
        <p:nvPicPr>
          <p:cNvPr id="10" name="Picture 9" descr="CTF-Cell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0" y="8077200"/>
            <a:ext cx="3886200" cy="7220263"/>
          </a:xfrm>
          <a:prstGeom prst="rect">
            <a:avLst/>
          </a:prstGeom>
        </p:spPr>
      </p:pic>
      <p:pic>
        <p:nvPicPr>
          <p:cNvPr id="18" name="Picture 17" descr="Difference_rh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034" y="23045742"/>
            <a:ext cx="7067544" cy="5300658"/>
          </a:xfrm>
          <a:prstGeom prst="rect">
            <a:avLst/>
          </a:prstGeom>
        </p:spPr>
      </p:pic>
      <p:pic>
        <p:nvPicPr>
          <p:cNvPr id="19" name="Picture 18" descr="Order_Of_Accuracy_Summary.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434" y="28455942"/>
            <a:ext cx="7067544" cy="5300658"/>
          </a:xfrm>
          <a:prstGeom prst="rect">
            <a:avLst/>
          </a:prstGeom>
        </p:spPr>
      </p:pic>
      <p:pic>
        <p:nvPicPr>
          <p:cNvPr id="20" name="Picture 19" descr="Difference_rh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00" y="23088600"/>
            <a:ext cx="7067544" cy="5300658"/>
          </a:xfrm>
          <a:prstGeom prst="rect">
            <a:avLst/>
          </a:prstGeom>
        </p:spPr>
      </p:pic>
      <p:pic>
        <p:nvPicPr>
          <p:cNvPr id="21" name="Picture 20" descr="Order_Of_Accuracy_Summar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800" y="28379742"/>
            <a:ext cx="7169144" cy="5376858"/>
          </a:xfrm>
          <a:prstGeom prst="rect">
            <a:avLst/>
          </a:prstGeom>
        </p:spPr>
      </p:pic>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p:pic>
        <p:nvPicPr>
          <p:cNvPr id="29" name="Picture 28" descr="Inlet_m_d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35200" y="15201901"/>
            <a:ext cx="6857999" cy="5143499"/>
          </a:xfrm>
          <a:prstGeom prst="rect">
            <a:avLst/>
          </a:prstGeom>
        </p:spPr>
      </p:pic>
      <p:pic>
        <p:nvPicPr>
          <p:cNvPr id="30" name="Picture 29" descr="Inlet_h.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93200" y="15154851"/>
            <a:ext cx="7010400" cy="5257800"/>
          </a:xfrm>
          <a:prstGeom prst="rect">
            <a:avLst/>
          </a:prstGeom>
        </p:spPr>
      </p:pic>
      <p:pic>
        <p:nvPicPr>
          <p:cNvPr id="31" name="Picture 30" descr="Verification_Diagram.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16200" y="7848600"/>
            <a:ext cx="5791200" cy="2391361"/>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4280179182"/>
              </p:ext>
            </p:extLst>
          </p:nvPr>
        </p:nvGraphicFramePr>
        <p:xfrm>
          <a:off x="22326600" y="7848600"/>
          <a:ext cx="5867400" cy="7315196"/>
        </p:xfrm>
        <a:graphic>
          <a:graphicData uri="http://schemas.openxmlformats.org/drawingml/2006/table">
            <a:tbl>
              <a:tblPr firstRow="1" bandRow="1">
                <a:tableStyleId>{B301B821-A1FF-4177-AEE7-76D212191A09}</a:tableStyleId>
              </a:tblPr>
              <a:tblGrid>
                <a:gridCol w="2766059"/>
                <a:gridCol w="1760220"/>
                <a:gridCol w="1341121"/>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Parameter</a:t>
                      </a:r>
                    </a:p>
                  </a:txBody>
                  <a:tcPr/>
                </a:tc>
                <a:tc>
                  <a:txBody>
                    <a:bodyPr/>
                    <a:lstStyle/>
                    <a:p>
                      <a:pPr algn="ctr"/>
                      <a:r>
                        <a:rPr lang="en-US" sz="2600" dirty="0" smtClean="0"/>
                        <a:t>Value</a:t>
                      </a:r>
                      <a:endParaRPr lang="en-US" sz="2600" dirty="0"/>
                    </a:p>
                  </a:txBody>
                  <a:tcPr/>
                </a:tc>
                <a:tc>
                  <a:txBody>
                    <a:bodyPr/>
                    <a:lstStyle/>
                    <a:p>
                      <a:pPr algn="ctr"/>
                      <a:r>
                        <a:rPr lang="en-US" sz="2600" dirty="0" smtClean="0"/>
                        <a:t>Unit</a:t>
                      </a:r>
                      <a:endParaRPr lang="en-US" sz="2600" dirty="0"/>
                    </a:p>
                  </a:txBody>
                  <a:tcPr/>
                </a:tc>
              </a:tr>
              <a:tr h="522514">
                <a:tc>
                  <a:txBody>
                    <a:bodyPr/>
                    <a:lstStyle/>
                    <a:p>
                      <a:pPr algn="ctr"/>
                      <a:r>
                        <a:rPr lang="en-US" sz="2600" dirty="0" smtClean="0"/>
                        <a:t>Axial Length</a:t>
                      </a:r>
                      <a:endParaRPr lang="en-US" sz="2600" dirty="0"/>
                    </a:p>
                  </a:txBody>
                  <a:tcPr/>
                </a:tc>
                <a:tc>
                  <a:txBody>
                    <a:bodyPr/>
                    <a:lstStyle/>
                    <a:p>
                      <a:pPr algn="ctr"/>
                      <a:r>
                        <a:rPr lang="en-US" sz="2600" dirty="0" smtClean="0"/>
                        <a:t>3.6586</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m</a:t>
                      </a:r>
                    </a:p>
                  </a:txBody>
                  <a:tcPr/>
                </a:tc>
              </a:tr>
              <a:tr h="522514">
                <a:tc>
                  <a:txBody>
                    <a:bodyPr/>
                    <a:lstStyle/>
                    <a:p>
                      <a:pPr algn="ctr"/>
                      <a:r>
                        <a:rPr lang="en-US" sz="2600" dirty="0" smtClean="0"/>
                        <a:t>Channel Area</a:t>
                      </a:r>
                      <a:endParaRPr lang="en-US" sz="2600" dirty="0"/>
                    </a:p>
                  </a:txBody>
                  <a:tcPr/>
                </a:tc>
                <a:tc>
                  <a:txBody>
                    <a:bodyPr/>
                    <a:lstStyle/>
                    <a:p>
                      <a:pPr algn="ctr"/>
                      <a:r>
                        <a:rPr lang="en-US" sz="2600" dirty="0" smtClean="0"/>
                        <a:t>4.94E-005</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m^2</a:t>
                      </a:r>
                    </a:p>
                  </a:txBody>
                  <a:tcPr/>
                </a:tc>
              </a:tr>
              <a:tr h="522514">
                <a:tc>
                  <a:txBody>
                    <a:bodyPr/>
                    <a:lstStyle/>
                    <a:p>
                      <a:pPr algn="ctr"/>
                      <a:r>
                        <a:rPr lang="en-US" sz="2600" dirty="0" smtClean="0"/>
                        <a:t>Wetted Perimeter</a:t>
                      </a:r>
                      <a:endParaRPr lang="en-US" sz="2600" dirty="0"/>
                    </a:p>
                  </a:txBody>
                  <a:tcPr/>
                </a:tc>
                <a:tc>
                  <a:txBody>
                    <a:bodyPr/>
                    <a:lstStyle/>
                    <a:p>
                      <a:pPr algn="ctr"/>
                      <a:r>
                        <a:rPr lang="en-US" sz="2600" dirty="0" smtClean="0"/>
                        <a:t>1.49E-002</a:t>
                      </a:r>
                      <a:endParaRPr lang="en-US" sz="2600" dirty="0"/>
                    </a:p>
                  </a:txBody>
                  <a:tcPr/>
                </a:tc>
                <a:tc>
                  <a:txBody>
                    <a:bodyPr/>
                    <a:lstStyle/>
                    <a:p>
                      <a:pPr algn="ctr"/>
                      <a:r>
                        <a:rPr lang="en-US" sz="2600" dirty="0" smtClean="0"/>
                        <a:t>m</a:t>
                      </a:r>
                      <a:endParaRPr lang="en-US" sz="2600" dirty="0"/>
                    </a:p>
                  </a:txBody>
                  <a:tcPr/>
                </a:tc>
              </a:tr>
              <a:tr h="522514">
                <a:tc>
                  <a:txBody>
                    <a:bodyPr/>
                    <a:lstStyle/>
                    <a:p>
                      <a:pPr algn="ctr"/>
                      <a:r>
                        <a:rPr lang="en-US" sz="2600" dirty="0" smtClean="0"/>
                        <a:t>Velocity</a:t>
                      </a:r>
                      <a:endParaRPr lang="en-US" sz="2600" dirty="0"/>
                    </a:p>
                  </a:txBody>
                  <a:tcPr/>
                </a:tc>
                <a:tc>
                  <a:txBody>
                    <a:bodyPr/>
                    <a:lstStyle/>
                    <a:p>
                      <a:pPr algn="ctr"/>
                      <a:r>
                        <a:rPr lang="en-US" sz="2600" dirty="0" smtClean="0"/>
                        <a:t>7.35</a:t>
                      </a:r>
                      <a:endParaRPr lang="en-US" sz="2600" dirty="0"/>
                    </a:p>
                  </a:txBody>
                  <a:tcPr/>
                </a:tc>
                <a:tc>
                  <a:txBody>
                    <a:bodyPr/>
                    <a:lstStyle/>
                    <a:p>
                      <a:pPr algn="ctr"/>
                      <a:r>
                        <a:rPr lang="en-US" sz="2600" dirty="0" smtClean="0"/>
                        <a:t>m/sec</a:t>
                      </a:r>
                      <a:endParaRPr lang="en-US" sz="2600" dirty="0"/>
                    </a:p>
                  </a:txBody>
                  <a:tcPr/>
                </a:tc>
              </a:tr>
              <a:tr h="522514">
                <a:tc>
                  <a:txBody>
                    <a:bodyPr/>
                    <a:lstStyle/>
                    <a:p>
                      <a:pPr algn="ctr"/>
                      <a:r>
                        <a:rPr lang="en-US" sz="2600" dirty="0" smtClean="0"/>
                        <a:t>Pressure</a:t>
                      </a:r>
                      <a:endParaRPr lang="en-US" sz="2600" dirty="0"/>
                    </a:p>
                  </a:txBody>
                  <a:tcPr/>
                </a:tc>
                <a:tc>
                  <a:txBody>
                    <a:bodyPr/>
                    <a:lstStyle/>
                    <a:p>
                      <a:pPr algn="ctr"/>
                      <a:r>
                        <a:rPr lang="en-US" sz="2600" dirty="0" smtClean="0"/>
                        <a:t>155.00</a:t>
                      </a:r>
                      <a:endParaRPr lang="en-US" sz="2600" dirty="0"/>
                    </a:p>
                  </a:txBody>
                  <a:tcPr/>
                </a:tc>
                <a:tc>
                  <a:txBody>
                    <a:bodyPr/>
                    <a:lstStyle/>
                    <a:p>
                      <a:pPr algn="ctr"/>
                      <a:r>
                        <a:rPr lang="en-US" sz="2600" dirty="0" smtClean="0"/>
                        <a:t>bar</a:t>
                      </a:r>
                      <a:endParaRPr lang="en-US" sz="2600" dirty="0"/>
                    </a:p>
                  </a:txBody>
                  <a:tcPr/>
                </a:tc>
              </a:tr>
              <a:tr h="522514">
                <a:tc>
                  <a:txBody>
                    <a:bodyPr/>
                    <a:lstStyle/>
                    <a:p>
                      <a:pPr algn="ctr"/>
                      <a:r>
                        <a:rPr lang="en-US" sz="2600" dirty="0" smtClean="0"/>
                        <a:t>Temperature 1</a:t>
                      </a:r>
                      <a:endParaRPr lang="en-US" sz="2600" dirty="0"/>
                    </a:p>
                  </a:txBody>
                  <a:tcPr/>
                </a:tc>
                <a:tc>
                  <a:txBody>
                    <a:bodyPr/>
                    <a:lstStyle/>
                    <a:p>
                      <a:pPr algn="ctr"/>
                      <a:r>
                        <a:rPr lang="en-US" sz="2600" dirty="0" smtClean="0"/>
                        <a:t>290.00</a:t>
                      </a:r>
                      <a:endParaRPr lang="en-US" sz="2600" dirty="0"/>
                    </a:p>
                  </a:txBody>
                  <a:tcPr/>
                </a:tc>
                <a:tc>
                  <a:txBody>
                    <a:bodyPr/>
                    <a:lstStyle/>
                    <a:p>
                      <a:pPr algn="ctr"/>
                      <a:r>
                        <a:rPr lang="en-US" sz="2600" dirty="0" smtClean="0"/>
                        <a:t>C</a:t>
                      </a:r>
                      <a:endParaRPr lang="en-US" sz="2600" dirty="0"/>
                    </a:p>
                  </a:txBody>
                  <a:tcPr/>
                </a:tc>
              </a:tr>
              <a:tr h="522514">
                <a:tc>
                  <a:txBody>
                    <a:bodyPr/>
                    <a:lstStyle/>
                    <a:p>
                      <a:pPr algn="ctr"/>
                      <a:r>
                        <a:rPr lang="en-US" sz="2600" dirty="0" smtClean="0"/>
                        <a:t>Temperature 2</a:t>
                      </a:r>
                      <a:endParaRPr lang="en-US" sz="2600" dirty="0"/>
                    </a:p>
                  </a:txBody>
                  <a:tcPr/>
                </a:tc>
                <a:tc>
                  <a:txBody>
                    <a:bodyPr/>
                    <a:lstStyle/>
                    <a:p>
                      <a:pPr algn="ctr"/>
                      <a:r>
                        <a:rPr lang="en-US" sz="2600" dirty="0" smtClean="0"/>
                        <a:t>295.00</a:t>
                      </a:r>
                      <a:endParaRPr lang="en-US" sz="2600" dirty="0"/>
                    </a:p>
                  </a:txBody>
                  <a:tcPr/>
                </a:tc>
                <a:tc>
                  <a:txBody>
                    <a:bodyPr/>
                    <a:lstStyle/>
                    <a:p>
                      <a:pPr algn="ctr"/>
                      <a:r>
                        <a:rPr lang="en-US" sz="2600" dirty="0" smtClean="0"/>
                        <a:t>C</a:t>
                      </a:r>
                      <a:endParaRPr lang="en-US" sz="2600" dirty="0"/>
                    </a:p>
                  </a:txBody>
                  <a:tcPr/>
                </a:tc>
              </a:tr>
              <a:tr h="522514">
                <a:tc>
                  <a:txBody>
                    <a:bodyPr/>
                    <a:lstStyle/>
                    <a:p>
                      <a:pPr algn="ctr"/>
                      <a:r>
                        <a:rPr lang="en-US" sz="2600" dirty="0" smtClean="0"/>
                        <a:t>Enthalpy 1</a:t>
                      </a:r>
                      <a:endParaRPr lang="en-US" sz="2600" dirty="0"/>
                    </a:p>
                  </a:txBody>
                  <a:tcPr/>
                </a:tc>
                <a:tc>
                  <a:txBody>
                    <a:bodyPr/>
                    <a:lstStyle/>
                    <a:p>
                      <a:pPr algn="ctr"/>
                      <a:r>
                        <a:rPr lang="en-US" sz="2600" dirty="0" smtClean="0"/>
                        <a:t>1306.3</a:t>
                      </a:r>
                      <a:endParaRPr lang="en-US" sz="2600" dirty="0"/>
                    </a:p>
                  </a:txBody>
                  <a:tcPr/>
                </a:tc>
                <a:tc>
                  <a:txBody>
                    <a:bodyPr/>
                    <a:lstStyle/>
                    <a:p>
                      <a:pPr algn="ctr"/>
                      <a:r>
                        <a:rPr lang="en-US" sz="2600" dirty="0" smtClean="0"/>
                        <a:t>kJ/kg</a:t>
                      </a:r>
                      <a:endParaRPr lang="en-US" sz="2600" dirty="0"/>
                    </a:p>
                  </a:txBody>
                  <a:tcPr/>
                </a:tc>
              </a:tr>
              <a:tr h="522514">
                <a:tc>
                  <a:txBody>
                    <a:bodyPr/>
                    <a:lstStyle/>
                    <a:p>
                      <a:pPr algn="ctr"/>
                      <a:r>
                        <a:rPr lang="en-US" sz="2600" dirty="0" smtClean="0"/>
                        <a:t>Enthalpy 2</a:t>
                      </a:r>
                      <a:endParaRPr lang="en-US" sz="2600" dirty="0"/>
                    </a:p>
                  </a:txBody>
                  <a:tcPr/>
                </a:tc>
                <a:tc>
                  <a:txBody>
                    <a:bodyPr/>
                    <a:lstStyle/>
                    <a:p>
                      <a:pPr algn="ctr"/>
                      <a:r>
                        <a:rPr lang="en-US" sz="2600" dirty="0" smtClean="0"/>
                        <a:t>1310.9</a:t>
                      </a:r>
                      <a:endParaRPr lang="en-US" sz="2600" dirty="0"/>
                    </a:p>
                  </a:txBody>
                  <a:tcPr/>
                </a:tc>
                <a:tc>
                  <a:txBody>
                    <a:bodyPr/>
                    <a:lstStyle/>
                    <a:p>
                      <a:pPr algn="ctr"/>
                      <a:r>
                        <a:rPr lang="en-US" sz="2600" dirty="0" smtClean="0"/>
                        <a:t>kJ/kg</a:t>
                      </a:r>
                      <a:endParaRPr lang="en-US" sz="2600" dirty="0"/>
                    </a:p>
                  </a:txBody>
                  <a:tcPr/>
                </a:tc>
              </a:tr>
              <a:tr h="522514">
                <a:tc>
                  <a:txBody>
                    <a:bodyPr/>
                    <a:lstStyle/>
                    <a:p>
                      <a:pPr algn="ctr"/>
                      <a:r>
                        <a:rPr lang="en-US" sz="2600" dirty="0" smtClean="0"/>
                        <a:t>Mass Flow Rate 1</a:t>
                      </a:r>
                      <a:endParaRPr lang="en-US" sz="2600" dirty="0"/>
                    </a:p>
                  </a:txBody>
                  <a:tcPr/>
                </a:tc>
                <a:tc>
                  <a:txBody>
                    <a:bodyPr/>
                    <a:lstStyle/>
                    <a:p>
                      <a:pPr algn="ctr"/>
                      <a:r>
                        <a:rPr lang="en-US" sz="2600" dirty="0" smtClean="0"/>
                        <a:t>0.2707</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kg/sec</a:t>
                      </a:r>
                    </a:p>
                  </a:txBody>
                  <a:tcPr/>
                </a:tc>
              </a:tr>
              <a:tr h="522514">
                <a:tc>
                  <a:txBody>
                    <a:bodyPr/>
                    <a:lstStyle/>
                    <a:p>
                      <a:pPr algn="ctr"/>
                      <a:r>
                        <a:rPr lang="en-US" sz="2600" dirty="0" smtClean="0"/>
                        <a:t>Mass Flow Rate 2</a:t>
                      </a:r>
                      <a:endParaRPr lang="en-US" sz="2600" dirty="0"/>
                    </a:p>
                  </a:txBody>
                  <a:tcPr/>
                </a:tc>
                <a:tc>
                  <a:txBody>
                    <a:bodyPr/>
                    <a:lstStyle/>
                    <a:p>
                      <a:pPr algn="ctr"/>
                      <a:r>
                        <a:rPr lang="en-US" sz="2600" dirty="0" smtClean="0"/>
                        <a:t>0.2672</a:t>
                      </a:r>
                      <a:endParaRPr lang="en-US" sz="2600" dirty="0"/>
                    </a:p>
                  </a:txBody>
                  <a:tcPr/>
                </a:tc>
                <a:tc>
                  <a:txBody>
                    <a:bodyPr/>
                    <a:lstStyle/>
                    <a:p>
                      <a:pPr algn="ctr"/>
                      <a:r>
                        <a:rPr lang="en-US" sz="2600" dirty="0" smtClean="0"/>
                        <a:t>kg/sec</a:t>
                      </a:r>
                      <a:endParaRPr lang="en-US" sz="2600" dirty="0"/>
                    </a:p>
                  </a:txBody>
                  <a:tcPr/>
                </a:tc>
              </a:tr>
              <a:tr h="522514">
                <a:tc>
                  <a:txBody>
                    <a:bodyPr/>
                    <a:lstStyle/>
                    <a:p>
                      <a:pPr algn="ctr"/>
                      <a:r>
                        <a:rPr lang="en-US" sz="2600" dirty="0" smtClean="0"/>
                        <a:t>Final Time</a:t>
                      </a:r>
                      <a:endParaRPr lang="en-US" sz="2600" dirty="0"/>
                    </a:p>
                  </a:txBody>
                  <a:tcPr/>
                </a:tc>
                <a:tc>
                  <a:txBody>
                    <a:bodyPr/>
                    <a:lstStyle/>
                    <a:p>
                      <a:pPr algn="ctr"/>
                      <a:r>
                        <a:rPr lang="en-US" sz="2600" dirty="0" smtClean="0"/>
                        <a:t>2.00</a:t>
                      </a:r>
                      <a:endParaRPr lang="en-US" sz="2600" dirty="0"/>
                    </a:p>
                  </a:txBody>
                  <a:tcPr/>
                </a:tc>
                <a:tc>
                  <a:txBody>
                    <a:bodyPr/>
                    <a:lstStyle/>
                    <a:p>
                      <a:pPr algn="ctr"/>
                      <a:r>
                        <a:rPr lang="en-US" sz="2600" dirty="0" smtClean="0"/>
                        <a:t>sec</a:t>
                      </a:r>
                      <a:endParaRPr lang="en-US" sz="2600" dirty="0"/>
                    </a:p>
                  </a:txBody>
                  <a:tcPr/>
                </a:tc>
              </a:tr>
              <a:tr h="522514">
                <a:tc>
                  <a:txBody>
                    <a:bodyPr/>
                    <a:lstStyle/>
                    <a:p>
                      <a:pPr algn="ctr"/>
                      <a:r>
                        <a:rPr lang="en-US" sz="2600" dirty="0" smtClean="0"/>
                        <a:t>Wave Frequency</a:t>
                      </a:r>
                      <a:endParaRPr lang="en-US" sz="2600" dirty="0"/>
                    </a:p>
                  </a:txBody>
                  <a:tcPr/>
                </a:tc>
                <a:tc>
                  <a:txBody>
                    <a:bodyPr/>
                    <a:lstStyle/>
                    <a:p>
                      <a:pPr algn="ctr"/>
                      <a:r>
                        <a:rPr lang="en-US" sz="2600" dirty="0" smtClean="0"/>
                        <a:t>1.00</a:t>
                      </a:r>
                      <a:endParaRPr lang="en-US" sz="2600" dirty="0"/>
                    </a:p>
                  </a:txBody>
                  <a:tcPr/>
                </a:tc>
                <a:tc>
                  <a:txBody>
                    <a:bodyPr/>
                    <a:lstStyle/>
                    <a:p>
                      <a:pPr algn="ctr"/>
                      <a:r>
                        <a:rPr lang="en-US" sz="2600" dirty="0" smtClean="0"/>
                        <a:t>Hz</a:t>
                      </a:r>
                      <a:endParaRPr lang="en-US" sz="2600" dirty="0"/>
                    </a:p>
                  </a:txBody>
                  <a:tcPr/>
                </a:tc>
              </a:tr>
            </a:tbl>
          </a:graphicData>
        </a:graphic>
      </p:graphicFrame>
      <p:sp>
        <p:nvSpPr>
          <p:cNvPr id="33" name="Rectangle 32"/>
          <p:cNvSpPr/>
          <p:nvPr/>
        </p:nvSpPr>
        <p:spPr>
          <a:xfrm>
            <a:off x="15544800" y="10439400"/>
            <a:ext cx="6172200" cy="4753609"/>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600" dirty="0" smtClean="0">
                <a:ea typeface="Calibri"/>
                <a:cs typeface="Times New Roman"/>
              </a:rPr>
              <a:t>A 1-D single phase</a:t>
            </a:r>
            <a:r>
              <a:rPr lang="en-US" sz="2600" dirty="0" smtClean="0">
                <a:ea typeface="Calibri"/>
                <a:cs typeface="Times New Roman"/>
              </a:rPr>
              <a:t> channel</a:t>
            </a:r>
          </a:p>
          <a:p>
            <a:pPr marL="457200" marR="0" lvl="0" indent="-457200">
              <a:lnSpc>
                <a:spcPct val="130000"/>
              </a:lnSpc>
              <a:spcBef>
                <a:spcPts val="0"/>
              </a:spcBef>
              <a:spcAft>
                <a:spcPts val="0"/>
              </a:spcAft>
              <a:buFont typeface="Arial"/>
              <a:buChar char="•"/>
            </a:pPr>
            <a:r>
              <a:rPr lang="en-US" sz="2600" dirty="0" smtClean="0">
                <a:ea typeface="Calibri"/>
                <a:cs typeface="Times New Roman"/>
              </a:rPr>
              <a:t>Velocity is held constant </a:t>
            </a:r>
          </a:p>
          <a:p>
            <a:pPr marL="457200" marR="0" lvl="0" indent="-457200">
              <a:lnSpc>
                <a:spcPct val="130000"/>
              </a:lnSpc>
              <a:spcBef>
                <a:spcPts val="0"/>
              </a:spcBef>
              <a:spcAft>
                <a:spcPts val="0"/>
              </a:spcAft>
              <a:buFont typeface="Arial"/>
              <a:buChar char="•"/>
            </a:pPr>
            <a:r>
              <a:rPr lang="en-US" sz="2600" dirty="0" smtClean="0">
                <a:ea typeface="Calibri"/>
                <a:cs typeface="Times New Roman"/>
              </a:rPr>
              <a:t>Transient Boundary condition</a:t>
            </a:r>
          </a:p>
          <a:p>
            <a:pPr marL="2338212" lvl="1" indent="-457200">
              <a:lnSpc>
                <a:spcPct val="130000"/>
              </a:lnSpc>
              <a:buFont typeface="Arial"/>
              <a:buChar char="•"/>
            </a:pPr>
            <a:r>
              <a:rPr lang="en-US" sz="2600" dirty="0" smtClean="0">
                <a:ea typeface="Calibri"/>
                <a:cs typeface="Times New Roman"/>
              </a:rPr>
              <a:t>Mass flow rate</a:t>
            </a:r>
          </a:p>
          <a:p>
            <a:pPr marL="2338212" lvl="1" indent="-457200">
              <a:lnSpc>
                <a:spcPct val="130000"/>
              </a:lnSpc>
              <a:buFont typeface="Arial"/>
              <a:buChar char="•"/>
            </a:pPr>
            <a:r>
              <a:rPr lang="en-US" sz="2600" dirty="0" smtClean="0">
                <a:ea typeface="Calibri"/>
                <a:cs typeface="Times New Roman"/>
              </a:rPr>
              <a:t>Enthalpy</a:t>
            </a:r>
          </a:p>
          <a:p>
            <a:pPr marL="457200" marR="0" lvl="0" indent="-457200">
              <a:lnSpc>
                <a:spcPct val="130000"/>
              </a:lnSpc>
              <a:spcBef>
                <a:spcPts val="0"/>
              </a:spcBef>
              <a:spcAft>
                <a:spcPts val="0"/>
              </a:spcAft>
              <a:buFont typeface="Arial"/>
              <a:buChar char="•"/>
            </a:pPr>
            <a:r>
              <a:rPr lang="en-US" sz="2600" dirty="0" smtClean="0">
                <a:ea typeface="Calibri"/>
                <a:cs typeface="Times New Roman"/>
              </a:rPr>
              <a:t>Smooth transitions avoid discontinuities</a:t>
            </a:r>
          </a:p>
          <a:p>
            <a:pPr marL="457200" indent="-457200">
              <a:lnSpc>
                <a:spcPct val="130000"/>
              </a:lnSpc>
              <a:buFont typeface="Arial"/>
              <a:buChar char="•"/>
            </a:pPr>
            <a:r>
              <a:rPr lang="en-US" sz="2600" dirty="0" smtClean="0">
                <a:ea typeface="Calibri"/>
                <a:cs typeface="Times New Roman"/>
              </a:rPr>
              <a:t>Analytical solution is easily obtained</a:t>
            </a:r>
          </a:p>
          <a:p>
            <a:pPr marL="457200" indent="-457200">
              <a:lnSpc>
                <a:spcPct val="130000"/>
              </a:lnSpc>
              <a:buFont typeface="Arial"/>
              <a:buChar char="•"/>
            </a:pPr>
            <a:r>
              <a:rPr lang="en-US" sz="2600" dirty="0" smtClean="0">
                <a:ea typeface="Calibri"/>
                <a:cs typeface="Times New Roman"/>
              </a:rPr>
              <a:t>Python scripting automates input generation, running CTF, and analysis</a:t>
            </a: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88978" y="22359942"/>
            <a:ext cx="6705600" cy="707886"/>
          </a:xfrm>
          <a:prstGeom prst="rect">
            <a:avLst/>
          </a:prstGeom>
          <a:noFill/>
        </p:spPr>
        <p:txBody>
          <a:bodyPr wrap="square" rtlCol="0">
            <a:spAutoFit/>
          </a:bodyPr>
          <a:lstStyle/>
          <a:p>
            <a:pPr algn="ctr"/>
            <a:r>
              <a:rPr lang="en-US" sz="4000" b="1" dirty="0" smtClean="0">
                <a:solidFill>
                  <a:srgbClr val="003399"/>
                </a:solidFill>
              </a:rPr>
              <a:t>Spatial</a:t>
            </a:r>
            <a:endParaRPr lang="en-US" sz="4000" b="1" dirty="0">
              <a:solidFill>
                <a:srgbClr val="003399"/>
              </a:solidFill>
            </a:endParaRPr>
          </a:p>
        </p:txBody>
      </p:sp>
      <p:sp>
        <p:nvSpPr>
          <p:cNvPr id="37" name="TextBox 36"/>
          <p:cNvSpPr txBox="1"/>
          <p:nvPr/>
        </p:nvSpPr>
        <p:spPr>
          <a:xfrm>
            <a:off x="7600944" y="22402800"/>
            <a:ext cx="6172200" cy="707886"/>
          </a:xfrm>
          <a:prstGeom prst="rect">
            <a:avLst/>
          </a:prstGeom>
          <a:noFill/>
        </p:spPr>
        <p:txBody>
          <a:bodyPr wrap="square" rtlCol="0">
            <a:spAutoFit/>
          </a:bodyPr>
          <a:lstStyle/>
          <a:p>
            <a:pPr algn="ctr"/>
            <a:r>
              <a:rPr lang="en-US" sz="4000" b="1" dirty="0" smtClean="0">
                <a:solidFill>
                  <a:srgbClr val="003399"/>
                </a:solidFill>
              </a:rPr>
              <a:t>Temporal</a:t>
            </a:r>
            <a:endParaRPr lang="en-US" sz="4000" b="1" dirty="0">
              <a:solidFill>
                <a:srgbClr val="003399"/>
              </a:solidFill>
            </a:endParaRPr>
          </a:p>
        </p:txBody>
      </p:sp>
      <p:pic>
        <p:nvPicPr>
          <p:cNvPr id="38"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7628" y="3429000"/>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4935200" y="31927800"/>
            <a:ext cx="13868400" cy="4093428"/>
          </a:xfrm>
          <a:prstGeom prst="rect">
            <a:avLst/>
          </a:prstGeom>
        </p:spPr>
        <p:txBody>
          <a:bodyPr wrap="square">
            <a:spAutoFit/>
          </a:bodyPr>
          <a:lstStyle/>
          <a:p>
            <a:pPr algn="just"/>
            <a:r>
              <a:rPr lang="en-US" sz="2600" dirty="0" smtClean="0"/>
              <a:t>The residual formulation of CTF allows for a numerical computation of the multivariable </a:t>
            </a:r>
            <a:r>
              <a:rPr lang="en-US" sz="2600" dirty="0" err="1" smtClean="0"/>
              <a:t>Jacobian</a:t>
            </a:r>
            <a:r>
              <a:rPr lang="en-US" sz="2600" dirty="0" smtClean="0"/>
              <a:t> matrix compared to the original analytical derivation of a pressure matrix. The 1-D isokinetic single phase liquid verification problem is a good verification problem due its isolation of the order of accuracies through modified equation analysis. The discretization error for both versions of the code converged to zero with decreasing time step and axial mesh size. The order of accuracy for the temporal and spatial refinements matched very closely with the modified equation analysis for both codes. For all of these data points, the residual formulation of the code showed discretization errors that were very close with the original version of the </a:t>
            </a:r>
            <a:r>
              <a:rPr lang="en-US" sz="2600" dirty="0"/>
              <a:t>code. This work will be expanded to </a:t>
            </a:r>
            <a:r>
              <a:rPr lang="en-US" sz="2600" dirty="0" smtClean="0"/>
              <a:t>perform verification </a:t>
            </a:r>
            <a:r>
              <a:rPr lang="en-US" sz="2600" dirty="0"/>
              <a:t>on the single phase equations in both axial and transverse </a:t>
            </a:r>
            <a:r>
              <a:rPr lang="en-US" sz="2600" dirty="0" smtClean="0"/>
              <a:t>dimensions, </a:t>
            </a:r>
            <a:r>
              <a:rPr lang="en-US" sz="2600" dirty="0"/>
              <a:t>and </a:t>
            </a:r>
            <a:r>
              <a:rPr lang="en-US" sz="2600" dirty="0" smtClean="0"/>
              <a:t>coupled fluid </a:t>
            </a:r>
            <a:r>
              <a:rPr lang="en-US" sz="2600" dirty="0"/>
              <a:t>heat </a:t>
            </a:r>
            <a:r>
              <a:rPr lang="en-US" sz="2600" dirty="0" smtClean="0"/>
              <a:t>conduction. </a:t>
            </a:r>
            <a:endParaRPr lang="en-US" sz="2600" dirty="0"/>
          </a:p>
        </p:txBody>
      </p:sp>
      <p:sp>
        <p:nvSpPr>
          <p:cNvPr id="48" name="Rectangle 47"/>
          <p:cNvSpPr/>
          <p:nvPr/>
        </p:nvSpPr>
        <p:spPr>
          <a:xfrm>
            <a:off x="304800" y="33909000"/>
            <a:ext cx="14097000" cy="1652760"/>
          </a:xfrm>
          <a:prstGeom prst="rect">
            <a:avLst/>
          </a:prstGeom>
        </p:spPr>
        <p:txBody>
          <a:bodyPr wrap="square" numCol="2">
            <a:spAutoFit/>
          </a:bodyPr>
          <a:lstStyle/>
          <a:p>
            <a:pPr algn="ctr">
              <a:lnSpc>
                <a:spcPct val="130000"/>
              </a:lnSpc>
            </a:pPr>
            <a:r>
              <a:rPr lang="en-US" sz="2600" dirty="0" smtClean="0">
                <a:ea typeface="Calibri"/>
                <a:cs typeface="Times New Roman"/>
              </a:rPr>
              <a:t>Time step size reduce by half</a:t>
            </a:r>
          </a:p>
          <a:p>
            <a:pPr algn="ctr">
              <a:lnSpc>
                <a:spcPct val="130000"/>
              </a:lnSpc>
            </a:pPr>
            <a:r>
              <a:rPr lang="en-US" sz="2600" dirty="0" smtClean="0">
                <a:ea typeface="Calibri"/>
                <a:cs typeface="Times New Roman"/>
              </a:rPr>
              <a:t>Observed error converges </a:t>
            </a:r>
            <a:r>
              <a:rPr lang="en-US" sz="2600" dirty="0">
                <a:ea typeface="Calibri"/>
                <a:cs typeface="Times New Roman"/>
              </a:rPr>
              <a:t>to </a:t>
            </a:r>
            <a:r>
              <a:rPr lang="en-US" sz="2600" dirty="0" smtClean="0">
                <a:ea typeface="Calibri"/>
                <a:cs typeface="Times New Roman"/>
              </a:rPr>
              <a:t>zero </a:t>
            </a:r>
          </a:p>
          <a:p>
            <a:pPr algn="ctr">
              <a:lnSpc>
                <a:spcPct val="130000"/>
              </a:lnSpc>
            </a:pPr>
            <a:r>
              <a:rPr lang="en-US" sz="2600" dirty="0" smtClean="0">
                <a:ea typeface="Calibri"/>
                <a:cs typeface="Times New Roman"/>
              </a:rPr>
              <a:t>Calculated order of accuracy converges to 1</a:t>
            </a:r>
          </a:p>
          <a:p>
            <a:pPr algn="ctr">
              <a:lnSpc>
                <a:spcPct val="130000"/>
              </a:lnSpc>
            </a:pPr>
            <a:r>
              <a:rPr lang="en-US" sz="2600" dirty="0" smtClean="0">
                <a:ea typeface="Calibri"/>
                <a:cs typeface="Times New Roman"/>
              </a:rPr>
              <a:t>Mesh size reduced by half</a:t>
            </a:r>
          </a:p>
          <a:p>
            <a:pPr algn="ctr">
              <a:lnSpc>
                <a:spcPct val="130000"/>
              </a:lnSpc>
            </a:pPr>
            <a:r>
              <a:rPr lang="en-US" sz="2600" dirty="0" smtClean="0">
                <a:ea typeface="Calibri"/>
                <a:cs typeface="Times New Roman"/>
              </a:rPr>
              <a:t>Observed error converges to zero</a:t>
            </a:r>
          </a:p>
          <a:p>
            <a:pPr algn="ctr">
              <a:lnSpc>
                <a:spcPct val="130000"/>
              </a:lnSpc>
            </a:pPr>
            <a:r>
              <a:rPr lang="en-US" sz="2600" dirty="0" smtClean="0">
                <a:ea typeface="Calibri"/>
                <a:cs typeface="Times New Roman"/>
              </a:rPr>
              <a:t>Calculated order of accuracy converges to 1</a:t>
            </a:r>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Error Comparison</a:t>
            </a:r>
            <a:endParaRPr lang="en-US" b="1" dirty="0">
              <a:solidFill>
                <a:srgbClr val="003399"/>
              </a:solidFill>
            </a:endParaRPr>
          </a:p>
        </p:txBody>
      </p:sp>
      <p:pic>
        <p:nvPicPr>
          <p:cNvPr id="50" name="Picture 49" descr="Error_comparison_rho.png"/>
          <p:cNvPicPr>
            <a:picLocks noChangeAspect="1"/>
          </p:cNvPicPr>
          <p:nvPr/>
        </p:nvPicPr>
        <p:blipFill rotWithShape="1">
          <a:blip r:embed="rId12">
            <a:extLst>
              <a:ext uri="{28A0092B-C50C-407E-A947-70E740481C1C}">
                <a14:useLocalDpi xmlns:a14="http://schemas.microsoft.com/office/drawing/2010/main" val="0"/>
              </a:ext>
            </a:extLst>
          </a:blip>
          <a:srcRect l="6421" t="4911" r="8179" b="3878"/>
          <a:stretch/>
        </p:blipFill>
        <p:spPr>
          <a:xfrm>
            <a:off x="15621000" y="22098000"/>
            <a:ext cx="12437562" cy="6641935"/>
          </a:xfrm>
          <a:prstGeom prst="rect">
            <a:avLst/>
          </a:prstGeom>
        </p:spPr>
      </p:pic>
      <p:sp>
        <p:nvSpPr>
          <p:cNvPr id="51" name="Rectangle 50"/>
          <p:cNvSpPr/>
          <p:nvPr/>
        </p:nvSpPr>
        <p:spPr>
          <a:xfrm>
            <a:off x="15011400" y="28803600"/>
            <a:ext cx="13716000" cy="2152897"/>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600" dirty="0" smtClean="0">
                <a:ea typeface="Calibri"/>
                <a:cs typeface="Times New Roman"/>
              </a:rPr>
              <a:t>The numerical error will propagate through the solution resulting in more error at the outlet</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can be computed from the known solution, and compared to the observed</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is local, and was found to scale by dimensionless length</a:t>
            </a:r>
          </a:p>
          <a:p>
            <a:pPr marL="457200" marR="0" lvl="0" indent="-457200">
              <a:lnSpc>
                <a:spcPct val="130000"/>
              </a:lnSpc>
              <a:spcBef>
                <a:spcPts val="0"/>
              </a:spcBef>
              <a:spcAft>
                <a:spcPts val="0"/>
              </a:spcAft>
              <a:buFont typeface="Arial"/>
              <a:buChar char="•"/>
            </a:pPr>
            <a:r>
              <a:rPr lang="en-US" sz="2600" dirty="0" smtClean="0">
                <a:ea typeface="Calibri"/>
                <a:cs typeface="Times New Roman"/>
              </a:rPr>
              <a:t>Scaled expected error matches closely with observed error while in asymptotic range</a:t>
            </a:r>
          </a:p>
        </p:txBody>
      </p:sp>
      <p:pic>
        <p:nvPicPr>
          <p:cNvPr id="24" name="Picture 23" descr="mass_FD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600" y="8686800"/>
            <a:ext cx="6276472" cy="1174907"/>
          </a:xfrm>
          <a:prstGeom prst="rect">
            <a:avLst/>
          </a:prstGeom>
        </p:spPr>
      </p:pic>
      <p:pic>
        <p:nvPicPr>
          <p:cNvPr id="25" name="Picture 24" descr="momentum_FDE.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1600" y="9753600"/>
            <a:ext cx="8834720" cy="1180276"/>
          </a:xfrm>
          <a:prstGeom prst="rect">
            <a:avLst/>
          </a:prstGeom>
        </p:spPr>
      </p:pic>
      <p:pic>
        <p:nvPicPr>
          <p:cNvPr id="26" name="Picture 25" descr="energy_FDE_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40358" y="10820400"/>
            <a:ext cx="8604514" cy="914400"/>
          </a:xfrm>
          <a:prstGeom prst="rect">
            <a:avLst/>
          </a:prstGeom>
        </p:spPr>
      </p:pic>
      <p:pic>
        <p:nvPicPr>
          <p:cNvPr id="52" name="Picture 51" descr="energy_FDE_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11841" y="11734800"/>
            <a:ext cx="4000865" cy="990600"/>
          </a:xfrm>
          <a:prstGeom prst="rect">
            <a:avLst/>
          </a:prstGeom>
        </p:spPr>
      </p:pic>
      <p:pic>
        <p:nvPicPr>
          <p:cNvPr id="53" name="Picture 52" descr="EOS_FDE.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43000" y="12725400"/>
            <a:ext cx="9321798" cy="987015"/>
          </a:xfrm>
          <a:prstGeom prst="rect">
            <a:avLst/>
          </a:prstGeom>
        </p:spPr>
      </p:pic>
      <p:pic>
        <p:nvPicPr>
          <p:cNvPr id="55" name="Picture 54" descr="mass_FDE.png"/>
          <p:cNvPicPr>
            <a:picLocks noChangeAspect="1"/>
          </p:cNvPicPr>
          <p:nvPr/>
        </p:nvPicPr>
        <p:blipFill rotWithShape="1">
          <a:blip r:embed="rId13">
            <a:extLst>
              <a:ext uri="{28A0092B-C50C-407E-A947-70E740481C1C}">
                <a14:useLocalDpi xmlns:a14="http://schemas.microsoft.com/office/drawing/2010/main" val="0"/>
              </a:ext>
            </a:extLst>
          </a:blip>
          <a:srcRect l="88849"/>
          <a:stretch/>
        </p:blipFill>
        <p:spPr>
          <a:xfrm>
            <a:off x="8153400" y="11734800"/>
            <a:ext cx="635478" cy="1066800"/>
          </a:xfrm>
          <a:prstGeom prst="rect">
            <a:avLst/>
          </a:prstGeom>
        </p:spPr>
      </p:pic>
      <p:sp>
        <p:nvSpPr>
          <p:cNvPr id="56" name="TextBox 55"/>
          <p:cNvSpPr txBox="1"/>
          <p:nvPr/>
        </p:nvSpPr>
        <p:spPr>
          <a:xfrm>
            <a:off x="304800" y="8001000"/>
            <a:ext cx="10287000" cy="707886"/>
          </a:xfrm>
          <a:prstGeom prst="rect">
            <a:avLst/>
          </a:prstGeom>
          <a:noFill/>
        </p:spPr>
        <p:txBody>
          <a:bodyPr wrap="square" rtlCol="0">
            <a:spAutoFit/>
          </a:bodyPr>
          <a:lstStyle/>
          <a:p>
            <a:pPr algn="ctr"/>
            <a:r>
              <a:rPr lang="en-US" sz="4000" b="1" dirty="0" smtClean="0">
                <a:solidFill>
                  <a:srgbClr val="003399"/>
                </a:solidFill>
              </a:rPr>
              <a:t>Finite Difference Conservation Equations</a:t>
            </a:r>
            <a:endParaRPr lang="en-US" sz="4000" b="1" dirty="0">
              <a:solidFill>
                <a:srgbClr val="003399"/>
              </a:solidFill>
            </a:endParaRPr>
          </a:p>
        </p:txBody>
      </p:sp>
      <p:sp>
        <p:nvSpPr>
          <p:cNvPr id="57" name="TextBox 56"/>
          <p:cNvSpPr txBox="1"/>
          <p:nvPr/>
        </p:nvSpPr>
        <p:spPr>
          <a:xfrm>
            <a:off x="1828800" y="14097000"/>
            <a:ext cx="6705600" cy="707886"/>
          </a:xfrm>
          <a:prstGeom prst="rect">
            <a:avLst/>
          </a:prstGeom>
          <a:noFill/>
        </p:spPr>
        <p:txBody>
          <a:bodyPr wrap="square" rtlCol="0">
            <a:spAutoFit/>
          </a:bodyPr>
          <a:lstStyle/>
          <a:p>
            <a:pPr algn="ctr"/>
            <a:r>
              <a:rPr lang="en-US" sz="4000" b="1" dirty="0" smtClean="0">
                <a:solidFill>
                  <a:srgbClr val="003399"/>
                </a:solidFill>
              </a:rPr>
              <a:t>Modified Equation Analysis</a:t>
            </a:r>
            <a:endParaRPr lang="en-US" sz="4000" b="1" dirty="0">
              <a:solidFill>
                <a:srgbClr val="003399"/>
              </a:solidFill>
            </a:endParaRPr>
          </a:p>
        </p:txBody>
      </p:sp>
      <p:sp>
        <p:nvSpPr>
          <p:cNvPr id="58" name="TextBox 57"/>
          <p:cNvSpPr txBox="1"/>
          <p:nvPr/>
        </p:nvSpPr>
        <p:spPr>
          <a:xfrm>
            <a:off x="1371600" y="16078200"/>
            <a:ext cx="6705600" cy="707886"/>
          </a:xfrm>
          <a:prstGeom prst="rect">
            <a:avLst/>
          </a:prstGeom>
          <a:noFill/>
        </p:spPr>
        <p:txBody>
          <a:bodyPr wrap="square" rtlCol="0">
            <a:spAutoFit/>
          </a:bodyPr>
          <a:lstStyle/>
          <a:p>
            <a:pPr algn="ctr"/>
            <a:r>
              <a:rPr lang="en-US" sz="4000" b="1" dirty="0" smtClean="0">
                <a:solidFill>
                  <a:srgbClr val="003399"/>
                </a:solidFill>
              </a:rPr>
              <a:t>Residual Formulation</a:t>
            </a:r>
            <a:endParaRPr lang="en-US" sz="4000" b="1" dirty="0">
              <a:solidFill>
                <a:srgbClr val="003399"/>
              </a:solidFill>
            </a:endParaRPr>
          </a:p>
        </p:txBody>
      </p:sp>
      <p:pic>
        <p:nvPicPr>
          <p:cNvPr id="54" name="Picture 53" descr="MEA_error.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33800" y="15087600"/>
            <a:ext cx="3865055" cy="1020430"/>
          </a:xfrm>
          <a:prstGeom prst="rect">
            <a:avLst/>
          </a:prstGeom>
        </p:spPr>
      </p:pic>
      <p:sp>
        <p:nvSpPr>
          <p:cNvPr id="59" name="TextBox 58"/>
          <p:cNvSpPr txBox="1"/>
          <p:nvPr/>
        </p:nvSpPr>
        <p:spPr>
          <a:xfrm>
            <a:off x="2514600" y="15316200"/>
            <a:ext cx="1184915" cy="523220"/>
          </a:xfrm>
          <a:prstGeom prst="rect">
            <a:avLst/>
          </a:prstGeom>
          <a:noFill/>
        </p:spPr>
        <p:txBody>
          <a:bodyPr wrap="none" rtlCol="0">
            <a:spAutoFit/>
          </a:bodyPr>
          <a:lstStyle/>
          <a:p>
            <a:r>
              <a:rPr lang="en-US" sz="2800" dirty="0" smtClean="0"/>
              <a:t>Error =</a:t>
            </a:r>
            <a:endParaRPr lang="en-US" sz="2800" dirty="0"/>
          </a:p>
        </p:txBody>
      </p:sp>
      <p:sp>
        <p:nvSpPr>
          <p:cNvPr id="62" name="TextBox 61"/>
          <p:cNvSpPr txBox="1"/>
          <p:nvPr/>
        </p:nvSpPr>
        <p:spPr>
          <a:xfrm>
            <a:off x="457200" y="9067800"/>
            <a:ext cx="890263" cy="492443"/>
          </a:xfrm>
          <a:prstGeom prst="rect">
            <a:avLst/>
          </a:prstGeom>
          <a:noFill/>
        </p:spPr>
        <p:txBody>
          <a:bodyPr wrap="none" rtlCol="0">
            <a:spAutoFit/>
          </a:bodyPr>
          <a:lstStyle/>
          <a:p>
            <a:r>
              <a:rPr lang="en-US" sz="2600" dirty="0" smtClean="0"/>
              <a:t>Mass</a:t>
            </a:r>
            <a:endParaRPr lang="en-US" sz="2600" dirty="0"/>
          </a:p>
        </p:txBody>
      </p:sp>
      <p:sp>
        <p:nvSpPr>
          <p:cNvPr id="63" name="TextBox 62"/>
          <p:cNvSpPr txBox="1"/>
          <p:nvPr/>
        </p:nvSpPr>
        <p:spPr>
          <a:xfrm>
            <a:off x="381000" y="10134600"/>
            <a:ext cx="996086" cy="492443"/>
          </a:xfrm>
          <a:prstGeom prst="rect">
            <a:avLst/>
          </a:prstGeom>
          <a:noFill/>
        </p:spPr>
        <p:txBody>
          <a:bodyPr wrap="none" rtlCol="0">
            <a:spAutoFit/>
          </a:bodyPr>
          <a:lstStyle/>
          <a:p>
            <a:r>
              <a:rPr lang="en-US" sz="2600" dirty="0" smtClean="0"/>
              <a:t>Mom.</a:t>
            </a:r>
            <a:endParaRPr lang="en-US" sz="2600" dirty="0"/>
          </a:p>
        </p:txBody>
      </p:sp>
      <p:sp>
        <p:nvSpPr>
          <p:cNvPr id="64" name="TextBox 63"/>
          <p:cNvSpPr txBox="1"/>
          <p:nvPr/>
        </p:nvSpPr>
        <p:spPr>
          <a:xfrm>
            <a:off x="228600" y="11547157"/>
            <a:ext cx="1120820" cy="492443"/>
          </a:xfrm>
          <a:prstGeom prst="rect">
            <a:avLst/>
          </a:prstGeom>
          <a:noFill/>
        </p:spPr>
        <p:txBody>
          <a:bodyPr wrap="none" rtlCol="0">
            <a:spAutoFit/>
          </a:bodyPr>
          <a:lstStyle/>
          <a:p>
            <a:r>
              <a:rPr lang="en-US" sz="2600" dirty="0" smtClean="0"/>
              <a:t>Energy</a:t>
            </a:r>
            <a:endParaRPr lang="en-US" sz="2600" dirty="0"/>
          </a:p>
        </p:txBody>
      </p:sp>
      <p:sp>
        <p:nvSpPr>
          <p:cNvPr id="65" name="TextBox 64"/>
          <p:cNvSpPr txBox="1"/>
          <p:nvPr/>
        </p:nvSpPr>
        <p:spPr>
          <a:xfrm>
            <a:off x="533400" y="12954000"/>
            <a:ext cx="721434" cy="492443"/>
          </a:xfrm>
          <a:prstGeom prst="rect">
            <a:avLst/>
          </a:prstGeom>
          <a:noFill/>
        </p:spPr>
        <p:txBody>
          <a:bodyPr wrap="none" rtlCol="0">
            <a:spAutoFit/>
          </a:bodyPr>
          <a:lstStyle/>
          <a:p>
            <a:r>
              <a:rPr lang="en-US" sz="2600" dirty="0" smtClean="0"/>
              <a:t>EOS</a:t>
            </a:r>
            <a:endParaRPr lang="en-US" sz="2600" dirty="0"/>
          </a:p>
        </p:txBody>
      </p:sp>
      <p:pic>
        <p:nvPicPr>
          <p:cNvPr id="61" name="Picture 60"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b="90920"/>
          <a:stretch/>
        </p:blipFill>
        <p:spPr>
          <a:xfrm>
            <a:off x="2743200" y="16916401"/>
            <a:ext cx="4307352" cy="609600"/>
          </a:xfrm>
          <a:prstGeom prst="rect">
            <a:avLst/>
          </a:prstGeom>
        </p:spPr>
      </p:pic>
      <p:pic>
        <p:nvPicPr>
          <p:cNvPr id="67" name="Picture 66"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89680"/>
          <a:stretch/>
        </p:blipFill>
        <p:spPr>
          <a:xfrm>
            <a:off x="2133600" y="19659600"/>
            <a:ext cx="4737224" cy="762000"/>
          </a:xfrm>
          <a:prstGeom prst="rect">
            <a:avLst/>
          </a:prstGeom>
        </p:spPr>
      </p:pic>
      <p:pic>
        <p:nvPicPr>
          <p:cNvPr id="68" name="Picture 67"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44546" b="43327"/>
          <a:stretch/>
        </p:blipFill>
        <p:spPr>
          <a:xfrm>
            <a:off x="2590800" y="18211800"/>
            <a:ext cx="4434524" cy="838200"/>
          </a:xfrm>
          <a:prstGeom prst="rect">
            <a:avLst/>
          </a:prstGeom>
        </p:spPr>
      </p:pic>
      <p:pic>
        <p:nvPicPr>
          <p:cNvPr id="69" name="Picture 68"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21848" b="67809"/>
          <a:stretch/>
        </p:blipFill>
        <p:spPr>
          <a:xfrm>
            <a:off x="2514600" y="17526000"/>
            <a:ext cx="4792181" cy="772597"/>
          </a:xfrm>
          <a:prstGeom prst="rect">
            <a:avLst/>
          </a:prstGeom>
        </p:spPr>
      </p:pic>
      <p:pic>
        <p:nvPicPr>
          <p:cNvPr id="70" name="Picture 69"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67729" b="22641"/>
          <a:stretch/>
        </p:blipFill>
        <p:spPr>
          <a:xfrm>
            <a:off x="2593883" y="18973800"/>
            <a:ext cx="4568917" cy="685800"/>
          </a:xfrm>
          <a:prstGeom prst="rect">
            <a:avLst/>
          </a:prstGeom>
        </p:spPr>
      </p:pic>
      <p:sp>
        <p:nvSpPr>
          <p:cNvPr id="66" name="Rectangle 65"/>
          <p:cNvSpPr/>
          <p:nvPr/>
        </p:nvSpPr>
        <p:spPr>
          <a:xfrm>
            <a:off x="0" y="335340"/>
            <a:ext cx="29260800" cy="1569660"/>
          </a:xfrm>
          <a:prstGeom prst="rect">
            <a:avLst/>
          </a:prstGeom>
        </p:spPr>
        <p:txBody>
          <a:bodyPr wrap="square">
            <a:spAutoFit/>
          </a:bodyPr>
          <a:lstStyle/>
          <a:p>
            <a:pPr algn="ctr"/>
            <a:r>
              <a:rPr lang="en-US" sz="9600" dirty="0" smtClean="0">
                <a:solidFill>
                  <a:srgbClr val="003399"/>
                </a:solidFill>
              </a:rPr>
              <a:t>Initial 1-D Single Phase Liquid Verification of CTF </a:t>
            </a:r>
            <a:endParaRPr lang="en-US" sz="9600" dirty="0">
              <a:solidFill>
                <a:srgbClr val="003399"/>
              </a:solidFill>
            </a:endParaRPr>
          </a:p>
        </p:txBody>
      </p:sp>
    </p:spTree>
    <p:extLst>
      <p:ext uri="{BB962C8B-B14F-4D97-AF65-F5344CB8AC3E}">
        <p14:creationId xmlns:p14="http://schemas.microsoft.com/office/powerpoint/2010/main" val="5753494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428</Words>
  <Application>Microsoft Macintosh PowerPoint</Application>
  <PresentationFormat>Custom</PresentationFormat>
  <Paragraphs>81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 Dances</cp:lastModifiedBy>
  <cp:revision>240</cp:revision>
  <dcterms:created xsi:type="dcterms:W3CDTF">2013-04-08T19:26:04Z</dcterms:created>
  <dcterms:modified xsi:type="dcterms:W3CDTF">2015-04-15T19:51:06Z</dcterms:modified>
</cp:coreProperties>
</file>