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29260800" cy="36576000"/>
  <p:notesSz cx="6858000" cy="9144000"/>
  <p:defaultTextStyle>
    <a:defPPr>
      <a:defRPr lang="en-US"/>
    </a:defPPr>
    <a:lvl1pPr marL="0" algn="l" defTabSz="3762024" rtl="0" eaLnBrk="1" latinLnBrk="0" hangingPunct="1">
      <a:defRPr sz="7400" kern="1200">
        <a:solidFill>
          <a:schemeClr val="tx1"/>
        </a:solidFill>
        <a:latin typeface="+mn-lt"/>
        <a:ea typeface="+mn-ea"/>
        <a:cs typeface="+mn-cs"/>
      </a:defRPr>
    </a:lvl1pPr>
    <a:lvl2pPr marL="1881012" algn="l" defTabSz="3762024" rtl="0" eaLnBrk="1" latinLnBrk="0" hangingPunct="1">
      <a:defRPr sz="7400" kern="1200">
        <a:solidFill>
          <a:schemeClr val="tx1"/>
        </a:solidFill>
        <a:latin typeface="+mn-lt"/>
        <a:ea typeface="+mn-ea"/>
        <a:cs typeface="+mn-cs"/>
      </a:defRPr>
    </a:lvl2pPr>
    <a:lvl3pPr marL="3762024" algn="l" defTabSz="3762024" rtl="0" eaLnBrk="1" latinLnBrk="0" hangingPunct="1">
      <a:defRPr sz="7400" kern="1200">
        <a:solidFill>
          <a:schemeClr val="tx1"/>
        </a:solidFill>
        <a:latin typeface="+mn-lt"/>
        <a:ea typeface="+mn-ea"/>
        <a:cs typeface="+mn-cs"/>
      </a:defRPr>
    </a:lvl3pPr>
    <a:lvl4pPr marL="5643037" algn="l" defTabSz="3762024" rtl="0" eaLnBrk="1" latinLnBrk="0" hangingPunct="1">
      <a:defRPr sz="7400" kern="1200">
        <a:solidFill>
          <a:schemeClr val="tx1"/>
        </a:solidFill>
        <a:latin typeface="+mn-lt"/>
        <a:ea typeface="+mn-ea"/>
        <a:cs typeface="+mn-cs"/>
      </a:defRPr>
    </a:lvl4pPr>
    <a:lvl5pPr marL="7524049" algn="l" defTabSz="3762024" rtl="0" eaLnBrk="1" latinLnBrk="0" hangingPunct="1">
      <a:defRPr sz="7400" kern="1200">
        <a:solidFill>
          <a:schemeClr val="tx1"/>
        </a:solidFill>
        <a:latin typeface="+mn-lt"/>
        <a:ea typeface="+mn-ea"/>
        <a:cs typeface="+mn-cs"/>
      </a:defRPr>
    </a:lvl5pPr>
    <a:lvl6pPr marL="9405061" algn="l" defTabSz="3762024" rtl="0" eaLnBrk="1" latinLnBrk="0" hangingPunct="1">
      <a:defRPr sz="7400" kern="1200">
        <a:solidFill>
          <a:schemeClr val="tx1"/>
        </a:solidFill>
        <a:latin typeface="+mn-lt"/>
        <a:ea typeface="+mn-ea"/>
        <a:cs typeface="+mn-cs"/>
      </a:defRPr>
    </a:lvl6pPr>
    <a:lvl7pPr marL="11286073" algn="l" defTabSz="3762024" rtl="0" eaLnBrk="1" latinLnBrk="0" hangingPunct="1">
      <a:defRPr sz="7400" kern="1200">
        <a:solidFill>
          <a:schemeClr val="tx1"/>
        </a:solidFill>
        <a:latin typeface="+mn-lt"/>
        <a:ea typeface="+mn-ea"/>
        <a:cs typeface="+mn-cs"/>
      </a:defRPr>
    </a:lvl7pPr>
    <a:lvl8pPr marL="13167086" algn="l" defTabSz="3762024" rtl="0" eaLnBrk="1" latinLnBrk="0" hangingPunct="1">
      <a:defRPr sz="7400" kern="1200">
        <a:solidFill>
          <a:schemeClr val="tx1"/>
        </a:solidFill>
        <a:latin typeface="+mn-lt"/>
        <a:ea typeface="+mn-ea"/>
        <a:cs typeface="+mn-cs"/>
      </a:defRPr>
    </a:lvl8pPr>
    <a:lvl9pPr marL="15048098" algn="l" defTabSz="3762024" rtl="0" eaLnBrk="1" latinLnBrk="0" hangingPunct="1">
      <a:defRPr sz="74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CA21"/>
    <a:srgbClr val="0033CC"/>
    <a:srgbClr val="008E40"/>
    <a:srgbClr val="003399"/>
    <a:srgbClr val="F42C2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5620"/>
    <p:restoredTop sz="99898" autoAdjust="0"/>
  </p:normalViewPr>
  <p:slideViewPr>
    <p:cSldViewPr>
      <p:cViewPr>
        <p:scale>
          <a:sx n="19" d="100"/>
          <a:sy n="19" d="100"/>
        </p:scale>
        <p:origin x="-3904" y="-552"/>
      </p:cViewPr>
      <p:guideLst>
        <p:guide orient="horz" pos="11520"/>
        <p:guide pos="921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interSettings" Target="printerSettings/printerSettings1.bin"/><Relationship Id="rId4" Type="http://schemas.openxmlformats.org/officeDocument/2006/relationships/presProps" Target="presProps.xml"/><Relationship Id="rId5" Type="http://schemas.openxmlformats.org/officeDocument/2006/relationships/viewProps" Target="viewProps.xml"/><Relationship Id="rId6" Type="http://schemas.openxmlformats.org/officeDocument/2006/relationships/theme" Target="theme/theme1.xml"/><Relationship Id="rId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194560" y="11362270"/>
            <a:ext cx="24871680" cy="7840133"/>
          </a:xfrm>
        </p:spPr>
        <p:txBody>
          <a:bodyPr/>
          <a:lstStyle/>
          <a:p>
            <a:r>
              <a:rPr lang="en-US" smtClean="0"/>
              <a:t>Click to edit Master title style</a:t>
            </a:r>
            <a:endParaRPr lang="en-US"/>
          </a:p>
        </p:txBody>
      </p:sp>
      <p:sp>
        <p:nvSpPr>
          <p:cNvPr id="3" name="Subtitle 2"/>
          <p:cNvSpPr>
            <a:spLocks noGrp="1"/>
          </p:cNvSpPr>
          <p:nvPr>
            <p:ph type="subTitle" idx="1"/>
          </p:nvPr>
        </p:nvSpPr>
        <p:spPr>
          <a:xfrm>
            <a:off x="4389120" y="20726400"/>
            <a:ext cx="20482560" cy="9347200"/>
          </a:xfrm>
        </p:spPr>
        <p:txBody>
          <a:bodyPr/>
          <a:lstStyle>
            <a:lvl1pPr marL="0" indent="0" algn="ctr">
              <a:buNone/>
              <a:defRPr>
                <a:solidFill>
                  <a:schemeClr val="tx1">
                    <a:tint val="75000"/>
                  </a:schemeClr>
                </a:solidFill>
              </a:defRPr>
            </a:lvl1pPr>
            <a:lvl2pPr marL="1881012" indent="0" algn="ctr">
              <a:buNone/>
              <a:defRPr>
                <a:solidFill>
                  <a:schemeClr val="tx1">
                    <a:tint val="75000"/>
                  </a:schemeClr>
                </a:solidFill>
              </a:defRPr>
            </a:lvl2pPr>
            <a:lvl3pPr marL="3762024" indent="0" algn="ctr">
              <a:buNone/>
              <a:defRPr>
                <a:solidFill>
                  <a:schemeClr val="tx1">
                    <a:tint val="75000"/>
                  </a:schemeClr>
                </a:solidFill>
              </a:defRPr>
            </a:lvl3pPr>
            <a:lvl4pPr marL="5643037" indent="0" algn="ctr">
              <a:buNone/>
              <a:defRPr>
                <a:solidFill>
                  <a:schemeClr val="tx1">
                    <a:tint val="75000"/>
                  </a:schemeClr>
                </a:solidFill>
              </a:defRPr>
            </a:lvl4pPr>
            <a:lvl5pPr marL="7524049" indent="0" algn="ctr">
              <a:buNone/>
              <a:defRPr>
                <a:solidFill>
                  <a:schemeClr val="tx1">
                    <a:tint val="75000"/>
                  </a:schemeClr>
                </a:solidFill>
              </a:defRPr>
            </a:lvl5pPr>
            <a:lvl6pPr marL="9405061" indent="0" algn="ctr">
              <a:buNone/>
              <a:defRPr>
                <a:solidFill>
                  <a:schemeClr val="tx1">
                    <a:tint val="75000"/>
                  </a:schemeClr>
                </a:solidFill>
              </a:defRPr>
            </a:lvl6pPr>
            <a:lvl7pPr marL="11286073" indent="0" algn="ctr">
              <a:buNone/>
              <a:defRPr>
                <a:solidFill>
                  <a:schemeClr val="tx1">
                    <a:tint val="75000"/>
                  </a:schemeClr>
                </a:solidFill>
              </a:defRPr>
            </a:lvl7pPr>
            <a:lvl8pPr marL="13167086" indent="0" algn="ctr">
              <a:buNone/>
              <a:defRPr>
                <a:solidFill>
                  <a:schemeClr val="tx1">
                    <a:tint val="75000"/>
                  </a:schemeClr>
                </a:solidFill>
              </a:defRPr>
            </a:lvl8pPr>
            <a:lvl9pPr marL="15048098"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4E28BAE-4352-426D-BB91-9C6CF2C2112E}" type="datetimeFigureOut">
              <a:rPr lang="en-US" smtClean="0"/>
              <a:t>4/15/15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A16EBA-F6A1-4C9F-9A3E-3F37952E1D96}" type="slidenum">
              <a:rPr lang="en-US" smtClean="0"/>
              <a:t>‹#›</a:t>
            </a:fld>
            <a:endParaRPr lang="en-US"/>
          </a:p>
        </p:txBody>
      </p:sp>
    </p:spTree>
    <p:extLst>
      <p:ext uri="{BB962C8B-B14F-4D97-AF65-F5344CB8AC3E}">
        <p14:creationId xmlns:p14="http://schemas.microsoft.com/office/powerpoint/2010/main" val="13484447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4E28BAE-4352-426D-BB91-9C6CF2C2112E}" type="datetimeFigureOut">
              <a:rPr lang="en-US" smtClean="0"/>
              <a:t>4/15/15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A16EBA-F6A1-4C9F-9A3E-3F37952E1D96}" type="slidenum">
              <a:rPr lang="en-US" smtClean="0"/>
              <a:t>‹#›</a:t>
            </a:fld>
            <a:endParaRPr lang="en-US"/>
          </a:p>
        </p:txBody>
      </p:sp>
    </p:spTree>
    <p:extLst>
      <p:ext uri="{BB962C8B-B14F-4D97-AF65-F5344CB8AC3E}">
        <p14:creationId xmlns:p14="http://schemas.microsoft.com/office/powerpoint/2010/main" val="7147768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214080" y="1464739"/>
            <a:ext cx="6583680" cy="3120813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463040" y="1464739"/>
            <a:ext cx="19263360" cy="3120813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4E28BAE-4352-426D-BB91-9C6CF2C2112E}" type="datetimeFigureOut">
              <a:rPr lang="en-US" smtClean="0"/>
              <a:t>4/15/15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A16EBA-F6A1-4C9F-9A3E-3F37952E1D96}" type="slidenum">
              <a:rPr lang="en-US" smtClean="0"/>
              <a:t>‹#›</a:t>
            </a:fld>
            <a:endParaRPr lang="en-US"/>
          </a:p>
        </p:txBody>
      </p:sp>
    </p:spTree>
    <p:extLst>
      <p:ext uri="{BB962C8B-B14F-4D97-AF65-F5344CB8AC3E}">
        <p14:creationId xmlns:p14="http://schemas.microsoft.com/office/powerpoint/2010/main" val="8955982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4E28BAE-4352-426D-BB91-9C6CF2C2112E}" type="datetimeFigureOut">
              <a:rPr lang="en-US" smtClean="0"/>
              <a:t>4/15/15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A16EBA-F6A1-4C9F-9A3E-3F37952E1D96}" type="slidenum">
              <a:rPr lang="en-US" smtClean="0"/>
              <a:t>‹#›</a:t>
            </a:fld>
            <a:endParaRPr lang="en-US"/>
          </a:p>
        </p:txBody>
      </p:sp>
    </p:spTree>
    <p:extLst>
      <p:ext uri="{BB962C8B-B14F-4D97-AF65-F5344CB8AC3E}">
        <p14:creationId xmlns:p14="http://schemas.microsoft.com/office/powerpoint/2010/main" val="30976936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311402" y="23503469"/>
            <a:ext cx="24871680" cy="7264400"/>
          </a:xfrm>
        </p:spPr>
        <p:txBody>
          <a:bodyPr anchor="t"/>
          <a:lstStyle>
            <a:lvl1pPr algn="l">
              <a:defRPr sz="16500" b="1" cap="all"/>
            </a:lvl1pPr>
          </a:lstStyle>
          <a:p>
            <a:r>
              <a:rPr lang="en-US" smtClean="0"/>
              <a:t>Click to edit Master title style</a:t>
            </a:r>
            <a:endParaRPr lang="en-US"/>
          </a:p>
        </p:txBody>
      </p:sp>
      <p:sp>
        <p:nvSpPr>
          <p:cNvPr id="3" name="Text Placeholder 2"/>
          <p:cNvSpPr>
            <a:spLocks noGrp="1"/>
          </p:cNvSpPr>
          <p:nvPr>
            <p:ph type="body" idx="1"/>
          </p:nvPr>
        </p:nvSpPr>
        <p:spPr>
          <a:xfrm>
            <a:off x="2311402" y="15502472"/>
            <a:ext cx="24871680" cy="8000997"/>
          </a:xfrm>
        </p:spPr>
        <p:txBody>
          <a:bodyPr anchor="b"/>
          <a:lstStyle>
            <a:lvl1pPr marL="0" indent="0">
              <a:buNone/>
              <a:defRPr sz="8200">
                <a:solidFill>
                  <a:schemeClr val="tx1">
                    <a:tint val="75000"/>
                  </a:schemeClr>
                </a:solidFill>
              </a:defRPr>
            </a:lvl1pPr>
            <a:lvl2pPr marL="1881012" indent="0">
              <a:buNone/>
              <a:defRPr sz="7400">
                <a:solidFill>
                  <a:schemeClr val="tx1">
                    <a:tint val="75000"/>
                  </a:schemeClr>
                </a:solidFill>
              </a:defRPr>
            </a:lvl2pPr>
            <a:lvl3pPr marL="3762024" indent="0">
              <a:buNone/>
              <a:defRPr sz="6600">
                <a:solidFill>
                  <a:schemeClr val="tx1">
                    <a:tint val="75000"/>
                  </a:schemeClr>
                </a:solidFill>
              </a:defRPr>
            </a:lvl3pPr>
            <a:lvl4pPr marL="5643037" indent="0">
              <a:buNone/>
              <a:defRPr sz="5800">
                <a:solidFill>
                  <a:schemeClr val="tx1">
                    <a:tint val="75000"/>
                  </a:schemeClr>
                </a:solidFill>
              </a:defRPr>
            </a:lvl4pPr>
            <a:lvl5pPr marL="7524049" indent="0">
              <a:buNone/>
              <a:defRPr sz="5800">
                <a:solidFill>
                  <a:schemeClr val="tx1">
                    <a:tint val="75000"/>
                  </a:schemeClr>
                </a:solidFill>
              </a:defRPr>
            </a:lvl5pPr>
            <a:lvl6pPr marL="9405061" indent="0">
              <a:buNone/>
              <a:defRPr sz="5800">
                <a:solidFill>
                  <a:schemeClr val="tx1">
                    <a:tint val="75000"/>
                  </a:schemeClr>
                </a:solidFill>
              </a:defRPr>
            </a:lvl6pPr>
            <a:lvl7pPr marL="11286073" indent="0">
              <a:buNone/>
              <a:defRPr sz="5800">
                <a:solidFill>
                  <a:schemeClr val="tx1">
                    <a:tint val="75000"/>
                  </a:schemeClr>
                </a:solidFill>
              </a:defRPr>
            </a:lvl7pPr>
            <a:lvl8pPr marL="13167086" indent="0">
              <a:buNone/>
              <a:defRPr sz="5800">
                <a:solidFill>
                  <a:schemeClr val="tx1">
                    <a:tint val="75000"/>
                  </a:schemeClr>
                </a:solidFill>
              </a:defRPr>
            </a:lvl8pPr>
            <a:lvl9pPr marL="15048098" indent="0">
              <a:buNone/>
              <a:defRPr sz="58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4E28BAE-4352-426D-BB91-9C6CF2C2112E}" type="datetimeFigureOut">
              <a:rPr lang="en-US" smtClean="0"/>
              <a:t>4/15/15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A16EBA-F6A1-4C9F-9A3E-3F37952E1D96}" type="slidenum">
              <a:rPr lang="en-US" smtClean="0"/>
              <a:t>‹#›</a:t>
            </a:fld>
            <a:endParaRPr lang="en-US"/>
          </a:p>
        </p:txBody>
      </p:sp>
    </p:spTree>
    <p:extLst>
      <p:ext uri="{BB962C8B-B14F-4D97-AF65-F5344CB8AC3E}">
        <p14:creationId xmlns:p14="http://schemas.microsoft.com/office/powerpoint/2010/main" val="30159217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463040" y="8534403"/>
            <a:ext cx="12923520" cy="24138469"/>
          </a:xfrm>
        </p:spPr>
        <p:txBody>
          <a:bodyPr/>
          <a:lstStyle>
            <a:lvl1pPr>
              <a:defRPr sz="11500"/>
            </a:lvl1pPr>
            <a:lvl2pPr>
              <a:defRPr sz="9900"/>
            </a:lvl2pPr>
            <a:lvl3pPr>
              <a:defRPr sz="8200"/>
            </a:lvl3pPr>
            <a:lvl4pPr>
              <a:defRPr sz="7400"/>
            </a:lvl4pPr>
            <a:lvl5pPr>
              <a:defRPr sz="7400"/>
            </a:lvl5pPr>
            <a:lvl6pPr>
              <a:defRPr sz="7400"/>
            </a:lvl6pPr>
            <a:lvl7pPr>
              <a:defRPr sz="7400"/>
            </a:lvl7pPr>
            <a:lvl8pPr>
              <a:defRPr sz="7400"/>
            </a:lvl8pPr>
            <a:lvl9pPr>
              <a:defRPr sz="7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4874240" y="8534403"/>
            <a:ext cx="12923520" cy="24138469"/>
          </a:xfrm>
        </p:spPr>
        <p:txBody>
          <a:bodyPr/>
          <a:lstStyle>
            <a:lvl1pPr>
              <a:defRPr sz="11500"/>
            </a:lvl1pPr>
            <a:lvl2pPr>
              <a:defRPr sz="9900"/>
            </a:lvl2pPr>
            <a:lvl3pPr>
              <a:defRPr sz="8200"/>
            </a:lvl3pPr>
            <a:lvl4pPr>
              <a:defRPr sz="7400"/>
            </a:lvl4pPr>
            <a:lvl5pPr>
              <a:defRPr sz="7400"/>
            </a:lvl5pPr>
            <a:lvl6pPr>
              <a:defRPr sz="7400"/>
            </a:lvl6pPr>
            <a:lvl7pPr>
              <a:defRPr sz="7400"/>
            </a:lvl7pPr>
            <a:lvl8pPr>
              <a:defRPr sz="7400"/>
            </a:lvl8pPr>
            <a:lvl9pPr>
              <a:defRPr sz="7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4E28BAE-4352-426D-BB91-9C6CF2C2112E}" type="datetimeFigureOut">
              <a:rPr lang="en-US" smtClean="0"/>
              <a:t>4/15/15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A16EBA-F6A1-4C9F-9A3E-3F37952E1D96}" type="slidenum">
              <a:rPr lang="en-US" smtClean="0"/>
              <a:t>‹#›</a:t>
            </a:fld>
            <a:endParaRPr lang="en-US"/>
          </a:p>
        </p:txBody>
      </p:sp>
    </p:spTree>
    <p:extLst>
      <p:ext uri="{BB962C8B-B14F-4D97-AF65-F5344CB8AC3E}">
        <p14:creationId xmlns:p14="http://schemas.microsoft.com/office/powerpoint/2010/main" val="5967437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463040" y="8187269"/>
            <a:ext cx="12928602" cy="3412064"/>
          </a:xfrm>
        </p:spPr>
        <p:txBody>
          <a:bodyPr anchor="b"/>
          <a:lstStyle>
            <a:lvl1pPr marL="0" indent="0">
              <a:buNone/>
              <a:defRPr sz="9900" b="1"/>
            </a:lvl1pPr>
            <a:lvl2pPr marL="1881012" indent="0">
              <a:buNone/>
              <a:defRPr sz="8200" b="1"/>
            </a:lvl2pPr>
            <a:lvl3pPr marL="3762024" indent="0">
              <a:buNone/>
              <a:defRPr sz="7400" b="1"/>
            </a:lvl3pPr>
            <a:lvl4pPr marL="5643037" indent="0">
              <a:buNone/>
              <a:defRPr sz="6600" b="1"/>
            </a:lvl4pPr>
            <a:lvl5pPr marL="7524049" indent="0">
              <a:buNone/>
              <a:defRPr sz="6600" b="1"/>
            </a:lvl5pPr>
            <a:lvl6pPr marL="9405061" indent="0">
              <a:buNone/>
              <a:defRPr sz="6600" b="1"/>
            </a:lvl6pPr>
            <a:lvl7pPr marL="11286073" indent="0">
              <a:buNone/>
              <a:defRPr sz="6600" b="1"/>
            </a:lvl7pPr>
            <a:lvl8pPr marL="13167086" indent="0">
              <a:buNone/>
              <a:defRPr sz="6600" b="1"/>
            </a:lvl8pPr>
            <a:lvl9pPr marL="15048098" indent="0">
              <a:buNone/>
              <a:defRPr sz="6600" b="1"/>
            </a:lvl9pPr>
          </a:lstStyle>
          <a:p>
            <a:pPr lvl="0"/>
            <a:r>
              <a:rPr lang="en-US" smtClean="0"/>
              <a:t>Click to edit Master text styles</a:t>
            </a:r>
          </a:p>
        </p:txBody>
      </p:sp>
      <p:sp>
        <p:nvSpPr>
          <p:cNvPr id="4" name="Content Placeholder 3"/>
          <p:cNvSpPr>
            <a:spLocks noGrp="1"/>
          </p:cNvSpPr>
          <p:nvPr>
            <p:ph sz="half" idx="2"/>
          </p:nvPr>
        </p:nvSpPr>
        <p:spPr>
          <a:xfrm>
            <a:off x="1463040" y="11599333"/>
            <a:ext cx="12928602" cy="21073536"/>
          </a:xfrm>
        </p:spPr>
        <p:txBody>
          <a:bodyPr/>
          <a:lstStyle>
            <a:lvl1pPr>
              <a:defRPr sz="9900"/>
            </a:lvl1pPr>
            <a:lvl2pPr>
              <a:defRPr sz="8200"/>
            </a:lvl2pPr>
            <a:lvl3pPr>
              <a:defRPr sz="7400"/>
            </a:lvl3pPr>
            <a:lvl4pPr>
              <a:defRPr sz="6600"/>
            </a:lvl4pPr>
            <a:lvl5pPr>
              <a:defRPr sz="6600"/>
            </a:lvl5pPr>
            <a:lvl6pPr>
              <a:defRPr sz="6600"/>
            </a:lvl6pPr>
            <a:lvl7pPr>
              <a:defRPr sz="6600"/>
            </a:lvl7pPr>
            <a:lvl8pPr>
              <a:defRPr sz="6600"/>
            </a:lvl8pPr>
            <a:lvl9pPr>
              <a:defRPr sz="6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4864082" y="8187269"/>
            <a:ext cx="12933680" cy="3412064"/>
          </a:xfrm>
        </p:spPr>
        <p:txBody>
          <a:bodyPr anchor="b"/>
          <a:lstStyle>
            <a:lvl1pPr marL="0" indent="0">
              <a:buNone/>
              <a:defRPr sz="9900" b="1"/>
            </a:lvl1pPr>
            <a:lvl2pPr marL="1881012" indent="0">
              <a:buNone/>
              <a:defRPr sz="8200" b="1"/>
            </a:lvl2pPr>
            <a:lvl3pPr marL="3762024" indent="0">
              <a:buNone/>
              <a:defRPr sz="7400" b="1"/>
            </a:lvl3pPr>
            <a:lvl4pPr marL="5643037" indent="0">
              <a:buNone/>
              <a:defRPr sz="6600" b="1"/>
            </a:lvl4pPr>
            <a:lvl5pPr marL="7524049" indent="0">
              <a:buNone/>
              <a:defRPr sz="6600" b="1"/>
            </a:lvl5pPr>
            <a:lvl6pPr marL="9405061" indent="0">
              <a:buNone/>
              <a:defRPr sz="6600" b="1"/>
            </a:lvl6pPr>
            <a:lvl7pPr marL="11286073" indent="0">
              <a:buNone/>
              <a:defRPr sz="6600" b="1"/>
            </a:lvl7pPr>
            <a:lvl8pPr marL="13167086" indent="0">
              <a:buNone/>
              <a:defRPr sz="6600" b="1"/>
            </a:lvl8pPr>
            <a:lvl9pPr marL="15048098" indent="0">
              <a:buNone/>
              <a:defRPr sz="6600" b="1"/>
            </a:lvl9pPr>
          </a:lstStyle>
          <a:p>
            <a:pPr lvl="0"/>
            <a:r>
              <a:rPr lang="en-US" smtClean="0"/>
              <a:t>Click to edit Master text styles</a:t>
            </a:r>
          </a:p>
        </p:txBody>
      </p:sp>
      <p:sp>
        <p:nvSpPr>
          <p:cNvPr id="6" name="Content Placeholder 5"/>
          <p:cNvSpPr>
            <a:spLocks noGrp="1"/>
          </p:cNvSpPr>
          <p:nvPr>
            <p:ph sz="quarter" idx="4"/>
          </p:nvPr>
        </p:nvSpPr>
        <p:spPr>
          <a:xfrm>
            <a:off x="14864082" y="11599333"/>
            <a:ext cx="12933680" cy="21073536"/>
          </a:xfrm>
        </p:spPr>
        <p:txBody>
          <a:bodyPr/>
          <a:lstStyle>
            <a:lvl1pPr>
              <a:defRPr sz="9900"/>
            </a:lvl1pPr>
            <a:lvl2pPr>
              <a:defRPr sz="8200"/>
            </a:lvl2pPr>
            <a:lvl3pPr>
              <a:defRPr sz="7400"/>
            </a:lvl3pPr>
            <a:lvl4pPr>
              <a:defRPr sz="6600"/>
            </a:lvl4pPr>
            <a:lvl5pPr>
              <a:defRPr sz="6600"/>
            </a:lvl5pPr>
            <a:lvl6pPr>
              <a:defRPr sz="6600"/>
            </a:lvl6pPr>
            <a:lvl7pPr>
              <a:defRPr sz="6600"/>
            </a:lvl7pPr>
            <a:lvl8pPr>
              <a:defRPr sz="6600"/>
            </a:lvl8pPr>
            <a:lvl9pPr>
              <a:defRPr sz="6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4E28BAE-4352-426D-BB91-9C6CF2C2112E}" type="datetimeFigureOut">
              <a:rPr lang="en-US" smtClean="0"/>
              <a:t>4/15/15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A16EBA-F6A1-4C9F-9A3E-3F37952E1D96}" type="slidenum">
              <a:rPr lang="en-US" smtClean="0"/>
              <a:t>‹#›</a:t>
            </a:fld>
            <a:endParaRPr lang="en-US"/>
          </a:p>
        </p:txBody>
      </p:sp>
    </p:spTree>
    <p:extLst>
      <p:ext uri="{BB962C8B-B14F-4D97-AF65-F5344CB8AC3E}">
        <p14:creationId xmlns:p14="http://schemas.microsoft.com/office/powerpoint/2010/main" val="27070342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4E28BAE-4352-426D-BB91-9C6CF2C2112E}" type="datetimeFigureOut">
              <a:rPr lang="en-US" smtClean="0"/>
              <a:t>4/15/15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A16EBA-F6A1-4C9F-9A3E-3F37952E1D96}" type="slidenum">
              <a:rPr lang="en-US" smtClean="0"/>
              <a:t>‹#›</a:t>
            </a:fld>
            <a:endParaRPr lang="en-US"/>
          </a:p>
        </p:txBody>
      </p:sp>
    </p:spTree>
    <p:extLst>
      <p:ext uri="{BB962C8B-B14F-4D97-AF65-F5344CB8AC3E}">
        <p14:creationId xmlns:p14="http://schemas.microsoft.com/office/powerpoint/2010/main" val="4065172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4E28BAE-4352-426D-BB91-9C6CF2C2112E}" type="datetimeFigureOut">
              <a:rPr lang="en-US" smtClean="0"/>
              <a:t>4/15/15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A16EBA-F6A1-4C9F-9A3E-3F37952E1D96}" type="slidenum">
              <a:rPr lang="en-US" smtClean="0"/>
              <a:t>‹#›</a:t>
            </a:fld>
            <a:endParaRPr lang="en-US"/>
          </a:p>
        </p:txBody>
      </p:sp>
    </p:spTree>
    <p:extLst>
      <p:ext uri="{BB962C8B-B14F-4D97-AF65-F5344CB8AC3E}">
        <p14:creationId xmlns:p14="http://schemas.microsoft.com/office/powerpoint/2010/main" val="25177527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63041" y="1456267"/>
            <a:ext cx="9626602" cy="6197600"/>
          </a:xfrm>
        </p:spPr>
        <p:txBody>
          <a:bodyPr anchor="b"/>
          <a:lstStyle>
            <a:lvl1pPr algn="l">
              <a:defRPr sz="8200" b="1"/>
            </a:lvl1pPr>
          </a:lstStyle>
          <a:p>
            <a:r>
              <a:rPr lang="en-US" smtClean="0"/>
              <a:t>Click to edit Master title style</a:t>
            </a:r>
            <a:endParaRPr lang="en-US"/>
          </a:p>
        </p:txBody>
      </p:sp>
      <p:sp>
        <p:nvSpPr>
          <p:cNvPr id="3" name="Content Placeholder 2"/>
          <p:cNvSpPr>
            <a:spLocks noGrp="1"/>
          </p:cNvSpPr>
          <p:nvPr>
            <p:ph idx="1"/>
          </p:nvPr>
        </p:nvSpPr>
        <p:spPr>
          <a:xfrm>
            <a:off x="11440160" y="1456269"/>
            <a:ext cx="16357600" cy="31216603"/>
          </a:xfrm>
        </p:spPr>
        <p:txBody>
          <a:bodyPr/>
          <a:lstStyle>
            <a:lvl1pPr>
              <a:defRPr sz="13200"/>
            </a:lvl1pPr>
            <a:lvl2pPr>
              <a:defRPr sz="11500"/>
            </a:lvl2pPr>
            <a:lvl3pPr>
              <a:defRPr sz="9900"/>
            </a:lvl3pPr>
            <a:lvl4pPr>
              <a:defRPr sz="8200"/>
            </a:lvl4pPr>
            <a:lvl5pPr>
              <a:defRPr sz="8200"/>
            </a:lvl5pPr>
            <a:lvl6pPr>
              <a:defRPr sz="8200"/>
            </a:lvl6pPr>
            <a:lvl7pPr>
              <a:defRPr sz="8200"/>
            </a:lvl7pPr>
            <a:lvl8pPr>
              <a:defRPr sz="8200"/>
            </a:lvl8pPr>
            <a:lvl9pPr>
              <a:defRPr sz="8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463041" y="7653869"/>
            <a:ext cx="9626602" cy="25019003"/>
          </a:xfrm>
        </p:spPr>
        <p:txBody>
          <a:bodyPr/>
          <a:lstStyle>
            <a:lvl1pPr marL="0" indent="0">
              <a:buNone/>
              <a:defRPr sz="5800"/>
            </a:lvl1pPr>
            <a:lvl2pPr marL="1881012" indent="0">
              <a:buNone/>
              <a:defRPr sz="4900"/>
            </a:lvl2pPr>
            <a:lvl3pPr marL="3762024" indent="0">
              <a:buNone/>
              <a:defRPr sz="4100"/>
            </a:lvl3pPr>
            <a:lvl4pPr marL="5643037" indent="0">
              <a:buNone/>
              <a:defRPr sz="3700"/>
            </a:lvl4pPr>
            <a:lvl5pPr marL="7524049" indent="0">
              <a:buNone/>
              <a:defRPr sz="3700"/>
            </a:lvl5pPr>
            <a:lvl6pPr marL="9405061" indent="0">
              <a:buNone/>
              <a:defRPr sz="3700"/>
            </a:lvl6pPr>
            <a:lvl7pPr marL="11286073" indent="0">
              <a:buNone/>
              <a:defRPr sz="3700"/>
            </a:lvl7pPr>
            <a:lvl8pPr marL="13167086" indent="0">
              <a:buNone/>
              <a:defRPr sz="3700"/>
            </a:lvl8pPr>
            <a:lvl9pPr marL="15048098" indent="0">
              <a:buNone/>
              <a:defRPr sz="37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4E28BAE-4352-426D-BB91-9C6CF2C2112E}" type="datetimeFigureOut">
              <a:rPr lang="en-US" smtClean="0"/>
              <a:t>4/15/15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A16EBA-F6A1-4C9F-9A3E-3F37952E1D96}" type="slidenum">
              <a:rPr lang="en-US" smtClean="0"/>
              <a:t>‹#›</a:t>
            </a:fld>
            <a:endParaRPr lang="en-US"/>
          </a:p>
        </p:txBody>
      </p:sp>
    </p:spTree>
    <p:extLst>
      <p:ext uri="{BB962C8B-B14F-4D97-AF65-F5344CB8AC3E}">
        <p14:creationId xmlns:p14="http://schemas.microsoft.com/office/powerpoint/2010/main" val="16724375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735322" y="25603200"/>
            <a:ext cx="17556480" cy="3022603"/>
          </a:xfrm>
        </p:spPr>
        <p:txBody>
          <a:bodyPr anchor="b"/>
          <a:lstStyle>
            <a:lvl1pPr algn="l">
              <a:defRPr sz="8200" b="1"/>
            </a:lvl1pPr>
          </a:lstStyle>
          <a:p>
            <a:r>
              <a:rPr lang="en-US" smtClean="0"/>
              <a:t>Click to edit Master title style</a:t>
            </a:r>
            <a:endParaRPr lang="en-US"/>
          </a:p>
        </p:txBody>
      </p:sp>
      <p:sp>
        <p:nvSpPr>
          <p:cNvPr id="3" name="Picture Placeholder 2"/>
          <p:cNvSpPr>
            <a:spLocks noGrp="1"/>
          </p:cNvSpPr>
          <p:nvPr>
            <p:ph type="pic" idx="1"/>
          </p:nvPr>
        </p:nvSpPr>
        <p:spPr>
          <a:xfrm>
            <a:off x="5735322" y="3268133"/>
            <a:ext cx="17556480" cy="21945600"/>
          </a:xfrm>
        </p:spPr>
        <p:txBody>
          <a:bodyPr/>
          <a:lstStyle>
            <a:lvl1pPr marL="0" indent="0">
              <a:buNone/>
              <a:defRPr sz="13200"/>
            </a:lvl1pPr>
            <a:lvl2pPr marL="1881012" indent="0">
              <a:buNone/>
              <a:defRPr sz="11500"/>
            </a:lvl2pPr>
            <a:lvl3pPr marL="3762024" indent="0">
              <a:buNone/>
              <a:defRPr sz="9900"/>
            </a:lvl3pPr>
            <a:lvl4pPr marL="5643037" indent="0">
              <a:buNone/>
              <a:defRPr sz="8200"/>
            </a:lvl4pPr>
            <a:lvl5pPr marL="7524049" indent="0">
              <a:buNone/>
              <a:defRPr sz="8200"/>
            </a:lvl5pPr>
            <a:lvl6pPr marL="9405061" indent="0">
              <a:buNone/>
              <a:defRPr sz="8200"/>
            </a:lvl6pPr>
            <a:lvl7pPr marL="11286073" indent="0">
              <a:buNone/>
              <a:defRPr sz="8200"/>
            </a:lvl7pPr>
            <a:lvl8pPr marL="13167086" indent="0">
              <a:buNone/>
              <a:defRPr sz="8200"/>
            </a:lvl8pPr>
            <a:lvl9pPr marL="15048098" indent="0">
              <a:buNone/>
              <a:defRPr sz="8200"/>
            </a:lvl9pPr>
          </a:lstStyle>
          <a:p>
            <a:endParaRPr lang="en-US"/>
          </a:p>
        </p:txBody>
      </p:sp>
      <p:sp>
        <p:nvSpPr>
          <p:cNvPr id="4" name="Text Placeholder 3"/>
          <p:cNvSpPr>
            <a:spLocks noGrp="1"/>
          </p:cNvSpPr>
          <p:nvPr>
            <p:ph type="body" sz="half" idx="2"/>
          </p:nvPr>
        </p:nvSpPr>
        <p:spPr>
          <a:xfrm>
            <a:off x="5735322" y="28625803"/>
            <a:ext cx="17556480" cy="4292597"/>
          </a:xfrm>
        </p:spPr>
        <p:txBody>
          <a:bodyPr/>
          <a:lstStyle>
            <a:lvl1pPr marL="0" indent="0">
              <a:buNone/>
              <a:defRPr sz="5800"/>
            </a:lvl1pPr>
            <a:lvl2pPr marL="1881012" indent="0">
              <a:buNone/>
              <a:defRPr sz="4900"/>
            </a:lvl2pPr>
            <a:lvl3pPr marL="3762024" indent="0">
              <a:buNone/>
              <a:defRPr sz="4100"/>
            </a:lvl3pPr>
            <a:lvl4pPr marL="5643037" indent="0">
              <a:buNone/>
              <a:defRPr sz="3700"/>
            </a:lvl4pPr>
            <a:lvl5pPr marL="7524049" indent="0">
              <a:buNone/>
              <a:defRPr sz="3700"/>
            </a:lvl5pPr>
            <a:lvl6pPr marL="9405061" indent="0">
              <a:buNone/>
              <a:defRPr sz="3700"/>
            </a:lvl6pPr>
            <a:lvl7pPr marL="11286073" indent="0">
              <a:buNone/>
              <a:defRPr sz="3700"/>
            </a:lvl7pPr>
            <a:lvl8pPr marL="13167086" indent="0">
              <a:buNone/>
              <a:defRPr sz="3700"/>
            </a:lvl8pPr>
            <a:lvl9pPr marL="15048098" indent="0">
              <a:buNone/>
              <a:defRPr sz="37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4E28BAE-4352-426D-BB91-9C6CF2C2112E}" type="datetimeFigureOut">
              <a:rPr lang="en-US" smtClean="0"/>
              <a:t>4/15/15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A16EBA-F6A1-4C9F-9A3E-3F37952E1D96}" type="slidenum">
              <a:rPr lang="en-US" smtClean="0"/>
              <a:t>‹#›</a:t>
            </a:fld>
            <a:endParaRPr lang="en-US"/>
          </a:p>
        </p:txBody>
      </p:sp>
    </p:spTree>
    <p:extLst>
      <p:ext uri="{BB962C8B-B14F-4D97-AF65-F5344CB8AC3E}">
        <p14:creationId xmlns:p14="http://schemas.microsoft.com/office/powerpoint/2010/main" val="217778578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63040" y="1464736"/>
            <a:ext cx="26334720" cy="6096000"/>
          </a:xfrm>
          <a:prstGeom prst="rect">
            <a:avLst/>
          </a:prstGeom>
        </p:spPr>
        <p:txBody>
          <a:bodyPr vert="horz" lIns="376202" tIns="188101" rIns="376202" bIns="188101"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1463040" y="8534403"/>
            <a:ext cx="26334720" cy="24138469"/>
          </a:xfrm>
          <a:prstGeom prst="rect">
            <a:avLst/>
          </a:prstGeom>
        </p:spPr>
        <p:txBody>
          <a:bodyPr vert="horz" lIns="376202" tIns="188101" rIns="376202" bIns="18810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1463040" y="33900536"/>
            <a:ext cx="6827520" cy="1947333"/>
          </a:xfrm>
          <a:prstGeom prst="rect">
            <a:avLst/>
          </a:prstGeom>
        </p:spPr>
        <p:txBody>
          <a:bodyPr vert="horz" lIns="376202" tIns="188101" rIns="376202" bIns="188101" rtlCol="0" anchor="ctr"/>
          <a:lstStyle>
            <a:lvl1pPr algn="l">
              <a:defRPr sz="4900">
                <a:solidFill>
                  <a:schemeClr val="tx1">
                    <a:tint val="75000"/>
                  </a:schemeClr>
                </a:solidFill>
              </a:defRPr>
            </a:lvl1pPr>
          </a:lstStyle>
          <a:p>
            <a:fld id="{64E28BAE-4352-426D-BB91-9C6CF2C2112E}" type="datetimeFigureOut">
              <a:rPr lang="en-US" smtClean="0"/>
              <a:t>4/15/15</a:t>
            </a:fld>
            <a:endParaRPr lang="en-US"/>
          </a:p>
        </p:txBody>
      </p:sp>
      <p:sp>
        <p:nvSpPr>
          <p:cNvPr id="5" name="Footer Placeholder 4"/>
          <p:cNvSpPr>
            <a:spLocks noGrp="1"/>
          </p:cNvSpPr>
          <p:nvPr>
            <p:ph type="ftr" sz="quarter" idx="3"/>
          </p:nvPr>
        </p:nvSpPr>
        <p:spPr>
          <a:xfrm>
            <a:off x="9997440" y="33900536"/>
            <a:ext cx="9265920" cy="1947333"/>
          </a:xfrm>
          <a:prstGeom prst="rect">
            <a:avLst/>
          </a:prstGeom>
        </p:spPr>
        <p:txBody>
          <a:bodyPr vert="horz" lIns="376202" tIns="188101" rIns="376202" bIns="188101" rtlCol="0" anchor="ctr"/>
          <a:lstStyle>
            <a:lvl1pPr algn="ctr">
              <a:defRPr sz="4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0970240" y="33900536"/>
            <a:ext cx="6827520" cy="1947333"/>
          </a:xfrm>
          <a:prstGeom prst="rect">
            <a:avLst/>
          </a:prstGeom>
        </p:spPr>
        <p:txBody>
          <a:bodyPr vert="horz" lIns="376202" tIns="188101" rIns="376202" bIns="188101" rtlCol="0" anchor="ctr"/>
          <a:lstStyle>
            <a:lvl1pPr algn="r">
              <a:defRPr sz="4900">
                <a:solidFill>
                  <a:schemeClr val="tx1">
                    <a:tint val="75000"/>
                  </a:schemeClr>
                </a:solidFill>
              </a:defRPr>
            </a:lvl1pPr>
          </a:lstStyle>
          <a:p>
            <a:fld id="{B1A16EBA-F6A1-4C9F-9A3E-3F37952E1D96}" type="slidenum">
              <a:rPr lang="en-US" smtClean="0"/>
              <a:t>‹#›</a:t>
            </a:fld>
            <a:endParaRPr lang="en-US"/>
          </a:p>
        </p:txBody>
      </p:sp>
    </p:spTree>
    <p:extLst>
      <p:ext uri="{BB962C8B-B14F-4D97-AF65-F5344CB8AC3E}">
        <p14:creationId xmlns:p14="http://schemas.microsoft.com/office/powerpoint/2010/main" val="12272560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762024" rtl="0" eaLnBrk="1" latinLnBrk="0" hangingPunct="1">
        <a:spcBef>
          <a:spcPct val="0"/>
        </a:spcBef>
        <a:buNone/>
        <a:defRPr sz="18100" kern="1200">
          <a:solidFill>
            <a:schemeClr val="tx1"/>
          </a:solidFill>
          <a:latin typeface="+mj-lt"/>
          <a:ea typeface="+mj-ea"/>
          <a:cs typeface="+mj-cs"/>
        </a:defRPr>
      </a:lvl1pPr>
    </p:titleStyle>
    <p:bodyStyle>
      <a:lvl1pPr marL="1410759" indent="-1410759" algn="l" defTabSz="3762024" rtl="0" eaLnBrk="1" latinLnBrk="0" hangingPunct="1">
        <a:spcBef>
          <a:spcPct val="20000"/>
        </a:spcBef>
        <a:buFont typeface="Arial" pitchFamily="34" charset="0"/>
        <a:buChar char="•"/>
        <a:defRPr sz="13200" kern="1200">
          <a:solidFill>
            <a:schemeClr val="tx1"/>
          </a:solidFill>
          <a:latin typeface="+mn-lt"/>
          <a:ea typeface="+mn-ea"/>
          <a:cs typeface="+mn-cs"/>
        </a:defRPr>
      </a:lvl1pPr>
      <a:lvl2pPr marL="3056645" indent="-1175633" algn="l" defTabSz="3762024" rtl="0" eaLnBrk="1" latinLnBrk="0" hangingPunct="1">
        <a:spcBef>
          <a:spcPct val="20000"/>
        </a:spcBef>
        <a:buFont typeface="Arial" pitchFamily="34" charset="0"/>
        <a:buChar char="–"/>
        <a:defRPr sz="11500" kern="1200">
          <a:solidFill>
            <a:schemeClr val="tx1"/>
          </a:solidFill>
          <a:latin typeface="+mn-lt"/>
          <a:ea typeface="+mn-ea"/>
          <a:cs typeface="+mn-cs"/>
        </a:defRPr>
      </a:lvl2pPr>
      <a:lvl3pPr marL="4702531" indent="-940506" algn="l" defTabSz="3762024" rtl="0" eaLnBrk="1" latinLnBrk="0" hangingPunct="1">
        <a:spcBef>
          <a:spcPct val="20000"/>
        </a:spcBef>
        <a:buFont typeface="Arial" pitchFamily="34" charset="0"/>
        <a:buChar char="•"/>
        <a:defRPr sz="9900" kern="1200">
          <a:solidFill>
            <a:schemeClr val="tx1"/>
          </a:solidFill>
          <a:latin typeface="+mn-lt"/>
          <a:ea typeface="+mn-ea"/>
          <a:cs typeface="+mn-cs"/>
        </a:defRPr>
      </a:lvl3pPr>
      <a:lvl4pPr marL="6583543" indent="-940506" algn="l" defTabSz="3762024" rtl="0" eaLnBrk="1" latinLnBrk="0" hangingPunct="1">
        <a:spcBef>
          <a:spcPct val="20000"/>
        </a:spcBef>
        <a:buFont typeface="Arial" pitchFamily="34" charset="0"/>
        <a:buChar char="–"/>
        <a:defRPr sz="8200" kern="1200">
          <a:solidFill>
            <a:schemeClr val="tx1"/>
          </a:solidFill>
          <a:latin typeface="+mn-lt"/>
          <a:ea typeface="+mn-ea"/>
          <a:cs typeface="+mn-cs"/>
        </a:defRPr>
      </a:lvl4pPr>
      <a:lvl5pPr marL="8464555" indent="-940506" algn="l" defTabSz="3762024" rtl="0" eaLnBrk="1" latinLnBrk="0" hangingPunct="1">
        <a:spcBef>
          <a:spcPct val="20000"/>
        </a:spcBef>
        <a:buFont typeface="Arial" pitchFamily="34" charset="0"/>
        <a:buChar char="»"/>
        <a:defRPr sz="8200" kern="1200">
          <a:solidFill>
            <a:schemeClr val="tx1"/>
          </a:solidFill>
          <a:latin typeface="+mn-lt"/>
          <a:ea typeface="+mn-ea"/>
          <a:cs typeface="+mn-cs"/>
        </a:defRPr>
      </a:lvl5pPr>
      <a:lvl6pPr marL="10345567" indent="-940506" algn="l" defTabSz="3762024" rtl="0" eaLnBrk="1" latinLnBrk="0" hangingPunct="1">
        <a:spcBef>
          <a:spcPct val="20000"/>
        </a:spcBef>
        <a:buFont typeface="Arial" pitchFamily="34" charset="0"/>
        <a:buChar char="•"/>
        <a:defRPr sz="8200" kern="1200">
          <a:solidFill>
            <a:schemeClr val="tx1"/>
          </a:solidFill>
          <a:latin typeface="+mn-lt"/>
          <a:ea typeface="+mn-ea"/>
          <a:cs typeface="+mn-cs"/>
        </a:defRPr>
      </a:lvl6pPr>
      <a:lvl7pPr marL="12226580" indent="-940506" algn="l" defTabSz="3762024" rtl="0" eaLnBrk="1" latinLnBrk="0" hangingPunct="1">
        <a:spcBef>
          <a:spcPct val="20000"/>
        </a:spcBef>
        <a:buFont typeface="Arial" pitchFamily="34" charset="0"/>
        <a:buChar char="•"/>
        <a:defRPr sz="8200" kern="1200">
          <a:solidFill>
            <a:schemeClr val="tx1"/>
          </a:solidFill>
          <a:latin typeface="+mn-lt"/>
          <a:ea typeface="+mn-ea"/>
          <a:cs typeface="+mn-cs"/>
        </a:defRPr>
      </a:lvl7pPr>
      <a:lvl8pPr marL="14107592" indent="-940506" algn="l" defTabSz="3762024" rtl="0" eaLnBrk="1" latinLnBrk="0" hangingPunct="1">
        <a:spcBef>
          <a:spcPct val="20000"/>
        </a:spcBef>
        <a:buFont typeface="Arial" pitchFamily="34" charset="0"/>
        <a:buChar char="•"/>
        <a:defRPr sz="8200" kern="1200">
          <a:solidFill>
            <a:schemeClr val="tx1"/>
          </a:solidFill>
          <a:latin typeface="+mn-lt"/>
          <a:ea typeface="+mn-ea"/>
          <a:cs typeface="+mn-cs"/>
        </a:defRPr>
      </a:lvl8pPr>
      <a:lvl9pPr marL="15988604" indent="-940506" algn="l" defTabSz="3762024" rtl="0" eaLnBrk="1" latinLnBrk="0" hangingPunct="1">
        <a:spcBef>
          <a:spcPct val="20000"/>
        </a:spcBef>
        <a:buFont typeface="Arial" pitchFamily="34" charset="0"/>
        <a:buChar char="•"/>
        <a:defRPr sz="8200" kern="1200">
          <a:solidFill>
            <a:schemeClr val="tx1"/>
          </a:solidFill>
          <a:latin typeface="+mn-lt"/>
          <a:ea typeface="+mn-ea"/>
          <a:cs typeface="+mn-cs"/>
        </a:defRPr>
      </a:lvl9pPr>
    </p:bodyStyle>
    <p:otherStyle>
      <a:defPPr>
        <a:defRPr lang="en-US"/>
      </a:defPPr>
      <a:lvl1pPr marL="0" algn="l" defTabSz="3762024" rtl="0" eaLnBrk="1" latinLnBrk="0" hangingPunct="1">
        <a:defRPr sz="7400" kern="1200">
          <a:solidFill>
            <a:schemeClr val="tx1"/>
          </a:solidFill>
          <a:latin typeface="+mn-lt"/>
          <a:ea typeface="+mn-ea"/>
          <a:cs typeface="+mn-cs"/>
        </a:defRPr>
      </a:lvl1pPr>
      <a:lvl2pPr marL="1881012" algn="l" defTabSz="3762024" rtl="0" eaLnBrk="1" latinLnBrk="0" hangingPunct="1">
        <a:defRPr sz="7400" kern="1200">
          <a:solidFill>
            <a:schemeClr val="tx1"/>
          </a:solidFill>
          <a:latin typeface="+mn-lt"/>
          <a:ea typeface="+mn-ea"/>
          <a:cs typeface="+mn-cs"/>
        </a:defRPr>
      </a:lvl2pPr>
      <a:lvl3pPr marL="3762024" algn="l" defTabSz="3762024" rtl="0" eaLnBrk="1" latinLnBrk="0" hangingPunct="1">
        <a:defRPr sz="7400" kern="1200">
          <a:solidFill>
            <a:schemeClr val="tx1"/>
          </a:solidFill>
          <a:latin typeface="+mn-lt"/>
          <a:ea typeface="+mn-ea"/>
          <a:cs typeface="+mn-cs"/>
        </a:defRPr>
      </a:lvl3pPr>
      <a:lvl4pPr marL="5643037" algn="l" defTabSz="3762024" rtl="0" eaLnBrk="1" latinLnBrk="0" hangingPunct="1">
        <a:defRPr sz="7400" kern="1200">
          <a:solidFill>
            <a:schemeClr val="tx1"/>
          </a:solidFill>
          <a:latin typeface="+mn-lt"/>
          <a:ea typeface="+mn-ea"/>
          <a:cs typeface="+mn-cs"/>
        </a:defRPr>
      </a:lvl4pPr>
      <a:lvl5pPr marL="7524049" algn="l" defTabSz="3762024" rtl="0" eaLnBrk="1" latinLnBrk="0" hangingPunct="1">
        <a:defRPr sz="7400" kern="1200">
          <a:solidFill>
            <a:schemeClr val="tx1"/>
          </a:solidFill>
          <a:latin typeface="+mn-lt"/>
          <a:ea typeface="+mn-ea"/>
          <a:cs typeface="+mn-cs"/>
        </a:defRPr>
      </a:lvl5pPr>
      <a:lvl6pPr marL="9405061" algn="l" defTabSz="3762024" rtl="0" eaLnBrk="1" latinLnBrk="0" hangingPunct="1">
        <a:defRPr sz="7400" kern="1200">
          <a:solidFill>
            <a:schemeClr val="tx1"/>
          </a:solidFill>
          <a:latin typeface="+mn-lt"/>
          <a:ea typeface="+mn-ea"/>
          <a:cs typeface="+mn-cs"/>
        </a:defRPr>
      </a:lvl6pPr>
      <a:lvl7pPr marL="11286073" algn="l" defTabSz="3762024" rtl="0" eaLnBrk="1" latinLnBrk="0" hangingPunct="1">
        <a:defRPr sz="7400" kern="1200">
          <a:solidFill>
            <a:schemeClr val="tx1"/>
          </a:solidFill>
          <a:latin typeface="+mn-lt"/>
          <a:ea typeface="+mn-ea"/>
          <a:cs typeface="+mn-cs"/>
        </a:defRPr>
      </a:lvl7pPr>
      <a:lvl8pPr marL="13167086" algn="l" defTabSz="3762024" rtl="0" eaLnBrk="1" latinLnBrk="0" hangingPunct="1">
        <a:defRPr sz="7400" kern="1200">
          <a:solidFill>
            <a:schemeClr val="tx1"/>
          </a:solidFill>
          <a:latin typeface="+mn-lt"/>
          <a:ea typeface="+mn-ea"/>
          <a:cs typeface="+mn-cs"/>
        </a:defRPr>
      </a:lvl8pPr>
      <a:lvl9pPr marL="15048098" algn="l" defTabSz="3762024" rtl="0" eaLnBrk="1" latinLnBrk="0" hangingPunct="1">
        <a:defRPr sz="7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1" Type="http://schemas.openxmlformats.org/officeDocument/2006/relationships/image" Target="../media/image10.jpg"/><Relationship Id="rId12" Type="http://schemas.openxmlformats.org/officeDocument/2006/relationships/image" Target="../media/image11.png"/><Relationship Id="rId13" Type="http://schemas.openxmlformats.org/officeDocument/2006/relationships/image" Target="../media/image12.png"/><Relationship Id="rId14" Type="http://schemas.openxmlformats.org/officeDocument/2006/relationships/image" Target="../media/image13.png"/><Relationship Id="rId15" Type="http://schemas.openxmlformats.org/officeDocument/2006/relationships/image" Target="../media/image14.png"/><Relationship Id="rId16" Type="http://schemas.openxmlformats.org/officeDocument/2006/relationships/image" Target="../media/image15.png"/><Relationship Id="rId17" Type="http://schemas.openxmlformats.org/officeDocument/2006/relationships/image" Target="../media/image16.png"/><Relationship Id="rId18" Type="http://schemas.openxmlformats.org/officeDocument/2006/relationships/image" Target="../media/image17.png"/><Relationship Id="rId19" Type="http://schemas.openxmlformats.org/officeDocument/2006/relationships/image" Target="../media/image18.png"/><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jpg"/><Relationship Id="rId4" Type="http://schemas.openxmlformats.org/officeDocument/2006/relationships/image" Target="../media/image3.jpg"/><Relationship Id="rId5" Type="http://schemas.openxmlformats.org/officeDocument/2006/relationships/image" Target="../media/image4.jpg"/><Relationship Id="rId6" Type="http://schemas.openxmlformats.org/officeDocument/2006/relationships/image" Target="../media/image5.jpg"/><Relationship Id="rId7" Type="http://schemas.openxmlformats.org/officeDocument/2006/relationships/image" Target="../media/image6.jpg"/><Relationship Id="rId8" Type="http://schemas.openxmlformats.org/officeDocument/2006/relationships/image" Target="../media/image7.jpg"/><Relationship Id="rId9" Type="http://schemas.openxmlformats.org/officeDocument/2006/relationships/image" Target="../media/image8.png"/><Relationship Id="rId10"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mnelabs02\users\ayp5082\Downloads\psu_blue.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4805" y="3581399"/>
            <a:ext cx="5913172" cy="2643908"/>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0" y="1987353"/>
            <a:ext cx="29260800" cy="2585323"/>
          </a:xfrm>
          <a:prstGeom prst="rect">
            <a:avLst/>
          </a:prstGeom>
          <a:noFill/>
        </p:spPr>
        <p:txBody>
          <a:bodyPr wrap="square" rtlCol="0">
            <a:spAutoFit/>
          </a:bodyPr>
          <a:lstStyle/>
          <a:p>
            <a:pPr algn="ctr"/>
            <a:r>
              <a:rPr lang="en-US" sz="5400" dirty="0" smtClean="0"/>
              <a:t>Chris Dances</a:t>
            </a:r>
          </a:p>
          <a:p>
            <a:pPr algn="ctr"/>
            <a:r>
              <a:rPr lang="en-US" sz="5400" dirty="0" smtClean="0"/>
              <a:t>Mentor: Dr. Vince </a:t>
            </a:r>
            <a:r>
              <a:rPr lang="en-US" sz="5400" dirty="0" err="1" smtClean="0"/>
              <a:t>Mousseau</a:t>
            </a:r>
            <a:endParaRPr lang="en-US" sz="5400" dirty="0" smtClean="0"/>
          </a:p>
          <a:p>
            <a:pPr algn="ctr"/>
            <a:r>
              <a:rPr lang="en-US" sz="5400" dirty="0" smtClean="0"/>
              <a:t>Advisors: Dr. </a:t>
            </a:r>
            <a:r>
              <a:rPr lang="en-US" sz="5400" dirty="0" err="1" smtClean="0"/>
              <a:t>Kostadin</a:t>
            </a:r>
            <a:r>
              <a:rPr lang="en-US" sz="5400" dirty="0" smtClean="0"/>
              <a:t> </a:t>
            </a:r>
            <a:r>
              <a:rPr lang="en-US" sz="5400" dirty="0" err="1" smtClean="0"/>
              <a:t>Ivanov</a:t>
            </a:r>
            <a:r>
              <a:rPr lang="en-US" sz="5400" dirty="0" smtClean="0"/>
              <a:t> &amp; Dr. Maria </a:t>
            </a:r>
            <a:r>
              <a:rPr lang="en-US" sz="5400" dirty="0" err="1" smtClean="0"/>
              <a:t>Avramova</a:t>
            </a:r>
            <a:endParaRPr lang="en-US" sz="5400" dirty="0"/>
          </a:p>
        </p:txBody>
      </p:sp>
      <p:sp>
        <p:nvSpPr>
          <p:cNvPr id="6" name="TextBox 5"/>
          <p:cNvSpPr txBox="1"/>
          <p:nvPr/>
        </p:nvSpPr>
        <p:spPr>
          <a:xfrm>
            <a:off x="0" y="4648200"/>
            <a:ext cx="29260800" cy="990599"/>
          </a:xfrm>
          <a:prstGeom prst="rect">
            <a:avLst/>
          </a:prstGeom>
          <a:noFill/>
        </p:spPr>
        <p:txBody>
          <a:bodyPr wrap="square" rtlCol="0">
            <a:spAutoFit/>
          </a:bodyPr>
          <a:lstStyle/>
          <a:p>
            <a:pPr algn="ctr"/>
            <a:r>
              <a:rPr lang="en-US" sz="5600" b="1" dirty="0" smtClean="0">
                <a:solidFill>
                  <a:srgbClr val="008E40"/>
                </a:solidFill>
              </a:rPr>
              <a:t>Objective: </a:t>
            </a:r>
            <a:r>
              <a:rPr lang="en-US" sz="5600" dirty="0" smtClean="0">
                <a:solidFill>
                  <a:srgbClr val="003399"/>
                </a:solidFill>
              </a:rPr>
              <a:t>To perform an initial verification study of </a:t>
            </a:r>
            <a:r>
              <a:rPr lang="en-US" sz="5600" dirty="0" smtClean="0">
                <a:solidFill>
                  <a:srgbClr val="003399"/>
                </a:solidFill>
              </a:rPr>
              <a:t>CTF</a:t>
            </a:r>
            <a:endParaRPr lang="en-US" sz="5600" dirty="0">
              <a:solidFill>
                <a:srgbClr val="003399"/>
              </a:solidFill>
            </a:endParaRPr>
          </a:p>
        </p:txBody>
      </p:sp>
      <p:sp>
        <p:nvSpPr>
          <p:cNvPr id="7" name="Rectangle 6"/>
          <p:cNvSpPr/>
          <p:nvPr/>
        </p:nvSpPr>
        <p:spPr>
          <a:xfrm>
            <a:off x="245151" y="6553200"/>
            <a:ext cx="14156649" cy="13898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14785978" y="20802600"/>
            <a:ext cx="14173200" cy="1524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15087600" y="30861000"/>
            <a:ext cx="13868400" cy="1231106"/>
          </a:xfrm>
          <a:prstGeom prst="rect">
            <a:avLst/>
          </a:prstGeom>
          <a:noFill/>
        </p:spPr>
        <p:txBody>
          <a:bodyPr wrap="square" rtlCol="0">
            <a:spAutoFit/>
          </a:bodyPr>
          <a:lstStyle/>
          <a:p>
            <a:pPr algn="ctr"/>
            <a:r>
              <a:rPr lang="en-US" b="1" dirty="0" smtClean="0">
                <a:solidFill>
                  <a:srgbClr val="003399"/>
                </a:solidFill>
              </a:rPr>
              <a:t>Conclusions and Future </a:t>
            </a:r>
            <a:r>
              <a:rPr lang="en-US" b="1" dirty="0">
                <a:solidFill>
                  <a:srgbClr val="003399"/>
                </a:solidFill>
              </a:rPr>
              <a:t>Work</a:t>
            </a:r>
            <a:endParaRPr lang="en-US" b="1" dirty="0">
              <a:solidFill>
                <a:srgbClr val="003399"/>
              </a:solidFill>
            </a:endParaRPr>
          </a:p>
        </p:txBody>
      </p:sp>
      <p:sp>
        <p:nvSpPr>
          <p:cNvPr id="39" name="TextBox 38"/>
          <p:cNvSpPr txBox="1"/>
          <p:nvPr/>
        </p:nvSpPr>
        <p:spPr>
          <a:xfrm>
            <a:off x="228600" y="6553200"/>
            <a:ext cx="14173200" cy="1231106"/>
          </a:xfrm>
          <a:prstGeom prst="rect">
            <a:avLst/>
          </a:prstGeom>
          <a:noFill/>
        </p:spPr>
        <p:txBody>
          <a:bodyPr wrap="square" rtlCol="0">
            <a:spAutoFit/>
          </a:bodyPr>
          <a:lstStyle/>
          <a:p>
            <a:pPr algn="ctr"/>
            <a:r>
              <a:rPr lang="en-US" b="1" dirty="0" smtClean="0">
                <a:solidFill>
                  <a:srgbClr val="003399"/>
                </a:solidFill>
              </a:rPr>
              <a:t>1-D Single Phase Equations</a:t>
            </a:r>
            <a:endParaRPr lang="en-US" b="1" dirty="0">
              <a:solidFill>
                <a:srgbClr val="003399"/>
              </a:solidFill>
            </a:endParaRPr>
          </a:p>
        </p:txBody>
      </p:sp>
      <p:sp>
        <p:nvSpPr>
          <p:cNvPr id="41" name="TextBox 40"/>
          <p:cNvSpPr txBox="1"/>
          <p:nvPr/>
        </p:nvSpPr>
        <p:spPr>
          <a:xfrm>
            <a:off x="228600" y="20878800"/>
            <a:ext cx="14173200" cy="1243417"/>
          </a:xfrm>
          <a:prstGeom prst="rect">
            <a:avLst/>
          </a:prstGeom>
          <a:noFill/>
        </p:spPr>
        <p:txBody>
          <a:bodyPr wrap="square" rtlCol="0">
            <a:spAutoFit/>
          </a:bodyPr>
          <a:lstStyle/>
          <a:p>
            <a:pPr algn="ctr"/>
            <a:r>
              <a:rPr lang="en-US" b="1" dirty="0" smtClean="0">
                <a:solidFill>
                  <a:srgbClr val="003399"/>
                </a:solidFill>
              </a:rPr>
              <a:t>Richardson Extrapolation</a:t>
            </a:r>
            <a:endParaRPr lang="en-US" b="1" dirty="0">
              <a:solidFill>
                <a:srgbClr val="003399"/>
              </a:solidFill>
            </a:endParaRPr>
          </a:p>
        </p:txBody>
      </p:sp>
      <p:pic>
        <p:nvPicPr>
          <p:cNvPr id="8" name="Picture 7" descr="Jacobian_Setup.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72600" y="15697200"/>
            <a:ext cx="4648200" cy="4404723"/>
          </a:xfrm>
          <a:prstGeom prst="rect">
            <a:avLst/>
          </a:prstGeom>
        </p:spPr>
      </p:pic>
      <p:pic>
        <p:nvPicPr>
          <p:cNvPr id="10" name="Picture 9" descr="CTF-Cells.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39400" y="8077200"/>
            <a:ext cx="3886200" cy="7220263"/>
          </a:xfrm>
          <a:prstGeom prst="rect">
            <a:avLst/>
          </a:prstGeom>
        </p:spPr>
      </p:pic>
      <p:pic>
        <p:nvPicPr>
          <p:cNvPr id="18" name="Picture 17" descr="Difference_rho.jp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27034" y="23045742"/>
            <a:ext cx="7067544" cy="5300658"/>
          </a:xfrm>
          <a:prstGeom prst="rect">
            <a:avLst/>
          </a:prstGeom>
        </p:spPr>
      </p:pic>
      <p:pic>
        <p:nvPicPr>
          <p:cNvPr id="19" name="Picture 18" descr="Order_Of_Accuracy_Summary.jp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52434" y="28455942"/>
            <a:ext cx="7067544" cy="5300658"/>
          </a:xfrm>
          <a:prstGeom prst="rect">
            <a:avLst/>
          </a:prstGeom>
        </p:spPr>
      </p:pic>
      <p:pic>
        <p:nvPicPr>
          <p:cNvPr id="20" name="Picture 19" descr="Difference_rho.jp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239000" y="23088600"/>
            <a:ext cx="7067544" cy="5300658"/>
          </a:xfrm>
          <a:prstGeom prst="rect">
            <a:avLst/>
          </a:prstGeom>
        </p:spPr>
      </p:pic>
      <p:pic>
        <p:nvPicPr>
          <p:cNvPr id="21" name="Picture 20" descr="Order_Of_Accuracy_Summary.jp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162800" y="28379742"/>
            <a:ext cx="7169144" cy="5376858"/>
          </a:xfrm>
          <a:prstGeom prst="rect">
            <a:avLst/>
          </a:prstGeom>
        </p:spPr>
      </p:pic>
      <p:sp>
        <p:nvSpPr>
          <p:cNvPr id="28" name="TextBox 27"/>
          <p:cNvSpPr txBox="1"/>
          <p:nvPr/>
        </p:nvSpPr>
        <p:spPr>
          <a:xfrm>
            <a:off x="14782800" y="6605183"/>
            <a:ext cx="14173200" cy="1243417"/>
          </a:xfrm>
          <a:prstGeom prst="rect">
            <a:avLst/>
          </a:prstGeom>
          <a:noFill/>
        </p:spPr>
        <p:txBody>
          <a:bodyPr wrap="square" rtlCol="0">
            <a:spAutoFit/>
          </a:bodyPr>
          <a:lstStyle/>
          <a:p>
            <a:pPr algn="ctr"/>
            <a:r>
              <a:rPr lang="en-US" b="1" dirty="0" smtClean="0">
                <a:solidFill>
                  <a:srgbClr val="003399"/>
                </a:solidFill>
              </a:rPr>
              <a:t>Verification Problem Setup</a:t>
            </a:r>
            <a:endParaRPr lang="en-US" b="1" dirty="0">
              <a:solidFill>
                <a:srgbClr val="003399"/>
              </a:solidFill>
            </a:endParaRPr>
          </a:p>
        </p:txBody>
      </p:sp>
      <p:pic>
        <p:nvPicPr>
          <p:cNvPr id="29" name="Picture 28" descr="Inlet_m_dot.png"/>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4935200" y="15201901"/>
            <a:ext cx="6857999" cy="5143499"/>
          </a:xfrm>
          <a:prstGeom prst="rect">
            <a:avLst/>
          </a:prstGeom>
        </p:spPr>
      </p:pic>
      <p:pic>
        <p:nvPicPr>
          <p:cNvPr id="30" name="Picture 29" descr="Inlet_h.png"/>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1793200" y="15154851"/>
            <a:ext cx="7010400" cy="5257800"/>
          </a:xfrm>
          <a:prstGeom prst="rect">
            <a:avLst/>
          </a:prstGeom>
        </p:spPr>
      </p:pic>
      <p:pic>
        <p:nvPicPr>
          <p:cNvPr id="31" name="Picture 30" descr="Verification_Diagram.jpg"/>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5316200" y="7848600"/>
            <a:ext cx="5791200" cy="2391361"/>
          </a:xfrm>
          <a:prstGeom prst="rect">
            <a:avLst/>
          </a:prstGeom>
        </p:spPr>
      </p:pic>
      <p:graphicFrame>
        <p:nvGraphicFramePr>
          <p:cNvPr id="32" name="Table 31"/>
          <p:cNvGraphicFramePr>
            <a:graphicFrameLocks noGrp="1"/>
          </p:cNvGraphicFramePr>
          <p:nvPr>
            <p:extLst>
              <p:ext uri="{D42A27DB-BD31-4B8C-83A1-F6EECF244321}">
                <p14:modId xmlns:p14="http://schemas.microsoft.com/office/powerpoint/2010/main" val="4280179182"/>
              </p:ext>
            </p:extLst>
          </p:nvPr>
        </p:nvGraphicFramePr>
        <p:xfrm>
          <a:off x="22326600" y="7848600"/>
          <a:ext cx="5867400" cy="7315196"/>
        </p:xfrm>
        <a:graphic>
          <a:graphicData uri="http://schemas.openxmlformats.org/drawingml/2006/table">
            <a:tbl>
              <a:tblPr firstRow="1" bandRow="1">
                <a:tableStyleId>{B301B821-A1FF-4177-AEE7-76D212191A09}</a:tableStyleId>
              </a:tblPr>
              <a:tblGrid>
                <a:gridCol w="2766059"/>
                <a:gridCol w="1760220"/>
                <a:gridCol w="1341121"/>
              </a:tblGrid>
              <a:tr h="522514">
                <a:tc>
                  <a:txBody>
                    <a:bodyPr/>
                    <a:lstStyle/>
                    <a:p>
                      <a:pPr marL="0" marR="0" indent="0" algn="ctr" defTabSz="3762024" rtl="0" eaLnBrk="1" fontAlgn="auto" latinLnBrk="0" hangingPunct="1">
                        <a:lnSpc>
                          <a:spcPct val="100000"/>
                        </a:lnSpc>
                        <a:spcBef>
                          <a:spcPts val="0"/>
                        </a:spcBef>
                        <a:spcAft>
                          <a:spcPts val="0"/>
                        </a:spcAft>
                        <a:buClrTx/>
                        <a:buSzTx/>
                        <a:buFontTx/>
                        <a:buNone/>
                        <a:tabLst/>
                        <a:defRPr/>
                      </a:pPr>
                      <a:r>
                        <a:rPr lang="en-US" sz="2600" dirty="0" smtClean="0"/>
                        <a:t>Parameter</a:t>
                      </a:r>
                    </a:p>
                  </a:txBody>
                  <a:tcPr/>
                </a:tc>
                <a:tc>
                  <a:txBody>
                    <a:bodyPr/>
                    <a:lstStyle/>
                    <a:p>
                      <a:pPr algn="ctr"/>
                      <a:r>
                        <a:rPr lang="en-US" sz="2600" dirty="0" smtClean="0"/>
                        <a:t>Value</a:t>
                      </a:r>
                      <a:endParaRPr lang="en-US" sz="2600" dirty="0"/>
                    </a:p>
                  </a:txBody>
                  <a:tcPr/>
                </a:tc>
                <a:tc>
                  <a:txBody>
                    <a:bodyPr/>
                    <a:lstStyle/>
                    <a:p>
                      <a:pPr algn="ctr"/>
                      <a:r>
                        <a:rPr lang="en-US" sz="2600" dirty="0" smtClean="0"/>
                        <a:t>Unit</a:t>
                      </a:r>
                      <a:endParaRPr lang="en-US" sz="2600" dirty="0"/>
                    </a:p>
                  </a:txBody>
                  <a:tcPr/>
                </a:tc>
              </a:tr>
              <a:tr h="522514">
                <a:tc>
                  <a:txBody>
                    <a:bodyPr/>
                    <a:lstStyle/>
                    <a:p>
                      <a:pPr algn="ctr"/>
                      <a:r>
                        <a:rPr lang="en-US" sz="2600" dirty="0" smtClean="0"/>
                        <a:t>Axial Length</a:t>
                      </a:r>
                      <a:endParaRPr lang="en-US" sz="2600" dirty="0"/>
                    </a:p>
                  </a:txBody>
                  <a:tcPr/>
                </a:tc>
                <a:tc>
                  <a:txBody>
                    <a:bodyPr/>
                    <a:lstStyle/>
                    <a:p>
                      <a:pPr algn="ctr"/>
                      <a:r>
                        <a:rPr lang="en-US" sz="2600" dirty="0" smtClean="0"/>
                        <a:t>3.6586</a:t>
                      </a:r>
                      <a:endParaRPr lang="en-US" sz="2600" dirty="0"/>
                    </a:p>
                  </a:txBody>
                  <a:tcPr/>
                </a:tc>
                <a:tc>
                  <a:txBody>
                    <a:bodyPr/>
                    <a:lstStyle/>
                    <a:p>
                      <a:pPr marL="0" marR="0" indent="0" algn="ctr" defTabSz="3762024" rtl="0" eaLnBrk="1" fontAlgn="auto" latinLnBrk="0" hangingPunct="1">
                        <a:lnSpc>
                          <a:spcPct val="100000"/>
                        </a:lnSpc>
                        <a:spcBef>
                          <a:spcPts val="0"/>
                        </a:spcBef>
                        <a:spcAft>
                          <a:spcPts val="0"/>
                        </a:spcAft>
                        <a:buClrTx/>
                        <a:buSzTx/>
                        <a:buFontTx/>
                        <a:buNone/>
                        <a:tabLst/>
                        <a:defRPr/>
                      </a:pPr>
                      <a:r>
                        <a:rPr lang="en-US" sz="2600" dirty="0" smtClean="0"/>
                        <a:t>m</a:t>
                      </a:r>
                    </a:p>
                  </a:txBody>
                  <a:tcPr/>
                </a:tc>
              </a:tr>
              <a:tr h="522514">
                <a:tc>
                  <a:txBody>
                    <a:bodyPr/>
                    <a:lstStyle/>
                    <a:p>
                      <a:pPr algn="ctr"/>
                      <a:r>
                        <a:rPr lang="en-US" sz="2600" dirty="0" smtClean="0"/>
                        <a:t>Channel Area</a:t>
                      </a:r>
                      <a:endParaRPr lang="en-US" sz="2600" dirty="0"/>
                    </a:p>
                  </a:txBody>
                  <a:tcPr/>
                </a:tc>
                <a:tc>
                  <a:txBody>
                    <a:bodyPr/>
                    <a:lstStyle/>
                    <a:p>
                      <a:pPr algn="ctr"/>
                      <a:r>
                        <a:rPr lang="en-US" sz="2600" dirty="0" smtClean="0"/>
                        <a:t>4.94E-005</a:t>
                      </a:r>
                      <a:endParaRPr lang="en-US" sz="2600" dirty="0"/>
                    </a:p>
                  </a:txBody>
                  <a:tcPr/>
                </a:tc>
                <a:tc>
                  <a:txBody>
                    <a:bodyPr/>
                    <a:lstStyle/>
                    <a:p>
                      <a:pPr marL="0" marR="0" indent="0" algn="ctr" defTabSz="3762024" rtl="0" eaLnBrk="1" fontAlgn="auto" latinLnBrk="0" hangingPunct="1">
                        <a:lnSpc>
                          <a:spcPct val="100000"/>
                        </a:lnSpc>
                        <a:spcBef>
                          <a:spcPts val="0"/>
                        </a:spcBef>
                        <a:spcAft>
                          <a:spcPts val="0"/>
                        </a:spcAft>
                        <a:buClrTx/>
                        <a:buSzTx/>
                        <a:buFontTx/>
                        <a:buNone/>
                        <a:tabLst/>
                        <a:defRPr/>
                      </a:pPr>
                      <a:r>
                        <a:rPr lang="en-US" sz="2600" dirty="0" smtClean="0"/>
                        <a:t>m^2</a:t>
                      </a:r>
                    </a:p>
                  </a:txBody>
                  <a:tcPr/>
                </a:tc>
              </a:tr>
              <a:tr h="522514">
                <a:tc>
                  <a:txBody>
                    <a:bodyPr/>
                    <a:lstStyle/>
                    <a:p>
                      <a:pPr algn="ctr"/>
                      <a:r>
                        <a:rPr lang="en-US" sz="2600" dirty="0" smtClean="0"/>
                        <a:t>Wetted Perimeter</a:t>
                      </a:r>
                      <a:endParaRPr lang="en-US" sz="2600" dirty="0"/>
                    </a:p>
                  </a:txBody>
                  <a:tcPr/>
                </a:tc>
                <a:tc>
                  <a:txBody>
                    <a:bodyPr/>
                    <a:lstStyle/>
                    <a:p>
                      <a:pPr algn="ctr"/>
                      <a:r>
                        <a:rPr lang="en-US" sz="2600" dirty="0" smtClean="0"/>
                        <a:t>1.49E-002</a:t>
                      </a:r>
                      <a:endParaRPr lang="en-US" sz="2600" dirty="0"/>
                    </a:p>
                  </a:txBody>
                  <a:tcPr/>
                </a:tc>
                <a:tc>
                  <a:txBody>
                    <a:bodyPr/>
                    <a:lstStyle/>
                    <a:p>
                      <a:pPr algn="ctr"/>
                      <a:r>
                        <a:rPr lang="en-US" sz="2600" dirty="0" smtClean="0"/>
                        <a:t>m</a:t>
                      </a:r>
                      <a:endParaRPr lang="en-US" sz="2600" dirty="0"/>
                    </a:p>
                  </a:txBody>
                  <a:tcPr/>
                </a:tc>
              </a:tr>
              <a:tr h="522514">
                <a:tc>
                  <a:txBody>
                    <a:bodyPr/>
                    <a:lstStyle/>
                    <a:p>
                      <a:pPr algn="ctr"/>
                      <a:r>
                        <a:rPr lang="en-US" sz="2600" dirty="0" smtClean="0"/>
                        <a:t>Velocity</a:t>
                      </a:r>
                      <a:endParaRPr lang="en-US" sz="2600" dirty="0"/>
                    </a:p>
                  </a:txBody>
                  <a:tcPr/>
                </a:tc>
                <a:tc>
                  <a:txBody>
                    <a:bodyPr/>
                    <a:lstStyle/>
                    <a:p>
                      <a:pPr algn="ctr"/>
                      <a:r>
                        <a:rPr lang="en-US" sz="2600" dirty="0" smtClean="0"/>
                        <a:t>7.35</a:t>
                      </a:r>
                      <a:endParaRPr lang="en-US" sz="2600" dirty="0"/>
                    </a:p>
                  </a:txBody>
                  <a:tcPr/>
                </a:tc>
                <a:tc>
                  <a:txBody>
                    <a:bodyPr/>
                    <a:lstStyle/>
                    <a:p>
                      <a:pPr algn="ctr"/>
                      <a:r>
                        <a:rPr lang="en-US" sz="2600" dirty="0" smtClean="0"/>
                        <a:t>m/sec</a:t>
                      </a:r>
                      <a:endParaRPr lang="en-US" sz="2600" dirty="0"/>
                    </a:p>
                  </a:txBody>
                  <a:tcPr/>
                </a:tc>
              </a:tr>
              <a:tr h="522514">
                <a:tc>
                  <a:txBody>
                    <a:bodyPr/>
                    <a:lstStyle/>
                    <a:p>
                      <a:pPr algn="ctr"/>
                      <a:r>
                        <a:rPr lang="en-US" sz="2600" dirty="0" smtClean="0"/>
                        <a:t>Pressure</a:t>
                      </a:r>
                      <a:endParaRPr lang="en-US" sz="2600" dirty="0"/>
                    </a:p>
                  </a:txBody>
                  <a:tcPr/>
                </a:tc>
                <a:tc>
                  <a:txBody>
                    <a:bodyPr/>
                    <a:lstStyle/>
                    <a:p>
                      <a:pPr algn="ctr"/>
                      <a:r>
                        <a:rPr lang="en-US" sz="2600" dirty="0" smtClean="0"/>
                        <a:t>155.00</a:t>
                      </a:r>
                      <a:endParaRPr lang="en-US" sz="2600" dirty="0"/>
                    </a:p>
                  </a:txBody>
                  <a:tcPr/>
                </a:tc>
                <a:tc>
                  <a:txBody>
                    <a:bodyPr/>
                    <a:lstStyle/>
                    <a:p>
                      <a:pPr algn="ctr"/>
                      <a:r>
                        <a:rPr lang="en-US" sz="2600" dirty="0" smtClean="0"/>
                        <a:t>bar</a:t>
                      </a:r>
                      <a:endParaRPr lang="en-US" sz="2600" dirty="0"/>
                    </a:p>
                  </a:txBody>
                  <a:tcPr/>
                </a:tc>
              </a:tr>
              <a:tr h="522514">
                <a:tc>
                  <a:txBody>
                    <a:bodyPr/>
                    <a:lstStyle/>
                    <a:p>
                      <a:pPr algn="ctr"/>
                      <a:r>
                        <a:rPr lang="en-US" sz="2600" dirty="0" smtClean="0"/>
                        <a:t>Temperature 1</a:t>
                      </a:r>
                      <a:endParaRPr lang="en-US" sz="2600" dirty="0"/>
                    </a:p>
                  </a:txBody>
                  <a:tcPr/>
                </a:tc>
                <a:tc>
                  <a:txBody>
                    <a:bodyPr/>
                    <a:lstStyle/>
                    <a:p>
                      <a:pPr algn="ctr"/>
                      <a:r>
                        <a:rPr lang="en-US" sz="2600" dirty="0" smtClean="0"/>
                        <a:t>290.00</a:t>
                      </a:r>
                      <a:endParaRPr lang="en-US" sz="2600" dirty="0"/>
                    </a:p>
                  </a:txBody>
                  <a:tcPr/>
                </a:tc>
                <a:tc>
                  <a:txBody>
                    <a:bodyPr/>
                    <a:lstStyle/>
                    <a:p>
                      <a:pPr algn="ctr"/>
                      <a:r>
                        <a:rPr lang="en-US" sz="2600" dirty="0" smtClean="0"/>
                        <a:t>C</a:t>
                      </a:r>
                      <a:endParaRPr lang="en-US" sz="2600" dirty="0"/>
                    </a:p>
                  </a:txBody>
                  <a:tcPr/>
                </a:tc>
              </a:tr>
              <a:tr h="522514">
                <a:tc>
                  <a:txBody>
                    <a:bodyPr/>
                    <a:lstStyle/>
                    <a:p>
                      <a:pPr algn="ctr"/>
                      <a:r>
                        <a:rPr lang="en-US" sz="2600" dirty="0" smtClean="0"/>
                        <a:t>Temperature 2</a:t>
                      </a:r>
                      <a:endParaRPr lang="en-US" sz="2600" dirty="0"/>
                    </a:p>
                  </a:txBody>
                  <a:tcPr/>
                </a:tc>
                <a:tc>
                  <a:txBody>
                    <a:bodyPr/>
                    <a:lstStyle/>
                    <a:p>
                      <a:pPr algn="ctr"/>
                      <a:r>
                        <a:rPr lang="en-US" sz="2600" dirty="0" smtClean="0"/>
                        <a:t>295.00</a:t>
                      </a:r>
                      <a:endParaRPr lang="en-US" sz="2600" dirty="0"/>
                    </a:p>
                  </a:txBody>
                  <a:tcPr/>
                </a:tc>
                <a:tc>
                  <a:txBody>
                    <a:bodyPr/>
                    <a:lstStyle/>
                    <a:p>
                      <a:pPr algn="ctr"/>
                      <a:r>
                        <a:rPr lang="en-US" sz="2600" dirty="0" smtClean="0"/>
                        <a:t>C</a:t>
                      </a:r>
                      <a:endParaRPr lang="en-US" sz="2600" dirty="0"/>
                    </a:p>
                  </a:txBody>
                  <a:tcPr/>
                </a:tc>
              </a:tr>
              <a:tr h="522514">
                <a:tc>
                  <a:txBody>
                    <a:bodyPr/>
                    <a:lstStyle/>
                    <a:p>
                      <a:pPr algn="ctr"/>
                      <a:r>
                        <a:rPr lang="en-US" sz="2600" dirty="0" smtClean="0"/>
                        <a:t>Enthalpy 1</a:t>
                      </a:r>
                      <a:endParaRPr lang="en-US" sz="2600" dirty="0"/>
                    </a:p>
                  </a:txBody>
                  <a:tcPr/>
                </a:tc>
                <a:tc>
                  <a:txBody>
                    <a:bodyPr/>
                    <a:lstStyle/>
                    <a:p>
                      <a:pPr algn="ctr"/>
                      <a:r>
                        <a:rPr lang="en-US" sz="2600" dirty="0" smtClean="0"/>
                        <a:t>1306.3</a:t>
                      </a:r>
                      <a:endParaRPr lang="en-US" sz="2600" dirty="0"/>
                    </a:p>
                  </a:txBody>
                  <a:tcPr/>
                </a:tc>
                <a:tc>
                  <a:txBody>
                    <a:bodyPr/>
                    <a:lstStyle/>
                    <a:p>
                      <a:pPr algn="ctr"/>
                      <a:r>
                        <a:rPr lang="en-US" sz="2600" dirty="0" smtClean="0"/>
                        <a:t>kJ/kg</a:t>
                      </a:r>
                      <a:endParaRPr lang="en-US" sz="2600" dirty="0"/>
                    </a:p>
                  </a:txBody>
                  <a:tcPr/>
                </a:tc>
              </a:tr>
              <a:tr h="522514">
                <a:tc>
                  <a:txBody>
                    <a:bodyPr/>
                    <a:lstStyle/>
                    <a:p>
                      <a:pPr algn="ctr"/>
                      <a:r>
                        <a:rPr lang="en-US" sz="2600" dirty="0" smtClean="0"/>
                        <a:t>Enthalpy 2</a:t>
                      </a:r>
                      <a:endParaRPr lang="en-US" sz="2600" dirty="0"/>
                    </a:p>
                  </a:txBody>
                  <a:tcPr/>
                </a:tc>
                <a:tc>
                  <a:txBody>
                    <a:bodyPr/>
                    <a:lstStyle/>
                    <a:p>
                      <a:pPr algn="ctr"/>
                      <a:r>
                        <a:rPr lang="en-US" sz="2600" dirty="0" smtClean="0"/>
                        <a:t>1310.9</a:t>
                      </a:r>
                      <a:endParaRPr lang="en-US" sz="2600" dirty="0"/>
                    </a:p>
                  </a:txBody>
                  <a:tcPr/>
                </a:tc>
                <a:tc>
                  <a:txBody>
                    <a:bodyPr/>
                    <a:lstStyle/>
                    <a:p>
                      <a:pPr algn="ctr"/>
                      <a:r>
                        <a:rPr lang="en-US" sz="2600" dirty="0" smtClean="0"/>
                        <a:t>kJ/kg</a:t>
                      </a:r>
                      <a:endParaRPr lang="en-US" sz="2600" dirty="0"/>
                    </a:p>
                  </a:txBody>
                  <a:tcPr/>
                </a:tc>
              </a:tr>
              <a:tr h="522514">
                <a:tc>
                  <a:txBody>
                    <a:bodyPr/>
                    <a:lstStyle/>
                    <a:p>
                      <a:pPr algn="ctr"/>
                      <a:r>
                        <a:rPr lang="en-US" sz="2600" dirty="0" smtClean="0"/>
                        <a:t>Mass Flow Rate 1</a:t>
                      </a:r>
                      <a:endParaRPr lang="en-US" sz="2600" dirty="0"/>
                    </a:p>
                  </a:txBody>
                  <a:tcPr/>
                </a:tc>
                <a:tc>
                  <a:txBody>
                    <a:bodyPr/>
                    <a:lstStyle/>
                    <a:p>
                      <a:pPr algn="ctr"/>
                      <a:r>
                        <a:rPr lang="en-US" sz="2600" dirty="0" smtClean="0"/>
                        <a:t>0.2707</a:t>
                      </a:r>
                      <a:endParaRPr lang="en-US" sz="2600" dirty="0"/>
                    </a:p>
                  </a:txBody>
                  <a:tcPr/>
                </a:tc>
                <a:tc>
                  <a:txBody>
                    <a:bodyPr/>
                    <a:lstStyle/>
                    <a:p>
                      <a:pPr marL="0" marR="0" indent="0" algn="ctr" defTabSz="3762024" rtl="0" eaLnBrk="1" fontAlgn="auto" latinLnBrk="0" hangingPunct="1">
                        <a:lnSpc>
                          <a:spcPct val="100000"/>
                        </a:lnSpc>
                        <a:spcBef>
                          <a:spcPts val="0"/>
                        </a:spcBef>
                        <a:spcAft>
                          <a:spcPts val="0"/>
                        </a:spcAft>
                        <a:buClrTx/>
                        <a:buSzTx/>
                        <a:buFontTx/>
                        <a:buNone/>
                        <a:tabLst/>
                        <a:defRPr/>
                      </a:pPr>
                      <a:r>
                        <a:rPr lang="en-US" sz="2600" dirty="0" smtClean="0"/>
                        <a:t>kg/sec</a:t>
                      </a:r>
                    </a:p>
                  </a:txBody>
                  <a:tcPr/>
                </a:tc>
              </a:tr>
              <a:tr h="522514">
                <a:tc>
                  <a:txBody>
                    <a:bodyPr/>
                    <a:lstStyle/>
                    <a:p>
                      <a:pPr algn="ctr"/>
                      <a:r>
                        <a:rPr lang="en-US" sz="2600" dirty="0" smtClean="0"/>
                        <a:t>Mass Flow Rate 2</a:t>
                      </a:r>
                      <a:endParaRPr lang="en-US" sz="2600" dirty="0"/>
                    </a:p>
                  </a:txBody>
                  <a:tcPr/>
                </a:tc>
                <a:tc>
                  <a:txBody>
                    <a:bodyPr/>
                    <a:lstStyle/>
                    <a:p>
                      <a:pPr algn="ctr"/>
                      <a:r>
                        <a:rPr lang="en-US" sz="2600" dirty="0" smtClean="0"/>
                        <a:t>0.2672</a:t>
                      </a:r>
                      <a:endParaRPr lang="en-US" sz="2600" dirty="0"/>
                    </a:p>
                  </a:txBody>
                  <a:tcPr/>
                </a:tc>
                <a:tc>
                  <a:txBody>
                    <a:bodyPr/>
                    <a:lstStyle/>
                    <a:p>
                      <a:pPr algn="ctr"/>
                      <a:r>
                        <a:rPr lang="en-US" sz="2600" dirty="0" smtClean="0"/>
                        <a:t>kg/sec</a:t>
                      </a:r>
                      <a:endParaRPr lang="en-US" sz="2600" dirty="0"/>
                    </a:p>
                  </a:txBody>
                  <a:tcPr/>
                </a:tc>
              </a:tr>
              <a:tr h="522514">
                <a:tc>
                  <a:txBody>
                    <a:bodyPr/>
                    <a:lstStyle/>
                    <a:p>
                      <a:pPr algn="ctr"/>
                      <a:r>
                        <a:rPr lang="en-US" sz="2600" dirty="0" smtClean="0"/>
                        <a:t>Final Time</a:t>
                      </a:r>
                      <a:endParaRPr lang="en-US" sz="2600" dirty="0"/>
                    </a:p>
                  </a:txBody>
                  <a:tcPr/>
                </a:tc>
                <a:tc>
                  <a:txBody>
                    <a:bodyPr/>
                    <a:lstStyle/>
                    <a:p>
                      <a:pPr algn="ctr"/>
                      <a:r>
                        <a:rPr lang="en-US" sz="2600" dirty="0" smtClean="0"/>
                        <a:t>2.00</a:t>
                      </a:r>
                      <a:endParaRPr lang="en-US" sz="2600" dirty="0"/>
                    </a:p>
                  </a:txBody>
                  <a:tcPr/>
                </a:tc>
                <a:tc>
                  <a:txBody>
                    <a:bodyPr/>
                    <a:lstStyle/>
                    <a:p>
                      <a:pPr algn="ctr"/>
                      <a:r>
                        <a:rPr lang="en-US" sz="2600" dirty="0" smtClean="0"/>
                        <a:t>sec</a:t>
                      </a:r>
                      <a:endParaRPr lang="en-US" sz="2600" dirty="0"/>
                    </a:p>
                  </a:txBody>
                  <a:tcPr/>
                </a:tc>
              </a:tr>
              <a:tr h="522514">
                <a:tc>
                  <a:txBody>
                    <a:bodyPr/>
                    <a:lstStyle/>
                    <a:p>
                      <a:pPr algn="ctr"/>
                      <a:r>
                        <a:rPr lang="en-US" sz="2600" dirty="0" smtClean="0"/>
                        <a:t>Wave Frequency</a:t>
                      </a:r>
                      <a:endParaRPr lang="en-US" sz="2600" dirty="0"/>
                    </a:p>
                  </a:txBody>
                  <a:tcPr/>
                </a:tc>
                <a:tc>
                  <a:txBody>
                    <a:bodyPr/>
                    <a:lstStyle/>
                    <a:p>
                      <a:pPr algn="ctr"/>
                      <a:r>
                        <a:rPr lang="en-US" sz="2600" dirty="0" smtClean="0"/>
                        <a:t>1.00</a:t>
                      </a:r>
                      <a:endParaRPr lang="en-US" sz="2600" dirty="0"/>
                    </a:p>
                  </a:txBody>
                  <a:tcPr/>
                </a:tc>
                <a:tc>
                  <a:txBody>
                    <a:bodyPr/>
                    <a:lstStyle/>
                    <a:p>
                      <a:pPr algn="ctr"/>
                      <a:r>
                        <a:rPr lang="en-US" sz="2600" dirty="0" smtClean="0"/>
                        <a:t>Hz</a:t>
                      </a:r>
                      <a:endParaRPr lang="en-US" sz="2600" dirty="0"/>
                    </a:p>
                  </a:txBody>
                  <a:tcPr/>
                </a:tc>
              </a:tr>
            </a:tbl>
          </a:graphicData>
        </a:graphic>
      </p:graphicFrame>
      <p:sp>
        <p:nvSpPr>
          <p:cNvPr id="33" name="Rectangle 32"/>
          <p:cNvSpPr/>
          <p:nvPr/>
        </p:nvSpPr>
        <p:spPr>
          <a:xfrm>
            <a:off x="15544800" y="10439400"/>
            <a:ext cx="6172200" cy="4753609"/>
          </a:xfrm>
          <a:prstGeom prst="rect">
            <a:avLst/>
          </a:prstGeom>
        </p:spPr>
        <p:txBody>
          <a:bodyPr wrap="square">
            <a:spAutoFit/>
          </a:bodyPr>
          <a:lstStyle/>
          <a:p>
            <a:pPr marL="457200" marR="0" lvl="0" indent="-457200">
              <a:lnSpc>
                <a:spcPct val="130000"/>
              </a:lnSpc>
              <a:spcBef>
                <a:spcPts val="0"/>
              </a:spcBef>
              <a:spcAft>
                <a:spcPts val="0"/>
              </a:spcAft>
              <a:buFont typeface="Arial"/>
              <a:buChar char="•"/>
            </a:pPr>
            <a:r>
              <a:rPr lang="en-US" sz="2600" dirty="0" smtClean="0">
                <a:ea typeface="Calibri"/>
                <a:cs typeface="Times New Roman"/>
              </a:rPr>
              <a:t>A 1-D single phase</a:t>
            </a:r>
            <a:r>
              <a:rPr lang="en-US" sz="2600" dirty="0" smtClean="0">
                <a:ea typeface="Calibri"/>
                <a:cs typeface="Times New Roman"/>
              </a:rPr>
              <a:t> channel</a:t>
            </a:r>
          </a:p>
          <a:p>
            <a:pPr marL="457200" marR="0" lvl="0" indent="-457200">
              <a:lnSpc>
                <a:spcPct val="130000"/>
              </a:lnSpc>
              <a:spcBef>
                <a:spcPts val="0"/>
              </a:spcBef>
              <a:spcAft>
                <a:spcPts val="0"/>
              </a:spcAft>
              <a:buFont typeface="Arial"/>
              <a:buChar char="•"/>
            </a:pPr>
            <a:r>
              <a:rPr lang="en-US" sz="2600" dirty="0" smtClean="0">
                <a:ea typeface="Calibri"/>
                <a:cs typeface="Times New Roman"/>
              </a:rPr>
              <a:t>Velocity is held constant </a:t>
            </a:r>
          </a:p>
          <a:p>
            <a:pPr marL="457200" marR="0" lvl="0" indent="-457200">
              <a:lnSpc>
                <a:spcPct val="130000"/>
              </a:lnSpc>
              <a:spcBef>
                <a:spcPts val="0"/>
              </a:spcBef>
              <a:spcAft>
                <a:spcPts val="0"/>
              </a:spcAft>
              <a:buFont typeface="Arial"/>
              <a:buChar char="•"/>
            </a:pPr>
            <a:r>
              <a:rPr lang="en-US" sz="2600" dirty="0" smtClean="0">
                <a:ea typeface="Calibri"/>
                <a:cs typeface="Times New Roman"/>
              </a:rPr>
              <a:t>Transient Boundary condition</a:t>
            </a:r>
          </a:p>
          <a:p>
            <a:pPr marL="2338212" lvl="1" indent="-457200">
              <a:lnSpc>
                <a:spcPct val="130000"/>
              </a:lnSpc>
              <a:buFont typeface="Arial"/>
              <a:buChar char="•"/>
            </a:pPr>
            <a:r>
              <a:rPr lang="en-US" sz="2600" dirty="0" smtClean="0">
                <a:ea typeface="Calibri"/>
                <a:cs typeface="Times New Roman"/>
              </a:rPr>
              <a:t>Mass flow rate</a:t>
            </a:r>
          </a:p>
          <a:p>
            <a:pPr marL="2338212" lvl="1" indent="-457200">
              <a:lnSpc>
                <a:spcPct val="130000"/>
              </a:lnSpc>
              <a:buFont typeface="Arial"/>
              <a:buChar char="•"/>
            </a:pPr>
            <a:r>
              <a:rPr lang="en-US" sz="2600" dirty="0" smtClean="0">
                <a:ea typeface="Calibri"/>
                <a:cs typeface="Times New Roman"/>
              </a:rPr>
              <a:t>Enthalpy</a:t>
            </a:r>
          </a:p>
          <a:p>
            <a:pPr marL="457200" marR="0" lvl="0" indent="-457200">
              <a:lnSpc>
                <a:spcPct val="130000"/>
              </a:lnSpc>
              <a:spcBef>
                <a:spcPts val="0"/>
              </a:spcBef>
              <a:spcAft>
                <a:spcPts val="0"/>
              </a:spcAft>
              <a:buFont typeface="Arial"/>
              <a:buChar char="•"/>
            </a:pPr>
            <a:r>
              <a:rPr lang="en-US" sz="2600" dirty="0" smtClean="0">
                <a:ea typeface="Calibri"/>
                <a:cs typeface="Times New Roman"/>
              </a:rPr>
              <a:t>Smooth transitions avoid discontinuities</a:t>
            </a:r>
          </a:p>
          <a:p>
            <a:pPr marL="457200" indent="-457200">
              <a:lnSpc>
                <a:spcPct val="130000"/>
              </a:lnSpc>
              <a:buFont typeface="Arial"/>
              <a:buChar char="•"/>
            </a:pPr>
            <a:r>
              <a:rPr lang="en-US" sz="2600" dirty="0" smtClean="0">
                <a:ea typeface="Calibri"/>
                <a:cs typeface="Times New Roman"/>
              </a:rPr>
              <a:t>Analytical solution is easily obtained</a:t>
            </a:r>
          </a:p>
          <a:p>
            <a:pPr marL="457200" indent="-457200">
              <a:lnSpc>
                <a:spcPct val="130000"/>
              </a:lnSpc>
              <a:buFont typeface="Arial"/>
              <a:buChar char="•"/>
            </a:pPr>
            <a:r>
              <a:rPr lang="en-US" sz="2600" dirty="0" smtClean="0">
                <a:ea typeface="Calibri"/>
                <a:cs typeface="Times New Roman"/>
              </a:rPr>
              <a:t>Python scripting automates input generation, running CTF, and analysis</a:t>
            </a:r>
          </a:p>
        </p:txBody>
      </p:sp>
      <p:sp>
        <p:nvSpPr>
          <p:cNvPr id="34" name="Rectangle 33"/>
          <p:cNvSpPr/>
          <p:nvPr/>
        </p:nvSpPr>
        <p:spPr>
          <a:xfrm>
            <a:off x="14782800" y="6553200"/>
            <a:ext cx="14210533" cy="13898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228600" y="20802600"/>
            <a:ext cx="14173200" cy="15163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p:nvPr/>
        </p:nvSpPr>
        <p:spPr>
          <a:xfrm>
            <a:off x="688978" y="22359942"/>
            <a:ext cx="6705600" cy="707886"/>
          </a:xfrm>
          <a:prstGeom prst="rect">
            <a:avLst/>
          </a:prstGeom>
          <a:noFill/>
        </p:spPr>
        <p:txBody>
          <a:bodyPr wrap="square" rtlCol="0">
            <a:spAutoFit/>
          </a:bodyPr>
          <a:lstStyle/>
          <a:p>
            <a:pPr algn="ctr"/>
            <a:r>
              <a:rPr lang="en-US" sz="4000" b="1" dirty="0" smtClean="0">
                <a:solidFill>
                  <a:srgbClr val="003399"/>
                </a:solidFill>
              </a:rPr>
              <a:t>Spatial</a:t>
            </a:r>
            <a:endParaRPr lang="en-US" sz="4000" b="1" dirty="0">
              <a:solidFill>
                <a:srgbClr val="003399"/>
              </a:solidFill>
            </a:endParaRPr>
          </a:p>
        </p:txBody>
      </p:sp>
      <p:sp>
        <p:nvSpPr>
          <p:cNvPr id="37" name="TextBox 36"/>
          <p:cNvSpPr txBox="1"/>
          <p:nvPr/>
        </p:nvSpPr>
        <p:spPr>
          <a:xfrm>
            <a:off x="7600944" y="22402800"/>
            <a:ext cx="6172200" cy="707886"/>
          </a:xfrm>
          <a:prstGeom prst="rect">
            <a:avLst/>
          </a:prstGeom>
          <a:noFill/>
        </p:spPr>
        <p:txBody>
          <a:bodyPr wrap="square" rtlCol="0">
            <a:spAutoFit/>
          </a:bodyPr>
          <a:lstStyle/>
          <a:p>
            <a:pPr algn="ctr"/>
            <a:r>
              <a:rPr lang="en-US" sz="4000" b="1" dirty="0" smtClean="0">
                <a:solidFill>
                  <a:srgbClr val="003399"/>
                </a:solidFill>
              </a:rPr>
              <a:t>Temporal</a:t>
            </a:r>
            <a:endParaRPr lang="en-US" sz="4000" b="1" dirty="0">
              <a:solidFill>
                <a:srgbClr val="003399"/>
              </a:solidFill>
            </a:endParaRPr>
          </a:p>
        </p:txBody>
      </p:sp>
      <p:pic>
        <p:nvPicPr>
          <p:cNvPr id="38" name="Picture 2" descr="\\mnelabs02\users\ayp5082\Downloads\psu_blue.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347628" y="3429000"/>
            <a:ext cx="5913172" cy="2643908"/>
          </a:xfrm>
          <a:prstGeom prst="rect">
            <a:avLst/>
          </a:prstGeom>
          <a:noFill/>
          <a:extLst>
            <a:ext uri="{909E8E84-426E-40dd-AFC4-6F175D3DCCD1}">
              <a14:hiddenFill xmlns:a14="http://schemas.microsoft.com/office/drawing/2010/main">
                <a:solidFill>
                  <a:srgbClr val="FFFFFF"/>
                </a:solidFill>
              </a14:hiddenFill>
            </a:ext>
          </a:extLst>
        </p:spPr>
      </p:pic>
      <p:sp>
        <p:nvSpPr>
          <p:cNvPr id="23" name="Rectangle 22"/>
          <p:cNvSpPr/>
          <p:nvPr/>
        </p:nvSpPr>
        <p:spPr>
          <a:xfrm>
            <a:off x="14935200" y="31927800"/>
            <a:ext cx="13868400" cy="4093428"/>
          </a:xfrm>
          <a:prstGeom prst="rect">
            <a:avLst/>
          </a:prstGeom>
        </p:spPr>
        <p:txBody>
          <a:bodyPr wrap="square">
            <a:spAutoFit/>
          </a:bodyPr>
          <a:lstStyle/>
          <a:p>
            <a:pPr algn="just"/>
            <a:r>
              <a:rPr lang="en-US" sz="2600" dirty="0" smtClean="0"/>
              <a:t>The residual formulation of CTF allows for a numerical computation of the multivariable </a:t>
            </a:r>
            <a:r>
              <a:rPr lang="en-US" sz="2600" dirty="0" err="1" smtClean="0"/>
              <a:t>Jacobian</a:t>
            </a:r>
            <a:r>
              <a:rPr lang="en-US" sz="2600" dirty="0" smtClean="0"/>
              <a:t> matrix compared to the original analytical derivation of a pressure matrix. The 1-D isokinetic single phase liquid verification problem is a good verification problem due its isolation of the order of accuracies through modified equation analysis. The discretization error for both versions of the code converged to zero with decreasing time step and axial mesh size. The order of accuracy for the temporal and spatial refinements matched very closely with the modified equation analysis for both codes. For all of these data points, the residual formulation of the code showed discretization errors that were very close with the original version of the </a:t>
            </a:r>
            <a:r>
              <a:rPr lang="en-US" sz="2600" dirty="0"/>
              <a:t>code. This work will be expanded to </a:t>
            </a:r>
            <a:r>
              <a:rPr lang="en-US" sz="2600" dirty="0" smtClean="0"/>
              <a:t>perform verification </a:t>
            </a:r>
            <a:r>
              <a:rPr lang="en-US" sz="2600" dirty="0"/>
              <a:t>on the single phase equations in both axial and transverse </a:t>
            </a:r>
            <a:r>
              <a:rPr lang="en-US" sz="2600" dirty="0" smtClean="0"/>
              <a:t>dimensions, </a:t>
            </a:r>
            <a:r>
              <a:rPr lang="en-US" sz="2600" dirty="0"/>
              <a:t>and </a:t>
            </a:r>
            <a:r>
              <a:rPr lang="en-US" sz="2600" dirty="0" smtClean="0"/>
              <a:t>coupled fluid </a:t>
            </a:r>
            <a:r>
              <a:rPr lang="en-US" sz="2600" dirty="0"/>
              <a:t>heat </a:t>
            </a:r>
            <a:r>
              <a:rPr lang="en-US" sz="2600" dirty="0" smtClean="0"/>
              <a:t>conduction. </a:t>
            </a:r>
            <a:endParaRPr lang="en-US" sz="2600" dirty="0"/>
          </a:p>
        </p:txBody>
      </p:sp>
      <p:sp>
        <p:nvSpPr>
          <p:cNvPr id="48" name="Rectangle 47"/>
          <p:cNvSpPr/>
          <p:nvPr/>
        </p:nvSpPr>
        <p:spPr>
          <a:xfrm>
            <a:off x="304800" y="33909000"/>
            <a:ext cx="14097000" cy="1652760"/>
          </a:xfrm>
          <a:prstGeom prst="rect">
            <a:avLst/>
          </a:prstGeom>
        </p:spPr>
        <p:txBody>
          <a:bodyPr wrap="square" numCol="2">
            <a:spAutoFit/>
          </a:bodyPr>
          <a:lstStyle/>
          <a:p>
            <a:pPr algn="ctr">
              <a:lnSpc>
                <a:spcPct val="130000"/>
              </a:lnSpc>
            </a:pPr>
            <a:r>
              <a:rPr lang="en-US" sz="2600" dirty="0" smtClean="0">
                <a:ea typeface="Calibri"/>
                <a:cs typeface="Times New Roman"/>
              </a:rPr>
              <a:t>Time step size reduce by half</a:t>
            </a:r>
          </a:p>
          <a:p>
            <a:pPr algn="ctr">
              <a:lnSpc>
                <a:spcPct val="130000"/>
              </a:lnSpc>
            </a:pPr>
            <a:r>
              <a:rPr lang="en-US" sz="2600" dirty="0" smtClean="0">
                <a:ea typeface="Calibri"/>
                <a:cs typeface="Times New Roman"/>
              </a:rPr>
              <a:t>Observed error converges </a:t>
            </a:r>
            <a:r>
              <a:rPr lang="en-US" sz="2600" dirty="0">
                <a:ea typeface="Calibri"/>
                <a:cs typeface="Times New Roman"/>
              </a:rPr>
              <a:t>to </a:t>
            </a:r>
            <a:r>
              <a:rPr lang="en-US" sz="2600" dirty="0" smtClean="0">
                <a:ea typeface="Calibri"/>
                <a:cs typeface="Times New Roman"/>
              </a:rPr>
              <a:t>zero </a:t>
            </a:r>
          </a:p>
          <a:p>
            <a:pPr algn="ctr">
              <a:lnSpc>
                <a:spcPct val="130000"/>
              </a:lnSpc>
            </a:pPr>
            <a:r>
              <a:rPr lang="en-US" sz="2600" dirty="0" smtClean="0">
                <a:ea typeface="Calibri"/>
                <a:cs typeface="Times New Roman"/>
              </a:rPr>
              <a:t>Calculated order of accuracy converges to 1</a:t>
            </a:r>
          </a:p>
          <a:p>
            <a:pPr algn="ctr">
              <a:lnSpc>
                <a:spcPct val="130000"/>
              </a:lnSpc>
            </a:pPr>
            <a:r>
              <a:rPr lang="en-US" sz="2600" dirty="0" smtClean="0">
                <a:ea typeface="Calibri"/>
                <a:cs typeface="Times New Roman"/>
              </a:rPr>
              <a:t>Mesh size reduced by half</a:t>
            </a:r>
          </a:p>
          <a:p>
            <a:pPr algn="ctr">
              <a:lnSpc>
                <a:spcPct val="130000"/>
              </a:lnSpc>
            </a:pPr>
            <a:r>
              <a:rPr lang="en-US" sz="2600" dirty="0" smtClean="0">
                <a:ea typeface="Calibri"/>
                <a:cs typeface="Times New Roman"/>
              </a:rPr>
              <a:t>Observed error converges to zero</a:t>
            </a:r>
          </a:p>
          <a:p>
            <a:pPr algn="ctr">
              <a:lnSpc>
                <a:spcPct val="130000"/>
              </a:lnSpc>
            </a:pPr>
            <a:r>
              <a:rPr lang="en-US" sz="2600" dirty="0" smtClean="0">
                <a:ea typeface="Calibri"/>
                <a:cs typeface="Times New Roman"/>
              </a:rPr>
              <a:t>Calculated order of accuracy converges to 1</a:t>
            </a:r>
          </a:p>
        </p:txBody>
      </p:sp>
      <p:sp>
        <p:nvSpPr>
          <p:cNvPr id="49" name="TextBox 48"/>
          <p:cNvSpPr txBox="1"/>
          <p:nvPr/>
        </p:nvSpPr>
        <p:spPr>
          <a:xfrm>
            <a:off x="14782800" y="20802600"/>
            <a:ext cx="14173200" cy="1243417"/>
          </a:xfrm>
          <a:prstGeom prst="rect">
            <a:avLst/>
          </a:prstGeom>
          <a:noFill/>
        </p:spPr>
        <p:txBody>
          <a:bodyPr wrap="square" rtlCol="0">
            <a:spAutoFit/>
          </a:bodyPr>
          <a:lstStyle/>
          <a:p>
            <a:pPr algn="ctr"/>
            <a:r>
              <a:rPr lang="en-US" b="1" dirty="0" smtClean="0">
                <a:solidFill>
                  <a:srgbClr val="003399"/>
                </a:solidFill>
              </a:rPr>
              <a:t>Error Comparison</a:t>
            </a:r>
            <a:endParaRPr lang="en-US" b="1" dirty="0">
              <a:solidFill>
                <a:srgbClr val="003399"/>
              </a:solidFill>
            </a:endParaRPr>
          </a:p>
        </p:txBody>
      </p:sp>
      <p:pic>
        <p:nvPicPr>
          <p:cNvPr id="50" name="Picture 49" descr="Error_comparison_rho.png"/>
          <p:cNvPicPr>
            <a:picLocks noChangeAspect="1"/>
          </p:cNvPicPr>
          <p:nvPr/>
        </p:nvPicPr>
        <p:blipFill rotWithShape="1">
          <a:blip r:embed="rId12">
            <a:extLst>
              <a:ext uri="{28A0092B-C50C-407E-A947-70E740481C1C}">
                <a14:useLocalDpi xmlns:a14="http://schemas.microsoft.com/office/drawing/2010/main" val="0"/>
              </a:ext>
            </a:extLst>
          </a:blip>
          <a:srcRect l="6421" t="4911" r="8179" b="3878"/>
          <a:stretch/>
        </p:blipFill>
        <p:spPr>
          <a:xfrm>
            <a:off x="15621000" y="22098000"/>
            <a:ext cx="12437562" cy="6641935"/>
          </a:xfrm>
          <a:prstGeom prst="rect">
            <a:avLst/>
          </a:prstGeom>
        </p:spPr>
      </p:pic>
      <p:sp>
        <p:nvSpPr>
          <p:cNvPr id="51" name="Rectangle 50"/>
          <p:cNvSpPr/>
          <p:nvPr/>
        </p:nvSpPr>
        <p:spPr>
          <a:xfrm>
            <a:off x="15011400" y="28803600"/>
            <a:ext cx="13716000" cy="2152897"/>
          </a:xfrm>
          <a:prstGeom prst="rect">
            <a:avLst/>
          </a:prstGeom>
        </p:spPr>
        <p:txBody>
          <a:bodyPr wrap="square">
            <a:spAutoFit/>
          </a:bodyPr>
          <a:lstStyle/>
          <a:p>
            <a:pPr marL="457200" marR="0" lvl="0" indent="-457200">
              <a:lnSpc>
                <a:spcPct val="130000"/>
              </a:lnSpc>
              <a:spcBef>
                <a:spcPts val="0"/>
              </a:spcBef>
              <a:spcAft>
                <a:spcPts val="0"/>
              </a:spcAft>
              <a:buFont typeface="Arial"/>
              <a:buChar char="•"/>
            </a:pPr>
            <a:r>
              <a:rPr lang="en-US" sz="2600" dirty="0" smtClean="0">
                <a:ea typeface="Calibri"/>
                <a:cs typeface="Times New Roman"/>
              </a:rPr>
              <a:t>The numerical error will propagate through the solution resulting in more error at the outlet</a:t>
            </a:r>
          </a:p>
          <a:p>
            <a:pPr marL="457200" marR="0" lvl="0" indent="-457200">
              <a:lnSpc>
                <a:spcPct val="130000"/>
              </a:lnSpc>
              <a:spcBef>
                <a:spcPts val="0"/>
              </a:spcBef>
              <a:spcAft>
                <a:spcPts val="0"/>
              </a:spcAft>
              <a:buFont typeface="Arial"/>
              <a:buChar char="•"/>
            </a:pPr>
            <a:r>
              <a:rPr lang="en-US" sz="2600" dirty="0" smtClean="0">
                <a:ea typeface="Calibri"/>
                <a:cs typeface="Times New Roman"/>
              </a:rPr>
              <a:t>The expected error can be computed from the known solution, and compared to the observed</a:t>
            </a:r>
          </a:p>
          <a:p>
            <a:pPr marL="457200" marR="0" lvl="0" indent="-457200">
              <a:lnSpc>
                <a:spcPct val="130000"/>
              </a:lnSpc>
              <a:spcBef>
                <a:spcPts val="0"/>
              </a:spcBef>
              <a:spcAft>
                <a:spcPts val="0"/>
              </a:spcAft>
              <a:buFont typeface="Arial"/>
              <a:buChar char="•"/>
            </a:pPr>
            <a:r>
              <a:rPr lang="en-US" sz="2600" dirty="0" smtClean="0">
                <a:ea typeface="Calibri"/>
                <a:cs typeface="Times New Roman"/>
              </a:rPr>
              <a:t>The expected error is local, and was found to scale by dimensionless length</a:t>
            </a:r>
          </a:p>
          <a:p>
            <a:pPr marL="457200" marR="0" lvl="0" indent="-457200">
              <a:lnSpc>
                <a:spcPct val="130000"/>
              </a:lnSpc>
              <a:spcBef>
                <a:spcPts val="0"/>
              </a:spcBef>
              <a:spcAft>
                <a:spcPts val="0"/>
              </a:spcAft>
              <a:buFont typeface="Arial"/>
              <a:buChar char="•"/>
            </a:pPr>
            <a:r>
              <a:rPr lang="en-US" sz="2600" dirty="0" smtClean="0">
                <a:ea typeface="Calibri"/>
                <a:cs typeface="Times New Roman"/>
              </a:rPr>
              <a:t>Scaled expected error matches closely with observed error while in asymptotic range</a:t>
            </a:r>
          </a:p>
        </p:txBody>
      </p:sp>
      <p:pic>
        <p:nvPicPr>
          <p:cNvPr id="24" name="Picture 23" descr="mass_FDE.pn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371600" y="8686800"/>
            <a:ext cx="6276472" cy="1174907"/>
          </a:xfrm>
          <a:prstGeom prst="rect">
            <a:avLst/>
          </a:prstGeom>
        </p:spPr>
      </p:pic>
      <p:pic>
        <p:nvPicPr>
          <p:cNvPr id="25" name="Picture 24" descr="momentum_FDE.png"/>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371600" y="9753600"/>
            <a:ext cx="8834720" cy="1180276"/>
          </a:xfrm>
          <a:prstGeom prst="rect">
            <a:avLst/>
          </a:prstGeom>
        </p:spPr>
      </p:pic>
      <p:pic>
        <p:nvPicPr>
          <p:cNvPr id="26" name="Picture 25" descr="energy_FDE_1.png"/>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1340358" y="10820400"/>
            <a:ext cx="8604514" cy="914400"/>
          </a:xfrm>
          <a:prstGeom prst="rect">
            <a:avLst/>
          </a:prstGeom>
        </p:spPr>
      </p:pic>
      <p:pic>
        <p:nvPicPr>
          <p:cNvPr id="52" name="Picture 51" descr="energy_FDE_2.png"/>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4111841" y="11734800"/>
            <a:ext cx="4000865" cy="990600"/>
          </a:xfrm>
          <a:prstGeom prst="rect">
            <a:avLst/>
          </a:prstGeom>
        </p:spPr>
      </p:pic>
      <p:pic>
        <p:nvPicPr>
          <p:cNvPr id="53" name="Picture 52" descr="EOS_FDE.png"/>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1143000" y="12725400"/>
            <a:ext cx="9321798" cy="987015"/>
          </a:xfrm>
          <a:prstGeom prst="rect">
            <a:avLst/>
          </a:prstGeom>
        </p:spPr>
      </p:pic>
      <p:pic>
        <p:nvPicPr>
          <p:cNvPr id="55" name="Picture 54" descr="mass_FDE.png"/>
          <p:cNvPicPr>
            <a:picLocks noChangeAspect="1"/>
          </p:cNvPicPr>
          <p:nvPr/>
        </p:nvPicPr>
        <p:blipFill rotWithShape="1">
          <a:blip r:embed="rId13">
            <a:extLst>
              <a:ext uri="{28A0092B-C50C-407E-A947-70E740481C1C}">
                <a14:useLocalDpi xmlns:a14="http://schemas.microsoft.com/office/drawing/2010/main" val="0"/>
              </a:ext>
            </a:extLst>
          </a:blip>
          <a:srcRect l="88849"/>
          <a:stretch/>
        </p:blipFill>
        <p:spPr>
          <a:xfrm>
            <a:off x="8153400" y="11734800"/>
            <a:ext cx="635478" cy="1066800"/>
          </a:xfrm>
          <a:prstGeom prst="rect">
            <a:avLst/>
          </a:prstGeom>
        </p:spPr>
      </p:pic>
      <p:sp>
        <p:nvSpPr>
          <p:cNvPr id="56" name="TextBox 55"/>
          <p:cNvSpPr txBox="1"/>
          <p:nvPr/>
        </p:nvSpPr>
        <p:spPr>
          <a:xfrm>
            <a:off x="304800" y="8001000"/>
            <a:ext cx="10287000" cy="707886"/>
          </a:xfrm>
          <a:prstGeom prst="rect">
            <a:avLst/>
          </a:prstGeom>
          <a:noFill/>
        </p:spPr>
        <p:txBody>
          <a:bodyPr wrap="square" rtlCol="0">
            <a:spAutoFit/>
          </a:bodyPr>
          <a:lstStyle/>
          <a:p>
            <a:pPr algn="ctr"/>
            <a:r>
              <a:rPr lang="en-US" sz="4000" b="1" dirty="0" smtClean="0">
                <a:solidFill>
                  <a:srgbClr val="003399"/>
                </a:solidFill>
              </a:rPr>
              <a:t>Finite Difference Conservation Equations</a:t>
            </a:r>
            <a:endParaRPr lang="en-US" sz="4000" b="1" dirty="0">
              <a:solidFill>
                <a:srgbClr val="003399"/>
              </a:solidFill>
            </a:endParaRPr>
          </a:p>
        </p:txBody>
      </p:sp>
      <p:sp>
        <p:nvSpPr>
          <p:cNvPr id="57" name="TextBox 56"/>
          <p:cNvSpPr txBox="1"/>
          <p:nvPr/>
        </p:nvSpPr>
        <p:spPr>
          <a:xfrm>
            <a:off x="1828800" y="14097000"/>
            <a:ext cx="6705600" cy="707886"/>
          </a:xfrm>
          <a:prstGeom prst="rect">
            <a:avLst/>
          </a:prstGeom>
          <a:noFill/>
        </p:spPr>
        <p:txBody>
          <a:bodyPr wrap="square" rtlCol="0">
            <a:spAutoFit/>
          </a:bodyPr>
          <a:lstStyle/>
          <a:p>
            <a:pPr algn="ctr"/>
            <a:r>
              <a:rPr lang="en-US" sz="4000" b="1" dirty="0" smtClean="0">
                <a:solidFill>
                  <a:srgbClr val="003399"/>
                </a:solidFill>
              </a:rPr>
              <a:t>Modified Equation Analysis</a:t>
            </a:r>
            <a:endParaRPr lang="en-US" sz="4000" b="1" dirty="0">
              <a:solidFill>
                <a:srgbClr val="003399"/>
              </a:solidFill>
            </a:endParaRPr>
          </a:p>
        </p:txBody>
      </p:sp>
      <p:sp>
        <p:nvSpPr>
          <p:cNvPr id="58" name="TextBox 57"/>
          <p:cNvSpPr txBox="1"/>
          <p:nvPr/>
        </p:nvSpPr>
        <p:spPr>
          <a:xfrm>
            <a:off x="1371600" y="16078200"/>
            <a:ext cx="6705600" cy="707886"/>
          </a:xfrm>
          <a:prstGeom prst="rect">
            <a:avLst/>
          </a:prstGeom>
          <a:noFill/>
        </p:spPr>
        <p:txBody>
          <a:bodyPr wrap="square" rtlCol="0">
            <a:spAutoFit/>
          </a:bodyPr>
          <a:lstStyle/>
          <a:p>
            <a:pPr algn="ctr"/>
            <a:r>
              <a:rPr lang="en-US" sz="4000" b="1" dirty="0" smtClean="0">
                <a:solidFill>
                  <a:srgbClr val="003399"/>
                </a:solidFill>
              </a:rPr>
              <a:t>Residual Formulation</a:t>
            </a:r>
            <a:endParaRPr lang="en-US" sz="4000" b="1" dirty="0">
              <a:solidFill>
                <a:srgbClr val="003399"/>
              </a:solidFill>
            </a:endParaRPr>
          </a:p>
        </p:txBody>
      </p:sp>
      <p:pic>
        <p:nvPicPr>
          <p:cNvPr id="54" name="Picture 53" descr="MEA_error.png"/>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3733800" y="15087600"/>
            <a:ext cx="3865055" cy="1020430"/>
          </a:xfrm>
          <a:prstGeom prst="rect">
            <a:avLst/>
          </a:prstGeom>
        </p:spPr>
      </p:pic>
      <p:sp>
        <p:nvSpPr>
          <p:cNvPr id="59" name="TextBox 58"/>
          <p:cNvSpPr txBox="1"/>
          <p:nvPr/>
        </p:nvSpPr>
        <p:spPr>
          <a:xfrm>
            <a:off x="2514600" y="15316200"/>
            <a:ext cx="1184915" cy="523220"/>
          </a:xfrm>
          <a:prstGeom prst="rect">
            <a:avLst/>
          </a:prstGeom>
          <a:noFill/>
        </p:spPr>
        <p:txBody>
          <a:bodyPr wrap="none" rtlCol="0">
            <a:spAutoFit/>
          </a:bodyPr>
          <a:lstStyle/>
          <a:p>
            <a:r>
              <a:rPr lang="en-US" sz="2800" dirty="0" smtClean="0"/>
              <a:t>Error =</a:t>
            </a:r>
            <a:endParaRPr lang="en-US" sz="2800" dirty="0"/>
          </a:p>
        </p:txBody>
      </p:sp>
      <p:sp>
        <p:nvSpPr>
          <p:cNvPr id="62" name="TextBox 61"/>
          <p:cNvSpPr txBox="1"/>
          <p:nvPr/>
        </p:nvSpPr>
        <p:spPr>
          <a:xfrm>
            <a:off x="457200" y="9067800"/>
            <a:ext cx="890263" cy="492443"/>
          </a:xfrm>
          <a:prstGeom prst="rect">
            <a:avLst/>
          </a:prstGeom>
          <a:noFill/>
        </p:spPr>
        <p:txBody>
          <a:bodyPr wrap="none" rtlCol="0">
            <a:spAutoFit/>
          </a:bodyPr>
          <a:lstStyle/>
          <a:p>
            <a:r>
              <a:rPr lang="en-US" sz="2600" dirty="0" smtClean="0"/>
              <a:t>Mass</a:t>
            </a:r>
            <a:endParaRPr lang="en-US" sz="2600" dirty="0"/>
          </a:p>
        </p:txBody>
      </p:sp>
      <p:sp>
        <p:nvSpPr>
          <p:cNvPr id="63" name="TextBox 62"/>
          <p:cNvSpPr txBox="1"/>
          <p:nvPr/>
        </p:nvSpPr>
        <p:spPr>
          <a:xfrm>
            <a:off x="381000" y="10134600"/>
            <a:ext cx="996086" cy="492443"/>
          </a:xfrm>
          <a:prstGeom prst="rect">
            <a:avLst/>
          </a:prstGeom>
          <a:noFill/>
        </p:spPr>
        <p:txBody>
          <a:bodyPr wrap="none" rtlCol="0">
            <a:spAutoFit/>
          </a:bodyPr>
          <a:lstStyle/>
          <a:p>
            <a:r>
              <a:rPr lang="en-US" sz="2600" dirty="0" smtClean="0"/>
              <a:t>Mom.</a:t>
            </a:r>
            <a:endParaRPr lang="en-US" sz="2600" dirty="0"/>
          </a:p>
        </p:txBody>
      </p:sp>
      <p:sp>
        <p:nvSpPr>
          <p:cNvPr id="64" name="TextBox 63"/>
          <p:cNvSpPr txBox="1"/>
          <p:nvPr/>
        </p:nvSpPr>
        <p:spPr>
          <a:xfrm>
            <a:off x="228600" y="11547157"/>
            <a:ext cx="1120820" cy="492443"/>
          </a:xfrm>
          <a:prstGeom prst="rect">
            <a:avLst/>
          </a:prstGeom>
          <a:noFill/>
        </p:spPr>
        <p:txBody>
          <a:bodyPr wrap="none" rtlCol="0">
            <a:spAutoFit/>
          </a:bodyPr>
          <a:lstStyle/>
          <a:p>
            <a:r>
              <a:rPr lang="en-US" sz="2600" dirty="0" smtClean="0"/>
              <a:t>Energy</a:t>
            </a:r>
            <a:endParaRPr lang="en-US" sz="2600" dirty="0"/>
          </a:p>
        </p:txBody>
      </p:sp>
      <p:sp>
        <p:nvSpPr>
          <p:cNvPr id="65" name="TextBox 64"/>
          <p:cNvSpPr txBox="1"/>
          <p:nvPr/>
        </p:nvSpPr>
        <p:spPr>
          <a:xfrm>
            <a:off x="533400" y="12954000"/>
            <a:ext cx="721434" cy="492443"/>
          </a:xfrm>
          <a:prstGeom prst="rect">
            <a:avLst/>
          </a:prstGeom>
          <a:noFill/>
        </p:spPr>
        <p:txBody>
          <a:bodyPr wrap="none" rtlCol="0">
            <a:spAutoFit/>
          </a:bodyPr>
          <a:lstStyle/>
          <a:p>
            <a:r>
              <a:rPr lang="en-US" sz="2600" dirty="0" smtClean="0"/>
              <a:t>EOS</a:t>
            </a:r>
            <a:endParaRPr lang="en-US" sz="2600" dirty="0"/>
          </a:p>
        </p:txBody>
      </p:sp>
      <p:pic>
        <p:nvPicPr>
          <p:cNvPr id="61" name="Picture 60" descr="residual_formulation.png"/>
          <p:cNvPicPr>
            <a:picLocks noChangeAspect="1"/>
          </p:cNvPicPr>
          <p:nvPr/>
        </p:nvPicPr>
        <p:blipFill rotWithShape="1">
          <a:blip r:embed="rId19">
            <a:extLst>
              <a:ext uri="{28A0092B-C50C-407E-A947-70E740481C1C}">
                <a14:useLocalDpi xmlns:a14="http://schemas.microsoft.com/office/drawing/2010/main" val="0"/>
              </a:ext>
            </a:extLst>
          </a:blip>
          <a:srcRect b="90920"/>
          <a:stretch/>
        </p:blipFill>
        <p:spPr>
          <a:xfrm>
            <a:off x="2743200" y="16916401"/>
            <a:ext cx="4307352" cy="609600"/>
          </a:xfrm>
          <a:prstGeom prst="rect">
            <a:avLst/>
          </a:prstGeom>
        </p:spPr>
      </p:pic>
      <p:pic>
        <p:nvPicPr>
          <p:cNvPr id="67" name="Picture 66" descr="residual_formulation.png"/>
          <p:cNvPicPr>
            <a:picLocks noChangeAspect="1"/>
          </p:cNvPicPr>
          <p:nvPr/>
        </p:nvPicPr>
        <p:blipFill rotWithShape="1">
          <a:blip r:embed="rId19">
            <a:extLst>
              <a:ext uri="{28A0092B-C50C-407E-A947-70E740481C1C}">
                <a14:useLocalDpi xmlns:a14="http://schemas.microsoft.com/office/drawing/2010/main" val="0"/>
              </a:ext>
            </a:extLst>
          </a:blip>
          <a:srcRect t="89680"/>
          <a:stretch/>
        </p:blipFill>
        <p:spPr>
          <a:xfrm>
            <a:off x="2133600" y="19659600"/>
            <a:ext cx="4737224" cy="762000"/>
          </a:xfrm>
          <a:prstGeom prst="rect">
            <a:avLst/>
          </a:prstGeom>
        </p:spPr>
      </p:pic>
      <p:pic>
        <p:nvPicPr>
          <p:cNvPr id="68" name="Picture 67" descr="residual_formulation.png"/>
          <p:cNvPicPr>
            <a:picLocks noChangeAspect="1"/>
          </p:cNvPicPr>
          <p:nvPr/>
        </p:nvPicPr>
        <p:blipFill rotWithShape="1">
          <a:blip r:embed="rId19">
            <a:extLst>
              <a:ext uri="{28A0092B-C50C-407E-A947-70E740481C1C}">
                <a14:useLocalDpi xmlns:a14="http://schemas.microsoft.com/office/drawing/2010/main" val="0"/>
              </a:ext>
            </a:extLst>
          </a:blip>
          <a:srcRect t="44546" b="43327"/>
          <a:stretch/>
        </p:blipFill>
        <p:spPr>
          <a:xfrm>
            <a:off x="2590800" y="18211800"/>
            <a:ext cx="4434524" cy="838200"/>
          </a:xfrm>
          <a:prstGeom prst="rect">
            <a:avLst/>
          </a:prstGeom>
        </p:spPr>
      </p:pic>
      <p:pic>
        <p:nvPicPr>
          <p:cNvPr id="69" name="Picture 68" descr="residual_formulation.png"/>
          <p:cNvPicPr>
            <a:picLocks noChangeAspect="1"/>
          </p:cNvPicPr>
          <p:nvPr/>
        </p:nvPicPr>
        <p:blipFill rotWithShape="1">
          <a:blip r:embed="rId19">
            <a:extLst>
              <a:ext uri="{28A0092B-C50C-407E-A947-70E740481C1C}">
                <a14:useLocalDpi xmlns:a14="http://schemas.microsoft.com/office/drawing/2010/main" val="0"/>
              </a:ext>
            </a:extLst>
          </a:blip>
          <a:srcRect t="21848" b="67809"/>
          <a:stretch/>
        </p:blipFill>
        <p:spPr>
          <a:xfrm>
            <a:off x="2514600" y="17526000"/>
            <a:ext cx="4792181" cy="772597"/>
          </a:xfrm>
          <a:prstGeom prst="rect">
            <a:avLst/>
          </a:prstGeom>
        </p:spPr>
      </p:pic>
      <p:pic>
        <p:nvPicPr>
          <p:cNvPr id="70" name="Picture 69" descr="residual_formulation.png"/>
          <p:cNvPicPr>
            <a:picLocks noChangeAspect="1"/>
          </p:cNvPicPr>
          <p:nvPr/>
        </p:nvPicPr>
        <p:blipFill rotWithShape="1">
          <a:blip r:embed="rId19">
            <a:extLst>
              <a:ext uri="{28A0092B-C50C-407E-A947-70E740481C1C}">
                <a14:useLocalDpi xmlns:a14="http://schemas.microsoft.com/office/drawing/2010/main" val="0"/>
              </a:ext>
            </a:extLst>
          </a:blip>
          <a:srcRect t="67729" b="22641"/>
          <a:stretch/>
        </p:blipFill>
        <p:spPr>
          <a:xfrm>
            <a:off x="2593883" y="18973800"/>
            <a:ext cx="4568917" cy="685800"/>
          </a:xfrm>
          <a:prstGeom prst="rect">
            <a:avLst/>
          </a:prstGeom>
        </p:spPr>
      </p:pic>
      <p:sp>
        <p:nvSpPr>
          <p:cNvPr id="66" name="Rectangle 65"/>
          <p:cNvSpPr/>
          <p:nvPr/>
        </p:nvSpPr>
        <p:spPr>
          <a:xfrm>
            <a:off x="0" y="335340"/>
            <a:ext cx="29260800" cy="1569660"/>
          </a:xfrm>
          <a:prstGeom prst="rect">
            <a:avLst/>
          </a:prstGeom>
        </p:spPr>
        <p:txBody>
          <a:bodyPr wrap="square">
            <a:spAutoFit/>
          </a:bodyPr>
          <a:lstStyle/>
          <a:p>
            <a:pPr algn="ctr"/>
            <a:r>
              <a:rPr lang="en-US" sz="9600" dirty="0" smtClean="0">
                <a:solidFill>
                  <a:srgbClr val="003399"/>
                </a:solidFill>
              </a:rPr>
              <a:t>Initial 1-D Single Phase Liquid Verification of CTF </a:t>
            </a:r>
            <a:endParaRPr lang="en-US" sz="9600" dirty="0">
              <a:solidFill>
                <a:srgbClr val="003399"/>
              </a:solidFill>
            </a:endParaRPr>
          </a:p>
        </p:txBody>
      </p:sp>
    </p:spTree>
    <p:extLst>
      <p:ext uri="{BB962C8B-B14F-4D97-AF65-F5344CB8AC3E}">
        <p14:creationId xmlns:p14="http://schemas.microsoft.com/office/powerpoint/2010/main" val="575349425"/>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577</TotalTime>
  <Words>428</Words>
  <Application>Microsoft Macintosh PowerPoint</Application>
  <PresentationFormat>Custom</PresentationFormat>
  <Paragraphs>81</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ayp5082</dc:creator>
  <cp:lastModifiedBy>Chris Dances</cp:lastModifiedBy>
  <cp:revision>240</cp:revision>
  <dcterms:created xsi:type="dcterms:W3CDTF">2013-04-08T19:26:04Z</dcterms:created>
  <dcterms:modified xsi:type="dcterms:W3CDTF">2015-04-15T19:52:35Z</dcterms:modified>
</cp:coreProperties>
</file>