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260800" cy="36576000"/>
  <p:notesSz cx="6858000" cy="9144000"/>
  <p:defaultText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A21"/>
    <a:srgbClr val="0033CC"/>
    <a:srgbClr val="008E40"/>
    <a:srgbClr val="003399"/>
    <a:srgbClr val="F4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898" autoAdjust="0"/>
  </p:normalViewPr>
  <p:slideViewPr>
    <p:cSldViewPr>
      <p:cViewPr>
        <p:scale>
          <a:sx n="33" d="100"/>
          <a:sy n="33" d="100"/>
        </p:scale>
        <p:origin x="-898" y="3888"/>
      </p:cViewPr>
      <p:guideLst>
        <p:guide orient="horz" pos="11520"/>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dances:Github:Nureth-16:NURETH:Analytical_Solu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2654932839277"/>
          <c:y val="5.1595043815087602E-2"/>
          <c:w val="0.83292033348772598"/>
          <c:h val="0.76368780748010767"/>
        </c:manualLayout>
      </c:layout>
      <c:scatterChart>
        <c:scatterStyle val="lineMarker"/>
        <c:varyColors val="0"/>
        <c:ser>
          <c:idx val="0"/>
          <c:order val="0"/>
          <c:tx>
            <c:strRef>
              <c:f>'SS Rod Radial Profile_10'!$B$15</c:f>
              <c:strCache>
                <c:ptCount val="1"/>
                <c:pt idx="0">
                  <c:v>Analytical</c:v>
                </c:pt>
              </c:strCache>
            </c:strRef>
          </c:tx>
          <c:spPr>
            <a:ln w="44450">
              <a:solidFill>
                <a:srgbClr val="000000"/>
              </a:solidFill>
              <a:round/>
            </a:ln>
          </c:spPr>
          <c:marker>
            <c:symbol val="diamond"/>
            <c:size val="5"/>
            <c:spPr>
              <a:noFill/>
              <a:ln>
                <a:noFill/>
              </a:ln>
            </c:spPr>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Profile_10'!$C$15:$O$15</c:f>
              <c:numCache>
                <c:formatCode>0.000</c:formatCode>
                <c:ptCount val="13"/>
                <c:pt idx="0">
                  <c:v>92.056962314594628</c:v>
                </c:pt>
                <c:pt idx="1">
                  <c:v>91.728997504567388</c:v>
                </c:pt>
                <c:pt idx="2">
                  <c:v>90.417138264458373</c:v>
                </c:pt>
                <c:pt idx="3">
                  <c:v>87.793419784240399</c:v>
                </c:pt>
                <c:pt idx="4">
                  <c:v>83.85784206391331</c:v>
                </c:pt>
                <c:pt idx="5">
                  <c:v>78.610405103477248</c:v>
                </c:pt>
                <c:pt idx="6">
                  <c:v>72.051108902932199</c:v>
                </c:pt>
                <c:pt idx="7">
                  <c:v>64.179953462278107</c:v>
                </c:pt>
                <c:pt idx="8">
                  <c:v>54.996938781515048</c:v>
                </c:pt>
                <c:pt idx="9">
                  <c:v>44.502064860643131</c:v>
                </c:pt>
                <c:pt idx="10">
                  <c:v>32.859314104675327</c:v>
                </c:pt>
                <c:pt idx="11">
                  <c:v>5.4876097013893101</c:v>
                </c:pt>
                <c:pt idx="12">
                  <c:v>0</c:v>
                </c:pt>
              </c:numCache>
            </c:numRef>
          </c:yVal>
          <c:smooth val="0"/>
        </c:ser>
        <c:ser>
          <c:idx val="1"/>
          <c:order val="1"/>
          <c:tx>
            <c:strRef>
              <c:f>'SS Rod Radial Profile_10'!$B$16</c:f>
              <c:strCache>
                <c:ptCount val="1"/>
                <c:pt idx="0">
                  <c:v>Semi-implicit Trans</c:v>
                </c:pt>
              </c:strCache>
            </c:strRef>
          </c:tx>
          <c:spPr>
            <a:ln w="28800">
              <a:noFill/>
            </a:ln>
          </c:spPr>
          <c:marker>
            <c:symbol val="squar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Profile_10'!$C$16:$O$16</c:f>
              <c:numCache>
                <c:formatCode>0.000</c:formatCode>
                <c:ptCount val="13"/>
                <c:pt idx="0">
                  <c:v>91.641218333333356</c:v>
                </c:pt>
                <c:pt idx="1">
                  <c:v>91.259039444444497</c:v>
                </c:pt>
                <c:pt idx="2">
                  <c:v>90.11250277777782</c:v>
                </c:pt>
                <c:pt idx="3">
                  <c:v>87.571923888888946</c:v>
                </c:pt>
                <c:pt idx="4">
                  <c:v>83.691577777777809</c:v>
                </c:pt>
                <c:pt idx="5">
                  <c:v>78.485582222222206</c:v>
                </c:pt>
                <c:pt idx="6">
                  <c:v>71.959512777777803</c:v>
                </c:pt>
                <c:pt idx="7">
                  <c:v>64.116130000000013</c:v>
                </c:pt>
                <c:pt idx="8">
                  <c:v>54.956997222222221</c:v>
                </c:pt>
                <c:pt idx="9">
                  <c:v>44.48308388888892</c:v>
                </c:pt>
                <c:pt idx="10">
                  <c:v>32.850267777777781</c:v>
                </c:pt>
                <c:pt idx="11">
                  <c:v>5.4798788888888961</c:v>
                </c:pt>
                <c:pt idx="12">
                  <c:v>0</c:v>
                </c:pt>
              </c:numCache>
            </c:numRef>
          </c:yVal>
          <c:smooth val="1"/>
        </c:ser>
        <c:ser>
          <c:idx val="2"/>
          <c:order val="2"/>
          <c:tx>
            <c:strRef>
              <c:f>'SS Rod Radial Profile_10'!$B$18</c:f>
              <c:strCache>
                <c:ptCount val="1"/>
                <c:pt idx="0">
                  <c:v>Implicit SS</c:v>
                </c:pt>
              </c:strCache>
            </c:strRef>
          </c:tx>
          <c:spPr>
            <a:ln w="28800">
              <a:noFill/>
            </a:ln>
          </c:spPr>
          <c:marker>
            <c:symbol val="triangle"/>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Profile_10'!$C$18:$O$18</c:f>
              <c:numCache>
                <c:formatCode>0.000</c:formatCode>
                <c:ptCount val="13"/>
                <c:pt idx="0">
                  <c:v>91.646392777777749</c:v>
                </c:pt>
                <c:pt idx="1">
                  <c:v>91.264185555555557</c:v>
                </c:pt>
                <c:pt idx="2">
                  <c:v>90.117563888888924</c:v>
                </c:pt>
                <c:pt idx="3">
                  <c:v>87.57679777777777</c:v>
                </c:pt>
                <c:pt idx="4">
                  <c:v>83.696172777777747</c:v>
                </c:pt>
                <c:pt idx="5">
                  <c:v>78.489815555555538</c:v>
                </c:pt>
                <c:pt idx="6">
                  <c:v>71.963310000000007</c:v>
                </c:pt>
                <c:pt idx="7">
                  <c:v>64.119429444444464</c:v>
                </c:pt>
                <c:pt idx="8">
                  <c:v>54.959751111111103</c:v>
                </c:pt>
                <c:pt idx="9">
                  <c:v>44.485258888888922</c:v>
                </c:pt>
                <c:pt idx="10">
                  <c:v>32.85185333333331</c:v>
                </c:pt>
                <c:pt idx="11">
                  <c:v>5.4801488888889107</c:v>
                </c:pt>
                <c:pt idx="12">
                  <c:v>0</c:v>
                </c:pt>
              </c:numCache>
            </c:numRef>
          </c:yVal>
          <c:smooth val="1"/>
        </c:ser>
        <c:ser>
          <c:idx val="3"/>
          <c:order val="3"/>
          <c:tx>
            <c:strRef>
              <c:f>'SS Rod Radial Profile_10'!$B$17</c:f>
              <c:strCache>
                <c:ptCount val="1"/>
                <c:pt idx="0">
                  <c:v>Implicit Trans</c:v>
                </c:pt>
              </c:strCache>
            </c:strRef>
          </c:tx>
          <c:spPr>
            <a:ln w="28800">
              <a:noFill/>
            </a:ln>
          </c:spPr>
          <c:marker>
            <c:symbol val="x"/>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Profile_10'!$C$17:$O$17</c:f>
              <c:numCache>
                <c:formatCode>0.000</c:formatCode>
                <c:ptCount val="13"/>
                <c:pt idx="0">
                  <c:v>91.616974074074108</c:v>
                </c:pt>
                <c:pt idx="1">
                  <c:v>91.234928333333372</c:v>
                </c:pt>
                <c:pt idx="2">
                  <c:v>90.088791111111064</c:v>
                </c:pt>
                <c:pt idx="3">
                  <c:v>87.549086666666653</c:v>
                </c:pt>
                <c:pt idx="4">
                  <c:v>83.670047222222195</c:v>
                </c:pt>
                <c:pt idx="5">
                  <c:v>78.465749999999986</c:v>
                </c:pt>
                <c:pt idx="6">
                  <c:v>71.941722777777755</c:v>
                </c:pt>
                <c:pt idx="7">
                  <c:v>64.100669444444463</c:v>
                </c:pt>
                <c:pt idx="8">
                  <c:v>54.944092222222217</c:v>
                </c:pt>
                <c:pt idx="9">
                  <c:v>44.472892222222207</c:v>
                </c:pt>
                <c:pt idx="10">
                  <c:v>32.842838333333347</c:v>
                </c:pt>
                <c:pt idx="11">
                  <c:v>5.4786138888888702</c:v>
                </c:pt>
                <c:pt idx="12">
                  <c:v>0</c:v>
                </c:pt>
              </c:numCache>
            </c:numRef>
          </c:yVal>
          <c:smooth val="1"/>
        </c:ser>
        <c:ser>
          <c:idx val="4"/>
          <c:order val="4"/>
          <c:tx>
            <c:strRef>
              <c:f>'SS Rod Radial Profile_10'!$B$19</c:f>
              <c:strCache>
                <c:ptCount val="1"/>
                <c:pt idx="0">
                  <c:v>Original</c:v>
                </c:pt>
              </c:strCache>
            </c:strRef>
          </c:tx>
          <c:spPr>
            <a:ln>
              <a:noFill/>
            </a:ln>
          </c:spPr>
          <c:marker>
            <c:symbol val="star"/>
            <c:size val="10"/>
          </c:marker>
          <c:xVal>
            <c:numRef>
              <c:f>'SS Rod Radial Profile_10'!$C$14:$O$14</c:f>
              <c:numCache>
                <c:formatCode>0.000</c:formatCode>
                <c:ptCount val="13"/>
                <c:pt idx="0">
                  <c:v>0</c:v>
                </c:pt>
                <c:pt idx="1">
                  <c:v>3.0487467113053598E-2</c:v>
                </c:pt>
                <c:pt idx="2">
                  <c:v>6.8172048926577203E-2</c:v>
                </c:pt>
                <c:pt idx="3">
                  <c:v>0.10992412593513699</c:v>
                </c:pt>
                <c:pt idx="4">
                  <c:v>0.15243733556526801</c:v>
                </c:pt>
                <c:pt idx="5">
                  <c:v>0.19521503960953099</c:v>
                </c:pt>
                <c:pt idx="6">
                  <c:v>0.23811473013894199</c:v>
                </c:pt>
                <c:pt idx="7">
                  <c:v>0.281080558439053</c:v>
                </c:pt>
                <c:pt idx="8">
                  <c:v>0.32408622087271199</c:v>
                </c:pt>
                <c:pt idx="9">
                  <c:v>0.36711771870965398</c:v>
                </c:pt>
                <c:pt idx="10">
                  <c:v>0.40960000000000102</c:v>
                </c:pt>
                <c:pt idx="11">
                  <c:v>0.41800000000000098</c:v>
                </c:pt>
                <c:pt idx="12">
                  <c:v>0.47499999999999898</c:v>
                </c:pt>
              </c:numCache>
            </c:numRef>
          </c:xVal>
          <c:yVal>
            <c:numRef>
              <c:f>'SS Rod Radial Profile_10'!$C$19:$O$19</c:f>
              <c:numCache>
                <c:formatCode>0.000</c:formatCode>
                <c:ptCount val="13"/>
                <c:pt idx="0">
                  <c:v>91.340188333333316</c:v>
                </c:pt>
                <c:pt idx="1">
                  <c:v>91.078732777777773</c:v>
                </c:pt>
                <c:pt idx="2">
                  <c:v>90.023040555555539</c:v>
                </c:pt>
                <c:pt idx="3">
                  <c:v>87.516014999999996</c:v>
                </c:pt>
                <c:pt idx="4">
                  <c:v>83.655597222222255</c:v>
                </c:pt>
                <c:pt idx="5">
                  <c:v>78.463755555555579</c:v>
                </c:pt>
                <c:pt idx="6">
                  <c:v>71.948620555555564</c:v>
                </c:pt>
                <c:pt idx="7">
                  <c:v>64.114104444444465</c:v>
                </c:pt>
                <c:pt idx="8">
                  <c:v>54.962395555555567</c:v>
                </c:pt>
                <c:pt idx="9">
                  <c:v>44.49484333333335</c:v>
                </c:pt>
                <c:pt idx="10">
                  <c:v>32.859314444444493</c:v>
                </c:pt>
                <c:pt idx="11">
                  <c:v>5.4876100000000054</c:v>
                </c:pt>
                <c:pt idx="12">
                  <c:v>0</c:v>
                </c:pt>
              </c:numCache>
            </c:numRef>
          </c:yVal>
          <c:smooth val="0"/>
        </c:ser>
        <c:dLbls>
          <c:showLegendKey val="0"/>
          <c:showVal val="0"/>
          <c:showCatName val="0"/>
          <c:showSerName val="0"/>
          <c:showPercent val="0"/>
          <c:showBubbleSize val="0"/>
        </c:dLbls>
        <c:axId val="124283904"/>
        <c:axId val="156333184"/>
      </c:scatterChart>
      <c:valAx>
        <c:axId val="124283904"/>
        <c:scaling>
          <c:orientation val="minMax"/>
        </c:scaling>
        <c:delete val="0"/>
        <c:axPos val="b"/>
        <c:title>
          <c:tx>
            <c:rich>
              <a:bodyPr/>
              <a:lstStyle/>
              <a:p>
                <a:pPr>
                  <a:defRPr sz="2400"/>
                </a:pPr>
                <a:r>
                  <a:rPr lang="en-US" sz="2400" b="1">
                    <a:latin typeface="Arial"/>
                  </a:rPr>
                  <a:t>Radius [cm]</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56333184"/>
        <c:crossesAt val="0"/>
        <c:crossBetween val="midCat"/>
      </c:valAx>
      <c:valAx>
        <c:axId val="156333184"/>
        <c:scaling>
          <c:orientation val="minMax"/>
        </c:scaling>
        <c:delete val="0"/>
        <c:axPos val="l"/>
        <c:majorGridlines>
          <c:spPr>
            <a:ln>
              <a:solidFill>
                <a:srgbClr val="B3B3B3"/>
              </a:solidFill>
            </a:ln>
          </c:spPr>
        </c:majorGridlines>
        <c:title>
          <c:tx>
            <c:rich>
              <a:bodyPr/>
              <a:lstStyle/>
              <a:p>
                <a:pPr>
                  <a:defRPr sz="2400"/>
                </a:pPr>
                <a:r>
                  <a:rPr lang="en-US" sz="2400" b="1">
                    <a:latin typeface="Arial"/>
                  </a:rPr>
                  <a:t>Temperature [C]</a:t>
                </a:r>
              </a:p>
            </c:rich>
          </c:tx>
          <c:layout/>
          <c:overlay val="1"/>
        </c:title>
        <c:numFmt formatCode="General" sourceLinked="0"/>
        <c:majorTickMark val="out"/>
        <c:minorTickMark val="none"/>
        <c:tickLblPos val="nextTo"/>
        <c:spPr>
          <a:ln>
            <a:solidFill>
              <a:srgbClr val="B3B3B3"/>
            </a:solidFill>
          </a:ln>
        </c:spPr>
        <c:txPr>
          <a:bodyPr/>
          <a:lstStyle/>
          <a:p>
            <a:pPr>
              <a:defRPr sz="2000"/>
            </a:pPr>
            <a:endParaRPr lang="en-US"/>
          </a:p>
        </c:txPr>
        <c:crossAx val="124283904"/>
        <c:crossesAt val="0"/>
        <c:crossBetween val="midCat"/>
      </c:valAx>
    </c:plotArea>
    <c:legend>
      <c:legendPos val="r"/>
      <c:layout>
        <c:manualLayout>
          <c:xMode val="edge"/>
          <c:yMode val="edge"/>
          <c:x val="0.13217145531233052"/>
          <c:y val="0.37470152655894162"/>
          <c:w val="0.35019362932078013"/>
          <c:h val="0.30475566645400198"/>
        </c:manualLayout>
      </c:layout>
      <c:overlay val="0"/>
      <c:spPr>
        <a:noFill/>
        <a:ln>
          <a:noFill/>
        </a:ln>
      </c:spPr>
      <c:txPr>
        <a:bodyPr/>
        <a:lstStyle/>
        <a:p>
          <a:pPr>
            <a:defRPr sz="2000"/>
          </a:pPr>
          <a:endParaRPr lang="en-US"/>
        </a:p>
      </c:txPr>
    </c:legend>
    <c:plotVisOnly val="1"/>
    <c:dispBlanksAs val="zero"/>
    <c:showDLblsOverMax val="1"/>
  </c:chart>
  <c:spPr>
    <a:solidFill>
      <a:srgbClr val="FFFFFF"/>
    </a:solidFill>
    <a:ln>
      <a:solidFill>
        <a:schemeClr val="tx1"/>
      </a:solid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11362270"/>
            <a:ext cx="248716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4389120" y="20726400"/>
            <a:ext cx="20482560" cy="934720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34844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7147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214080" y="1464739"/>
            <a:ext cx="65836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63040" y="1464739"/>
            <a:ext cx="192633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895598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97693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2" y="23503469"/>
            <a:ext cx="24871680" cy="726440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311402" y="15502472"/>
            <a:ext cx="24871680" cy="8000997"/>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28BAE-4352-426D-BB91-9C6CF2C2112E}" type="datetimeFigureOut">
              <a:rPr lang="en-US" smtClean="0"/>
              <a:t>8/23/2015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301592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630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4874240" y="8534403"/>
            <a:ext cx="12923520" cy="2413846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59674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3040" y="8187269"/>
            <a:ext cx="12928602"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463040" y="11599333"/>
            <a:ext cx="12928602"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4864082" y="8187269"/>
            <a:ext cx="12933680" cy="3412064"/>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4864082" y="11599333"/>
            <a:ext cx="12933680" cy="21073536"/>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28BAE-4352-426D-BB91-9C6CF2C2112E}" type="datetimeFigureOut">
              <a:rPr lang="en-US" smtClean="0"/>
              <a:t>8/23/2015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70703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28BAE-4352-426D-BB91-9C6CF2C2112E}" type="datetimeFigureOut">
              <a:rPr lang="en-US" smtClean="0"/>
              <a:t>8/23/2015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4065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28BAE-4352-426D-BB91-9C6CF2C2112E}" type="datetimeFigureOut">
              <a:rPr lang="en-US" smtClean="0"/>
              <a:t>8/23/2015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51775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1" y="1456267"/>
            <a:ext cx="9626602" cy="619760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1440160" y="1456269"/>
            <a:ext cx="16357600" cy="31216603"/>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63041" y="7653869"/>
            <a:ext cx="9626602" cy="25019003"/>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167243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25603200"/>
            <a:ext cx="17556480" cy="3022603"/>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5735322" y="3268133"/>
            <a:ext cx="17556480" cy="2194560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5735322" y="28625803"/>
            <a:ext cx="17556480" cy="4292597"/>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28BAE-4352-426D-BB91-9C6CF2C2112E}" type="datetimeFigureOut">
              <a:rPr lang="en-US" smtClean="0"/>
              <a:t>8/23/2015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A16EBA-F6A1-4C9F-9A3E-3F37952E1D96}" type="slidenum">
              <a:rPr lang="en-US" smtClean="0"/>
              <a:t>‹#›</a:t>
            </a:fld>
            <a:endParaRPr lang="en-US"/>
          </a:p>
        </p:txBody>
      </p:sp>
    </p:spTree>
    <p:extLst>
      <p:ext uri="{BB962C8B-B14F-4D97-AF65-F5344CB8AC3E}">
        <p14:creationId xmlns:p14="http://schemas.microsoft.com/office/powerpoint/2010/main" val="217778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3040" y="1464736"/>
            <a:ext cx="26334720" cy="60960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463040" y="8534403"/>
            <a:ext cx="26334720" cy="24138469"/>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463040" y="33900536"/>
            <a:ext cx="6827520" cy="1947333"/>
          </a:xfrm>
          <a:prstGeom prst="rect">
            <a:avLst/>
          </a:prstGeom>
        </p:spPr>
        <p:txBody>
          <a:bodyPr vert="horz" lIns="376202" tIns="188101" rIns="376202" bIns="188101" rtlCol="0" anchor="ctr"/>
          <a:lstStyle>
            <a:lvl1pPr algn="l">
              <a:defRPr sz="4900">
                <a:solidFill>
                  <a:schemeClr val="tx1">
                    <a:tint val="75000"/>
                  </a:schemeClr>
                </a:solidFill>
              </a:defRPr>
            </a:lvl1pPr>
          </a:lstStyle>
          <a:p>
            <a:fld id="{64E28BAE-4352-426D-BB91-9C6CF2C2112E}" type="datetimeFigureOut">
              <a:rPr lang="en-US" smtClean="0"/>
              <a:t>8/23/2015</a:t>
            </a:fld>
            <a:endParaRPr lang="en-US"/>
          </a:p>
        </p:txBody>
      </p:sp>
      <p:sp>
        <p:nvSpPr>
          <p:cNvPr id="5" name="Footer Placeholder 4"/>
          <p:cNvSpPr>
            <a:spLocks noGrp="1"/>
          </p:cNvSpPr>
          <p:nvPr>
            <p:ph type="ftr" sz="quarter" idx="3"/>
          </p:nvPr>
        </p:nvSpPr>
        <p:spPr>
          <a:xfrm>
            <a:off x="9997440" y="33900536"/>
            <a:ext cx="9265920" cy="1947333"/>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970240" y="33900536"/>
            <a:ext cx="6827520" cy="1947333"/>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1A16EBA-F6A1-4C9F-9A3E-3F37952E1D96}" type="slidenum">
              <a:rPr lang="en-US" smtClean="0"/>
              <a:t>‹#›</a:t>
            </a:fld>
            <a:endParaRPr lang="en-US"/>
          </a:p>
        </p:txBody>
      </p:sp>
    </p:spTree>
    <p:extLst>
      <p:ext uri="{BB962C8B-B14F-4D97-AF65-F5344CB8AC3E}">
        <p14:creationId xmlns:p14="http://schemas.microsoft.com/office/powerpoint/2010/main" val="1227256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024"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376202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645" indent="-1175633" algn="l" defTabSz="376202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702531" indent="-940506" algn="l" defTabSz="376202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543"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64555"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45567"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6580"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7592"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8604" indent="-940506" algn="l" defTabSz="376202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2024" rtl="0" eaLnBrk="1" latinLnBrk="0" hangingPunct="1">
        <a:defRPr sz="7400" kern="1200">
          <a:solidFill>
            <a:schemeClr val="tx1"/>
          </a:solidFill>
          <a:latin typeface="+mn-lt"/>
          <a:ea typeface="+mn-ea"/>
          <a:cs typeface="+mn-cs"/>
        </a:defRPr>
      </a:lvl1pPr>
      <a:lvl2pPr marL="1881012" algn="l" defTabSz="3762024" rtl="0" eaLnBrk="1" latinLnBrk="0" hangingPunct="1">
        <a:defRPr sz="7400" kern="1200">
          <a:solidFill>
            <a:schemeClr val="tx1"/>
          </a:solidFill>
          <a:latin typeface="+mn-lt"/>
          <a:ea typeface="+mn-ea"/>
          <a:cs typeface="+mn-cs"/>
        </a:defRPr>
      </a:lvl2pPr>
      <a:lvl3pPr marL="3762024" algn="l" defTabSz="3762024" rtl="0" eaLnBrk="1" latinLnBrk="0" hangingPunct="1">
        <a:defRPr sz="7400" kern="1200">
          <a:solidFill>
            <a:schemeClr val="tx1"/>
          </a:solidFill>
          <a:latin typeface="+mn-lt"/>
          <a:ea typeface="+mn-ea"/>
          <a:cs typeface="+mn-cs"/>
        </a:defRPr>
      </a:lvl3pPr>
      <a:lvl4pPr marL="5643037" algn="l" defTabSz="3762024" rtl="0" eaLnBrk="1" latinLnBrk="0" hangingPunct="1">
        <a:defRPr sz="7400" kern="1200">
          <a:solidFill>
            <a:schemeClr val="tx1"/>
          </a:solidFill>
          <a:latin typeface="+mn-lt"/>
          <a:ea typeface="+mn-ea"/>
          <a:cs typeface="+mn-cs"/>
        </a:defRPr>
      </a:lvl4pPr>
      <a:lvl5pPr marL="7524049" algn="l" defTabSz="3762024" rtl="0" eaLnBrk="1" latinLnBrk="0" hangingPunct="1">
        <a:defRPr sz="7400" kern="1200">
          <a:solidFill>
            <a:schemeClr val="tx1"/>
          </a:solidFill>
          <a:latin typeface="+mn-lt"/>
          <a:ea typeface="+mn-ea"/>
          <a:cs typeface="+mn-cs"/>
        </a:defRPr>
      </a:lvl5pPr>
      <a:lvl6pPr marL="9405061" algn="l" defTabSz="3762024" rtl="0" eaLnBrk="1" latinLnBrk="0" hangingPunct="1">
        <a:defRPr sz="7400" kern="1200">
          <a:solidFill>
            <a:schemeClr val="tx1"/>
          </a:solidFill>
          <a:latin typeface="+mn-lt"/>
          <a:ea typeface="+mn-ea"/>
          <a:cs typeface="+mn-cs"/>
        </a:defRPr>
      </a:lvl6pPr>
      <a:lvl7pPr marL="11286073" algn="l" defTabSz="3762024" rtl="0" eaLnBrk="1" latinLnBrk="0" hangingPunct="1">
        <a:defRPr sz="7400" kern="1200">
          <a:solidFill>
            <a:schemeClr val="tx1"/>
          </a:solidFill>
          <a:latin typeface="+mn-lt"/>
          <a:ea typeface="+mn-ea"/>
          <a:cs typeface="+mn-cs"/>
        </a:defRPr>
      </a:lvl7pPr>
      <a:lvl8pPr marL="13167086" algn="l" defTabSz="3762024" rtl="0" eaLnBrk="1" latinLnBrk="0" hangingPunct="1">
        <a:defRPr sz="7400" kern="1200">
          <a:solidFill>
            <a:schemeClr val="tx1"/>
          </a:solidFill>
          <a:latin typeface="+mn-lt"/>
          <a:ea typeface="+mn-ea"/>
          <a:cs typeface="+mn-cs"/>
        </a:defRPr>
      </a:lvl8pPr>
      <a:lvl9pPr marL="15048098" algn="l" defTabSz="376202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file://localhost/Users/chrisdances/Github/Nureth-16/images/Implicit-Diagram.jpg"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file://localhost/Users/chrisdances/Github/Nureth-16/images/Explicit-Diagram.jpg" TargetMode="External"/><Relationship Id="rId5" Type="http://schemas.openxmlformats.org/officeDocument/2006/relationships/image" Target="../media/image4.png"/><Relationship Id="rId10" Type="http://schemas.openxmlformats.org/officeDocument/2006/relationships/image" Target="../media/image5.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05" y="3581399"/>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987353"/>
            <a:ext cx="29260800" cy="1754326"/>
          </a:xfrm>
          <a:prstGeom prst="rect">
            <a:avLst/>
          </a:prstGeom>
          <a:noFill/>
        </p:spPr>
        <p:txBody>
          <a:bodyPr wrap="square" rtlCol="0">
            <a:spAutoFit/>
          </a:bodyPr>
          <a:lstStyle/>
          <a:p>
            <a:pPr algn="ctr"/>
            <a:r>
              <a:rPr lang="en-US" sz="5400" dirty="0" smtClean="0"/>
              <a:t>Chris Dances</a:t>
            </a:r>
          </a:p>
          <a:p>
            <a:pPr algn="ctr"/>
            <a:r>
              <a:rPr lang="en-US" sz="5400" dirty="0" smtClean="0"/>
              <a:t>Advisors: Dr. </a:t>
            </a:r>
            <a:r>
              <a:rPr lang="en-US" sz="5400" dirty="0" err="1" smtClean="0"/>
              <a:t>Kostadin</a:t>
            </a:r>
            <a:r>
              <a:rPr lang="en-US" sz="5400" dirty="0" smtClean="0"/>
              <a:t> </a:t>
            </a:r>
            <a:r>
              <a:rPr lang="en-US" sz="5400" dirty="0" err="1" smtClean="0"/>
              <a:t>Ivanov</a:t>
            </a:r>
            <a:r>
              <a:rPr lang="en-US" sz="5400" dirty="0" smtClean="0"/>
              <a:t> &amp; Dr. Maria </a:t>
            </a:r>
            <a:r>
              <a:rPr lang="en-US" sz="5400" dirty="0" err="1" smtClean="0"/>
              <a:t>Avramova</a:t>
            </a:r>
            <a:endParaRPr lang="en-US" sz="5400" dirty="0"/>
          </a:p>
        </p:txBody>
      </p:sp>
      <p:sp>
        <p:nvSpPr>
          <p:cNvPr id="6" name="TextBox 5"/>
          <p:cNvSpPr txBox="1"/>
          <p:nvPr/>
        </p:nvSpPr>
        <p:spPr>
          <a:xfrm>
            <a:off x="4509836" y="4648200"/>
            <a:ext cx="20178964" cy="1815882"/>
          </a:xfrm>
          <a:prstGeom prst="rect">
            <a:avLst/>
          </a:prstGeom>
          <a:noFill/>
        </p:spPr>
        <p:txBody>
          <a:bodyPr wrap="square" rtlCol="0">
            <a:spAutoFit/>
          </a:bodyPr>
          <a:lstStyle/>
          <a:p>
            <a:pPr algn="ctr"/>
            <a:r>
              <a:rPr lang="en-US" sz="5600" b="1" dirty="0" smtClean="0">
                <a:solidFill>
                  <a:srgbClr val="008E40"/>
                </a:solidFill>
              </a:rPr>
              <a:t>Objective: </a:t>
            </a:r>
            <a:r>
              <a:rPr lang="en-US" sz="5600" dirty="0" smtClean="0">
                <a:solidFill>
                  <a:srgbClr val="003399"/>
                </a:solidFill>
              </a:rPr>
              <a:t>To integrate 1D solid </a:t>
            </a:r>
            <a:r>
              <a:rPr lang="en-US" sz="5600" dirty="0">
                <a:solidFill>
                  <a:srgbClr val="003399"/>
                </a:solidFill>
              </a:rPr>
              <a:t>conduction equations into the </a:t>
            </a:r>
            <a:r>
              <a:rPr lang="en-US" sz="5600" dirty="0" smtClean="0">
                <a:solidFill>
                  <a:srgbClr val="003399"/>
                </a:solidFill>
              </a:rPr>
              <a:t>residual formulation CTF</a:t>
            </a:r>
            <a:endParaRPr lang="en-US" sz="5600" dirty="0">
              <a:solidFill>
                <a:srgbClr val="003399"/>
              </a:solidFill>
            </a:endParaRPr>
          </a:p>
        </p:txBody>
      </p:sp>
      <p:sp>
        <p:nvSpPr>
          <p:cNvPr id="7" name="Rectangle 6"/>
          <p:cNvSpPr/>
          <p:nvPr/>
        </p:nvSpPr>
        <p:spPr>
          <a:xfrm>
            <a:off x="245151" y="6553200"/>
            <a:ext cx="14156649"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4785978" y="20802600"/>
            <a:ext cx="14173200" cy="1524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5087600" y="30861000"/>
            <a:ext cx="13868400" cy="1231106"/>
          </a:xfrm>
          <a:prstGeom prst="rect">
            <a:avLst/>
          </a:prstGeom>
          <a:noFill/>
        </p:spPr>
        <p:txBody>
          <a:bodyPr wrap="square" rtlCol="0">
            <a:spAutoFit/>
          </a:bodyPr>
          <a:lstStyle/>
          <a:p>
            <a:pPr algn="ctr"/>
            <a:r>
              <a:rPr lang="en-US" b="1" dirty="0" smtClean="0">
                <a:solidFill>
                  <a:srgbClr val="003399"/>
                </a:solidFill>
              </a:rPr>
              <a:t>Conclusions and Future </a:t>
            </a:r>
            <a:r>
              <a:rPr lang="en-US" b="1" dirty="0">
                <a:solidFill>
                  <a:srgbClr val="003399"/>
                </a:solidFill>
              </a:rPr>
              <a:t>Work</a:t>
            </a:r>
          </a:p>
        </p:txBody>
      </p:sp>
      <p:sp>
        <p:nvSpPr>
          <p:cNvPr id="39" name="TextBox 38"/>
          <p:cNvSpPr txBox="1"/>
          <p:nvPr/>
        </p:nvSpPr>
        <p:spPr>
          <a:xfrm>
            <a:off x="228600" y="6553200"/>
            <a:ext cx="14173200" cy="1231106"/>
          </a:xfrm>
          <a:prstGeom prst="rect">
            <a:avLst/>
          </a:prstGeom>
          <a:noFill/>
        </p:spPr>
        <p:txBody>
          <a:bodyPr wrap="square" rtlCol="0">
            <a:spAutoFit/>
          </a:bodyPr>
          <a:lstStyle/>
          <a:p>
            <a:pPr algn="ctr"/>
            <a:r>
              <a:rPr lang="en-US" b="1" dirty="0" smtClean="0">
                <a:solidFill>
                  <a:srgbClr val="003399"/>
                </a:solidFill>
              </a:rPr>
              <a:t>1-D Single Phase Liquid + Solid</a:t>
            </a:r>
            <a:endParaRPr lang="en-US" b="1" dirty="0">
              <a:solidFill>
                <a:srgbClr val="003399"/>
              </a:solidFill>
            </a:endParaRPr>
          </a:p>
        </p:txBody>
      </p:sp>
      <p:sp>
        <p:nvSpPr>
          <p:cNvPr id="41" name="TextBox 40"/>
          <p:cNvSpPr txBox="1"/>
          <p:nvPr/>
        </p:nvSpPr>
        <p:spPr>
          <a:xfrm>
            <a:off x="228600" y="20878800"/>
            <a:ext cx="14173200" cy="1243417"/>
          </a:xfrm>
          <a:prstGeom prst="rect">
            <a:avLst/>
          </a:prstGeom>
          <a:noFill/>
        </p:spPr>
        <p:txBody>
          <a:bodyPr wrap="square" rtlCol="0">
            <a:spAutoFit/>
          </a:bodyPr>
          <a:lstStyle/>
          <a:p>
            <a:pPr algn="ctr"/>
            <a:r>
              <a:rPr lang="en-US" b="1" dirty="0" smtClean="0">
                <a:solidFill>
                  <a:srgbClr val="003399"/>
                </a:solidFill>
              </a:rPr>
              <a:t>Steady State Results</a:t>
            </a:r>
            <a:endParaRPr lang="en-US" b="1" dirty="0">
              <a:solidFill>
                <a:srgbClr val="003399"/>
              </a:solidFill>
            </a:endParaRPr>
          </a:p>
        </p:txBody>
      </p:sp>
      <p:sp>
        <p:nvSpPr>
          <p:cNvPr id="28" name="TextBox 27"/>
          <p:cNvSpPr txBox="1"/>
          <p:nvPr/>
        </p:nvSpPr>
        <p:spPr>
          <a:xfrm>
            <a:off x="14782800" y="6605183"/>
            <a:ext cx="14173200" cy="1243417"/>
          </a:xfrm>
          <a:prstGeom prst="rect">
            <a:avLst/>
          </a:prstGeom>
          <a:noFill/>
        </p:spPr>
        <p:txBody>
          <a:bodyPr wrap="square" rtlCol="0">
            <a:spAutoFit/>
          </a:bodyPr>
          <a:lstStyle/>
          <a:p>
            <a:pPr algn="ctr"/>
            <a:r>
              <a:rPr lang="en-US" b="1" dirty="0" smtClean="0">
                <a:solidFill>
                  <a:srgbClr val="003399"/>
                </a:solidFill>
              </a:rPr>
              <a:t>Verification Problem Setup</a:t>
            </a:r>
            <a:endParaRPr lang="en-US" b="1" dirty="0">
              <a:solidFill>
                <a:srgbClr val="003399"/>
              </a:solidFill>
            </a:endParaRP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ext uri="{D42A27DB-BD31-4B8C-83A1-F6EECF244321}">
                    <p14:modId xmlns:p14="http://schemas.microsoft.com/office/powerpoint/2010/main" val="1409676382"/>
                  </p:ext>
                </p:extLst>
              </p:nvPr>
            </p:nvGraphicFramePr>
            <p:xfrm>
              <a:off x="21640800" y="7848600"/>
              <a:ext cx="7123933" cy="9509758"/>
            </p:xfrm>
            <a:graphic>
              <a:graphicData uri="http://schemas.openxmlformats.org/drawingml/2006/table">
                <a:tbl>
                  <a:tblPr firstRow="1" bandRow="1">
                    <a:tableStyleId>{B301B821-A1FF-4177-AEE7-76D212191A09}</a:tableStyleId>
                  </a:tblPr>
                  <a:tblGrid>
                    <a:gridCol w="2583404"/>
                    <a:gridCol w="1643984"/>
                    <a:gridCol w="1643984"/>
                    <a:gridCol w="1252561"/>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522514">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400" i="1">
                                        <a:effectLst/>
                                        <a:latin typeface="Cambria Math"/>
                                      </a:rPr>
                                    </m:ctrlPr>
                                  </m:accPr>
                                  <m:e>
                                    <m:r>
                                      <a:rPr lang="en-US" sz="2400">
                                        <a:effectLst/>
                                        <a:latin typeface="Cambria Math"/>
                                      </a:rPr>
                                      <m:t>𝑚</m:t>
                                    </m:r>
                                  </m:e>
                                </m:acc>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kg/sec</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𝑃</m:t>
                                    </m:r>
                                  </m:e>
                                  <m:sub>
                                    <m:r>
                                      <a:rPr lang="en-US" sz="2400">
                                        <a:effectLst/>
                                        <a:latin typeface="Cambria Math"/>
                                      </a:rPr>
                                      <m:t>𝑟𝑒𝑓</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MPa</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𝑇</m:t>
                                    </m:r>
                                  </m:e>
                                  <m:sub>
                                    <m:r>
                                      <a:rPr lang="en-US" sz="2400">
                                        <a:effectLst/>
                                        <a:latin typeface="Cambria Math"/>
                                      </a:rPr>
                                      <m:t>𝑖𝑛</m:t>
                                    </m:r>
                                    <m:r>
                                      <m:rPr>
                                        <m:sty m:val="p"/>
                                      </m:rPr>
                                      <a:rPr lang="en-US" sz="2400">
                                        <a:effectLst/>
                                        <a:latin typeface="Cambria Math"/>
                                      </a:rPr>
                                      <m:t>l</m:t>
                                    </m:r>
                                    <m:r>
                                      <a:rPr lang="en-US" sz="2400">
                                        <a:effectLst/>
                                        <a:latin typeface="Cambria Math"/>
                                      </a:rPr>
                                      <m:t>𝑒𝑡</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Pre>
                                  <m:sPrePr>
                                    <m:ctrlPr>
                                      <a:rPr lang="en-US" sz="2400" i="1">
                                        <a:effectLst/>
                                        <a:latin typeface="Cambria Math"/>
                                      </a:rPr>
                                    </m:ctrlPr>
                                  </m:sPrePr>
                                  <m:sub/>
                                  <m:sup>
                                    <m:r>
                                      <a:rPr lang="en-US" sz="2400">
                                        <a:effectLst/>
                                        <a:latin typeface="Cambria Math"/>
                                      </a:rPr>
                                      <m:t>∘</m:t>
                                    </m:r>
                                  </m:sup>
                                  <m:e>
                                    <m:r>
                                      <a:rPr lang="en-US" sz="2400">
                                        <a:effectLst/>
                                        <a:latin typeface="Cambria Math"/>
                                      </a:rPr>
                                      <m:t>𝐶</m:t>
                                    </m:r>
                                  </m:e>
                                </m:sPre>
                              </m:oMath>
                            </m:oMathPara>
                          </a14:m>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Heat Generation Rate</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400" i="1">
                                        <a:effectLst/>
                                        <a:latin typeface="Cambria Math"/>
                                      </a:rPr>
                                    </m:ctrlPr>
                                  </m:sSupPr>
                                  <m:e>
                                    <m:r>
                                      <a:rPr lang="en-US" sz="2400">
                                        <a:effectLst/>
                                        <a:latin typeface="Cambria Math"/>
                                      </a:rPr>
                                      <m:t>𝑞</m:t>
                                    </m:r>
                                  </m:e>
                                  <m:sup>
                                    <m:r>
                                      <a:rPr lang="en-US" sz="2400">
                                        <a:effectLst/>
                                        <a:latin typeface="Cambria Math"/>
                                      </a:rPr>
                                      <m:t>′</m:t>
                                    </m:r>
                                  </m:sup>
                                </m:sSup>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𝐿</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𝑓𝑢𝑒𝑙</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𝑐𝑜</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𝑟</m:t>
                                    </m:r>
                                  </m:e>
                                  <m:sub>
                                    <m:r>
                                      <a:rPr lang="en-US" sz="2400">
                                        <a:effectLst/>
                                        <a:latin typeface="Cambria Math"/>
                                      </a:rPr>
                                      <m:t>𝑐𝑖</m:t>
                                    </m:r>
                                  </m:sub>
                                </m:sSub>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r>
                                  <a:rPr lang="en-US" sz="2400">
                                    <a:effectLst/>
                                    <a:latin typeface="Cambria Math"/>
                                  </a:rPr>
                                  <m:t>𝑝</m:t>
                                </m:r>
                              </m:oMath>
                            </m:oMathPara>
                          </a14:m>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kg/m^3</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𝑘</m:t>
                                    </m:r>
                                  </m:e>
                                  <m:sub>
                                    <m:r>
                                      <a:rPr lang="en-US" sz="2400">
                                        <a:effectLst/>
                                        <a:latin typeface="Cambria Math"/>
                                      </a:rPr>
                                      <m:t>𝑐𝑙𝑎𝑑</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W/m-k</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𝐶</m:t>
                                    </m:r>
                                  </m:e>
                                  <m:sub>
                                    <m:r>
                                      <a:rPr lang="en-US" sz="2400">
                                        <a:effectLst/>
                                        <a:latin typeface="Cambria Math"/>
                                      </a:rPr>
                                      <m:t>𝑝</m:t>
                                    </m:r>
                                    <m:r>
                                      <a:rPr lang="en-US" sz="2400">
                                        <a:effectLst/>
                                        <a:latin typeface="Cambria Math"/>
                                      </a:rPr>
                                      <m:t>,</m:t>
                                    </m:r>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522514">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pPr marL="0" marR="0" algn="ctr" hangingPunct="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a:rPr>
                                    </m:ctrlPr>
                                  </m:sSubPr>
                                  <m:e>
                                    <m:r>
                                      <a:rPr lang="en-US" sz="2400">
                                        <a:effectLst/>
                                        <a:latin typeface="Cambria Math"/>
                                      </a:rPr>
                                      <m:t>𝜌</m:t>
                                    </m:r>
                                  </m:e>
                                  <m:sub>
                                    <m:r>
                                      <a:rPr lang="en-US" sz="2400">
                                        <a:effectLst/>
                                        <a:latin typeface="Cambria Math"/>
                                      </a:rPr>
                                      <m:t>𝑓𝑢𝑒𝑙</m:t>
                                    </m:r>
                                  </m:sub>
                                </m:sSub>
                              </m:oMath>
                            </m:oMathPara>
                          </a14:m>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kg/m^3</a:t>
                          </a:r>
                          <a:endParaRPr lang="en-US" sz="2400" dirty="0">
                            <a:effectLst/>
                            <a:latin typeface="+mn-lt"/>
                            <a:ea typeface="Times New Roman"/>
                          </a:endParaRPr>
                        </a:p>
                      </a:txBody>
                      <a:tcPr marL="68580" marR="68580" marT="0" marB="0" anchor="ctr"/>
                    </a:tc>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1409676382"/>
                  </p:ext>
                </p:extLst>
              </p:nvPr>
            </p:nvGraphicFramePr>
            <p:xfrm>
              <a:off x="21640800" y="7848600"/>
              <a:ext cx="7123933" cy="9509758"/>
            </p:xfrm>
            <a:graphic>
              <a:graphicData uri="http://schemas.openxmlformats.org/drawingml/2006/table">
                <a:tbl>
                  <a:tblPr firstRow="1" bandRow="1">
                    <a:tableStyleId>{B301B821-A1FF-4177-AEE7-76D212191A09}</a:tableStyleId>
                  </a:tblPr>
                  <a:tblGrid>
                    <a:gridCol w="2583404"/>
                    <a:gridCol w="1643984"/>
                    <a:gridCol w="1643984"/>
                    <a:gridCol w="1252561"/>
                  </a:tblGrid>
                  <a:tr h="522514">
                    <a:tc>
                      <a:txBody>
                        <a:bodyPr/>
                        <a:lstStyle/>
                        <a:p>
                          <a:pPr marL="0" marR="0" indent="0" algn="ctr" defTabSz="3762024" rtl="0" eaLnBrk="1" fontAlgn="auto" latinLnBrk="0" hangingPunct="1">
                            <a:lnSpc>
                              <a:spcPct val="100000"/>
                            </a:lnSpc>
                            <a:spcBef>
                              <a:spcPts val="0"/>
                            </a:spcBef>
                            <a:spcAft>
                              <a:spcPts val="0"/>
                            </a:spcAft>
                            <a:buClrTx/>
                            <a:buSzTx/>
                            <a:buFontTx/>
                            <a:buNone/>
                            <a:tabLst/>
                            <a:defRPr/>
                          </a:pPr>
                          <a:r>
                            <a:rPr lang="en-US" sz="2400" dirty="0" smtClean="0"/>
                            <a:t>Parameter</a:t>
                          </a:r>
                        </a:p>
                      </a:txBody>
                      <a:tcPr anchor="ctr"/>
                    </a:tc>
                    <a:tc>
                      <a:txBody>
                        <a:bodyPr/>
                        <a:lstStyle/>
                        <a:p>
                          <a:pPr algn="ctr"/>
                          <a:r>
                            <a:rPr lang="en-US" sz="2400" dirty="0" smtClean="0"/>
                            <a:t>Symbol</a:t>
                          </a:r>
                          <a:endParaRPr lang="en-US" sz="2400" dirty="0"/>
                        </a:p>
                      </a:txBody>
                      <a:tcPr anchor="ctr"/>
                    </a:tc>
                    <a:tc>
                      <a:txBody>
                        <a:bodyPr/>
                        <a:lstStyle/>
                        <a:p>
                          <a:pPr algn="ctr"/>
                          <a:r>
                            <a:rPr lang="en-US" sz="2400" dirty="0" smtClean="0"/>
                            <a:t>Value</a:t>
                          </a:r>
                          <a:endParaRPr lang="en-US" sz="2400" dirty="0"/>
                        </a:p>
                      </a:txBody>
                      <a:tcPr anchor="ctr"/>
                    </a:tc>
                    <a:tc>
                      <a:txBody>
                        <a:bodyPr/>
                        <a:lstStyle/>
                        <a:p>
                          <a:pPr algn="ctr"/>
                          <a:r>
                            <a:rPr lang="en-US" sz="2400" dirty="0" smtClean="0"/>
                            <a:t>Unit</a:t>
                          </a:r>
                          <a:endParaRPr lang="en-US" sz="2400" dirty="0"/>
                        </a:p>
                      </a:txBody>
                      <a:tcPr anchor="ctr"/>
                    </a:tc>
                  </a:tr>
                  <a:tr h="522514">
                    <a:tc>
                      <a:txBody>
                        <a:bodyPr/>
                        <a:lstStyle/>
                        <a:p>
                          <a:pPr marL="0" marR="0" algn="ctr" hangingPunct="0">
                            <a:spcBef>
                              <a:spcPts val="0"/>
                            </a:spcBef>
                            <a:spcAft>
                              <a:spcPts val="0"/>
                            </a:spcAft>
                          </a:pPr>
                          <a:r>
                            <a:rPr lang="en-US" sz="2400" dirty="0">
                              <a:effectLst/>
                            </a:rPr>
                            <a:t>Mass Flow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04706" r="-175926" b="-1669412"/>
                          </a:stretch>
                        </a:blipFill>
                      </a:tcPr>
                    </a:tc>
                    <a:tc>
                      <a:txBody>
                        <a:bodyPr/>
                        <a:lstStyle/>
                        <a:p>
                          <a:pPr marL="0" marR="0" algn="ctr" hangingPunct="0">
                            <a:spcBef>
                              <a:spcPts val="0"/>
                            </a:spcBef>
                            <a:spcAft>
                              <a:spcPts val="0"/>
                            </a:spcAft>
                          </a:pPr>
                          <a:r>
                            <a:rPr lang="en-US" sz="2400">
                              <a:effectLst/>
                              <a:latin typeface="+mn-lt"/>
                            </a:rPr>
                            <a:t>0.300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kg/sec</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Reference Pressure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202326" r="-175926" b="-1550000"/>
                          </a:stretch>
                        </a:blipFill>
                      </a:tcPr>
                    </a:tc>
                    <a:tc>
                      <a:txBody>
                        <a:bodyPr/>
                        <a:lstStyle/>
                        <a:p>
                          <a:pPr marL="0" marR="0" algn="ctr" hangingPunct="0">
                            <a:spcBef>
                              <a:spcPts val="0"/>
                            </a:spcBef>
                            <a:spcAft>
                              <a:spcPts val="0"/>
                            </a:spcAft>
                          </a:pPr>
                          <a:r>
                            <a:rPr lang="en-US" sz="2400">
                              <a:effectLst/>
                              <a:latin typeface="+mn-lt"/>
                            </a:rPr>
                            <a:t>16.50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MPa</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Liquid Inlet Temperature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216667" r="-175926" b="-1010833"/>
                          </a:stretch>
                        </a:blipFill>
                      </a:tcPr>
                    </a:tc>
                    <a:tc>
                      <a:txBody>
                        <a:bodyPr/>
                        <a:lstStyle/>
                        <a:p>
                          <a:pPr marL="0" marR="0" algn="ctr" hangingPunct="0">
                            <a:spcBef>
                              <a:spcPts val="0"/>
                            </a:spcBef>
                            <a:spcAft>
                              <a:spcPts val="0"/>
                            </a:spcAft>
                          </a:pPr>
                          <a:r>
                            <a:rPr lang="en-US" sz="2400">
                              <a:effectLst/>
                              <a:latin typeface="+mn-lt"/>
                            </a:rPr>
                            <a:t>290.0</a:t>
                          </a:r>
                          <a:endParaRPr lang="en-US" sz="2400">
                            <a:effectLst/>
                            <a:latin typeface="+mn-lt"/>
                            <a:ea typeface="Times New Roman"/>
                          </a:endParaRPr>
                        </a:p>
                      </a:txBody>
                      <a:tcPr marL="68580" marR="68580" marT="0" marB="0" anchor="ctr"/>
                    </a:tc>
                    <a:tc>
                      <a:txBody>
                        <a:bodyPr/>
                        <a:lstStyle/>
                        <a:p>
                          <a:endParaRPr lang="en-US"/>
                        </a:p>
                      </a:txBody>
                      <a:tcPr marL="68580" marR="68580" marT="0" marB="0" anchor="ctr">
                        <a:blipFill rotWithShape="1">
                          <a:blip r:embed="rId3"/>
                          <a:stretch>
                            <a:fillRect l="-467476" t="-216667" b="-1010833"/>
                          </a:stretch>
                        </a:blipFill>
                      </a:tcPr>
                    </a:tc>
                  </a:tr>
                  <a:tr h="731520">
                    <a:tc>
                      <a:txBody>
                        <a:bodyPr/>
                        <a:lstStyle/>
                        <a:p>
                          <a:pPr marL="0" marR="0" algn="ctr" hangingPunct="0">
                            <a:spcBef>
                              <a:spcPts val="0"/>
                            </a:spcBef>
                            <a:spcAft>
                              <a:spcPts val="0"/>
                            </a:spcAft>
                          </a:pPr>
                          <a:r>
                            <a:rPr lang="en-US" sz="2400" dirty="0">
                              <a:effectLst/>
                            </a:rPr>
                            <a:t>Heat Generation Rate</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316667" r="-175926" b="-910833"/>
                          </a:stretch>
                        </a:blipFill>
                      </a:tcPr>
                    </a:tc>
                    <a:tc>
                      <a:txBody>
                        <a:bodyPr/>
                        <a:lstStyle/>
                        <a:p>
                          <a:pPr marL="0" marR="0" algn="ctr" hangingPunct="0">
                            <a:spcBef>
                              <a:spcPts val="0"/>
                            </a:spcBef>
                            <a:spcAft>
                              <a:spcPts val="0"/>
                            </a:spcAft>
                          </a:pPr>
                          <a:r>
                            <a:rPr lang="en-US" sz="2400">
                              <a:effectLst/>
                              <a:latin typeface="+mn-lt"/>
                            </a:rPr>
                            <a:t>4.0</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Active Fuel Length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588235" r="-175926" b="-1185882"/>
                          </a:stretch>
                        </a:blipFill>
                      </a:tcPr>
                    </a:tc>
                    <a:tc>
                      <a:txBody>
                        <a:bodyPr/>
                        <a:lstStyle/>
                        <a:p>
                          <a:pPr marL="0" marR="0" algn="ctr" hangingPunct="0">
                            <a:spcBef>
                              <a:spcPts val="0"/>
                            </a:spcBef>
                            <a:spcAft>
                              <a:spcPts val="0"/>
                            </a:spcAft>
                          </a:pPr>
                          <a:r>
                            <a:rPr lang="en-US" sz="2400">
                              <a:effectLst/>
                              <a:latin typeface="+mn-lt"/>
                            </a:rPr>
                            <a:t>3.658</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Fuel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680233" r="-175926" b="-1072093"/>
                          </a:stretch>
                        </a:blipFill>
                      </a:tcPr>
                    </a:tc>
                    <a:tc>
                      <a:txBody>
                        <a:bodyPr/>
                        <a:lstStyle/>
                        <a:p>
                          <a:pPr marL="0" marR="0" algn="ctr" hangingPunct="0">
                            <a:spcBef>
                              <a:spcPts val="0"/>
                            </a:spcBef>
                            <a:spcAft>
                              <a:spcPts val="0"/>
                            </a:spcAft>
                          </a:pPr>
                          <a:r>
                            <a:rPr lang="en-US" sz="2400">
                              <a:effectLst/>
                              <a:latin typeface="+mn-lt"/>
                            </a:rPr>
                            <a:t>0.4096</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Outer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559167" r="-175926" b="-668333"/>
                          </a:stretch>
                        </a:blipFill>
                      </a:tcPr>
                    </a:tc>
                    <a:tc>
                      <a:txBody>
                        <a:bodyPr/>
                        <a:lstStyle/>
                        <a:p>
                          <a:pPr marL="0" marR="0" algn="ctr" hangingPunct="0">
                            <a:spcBef>
                              <a:spcPts val="0"/>
                            </a:spcBef>
                            <a:spcAft>
                              <a:spcPts val="0"/>
                            </a:spcAft>
                          </a:pPr>
                          <a:r>
                            <a:rPr lang="en-US" sz="2400">
                              <a:effectLst/>
                              <a:latin typeface="+mn-lt"/>
                            </a:rPr>
                            <a:t>0.475</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Inner Cladding Radius</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659167" r="-175926" b="-568333"/>
                          </a:stretch>
                        </a:blipFill>
                      </a:tcPr>
                    </a:tc>
                    <a:tc>
                      <a:txBody>
                        <a:bodyPr/>
                        <a:lstStyle/>
                        <a:p>
                          <a:pPr marL="0" marR="0" algn="ctr" hangingPunct="0">
                            <a:spcBef>
                              <a:spcPts val="0"/>
                            </a:spcBef>
                            <a:spcAft>
                              <a:spcPts val="0"/>
                            </a:spcAft>
                          </a:pPr>
                          <a:r>
                            <a:rPr lang="en-US" sz="2400">
                              <a:effectLst/>
                              <a:latin typeface="+mn-lt"/>
                            </a:rPr>
                            <a:t>0.4174</a:t>
                          </a:r>
                          <a:endParaRPr lang="en-US" sz="240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Rod Pitch</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059302" r="-175926" b="-693023"/>
                          </a:stretch>
                        </a:blipFill>
                      </a:tcPr>
                    </a:tc>
                    <a:tc>
                      <a:txBody>
                        <a:bodyPr/>
                        <a:lstStyle/>
                        <a:p>
                          <a:pPr marL="0" marR="0" algn="ctr" hangingPunct="0">
                            <a:spcBef>
                              <a:spcPts val="0"/>
                            </a:spcBef>
                            <a:spcAft>
                              <a:spcPts val="0"/>
                            </a:spcAft>
                          </a:pPr>
                          <a:r>
                            <a:rPr lang="en-US" sz="2400" dirty="0">
                              <a:effectLst/>
                              <a:latin typeface="+mn-lt"/>
                            </a:rPr>
                            <a:t>12.60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cm</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830833" r="-175926" b="-396667"/>
                          </a:stretch>
                        </a:blipFill>
                      </a:tcPr>
                    </a:tc>
                    <a:tc>
                      <a:txBody>
                        <a:bodyPr/>
                        <a:lstStyle/>
                        <a:p>
                          <a:pPr marL="0" marR="0" algn="ctr" hangingPunct="0">
                            <a:spcBef>
                              <a:spcPts val="0"/>
                            </a:spcBef>
                            <a:spcAft>
                              <a:spcPts val="0"/>
                            </a:spcAft>
                          </a:pPr>
                          <a:r>
                            <a:rPr lang="en-US" sz="2400" dirty="0">
                              <a:effectLst/>
                              <a:latin typeface="+mn-lt"/>
                            </a:rPr>
                            <a:t>0.431</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522514">
                    <a:tc>
                      <a:txBody>
                        <a:bodyPr/>
                        <a:lstStyle/>
                        <a:p>
                          <a:pPr marL="0" marR="0" algn="ctr" hangingPunct="0">
                            <a:spcBef>
                              <a:spcPts val="0"/>
                            </a:spcBef>
                            <a:spcAft>
                              <a:spcPts val="0"/>
                            </a:spcAft>
                          </a:pPr>
                          <a:r>
                            <a:rPr lang="en-US" sz="2400" dirty="0">
                              <a:effectLst/>
                            </a:rPr>
                            <a:t>Clad Density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314118" r="-175926" b="-460000"/>
                          </a:stretch>
                        </a:blipFill>
                      </a:tcPr>
                    </a:tc>
                    <a:tc>
                      <a:txBody>
                        <a:bodyPr/>
                        <a:lstStyle/>
                        <a:p>
                          <a:pPr marL="0" marR="0" algn="ctr" hangingPunct="0">
                            <a:spcBef>
                              <a:spcPts val="0"/>
                            </a:spcBef>
                            <a:spcAft>
                              <a:spcPts val="0"/>
                            </a:spcAft>
                          </a:pPr>
                          <a:r>
                            <a:rPr lang="en-US" sz="2400" dirty="0">
                              <a:effectLst/>
                              <a:latin typeface="+mn-lt"/>
                            </a:rPr>
                            <a:t>8470.57</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kg/m^3</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Clad Thermal Conductivity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001667" r="-175926" b="-225833"/>
                          </a:stretch>
                        </a:blipFill>
                      </a:tcPr>
                    </a:tc>
                    <a:tc>
                      <a:txBody>
                        <a:bodyPr/>
                        <a:lstStyle/>
                        <a:p>
                          <a:pPr marL="0" marR="0" algn="ctr" hangingPunct="0">
                            <a:spcBef>
                              <a:spcPts val="0"/>
                            </a:spcBef>
                            <a:spcAft>
                              <a:spcPts val="0"/>
                            </a:spcAft>
                          </a:pPr>
                          <a:r>
                            <a:rPr lang="en-US" sz="2400" dirty="0">
                              <a:effectLst/>
                              <a:latin typeface="+mn-lt"/>
                            </a:rPr>
                            <a:t>14.83</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W/m-k</a:t>
                          </a:r>
                          <a:endParaRPr lang="en-US" sz="2400">
                            <a:effectLst/>
                            <a:latin typeface="+mn-lt"/>
                            <a:ea typeface="Times New Roman"/>
                          </a:endParaRPr>
                        </a:p>
                      </a:txBody>
                      <a:tcPr marL="68580" marR="68580" marT="0" marB="0" anchor="ctr"/>
                    </a:tc>
                  </a:tr>
                  <a:tr h="731520">
                    <a:tc>
                      <a:txBody>
                        <a:bodyPr/>
                        <a:lstStyle/>
                        <a:p>
                          <a:pPr marL="0" marR="0" algn="ctr" hangingPunct="0">
                            <a:spcBef>
                              <a:spcPts val="0"/>
                            </a:spcBef>
                            <a:spcAft>
                              <a:spcPts val="0"/>
                            </a:spcAft>
                          </a:pPr>
                          <a:r>
                            <a:rPr lang="en-US" sz="2400" dirty="0">
                              <a:effectLst/>
                            </a:rPr>
                            <a:t>Fuel Specific Heat Capacity</a:t>
                          </a:r>
                          <a:endParaRPr lang="en-US" sz="2400" dirty="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101667" r="-175926" b="-125833"/>
                          </a:stretch>
                        </a:blipFill>
                      </a:tcPr>
                    </a:tc>
                    <a:tc>
                      <a:txBody>
                        <a:bodyPr/>
                        <a:lstStyle/>
                        <a:p>
                          <a:pPr marL="0" marR="0" algn="ctr" hangingPunct="0">
                            <a:spcBef>
                              <a:spcPts val="0"/>
                            </a:spcBef>
                            <a:spcAft>
                              <a:spcPts val="0"/>
                            </a:spcAft>
                          </a:pPr>
                          <a:r>
                            <a:rPr lang="en-US" sz="2400" dirty="0">
                              <a:effectLst/>
                              <a:latin typeface="+mn-lt"/>
                            </a:rPr>
                            <a:t>0.289</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a:effectLst/>
                              <a:latin typeface="+mn-lt"/>
                            </a:rPr>
                            <a:t>kJ/kg-K</a:t>
                          </a:r>
                          <a:endParaRPr lang="en-US" sz="2400">
                            <a:effectLst/>
                            <a:latin typeface="+mn-lt"/>
                            <a:ea typeface="Times New Roman"/>
                          </a:endParaRPr>
                        </a:p>
                      </a:txBody>
                      <a:tcPr marL="68580" marR="68580" marT="0" marB="0" anchor="ctr"/>
                    </a:tc>
                  </a:tr>
                  <a:tr h="731520">
                    <a:tc>
                      <a:txBody>
                        <a:bodyPr/>
                        <a:lstStyle/>
                        <a:p>
                          <a:pPr marL="0" marR="0" indent="0" algn="ctr" defTabSz="3762024" rtl="0" eaLnBrk="1" fontAlgn="auto" latinLnBrk="0" hangingPunct="0">
                            <a:lnSpc>
                              <a:spcPct val="100000"/>
                            </a:lnSpc>
                            <a:spcBef>
                              <a:spcPts val="0"/>
                            </a:spcBef>
                            <a:spcAft>
                              <a:spcPts val="0"/>
                            </a:spcAft>
                            <a:buClrTx/>
                            <a:buSzTx/>
                            <a:buFontTx/>
                            <a:buNone/>
                            <a:tabLst/>
                            <a:defRPr/>
                          </a:pPr>
                          <a:r>
                            <a:rPr lang="en-US" sz="2400" dirty="0" smtClean="0">
                              <a:effectLst/>
                            </a:rPr>
                            <a:t>Gap Heat Transfer Coefficient</a:t>
                          </a:r>
                          <a:endParaRPr lang="en-US" sz="2400" dirty="0" smtClean="0">
                            <a:effectLst/>
                            <a:latin typeface="Times New Roman"/>
                            <a:ea typeface="Times New Roman"/>
                          </a:endParaRPr>
                        </a:p>
                      </a:txBody>
                      <a:tcPr marL="68580" marR="68580" marT="0" marB="0" anchor="ctr"/>
                    </a:tc>
                    <a:tc>
                      <a:txBody>
                        <a:bodyPr/>
                        <a:lstStyle/>
                        <a:p>
                          <a:endParaRPr lang="en-US"/>
                        </a:p>
                      </a:txBody>
                      <a:tcPr marL="68580" marR="68580" marT="0" marB="0" anchor="ctr">
                        <a:blipFill rotWithShape="1">
                          <a:blip r:embed="rId3"/>
                          <a:stretch>
                            <a:fillRect l="-157037" t="-1201667" r="-175926" b="-25833"/>
                          </a:stretch>
                        </a:blipFill>
                      </a:tcPr>
                    </a:tc>
                    <a:tc>
                      <a:txBody>
                        <a:bodyPr/>
                        <a:lstStyle/>
                        <a:p>
                          <a:pPr marL="0" marR="0" algn="ctr" hangingPunct="0">
                            <a:spcBef>
                              <a:spcPts val="0"/>
                            </a:spcBef>
                            <a:spcAft>
                              <a:spcPts val="0"/>
                            </a:spcAft>
                          </a:pPr>
                          <a:r>
                            <a:rPr lang="en-US" sz="2400" dirty="0">
                              <a:effectLst/>
                              <a:latin typeface="+mn-lt"/>
                            </a:rPr>
                            <a:t>10970.40</a:t>
                          </a:r>
                          <a:endParaRPr lang="en-US" sz="2400" dirty="0">
                            <a:effectLst/>
                            <a:latin typeface="+mn-lt"/>
                            <a:ea typeface="Times New Roman"/>
                          </a:endParaRPr>
                        </a:p>
                      </a:txBody>
                      <a:tcPr marL="68580" marR="68580" marT="0" marB="0" anchor="ctr"/>
                    </a:tc>
                    <a:tc>
                      <a:txBody>
                        <a:bodyPr/>
                        <a:lstStyle/>
                        <a:p>
                          <a:pPr marL="0" marR="0" algn="ctr" hangingPunct="0">
                            <a:spcBef>
                              <a:spcPts val="0"/>
                            </a:spcBef>
                            <a:spcAft>
                              <a:spcPts val="0"/>
                            </a:spcAft>
                          </a:pPr>
                          <a:r>
                            <a:rPr lang="en-US" sz="2400" dirty="0">
                              <a:effectLst/>
                              <a:latin typeface="+mn-lt"/>
                            </a:rPr>
                            <a:t>kg/m^3</a:t>
                          </a:r>
                          <a:endParaRPr lang="en-US" sz="2400" dirty="0">
                            <a:effectLst/>
                            <a:latin typeface="+mn-lt"/>
                            <a:ea typeface="Times New Roman"/>
                          </a:endParaRPr>
                        </a:p>
                      </a:txBody>
                      <a:tcPr marL="68580" marR="68580" marT="0" marB="0" anchor="ctr"/>
                    </a:tc>
                  </a:tr>
                </a:tbl>
              </a:graphicData>
            </a:graphic>
          </p:graphicFrame>
        </mc:Fallback>
      </mc:AlternateContent>
      <p:sp>
        <p:nvSpPr>
          <p:cNvPr id="33" name="Rectangle 32"/>
          <p:cNvSpPr/>
          <p:nvPr/>
        </p:nvSpPr>
        <p:spPr>
          <a:xfrm>
            <a:off x="15087600" y="7757795"/>
            <a:ext cx="6172200" cy="5093702"/>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800" dirty="0" smtClean="0">
                <a:ea typeface="Calibri"/>
                <a:cs typeface="Times New Roman"/>
              </a:rPr>
              <a:t>A 1-D single phase channel coupled to a solid cylindrical rod with only axial conduction</a:t>
            </a:r>
          </a:p>
          <a:p>
            <a:pPr marL="457200" marR="0" lvl="0" indent="-457200">
              <a:lnSpc>
                <a:spcPct val="130000"/>
              </a:lnSpc>
              <a:spcBef>
                <a:spcPts val="0"/>
              </a:spcBef>
              <a:spcAft>
                <a:spcPts val="0"/>
              </a:spcAft>
              <a:buFont typeface="Arial"/>
              <a:buChar char="•"/>
            </a:pPr>
            <a:r>
              <a:rPr lang="en-US" sz="2800" dirty="0" smtClean="0">
                <a:ea typeface="Calibri"/>
                <a:cs typeface="Times New Roman"/>
              </a:rPr>
              <a:t>Mass flow rate is held constant</a:t>
            </a:r>
          </a:p>
          <a:p>
            <a:pPr marL="457200" marR="0" lvl="0" indent="-457200">
              <a:lnSpc>
                <a:spcPct val="130000"/>
              </a:lnSpc>
              <a:spcBef>
                <a:spcPts val="0"/>
              </a:spcBef>
              <a:spcAft>
                <a:spcPts val="0"/>
              </a:spcAft>
              <a:buFont typeface="Arial"/>
              <a:buChar char="•"/>
            </a:pPr>
            <a:r>
              <a:rPr lang="en-US" sz="2800" dirty="0" smtClean="0">
                <a:ea typeface="Calibri"/>
                <a:cs typeface="Times New Roman"/>
              </a:rPr>
              <a:t>Heat generation rate is held constant</a:t>
            </a:r>
          </a:p>
          <a:p>
            <a:pPr marL="457200" marR="0" lvl="0" indent="-457200">
              <a:lnSpc>
                <a:spcPct val="130000"/>
              </a:lnSpc>
              <a:spcBef>
                <a:spcPts val="0"/>
              </a:spcBef>
              <a:spcAft>
                <a:spcPts val="0"/>
              </a:spcAft>
              <a:buFont typeface="Arial"/>
              <a:buChar char="•"/>
            </a:pPr>
            <a:r>
              <a:rPr lang="en-US" sz="2800" dirty="0" smtClean="0">
                <a:ea typeface="Calibri"/>
                <a:cs typeface="Times New Roman"/>
              </a:rPr>
              <a:t>Steady state condition can be obtained independently for each axial level</a:t>
            </a:r>
          </a:p>
          <a:p>
            <a:pPr marL="457200" marR="0" lvl="0" indent="-457200">
              <a:lnSpc>
                <a:spcPct val="130000"/>
              </a:lnSpc>
              <a:spcBef>
                <a:spcPts val="0"/>
              </a:spcBef>
              <a:spcAft>
                <a:spcPts val="0"/>
              </a:spcAft>
              <a:buFont typeface="Arial"/>
              <a:buChar char="•"/>
            </a:pPr>
            <a:endParaRPr lang="en-US" sz="2600" dirty="0" smtClean="0">
              <a:ea typeface="Calibri"/>
              <a:cs typeface="Times New Roman"/>
            </a:endParaRPr>
          </a:p>
        </p:txBody>
      </p:sp>
      <p:sp>
        <p:nvSpPr>
          <p:cNvPr id="34" name="Rectangle 33"/>
          <p:cNvSpPr/>
          <p:nvPr/>
        </p:nvSpPr>
        <p:spPr>
          <a:xfrm>
            <a:off x="14782800" y="6553200"/>
            <a:ext cx="14210533" cy="13898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20802600"/>
            <a:ext cx="14173200" cy="1516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62400" y="22408524"/>
            <a:ext cx="6705600" cy="707886"/>
          </a:xfrm>
          <a:prstGeom prst="rect">
            <a:avLst/>
          </a:prstGeom>
          <a:noFill/>
        </p:spPr>
        <p:txBody>
          <a:bodyPr wrap="square" rtlCol="0">
            <a:spAutoFit/>
          </a:bodyPr>
          <a:lstStyle/>
          <a:p>
            <a:pPr algn="ctr"/>
            <a:r>
              <a:rPr lang="en-US" sz="4000" b="1" dirty="0" smtClean="0">
                <a:solidFill>
                  <a:srgbClr val="003399"/>
                </a:solidFill>
              </a:rPr>
              <a:t>Analytical Result</a:t>
            </a:r>
            <a:endParaRPr lang="en-US" sz="4000" b="1" dirty="0">
              <a:solidFill>
                <a:srgbClr val="003399"/>
              </a:solidFill>
            </a:endParaRPr>
          </a:p>
        </p:txBody>
      </p:sp>
      <p:pic>
        <p:nvPicPr>
          <p:cNvPr id="38" name="Picture 2" descr="\\mnelabs02\users\ayp5082\Downloads\psu_blu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47628" y="3429000"/>
            <a:ext cx="5913172" cy="264390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4935200" y="31927800"/>
            <a:ext cx="13868400" cy="4093428"/>
          </a:xfrm>
          <a:prstGeom prst="rect">
            <a:avLst/>
          </a:prstGeom>
        </p:spPr>
        <p:txBody>
          <a:bodyPr wrap="square">
            <a:spAutoFit/>
          </a:bodyPr>
          <a:lstStyle/>
          <a:p>
            <a:pPr algn="just"/>
            <a:r>
              <a:rPr lang="en-US" sz="2600" dirty="0" smtClean="0"/>
              <a:t>The residual formulation of CTF allows for a numerical computation of the multivariable </a:t>
            </a:r>
            <a:r>
              <a:rPr lang="en-US" sz="2600" dirty="0" err="1" smtClean="0"/>
              <a:t>Jacobian</a:t>
            </a:r>
            <a:r>
              <a:rPr lang="en-US" sz="2600" dirty="0" smtClean="0"/>
              <a:t> matrix compared to the original analytical derivation of a pressure matrix. The 1-D isokinetic single phase liquid verification problem is a good verification problem due its isolation of the order of accuracies through modified equation analysis. The discretization error for both versions of the code converged to zero with decreasing time step and axial mesh size. The order of accuracy for the temporal and spatial refinements matched very closely with the modified equation analysis for both codes. For all of these data points, the residual formulation of the code showed discretization errors that were very close with the original version of the </a:t>
            </a:r>
            <a:r>
              <a:rPr lang="en-US" sz="2600" dirty="0"/>
              <a:t>code. This work will be expanded to </a:t>
            </a:r>
            <a:r>
              <a:rPr lang="en-US" sz="2600" dirty="0" smtClean="0"/>
              <a:t>perform verification </a:t>
            </a:r>
            <a:r>
              <a:rPr lang="en-US" sz="2600" dirty="0"/>
              <a:t>on the single phase equations in both axial and transverse </a:t>
            </a:r>
            <a:r>
              <a:rPr lang="en-US" sz="2600" dirty="0" smtClean="0"/>
              <a:t>dimensions, </a:t>
            </a:r>
            <a:r>
              <a:rPr lang="en-US" sz="2600" dirty="0"/>
              <a:t>and </a:t>
            </a:r>
            <a:r>
              <a:rPr lang="en-US" sz="2600" dirty="0" smtClean="0"/>
              <a:t>coupled fluid </a:t>
            </a:r>
            <a:r>
              <a:rPr lang="en-US" sz="2600" dirty="0"/>
              <a:t>heat </a:t>
            </a:r>
            <a:r>
              <a:rPr lang="en-US" sz="2600" dirty="0" smtClean="0"/>
              <a:t>conduction. </a:t>
            </a:r>
            <a:endParaRPr lang="en-US" sz="2600" dirty="0"/>
          </a:p>
        </p:txBody>
      </p:sp>
      <p:sp>
        <p:nvSpPr>
          <p:cNvPr id="49" name="TextBox 48"/>
          <p:cNvSpPr txBox="1"/>
          <p:nvPr/>
        </p:nvSpPr>
        <p:spPr>
          <a:xfrm>
            <a:off x="14782800" y="20802600"/>
            <a:ext cx="14173200" cy="1243417"/>
          </a:xfrm>
          <a:prstGeom prst="rect">
            <a:avLst/>
          </a:prstGeom>
          <a:noFill/>
        </p:spPr>
        <p:txBody>
          <a:bodyPr wrap="square" rtlCol="0">
            <a:spAutoFit/>
          </a:bodyPr>
          <a:lstStyle/>
          <a:p>
            <a:pPr algn="ctr"/>
            <a:r>
              <a:rPr lang="en-US" b="1" dirty="0" smtClean="0">
                <a:solidFill>
                  <a:srgbClr val="003399"/>
                </a:solidFill>
              </a:rPr>
              <a:t>Transient</a:t>
            </a:r>
            <a:endParaRPr lang="en-US" b="1" dirty="0">
              <a:solidFill>
                <a:srgbClr val="003399"/>
              </a:solidFill>
            </a:endParaRPr>
          </a:p>
        </p:txBody>
      </p:sp>
      <p:sp>
        <p:nvSpPr>
          <p:cNvPr id="51" name="Rectangle 50"/>
          <p:cNvSpPr/>
          <p:nvPr/>
        </p:nvSpPr>
        <p:spPr>
          <a:xfrm>
            <a:off x="15011400" y="28803600"/>
            <a:ext cx="13716000" cy="2152897"/>
          </a:xfrm>
          <a:prstGeom prst="rect">
            <a:avLst/>
          </a:prstGeom>
        </p:spPr>
        <p:txBody>
          <a:bodyPr wrap="square">
            <a:spAutoFit/>
          </a:bodyPr>
          <a:lstStyle/>
          <a:p>
            <a:pPr marL="457200" marR="0" lvl="0" indent="-457200">
              <a:lnSpc>
                <a:spcPct val="130000"/>
              </a:lnSpc>
              <a:spcBef>
                <a:spcPts val="0"/>
              </a:spcBef>
              <a:spcAft>
                <a:spcPts val="0"/>
              </a:spcAft>
              <a:buFont typeface="Arial"/>
              <a:buChar char="•"/>
            </a:pPr>
            <a:r>
              <a:rPr lang="en-US" sz="2600" dirty="0" smtClean="0">
                <a:ea typeface="Calibri"/>
                <a:cs typeface="Times New Roman"/>
              </a:rPr>
              <a:t>The numerical error will propagate through the solution resulting in more error at the outlet</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can be computed from the known solution, and compared to the observed</a:t>
            </a:r>
          </a:p>
          <a:p>
            <a:pPr marL="457200" marR="0" lvl="0" indent="-457200">
              <a:lnSpc>
                <a:spcPct val="130000"/>
              </a:lnSpc>
              <a:spcBef>
                <a:spcPts val="0"/>
              </a:spcBef>
              <a:spcAft>
                <a:spcPts val="0"/>
              </a:spcAft>
              <a:buFont typeface="Arial"/>
              <a:buChar char="•"/>
            </a:pPr>
            <a:r>
              <a:rPr lang="en-US" sz="2600" dirty="0" smtClean="0">
                <a:ea typeface="Calibri"/>
                <a:cs typeface="Times New Roman"/>
              </a:rPr>
              <a:t>The expected error is local, and was found to scale by dimensionless length</a:t>
            </a:r>
          </a:p>
          <a:p>
            <a:pPr marL="457200" marR="0" lvl="0" indent="-457200">
              <a:lnSpc>
                <a:spcPct val="130000"/>
              </a:lnSpc>
              <a:spcBef>
                <a:spcPts val="0"/>
              </a:spcBef>
              <a:spcAft>
                <a:spcPts val="0"/>
              </a:spcAft>
              <a:buFont typeface="Arial"/>
              <a:buChar char="•"/>
            </a:pPr>
            <a:r>
              <a:rPr lang="en-US" sz="2600" dirty="0" smtClean="0">
                <a:ea typeface="Calibri"/>
                <a:cs typeface="Times New Roman"/>
              </a:rPr>
              <a:t>Scaled expected error matches closely with observed error while in asymptotic range</a:t>
            </a:r>
          </a:p>
        </p:txBody>
      </p:sp>
      <p:sp>
        <p:nvSpPr>
          <p:cNvPr id="56" name="TextBox 55"/>
          <p:cNvSpPr txBox="1"/>
          <p:nvPr/>
        </p:nvSpPr>
        <p:spPr>
          <a:xfrm>
            <a:off x="304800" y="8001000"/>
            <a:ext cx="10287000" cy="707886"/>
          </a:xfrm>
          <a:prstGeom prst="rect">
            <a:avLst/>
          </a:prstGeom>
          <a:noFill/>
        </p:spPr>
        <p:txBody>
          <a:bodyPr wrap="square" rtlCol="0">
            <a:spAutoFit/>
          </a:bodyPr>
          <a:lstStyle/>
          <a:p>
            <a:pPr algn="ctr"/>
            <a:r>
              <a:rPr lang="en-US" sz="4000" b="1" dirty="0" smtClean="0">
                <a:solidFill>
                  <a:srgbClr val="003399"/>
                </a:solidFill>
              </a:rPr>
              <a:t>Finite Difference Conservation Equations</a:t>
            </a:r>
            <a:endParaRPr lang="en-US" sz="4000" b="1" dirty="0">
              <a:solidFill>
                <a:srgbClr val="003399"/>
              </a:solidFill>
            </a:endParaRPr>
          </a:p>
        </p:txBody>
      </p:sp>
      <p:sp>
        <p:nvSpPr>
          <p:cNvPr id="58" name="TextBox 57"/>
          <p:cNvSpPr txBox="1"/>
          <p:nvPr/>
        </p:nvSpPr>
        <p:spPr>
          <a:xfrm>
            <a:off x="-361409" y="14706600"/>
            <a:ext cx="6705600" cy="707886"/>
          </a:xfrm>
          <a:prstGeom prst="rect">
            <a:avLst/>
          </a:prstGeom>
          <a:noFill/>
        </p:spPr>
        <p:txBody>
          <a:bodyPr wrap="square" rtlCol="0">
            <a:spAutoFit/>
          </a:bodyPr>
          <a:lstStyle/>
          <a:p>
            <a:pPr algn="ctr"/>
            <a:r>
              <a:rPr lang="en-US" sz="4000" b="1" dirty="0" smtClean="0">
                <a:solidFill>
                  <a:srgbClr val="003399"/>
                </a:solidFill>
              </a:rPr>
              <a:t>Residual Formulation</a:t>
            </a:r>
            <a:endParaRPr lang="en-US" sz="4000" b="1" dirty="0">
              <a:solidFill>
                <a:srgbClr val="003399"/>
              </a:solidFill>
            </a:endParaRPr>
          </a:p>
        </p:txBody>
      </p:sp>
      <p:sp>
        <p:nvSpPr>
          <p:cNvPr id="62" name="TextBox 61"/>
          <p:cNvSpPr txBox="1"/>
          <p:nvPr/>
        </p:nvSpPr>
        <p:spPr>
          <a:xfrm>
            <a:off x="457200" y="9067800"/>
            <a:ext cx="890263" cy="492443"/>
          </a:xfrm>
          <a:prstGeom prst="rect">
            <a:avLst/>
          </a:prstGeom>
          <a:noFill/>
        </p:spPr>
        <p:txBody>
          <a:bodyPr wrap="none" rtlCol="0">
            <a:spAutoFit/>
          </a:bodyPr>
          <a:lstStyle/>
          <a:p>
            <a:r>
              <a:rPr lang="en-US" sz="2600" dirty="0" smtClean="0"/>
              <a:t>Mass</a:t>
            </a:r>
            <a:endParaRPr lang="en-US" sz="2600" dirty="0"/>
          </a:p>
        </p:txBody>
      </p:sp>
      <p:sp>
        <p:nvSpPr>
          <p:cNvPr id="63" name="TextBox 62"/>
          <p:cNvSpPr txBox="1"/>
          <p:nvPr/>
        </p:nvSpPr>
        <p:spPr>
          <a:xfrm>
            <a:off x="381000" y="10134600"/>
            <a:ext cx="996086" cy="492443"/>
          </a:xfrm>
          <a:prstGeom prst="rect">
            <a:avLst/>
          </a:prstGeom>
          <a:noFill/>
        </p:spPr>
        <p:txBody>
          <a:bodyPr wrap="none" rtlCol="0">
            <a:spAutoFit/>
          </a:bodyPr>
          <a:lstStyle/>
          <a:p>
            <a:r>
              <a:rPr lang="en-US" sz="2600" dirty="0" smtClean="0"/>
              <a:t>Mom.</a:t>
            </a:r>
            <a:endParaRPr lang="en-US" sz="2600" dirty="0"/>
          </a:p>
        </p:txBody>
      </p:sp>
      <p:sp>
        <p:nvSpPr>
          <p:cNvPr id="64" name="TextBox 63"/>
          <p:cNvSpPr txBox="1"/>
          <p:nvPr/>
        </p:nvSpPr>
        <p:spPr>
          <a:xfrm>
            <a:off x="228600" y="11547157"/>
            <a:ext cx="1120820" cy="492443"/>
          </a:xfrm>
          <a:prstGeom prst="rect">
            <a:avLst/>
          </a:prstGeom>
          <a:noFill/>
        </p:spPr>
        <p:txBody>
          <a:bodyPr wrap="none" rtlCol="0">
            <a:spAutoFit/>
          </a:bodyPr>
          <a:lstStyle/>
          <a:p>
            <a:r>
              <a:rPr lang="en-US" sz="2600" dirty="0" smtClean="0"/>
              <a:t>Energy</a:t>
            </a:r>
            <a:endParaRPr lang="en-US" sz="2600" dirty="0"/>
          </a:p>
        </p:txBody>
      </p:sp>
      <mc:AlternateContent xmlns:mc="http://schemas.openxmlformats.org/markup-compatibility/2006" xmlns:a14="http://schemas.microsoft.com/office/drawing/2010/main">
        <mc:Choice Requires="a14">
          <p:sp>
            <p:nvSpPr>
              <p:cNvPr id="65" name="TextBox 64"/>
              <p:cNvSpPr txBox="1"/>
              <p:nvPr/>
            </p:nvSpPr>
            <p:spPr>
              <a:xfrm>
                <a:off x="3425483" y="23116410"/>
                <a:ext cx="6268511" cy="1060483"/>
              </a:xfrm>
              <a:prstGeom prst="rect">
                <a:avLst/>
              </a:prstGeom>
              <a:noFill/>
            </p:spPr>
            <p:txBody>
              <a:bodyPr wrap="none" rtlCol="0">
                <a:spAutoFit/>
              </a:bodyPr>
              <a:lstStyle/>
              <a:p>
                <a14:m>
                  <m:oMath xmlns:m="http://schemas.openxmlformats.org/officeDocument/2006/math">
                    <m:r>
                      <a:rPr lang="en-US" sz="2800" i="1">
                        <a:latin typeface="Cambria Math"/>
                      </a:rPr>
                      <m:t>𝑇</m:t>
                    </m:r>
                    <m:d>
                      <m:dPr>
                        <m:ctrlPr>
                          <a:rPr lang="en-US" sz="2800" i="1">
                            <a:latin typeface="Cambria Math"/>
                          </a:rPr>
                        </m:ctrlPr>
                      </m:dPr>
                      <m:e>
                        <m:r>
                          <a:rPr lang="en-US" sz="2800" i="1">
                            <a:latin typeface="Cambria Math"/>
                          </a:rPr>
                          <m:t>𝑟</m:t>
                        </m:r>
                        <m:r>
                          <a:rPr lang="en-US" sz="2800">
                            <a:latin typeface="Cambria Math"/>
                          </a:rPr>
                          <m:t>,</m:t>
                        </m:r>
                        <m:r>
                          <a:rPr lang="en-US" sz="2800" i="1">
                            <a:latin typeface="Cambria Math"/>
                          </a:rPr>
                          <m:t>𝑧</m:t>
                        </m:r>
                      </m:e>
                    </m:d>
                    <m:r>
                      <a:rPr lang="en-US" sz="2800" i="1" smtClean="0">
                        <a:latin typeface="Cambria Math"/>
                      </a:rPr>
                      <m:t>−</m:t>
                    </m:r>
                    <m:r>
                      <a:rPr lang="en-US" sz="2800" i="1" smtClean="0">
                        <a:latin typeface="Cambria Math"/>
                      </a:rPr>
                      <m:t>𝑇</m:t>
                    </m:r>
                    <m:d>
                      <m:dPr>
                        <m:ctrlPr>
                          <a:rPr lang="en-US" sz="2800" i="1">
                            <a:latin typeface="Cambria Math"/>
                          </a:rPr>
                        </m:ctrlPr>
                      </m:dPr>
                      <m:e>
                        <m:sSub>
                          <m:sSubPr>
                            <m:ctrlPr>
                              <a:rPr lang="en-US" sz="2800" i="1">
                                <a:latin typeface="Cambria Math"/>
                              </a:rPr>
                            </m:ctrlPr>
                          </m:sSubPr>
                          <m:e>
                            <m:r>
                              <a:rPr lang="en-US" sz="2800" i="1">
                                <a:latin typeface="Cambria Math"/>
                              </a:rPr>
                              <m:t>𝑟</m:t>
                            </m:r>
                          </m:e>
                          <m:sub>
                            <m:r>
                              <a:rPr lang="en-US" sz="2800" i="1">
                                <a:latin typeface="Cambria Math"/>
                              </a:rPr>
                              <m:t>𝑓𝑢𝑒𝑙</m:t>
                            </m:r>
                          </m:sub>
                        </m:sSub>
                        <m:r>
                          <a:rPr lang="en-US" sz="2800" i="1">
                            <a:latin typeface="Cambria Math"/>
                          </a:rPr>
                          <m:t>,</m:t>
                        </m:r>
                        <m:r>
                          <a:rPr lang="en-US" sz="2800" i="1">
                            <a:latin typeface="Cambria Math"/>
                          </a:rPr>
                          <m:t>𝑧</m:t>
                        </m:r>
                      </m:e>
                    </m:d>
                    <m:r>
                      <a:rPr lang="en-US" sz="2800">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 </m:t>
                        </m:r>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num>
                      <m:den>
                        <m:r>
                          <a:rPr lang="en-US" sz="2800">
                            <a:latin typeface="Cambria Math"/>
                          </a:rPr>
                          <m:t>4 </m:t>
                        </m:r>
                        <m:sSub>
                          <m:sSubPr>
                            <m:ctrlPr>
                              <a:rPr lang="en-US" sz="2800" i="1">
                                <a:latin typeface="Cambria Math"/>
                              </a:rPr>
                            </m:ctrlPr>
                          </m:sSubPr>
                          <m:e>
                            <m:r>
                              <a:rPr lang="en-US" sz="2800" i="1">
                                <a:latin typeface="Cambria Math"/>
                              </a:rPr>
                              <m:t>𝑘</m:t>
                            </m:r>
                          </m:e>
                          <m:sub>
                            <m:r>
                              <a:rPr lang="en-US" sz="2800" i="1">
                                <a:latin typeface="Cambria Math"/>
                              </a:rPr>
                              <m:t>𝑓𝑢𝑒𝑙</m:t>
                            </m:r>
                          </m:sub>
                        </m:sSub>
                      </m:den>
                    </m:f>
                    <m:d>
                      <m:dPr>
                        <m:ctrlPr>
                          <a:rPr lang="en-US" sz="2800" i="1">
                            <a:latin typeface="Cambria Math"/>
                          </a:rPr>
                        </m:ctrlPr>
                      </m:dPr>
                      <m:e>
                        <m:r>
                          <a:rPr lang="en-US" sz="2800">
                            <a:latin typeface="Cambria Math"/>
                          </a:rPr>
                          <m:t>1</m:t>
                        </m:r>
                        <m:r>
                          <a:rPr lang="en-US" sz="2800" i="1">
                            <a:latin typeface="Cambria Math"/>
                          </a:rPr>
                          <m:t>−</m:t>
                        </m:r>
                        <m:f>
                          <m:fPr>
                            <m:ctrlPr>
                              <a:rPr lang="en-US" sz="2800" i="1">
                                <a:latin typeface="Cambria Math"/>
                              </a:rPr>
                            </m:ctrlPr>
                          </m:fPr>
                          <m:num>
                            <m:sSup>
                              <m:sSupPr>
                                <m:ctrlPr>
                                  <a:rPr lang="en-US" sz="2800" i="1">
                                    <a:latin typeface="Cambria Math"/>
                                  </a:rPr>
                                </m:ctrlPr>
                              </m:sSupPr>
                              <m:e>
                                <m:r>
                                  <a:rPr lang="en-US" sz="2800" i="1">
                                    <a:latin typeface="Cambria Math"/>
                                  </a:rPr>
                                  <m:t>𝑟</m:t>
                                </m:r>
                              </m:e>
                              <m:sup>
                                <m:r>
                                  <a:rPr lang="en-US" sz="2800">
                                    <a:latin typeface="Cambria Math"/>
                                  </a:rPr>
                                  <m:t>2</m:t>
                                </m:r>
                              </m:sup>
                            </m:sSup>
                          </m:num>
                          <m:den>
                            <m:sSubSup>
                              <m:sSubSupPr>
                                <m:ctrlPr>
                                  <a:rPr lang="en-US" sz="2800" i="1">
                                    <a:latin typeface="Cambria Math"/>
                                  </a:rPr>
                                </m:ctrlPr>
                              </m:sSubSupPr>
                              <m:e>
                                <m:r>
                                  <a:rPr lang="en-US" sz="2800" i="1">
                                    <a:latin typeface="Cambria Math"/>
                                  </a:rPr>
                                  <m:t>𝑟</m:t>
                                </m:r>
                              </m:e>
                              <m:sub>
                                <m:r>
                                  <a:rPr lang="en-US" sz="2800" i="1">
                                    <a:latin typeface="Cambria Math"/>
                                  </a:rPr>
                                  <m:t>𝑓𝑢𝑒𝑙</m:t>
                                </m:r>
                              </m:sub>
                              <m:sup>
                                <m:r>
                                  <a:rPr lang="en-US" sz="2800">
                                    <a:latin typeface="Cambria Math"/>
                                  </a:rPr>
                                  <m:t>2</m:t>
                                </m:r>
                              </m:sup>
                            </m:sSubSup>
                          </m:den>
                        </m:f>
                      </m:e>
                    </m:d>
                  </m:oMath>
                </a14:m>
                <a:r>
                  <a:rPr lang="en-US" sz="2800" b="1" dirty="0"/>
                  <a:t> </a:t>
                </a:r>
                <a:endParaRPr lang="en-US" sz="2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3425483" y="23116410"/>
                <a:ext cx="6268511" cy="1060483"/>
              </a:xfrm>
              <a:prstGeom prst="rect">
                <a:avLst/>
              </a:prstGeom>
              <a:blipFill rotWithShape="1">
                <a:blip r:embed="rId4"/>
                <a:stretch>
                  <a:fillRect/>
                </a:stretch>
              </a:blipFill>
            </p:spPr>
            <p:txBody>
              <a:bodyPr/>
              <a:lstStyle/>
              <a:p>
                <a:r>
                  <a:rPr lang="en-US">
                    <a:noFill/>
                  </a:rPr>
                  <a:t> </a:t>
                </a:r>
              </a:p>
            </p:txBody>
          </p:sp>
        </mc:Fallback>
      </mc:AlternateContent>
      <p:sp>
        <p:nvSpPr>
          <p:cNvPr id="66" name="Rectangle 65"/>
          <p:cNvSpPr/>
          <p:nvPr/>
        </p:nvSpPr>
        <p:spPr>
          <a:xfrm>
            <a:off x="0" y="335340"/>
            <a:ext cx="29260800" cy="1569660"/>
          </a:xfrm>
          <a:prstGeom prst="rect">
            <a:avLst/>
          </a:prstGeom>
        </p:spPr>
        <p:txBody>
          <a:bodyPr wrap="square">
            <a:spAutoFit/>
          </a:bodyPr>
          <a:lstStyle/>
          <a:p>
            <a:pPr algn="ctr" hangingPunct="0"/>
            <a:r>
              <a:rPr lang="en-US" sz="6600" b="1" dirty="0"/>
              <a:t>CTF RESIDUAL FORMULATION OF SOLID </a:t>
            </a:r>
            <a:r>
              <a:rPr lang="en-US" sz="6600" b="1" dirty="0" smtClean="0"/>
              <a:t>LIQUID COUPLING</a:t>
            </a:r>
            <a:r>
              <a:rPr lang="en-US" sz="9600" dirty="0"/>
              <a:t> </a:t>
            </a:r>
            <a:r>
              <a:rPr lang="en-US" sz="9600" dirty="0" smtClean="0">
                <a:solidFill>
                  <a:srgbClr val="003399"/>
                </a:solidFill>
              </a:rPr>
              <a:t> </a:t>
            </a:r>
            <a:endParaRPr lang="en-US" sz="9600" dirty="0">
              <a:solidFill>
                <a:srgbClr val="003399"/>
              </a:solidFill>
            </a:endParaRPr>
          </a:p>
        </p:txBody>
      </p:sp>
      <p:pic>
        <p:nvPicPr>
          <p:cNvPr id="60" name="Picture 59"/>
          <p:cNvPicPr/>
          <p:nvPr/>
        </p:nvPicPr>
        <p:blipFill>
          <a:blip r:embed="rId5">
            <a:extLst>
              <a:ext uri="{28A0092B-C50C-407E-A947-70E740481C1C}">
                <a14:useLocalDpi xmlns:a14="http://schemas.microsoft.com/office/drawing/2010/main" val="0"/>
              </a:ext>
            </a:extLst>
          </a:blip>
          <a:stretch>
            <a:fillRect/>
          </a:stretch>
        </p:blipFill>
        <p:spPr>
          <a:xfrm>
            <a:off x="9944872" y="15868139"/>
            <a:ext cx="4218326" cy="4153922"/>
          </a:xfrm>
          <a:prstGeom prst="rect">
            <a:avLst/>
          </a:prstGeom>
        </p:spPr>
      </p:pic>
      <p:sp>
        <p:nvSpPr>
          <p:cNvPr id="71" name="TextBox 70"/>
          <p:cNvSpPr txBox="1"/>
          <p:nvPr/>
        </p:nvSpPr>
        <p:spPr>
          <a:xfrm>
            <a:off x="381000" y="13909357"/>
            <a:ext cx="1744388" cy="492443"/>
          </a:xfrm>
          <a:prstGeom prst="rect">
            <a:avLst/>
          </a:prstGeom>
          <a:noFill/>
        </p:spPr>
        <p:txBody>
          <a:bodyPr wrap="none" rtlCol="0">
            <a:spAutoFit/>
          </a:bodyPr>
          <a:lstStyle/>
          <a:p>
            <a:r>
              <a:rPr lang="en-US" sz="2600" dirty="0" smtClean="0"/>
              <a:t>Conduction</a:t>
            </a:r>
            <a:endParaRPr lang="en-US" sz="2600" dirty="0"/>
          </a:p>
        </p:txBody>
      </p:sp>
      <mc:AlternateContent xmlns:mc="http://schemas.openxmlformats.org/markup-compatibility/2006" xmlns:a14="http://schemas.microsoft.com/office/drawing/2010/main">
        <mc:Choice Requires="a14">
          <p:sp>
            <p:nvSpPr>
              <p:cNvPr id="9" name="Rectangle 8"/>
              <p:cNvSpPr/>
              <p:nvPr/>
            </p:nvSpPr>
            <p:spPr>
              <a:xfrm>
                <a:off x="1556655" y="11274806"/>
                <a:ext cx="7249193" cy="10371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num>
                        <m:den>
                          <m:r>
                            <a:rPr lang="en-US" sz="2800" i="1">
                              <a:latin typeface="Cambria Math"/>
                            </a:rPr>
                            <m:t>𝑡</m:t>
                          </m:r>
                        </m:den>
                      </m:f>
                      <m:r>
                        <a:rPr lang="en-US" sz="2800" i="1">
                          <a:latin typeface="Cambria Math"/>
                        </a:rPr>
                        <m:t>−</m:t>
                      </m:r>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𝑡</m:t>
                          </m:r>
                        </m:den>
                      </m:f>
                      <m:r>
                        <a:rPr lang="en-US" sz="2800">
                          <a:latin typeface="Cambria Math"/>
                        </a:rPr>
                        <m:t> +</m:t>
                      </m:r>
                      <m:r>
                        <a:rPr lang="en-US" sz="2800" i="1">
                          <a:latin typeface="Cambria Math"/>
                        </a:rPr>
                        <m:t>𝜌</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h</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h</m:t>
                      </m:r>
                      <m:f>
                        <m:fPr>
                          <m:ctrlPr>
                            <a:rPr lang="en-US" sz="2800" i="1">
                              <a:latin typeface="Cambria Math"/>
                            </a:rPr>
                          </m:ctrlPr>
                        </m:fPr>
                        <m:num>
                          <m:r>
                            <a:rPr lang="en-US" sz="2800" i="1">
                              <a:latin typeface="Cambria Math"/>
                            </a:rPr>
                            <m:t>𝜕𝜌</m:t>
                          </m:r>
                          <m:r>
                            <a:rPr lang="en-US" sz="2800" i="1">
                              <a:latin typeface="Cambria Math"/>
                            </a:rPr>
                            <m:t>𝑢</m:t>
                          </m:r>
                        </m:num>
                        <m:den>
                          <m:r>
                            <a:rPr lang="en-US" sz="2800" i="1">
                              <a:latin typeface="Cambria Math"/>
                            </a:rPr>
                            <m:t>𝜕</m:t>
                          </m:r>
                          <m:r>
                            <a:rPr lang="en-US" sz="2800" i="1">
                              <a:latin typeface="Cambria Math"/>
                            </a:rPr>
                            <m:t>𝑥</m:t>
                          </m:r>
                        </m:den>
                      </m:f>
                      <m:r>
                        <a:rPr lang="en-US" sz="2800" i="1">
                          <a:latin typeface="Cambria Math"/>
                        </a:rPr>
                        <m:t>−</m:t>
                      </m:r>
                      <m:f>
                        <m:fPr>
                          <m:ctrlPr>
                            <a:rPr lang="en-US" sz="2800" i="1">
                              <a:latin typeface="Cambria Math"/>
                            </a:rPr>
                          </m:ctrlPr>
                        </m:fPr>
                        <m:num>
                          <m:sSub>
                            <m:sSubPr>
                              <m:ctrlPr>
                                <a:rPr lang="en-US" sz="2800" i="1">
                                  <a:latin typeface="Cambria Math"/>
                                </a:rPr>
                              </m:ctrlPr>
                            </m:sSubPr>
                            <m:e>
                              <m:r>
                                <a:rPr lang="en-US" sz="2800" i="1">
                                  <a:latin typeface="Cambria Math"/>
                                </a:rPr>
                                <m:t>𝑞</m:t>
                              </m:r>
                            </m:e>
                            <m:sub>
                              <m:r>
                                <a:rPr lang="en-US" sz="2800" i="1">
                                  <a:latin typeface="Cambria Math"/>
                                </a:rPr>
                                <m:t>𝑟𝑜𝑑</m:t>
                              </m:r>
                            </m:sub>
                          </m:sSub>
                        </m:num>
                        <m:den>
                          <m:sSub>
                            <m:sSubPr>
                              <m:ctrlPr>
                                <a:rPr lang="en-US" sz="2800" i="1">
                                  <a:latin typeface="Cambria Math"/>
                                </a:rPr>
                              </m:ctrlPr>
                            </m:sSubPr>
                            <m:e>
                              <m:r>
                                <a:rPr lang="en-US" sz="2800">
                                  <a:latin typeface="Cambria Math"/>
                                </a:rPr>
                                <m:t>∀</m:t>
                              </m:r>
                            </m:e>
                            <m:sub>
                              <m:r>
                                <a:rPr lang="en-US" sz="2800" i="1">
                                  <a:latin typeface="Cambria Math"/>
                                </a:rPr>
                                <m:t>𝑙𝑖𝑞</m:t>
                              </m:r>
                            </m:sub>
                          </m:sSub>
                        </m:den>
                      </m:f>
                      <m:r>
                        <a:rPr lang="en-US" sz="2800">
                          <a:latin typeface="Cambria Math"/>
                        </a:rPr>
                        <m:t>=0</m:t>
                      </m:r>
                    </m:oMath>
                  </m:oMathPara>
                </a14:m>
                <a:endParaRPr lang="en-US" sz="2800" dirty="0"/>
              </a:p>
            </p:txBody>
          </p:sp>
        </mc:Choice>
        <mc:Fallback xmlns="">
          <p:sp>
            <p:nvSpPr>
              <p:cNvPr id="9" name="Rectangle 8"/>
              <p:cNvSpPr>
                <a:spLocks noRot="1" noChangeAspect="1" noMove="1" noResize="1" noEditPoints="1" noAdjustHandles="1" noChangeArrowheads="1" noChangeShapeType="1" noTextEdit="1"/>
              </p:cNvSpPr>
              <p:nvPr/>
            </p:nvSpPr>
            <p:spPr>
              <a:xfrm>
                <a:off x="1556655" y="11274806"/>
                <a:ext cx="7249193" cy="103714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765229" y="10160919"/>
                <a:ext cx="3808543" cy="775084"/>
              </a:xfrm>
              <a:prstGeom prst="rect">
                <a:avLst/>
              </a:prstGeom>
            </p:spPr>
            <p:txBody>
              <a:bodyPr wrap="none">
                <a:spAutoFit/>
              </a:bodyPr>
              <a:lstStyle/>
              <a:p>
                <a14:m>
                  <m:oMath xmlns:m="http://schemas.openxmlformats.org/officeDocument/2006/math">
                    <m:f>
                      <m:fPr>
                        <m:ctrlPr>
                          <a:rPr lang="en-US" sz="2800" i="1" smtClean="0">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𝑡</m:t>
                        </m:r>
                      </m:den>
                    </m:f>
                    <m:r>
                      <a:rPr lang="en-US" sz="2800">
                        <a:latin typeface="Cambria Math"/>
                      </a:rPr>
                      <m:t>+</m:t>
                    </m:r>
                    <m:r>
                      <a:rPr lang="en-US" sz="2800" i="1">
                        <a:latin typeface="Cambria Math"/>
                      </a:rPr>
                      <m:t>𝑢</m:t>
                    </m:r>
                    <m:f>
                      <m:fPr>
                        <m:ctrlPr>
                          <a:rPr lang="en-US" sz="2800" i="1">
                            <a:latin typeface="Cambria Math"/>
                          </a:rPr>
                        </m:ctrlPr>
                      </m:fPr>
                      <m:num>
                        <m:r>
                          <a:rPr lang="en-US" sz="2800" i="1">
                            <a:latin typeface="Cambria Math"/>
                          </a:rPr>
                          <m:t>𝜕</m:t>
                        </m:r>
                        <m:r>
                          <a:rPr lang="en-US" sz="2800" i="1">
                            <a:latin typeface="Cambria Math"/>
                          </a:rPr>
                          <m:t>𝑢</m:t>
                        </m:r>
                      </m:num>
                      <m:den>
                        <m:r>
                          <a:rPr lang="en-US" sz="2800" i="1">
                            <a:latin typeface="Cambria Math"/>
                          </a:rPr>
                          <m:t>𝜕</m:t>
                        </m:r>
                        <m:r>
                          <a:rPr lang="en-US" sz="2800" i="1">
                            <a:latin typeface="Cambria Math"/>
                          </a:rPr>
                          <m:t>𝑥</m:t>
                        </m:r>
                      </m:den>
                    </m:f>
                    <m:r>
                      <a:rPr lang="en-US" sz="2800">
                        <a:latin typeface="Cambria Math"/>
                      </a:rPr>
                      <m:t>+</m:t>
                    </m:r>
                    <m:f>
                      <m:fPr>
                        <m:ctrlPr>
                          <a:rPr lang="en-US" sz="2800" i="1">
                            <a:latin typeface="Cambria Math"/>
                          </a:rPr>
                        </m:ctrlPr>
                      </m:fPr>
                      <m:num>
                        <m:r>
                          <a:rPr lang="en-US" sz="2800">
                            <a:latin typeface="Cambria Math"/>
                          </a:rPr>
                          <m:t>1</m:t>
                        </m:r>
                      </m:num>
                      <m:den>
                        <m:acc>
                          <m:accPr>
                            <m:chr m:val="̅"/>
                            <m:ctrlPr>
                              <a:rPr lang="en-US" sz="2800" i="1">
                                <a:latin typeface="Cambria Math"/>
                              </a:rPr>
                            </m:ctrlPr>
                          </m:accPr>
                          <m:e>
                            <m:r>
                              <a:rPr lang="en-US" sz="2800" i="1">
                                <a:latin typeface="Cambria Math"/>
                              </a:rPr>
                              <m:t>𝜌</m:t>
                            </m:r>
                          </m:e>
                        </m:acc>
                      </m:den>
                    </m:f>
                    <m:f>
                      <m:fPr>
                        <m:ctrlPr>
                          <a:rPr lang="en-US" sz="2800" i="1">
                            <a:latin typeface="Cambria Math"/>
                          </a:rPr>
                        </m:ctrlPr>
                      </m:fPr>
                      <m:num>
                        <m:r>
                          <a:rPr lang="en-US" sz="2800" i="1">
                            <a:latin typeface="Cambria Math"/>
                          </a:rPr>
                          <m:t>𝜕</m:t>
                        </m:r>
                        <m:r>
                          <a:rPr lang="en-US" sz="2800" i="1">
                            <a:latin typeface="Cambria Math"/>
                          </a:rPr>
                          <m:t>𝑃</m:t>
                        </m:r>
                      </m:num>
                      <m:den>
                        <m:r>
                          <a:rPr lang="en-US" sz="2800" i="1">
                            <a:latin typeface="Cambria Math"/>
                          </a:rPr>
                          <m:t>𝜕</m:t>
                        </m:r>
                        <m:r>
                          <a:rPr lang="en-US" sz="2800" i="1">
                            <a:latin typeface="Cambria Math"/>
                          </a:rPr>
                          <m:t>𝑥</m:t>
                        </m:r>
                      </m:den>
                    </m:f>
                    <m:r>
                      <a:rPr lang="en-US" sz="2800">
                        <a:latin typeface="Cambria Math"/>
                      </a:rPr>
                      <m:t>+</m:t>
                    </m:r>
                    <m:r>
                      <a:rPr lang="en-US" sz="2800" i="1">
                        <a:latin typeface="Cambria Math"/>
                      </a:rPr>
                      <m:t>𝑔</m:t>
                    </m:r>
                    <m:r>
                      <a:rPr lang="en-US" sz="2800">
                        <a:latin typeface="Cambria Math"/>
                      </a:rPr>
                      <m:t>=0</m:t>
                    </m:r>
                  </m:oMath>
                </a14:m>
                <a:r>
                  <a:rPr lang="en-US" sz="2800" dirty="0"/>
                  <a:t> </a:t>
                </a:r>
              </a:p>
            </p:txBody>
          </p:sp>
        </mc:Choice>
        <mc:Fallback xmlns="">
          <p:sp>
            <p:nvSpPr>
              <p:cNvPr id="12" name="Rectangle 11"/>
              <p:cNvSpPr>
                <a:spLocks noRot="1" noChangeAspect="1" noMove="1" noResize="1" noEditPoints="1" noAdjustHandles="1" noChangeArrowheads="1" noChangeShapeType="1" noTextEdit="1"/>
              </p:cNvSpPr>
              <p:nvPr/>
            </p:nvSpPr>
            <p:spPr>
              <a:xfrm>
                <a:off x="1765229" y="10160919"/>
                <a:ext cx="3808543" cy="775084"/>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614129" y="8916700"/>
                <a:ext cx="2055371" cy="7946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𝜕𝜌</m:t>
                          </m:r>
                        </m:num>
                        <m:den>
                          <m:r>
                            <a:rPr lang="en-US" sz="2400" i="1">
                              <a:latin typeface="Cambria Math"/>
                            </a:rPr>
                            <m:t>𝜕</m:t>
                          </m:r>
                          <m:r>
                            <a:rPr lang="en-US" sz="2400" i="1">
                              <a:latin typeface="Cambria Math"/>
                            </a:rPr>
                            <m:t>𝑡</m:t>
                          </m:r>
                        </m:den>
                      </m:f>
                      <m:r>
                        <a:rPr lang="en-US" sz="2400">
                          <a:latin typeface="Cambria Math"/>
                        </a:rPr>
                        <m:t>+</m:t>
                      </m:r>
                      <m:f>
                        <m:fPr>
                          <m:ctrlPr>
                            <a:rPr lang="en-US" sz="2400" i="1">
                              <a:latin typeface="Cambria Math"/>
                            </a:rPr>
                          </m:ctrlPr>
                        </m:fPr>
                        <m:num>
                          <m:r>
                            <a:rPr lang="en-US" sz="2400" i="1">
                              <a:latin typeface="Cambria Math"/>
                            </a:rPr>
                            <m:t>𝜕𝜌</m:t>
                          </m:r>
                          <m:r>
                            <a:rPr lang="en-US" sz="2400" i="1">
                              <a:latin typeface="Cambria Math"/>
                            </a:rPr>
                            <m:t>𝑢</m:t>
                          </m:r>
                        </m:num>
                        <m:den>
                          <m:r>
                            <a:rPr lang="en-US" sz="2400" i="1">
                              <a:latin typeface="Cambria Math"/>
                            </a:rPr>
                            <m:t>𝜕</m:t>
                          </m:r>
                          <m:r>
                            <a:rPr lang="en-US" sz="2400" i="1">
                              <a:latin typeface="Cambria Math"/>
                            </a:rPr>
                            <m:t>𝑥</m:t>
                          </m:r>
                        </m:den>
                      </m:f>
                      <m:r>
                        <a:rPr lang="en-US" sz="2400">
                          <a:latin typeface="Cambria Math"/>
                        </a:rPr>
                        <m:t>=0</m:t>
                      </m:r>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1614129" y="8916700"/>
                <a:ext cx="2055371" cy="79464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440706" y="13502640"/>
                <a:ext cx="5144998" cy="10604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𝜌</m:t>
                      </m:r>
                      <m:sSub>
                        <m:sSubPr>
                          <m:ctrlPr>
                            <a:rPr lang="en-US" sz="2800" i="1">
                              <a:latin typeface="Cambria Math"/>
                            </a:rPr>
                          </m:ctrlPr>
                        </m:sSubPr>
                        <m:e>
                          <m:r>
                            <a:rPr lang="en-US" sz="2800" i="1">
                              <a:latin typeface="Cambria Math"/>
                            </a:rPr>
                            <m:t>𝑐</m:t>
                          </m:r>
                        </m:e>
                        <m:sub>
                          <m:r>
                            <a:rPr lang="en-US" sz="2800" i="1">
                              <a:latin typeface="Cambria Math"/>
                            </a:rPr>
                            <m:t>𝑝</m:t>
                          </m:r>
                        </m:sub>
                      </m:sSub>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𝑡</m:t>
                          </m:r>
                        </m:den>
                      </m:f>
                      <m:r>
                        <a:rPr lang="en-US" sz="2800" i="1">
                          <a:latin typeface="Cambria Math"/>
                        </a:rPr>
                        <m:t>−</m:t>
                      </m:r>
                      <m:f>
                        <m:fPr>
                          <m:ctrlPr>
                            <a:rPr lang="en-US" sz="2800" i="1">
                              <a:latin typeface="Cambria Math"/>
                            </a:rPr>
                          </m:ctrlPr>
                        </m:fPr>
                        <m:num>
                          <m:r>
                            <a:rPr lang="en-US" sz="2800">
                              <a:latin typeface="Cambria Math"/>
                            </a:rPr>
                            <m:t>1</m:t>
                          </m:r>
                        </m:num>
                        <m:den>
                          <m:r>
                            <a:rPr lang="en-US" sz="2800" i="1">
                              <a:latin typeface="Cambria Math"/>
                            </a:rPr>
                            <m:t>𝑟</m:t>
                          </m:r>
                        </m:den>
                      </m:f>
                      <m:f>
                        <m:fPr>
                          <m:ctrlPr>
                            <a:rPr lang="en-US" sz="2800" i="1">
                              <a:latin typeface="Cambria Math"/>
                            </a:rPr>
                          </m:ctrlPr>
                        </m:fPr>
                        <m:num>
                          <m:r>
                            <a:rPr lang="en-US" sz="2800" i="1">
                              <a:latin typeface="Cambria Math"/>
                            </a:rPr>
                            <m:t>𝜕</m:t>
                          </m:r>
                        </m:num>
                        <m:den>
                          <m:r>
                            <a:rPr lang="en-US" sz="2800" i="1">
                              <a:latin typeface="Cambria Math"/>
                            </a:rPr>
                            <m:t>𝜕</m:t>
                          </m:r>
                          <m:r>
                            <a:rPr lang="en-US" sz="2800" i="1">
                              <a:latin typeface="Cambria Math"/>
                            </a:rPr>
                            <m:t>𝑟</m:t>
                          </m:r>
                        </m:den>
                      </m:f>
                      <m:d>
                        <m:dPr>
                          <m:ctrlPr>
                            <a:rPr lang="en-US" sz="2800" i="1">
                              <a:latin typeface="Cambria Math"/>
                            </a:rPr>
                          </m:ctrlPr>
                        </m:dPr>
                        <m:e>
                          <m:r>
                            <a:rPr lang="en-US" sz="2800" i="1">
                              <a:latin typeface="Cambria Math"/>
                            </a:rPr>
                            <m:t>𝑘𝑟</m:t>
                          </m:r>
                          <m:f>
                            <m:fPr>
                              <m:ctrlPr>
                                <a:rPr lang="en-US" sz="2800" i="1">
                                  <a:latin typeface="Cambria Math"/>
                                </a:rPr>
                              </m:ctrlPr>
                            </m:fPr>
                            <m:num>
                              <m:r>
                                <a:rPr lang="en-US" sz="2800" i="1">
                                  <a:latin typeface="Cambria Math"/>
                                </a:rPr>
                                <m:t>𝜕</m:t>
                              </m:r>
                              <m:r>
                                <a:rPr lang="en-US" sz="2800" i="1">
                                  <a:latin typeface="Cambria Math"/>
                                </a:rPr>
                                <m:t>𝑇</m:t>
                              </m:r>
                            </m:num>
                            <m:den>
                              <m:r>
                                <a:rPr lang="en-US" sz="2800" i="1">
                                  <a:latin typeface="Cambria Math"/>
                                </a:rPr>
                                <m:t>𝜕</m:t>
                              </m:r>
                              <m:r>
                                <a:rPr lang="en-US" sz="2800" i="1">
                                  <a:latin typeface="Cambria Math"/>
                                </a:rPr>
                                <m:t>𝑟</m:t>
                              </m:r>
                            </m:den>
                          </m:f>
                        </m:e>
                      </m:d>
                      <m:r>
                        <a:rPr lang="en-US" sz="2800" i="1">
                          <a:latin typeface="Cambria Math"/>
                        </a:rPr>
                        <m:t>−</m:t>
                      </m:r>
                      <m:sSup>
                        <m:sSupPr>
                          <m:ctrlPr>
                            <a:rPr lang="en-US" sz="2800" i="1">
                              <a:latin typeface="Cambria Math"/>
                            </a:rPr>
                          </m:ctrlPr>
                        </m:sSupPr>
                        <m:e>
                          <m:r>
                            <a:rPr lang="en-US" sz="2800" i="1">
                              <a:latin typeface="Cambria Math"/>
                            </a:rPr>
                            <m:t>𝑞</m:t>
                          </m:r>
                        </m:e>
                        <m:sup>
                          <m:r>
                            <a:rPr lang="en-US" sz="2800" i="1">
                              <a:latin typeface="Cambria Math"/>
                            </a:rPr>
                            <m:t>′′′</m:t>
                          </m:r>
                        </m:sup>
                      </m:sSup>
                      <m:r>
                        <a:rPr lang="en-US" sz="2800">
                          <a:latin typeface="Cambria Math"/>
                        </a:rPr>
                        <m:t>=0</m:t>
                      </m:r>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2440706" y="13502640"/>
                <a:ext cx="5144998" cy="1060483"/>
              </a:xfrm>
              <a:prstGeom prst="rect">
                <a:avLst/>
              </a:prstGeom>
              <a:blipFill rotWithShape="1">
                <a:blip r:embed="rId9"/>
                <a:stretch>
                  <a:fillRect/>
                </a:stretch>
              </a:blipFill>
            </p:spPr>
            <p:txBody>
              <a:bodyPr/>
              <a:lstStyle/>
              <a:p>
                <a:r>
                  <a:rPr lang="en-US">
                    <a:noFill/>
                  </a:rPr>
                  <a:t> </a:t>
                </a:r>
              </a:p>
            </p:txBody>
          </p:sp>
        </mc:Fallback>
      </mc:AlternateContent>
      <p:pic>
        <p:nvPicPr>
          <p:cNvPr id="72" name="Explicit-Diagram.jpg"/>
          <p:cNvPicPr/>
          <p:nvPr/>
        </p:nvPicPr>
        <p:blipFill rotWithShape="1">
          <a:blip r:embed="rId10" r:link="rId11">
            <a:extLst>
              <a:ext uri="{28A0092B-C50C-407E-A947-70E740481C1C}">
                <a14:useLocalDpi xmlns:a14="http://schemas.microsoft.com/office/drawing/2010/main" val="0"/>
              </a:ext>
            </a:extLst>
          </a:blip>
          <a:srcRect l="8649" t="12771" r="11865" b="13511"/>
          <a:stretch/>
        </p:blipFill>
        <p:spPr bwMode="auto">
          <a:xfrm>
            <a:off x="902331" y="15240000"/>
            <a:ext cx="3607505" cy="4782061"/>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73" name="Implicit-Diagram.jpg"/>
          <p:cNvPicPr/>
          <p:nvPr/>
        </p:nvPicPr>
        <p:blipFill rotWithShape="1">
          <a:blip r:embed="rId12" r:link="rId13">
            <a:extLst>
              <a:ext uri="{28A0092B-C50C-407E-A947-70E740481C1C}">
                <a14:useLocalDpi xmlns:a14="http://schemas.microsoft.com/office/drawing/2010/main" val="0"/>
              </a:ext>
            </a:extLst>
          </a:blip>
          <a:srcRect l="9649" t="12230" r="11846" b="13862"/>
          <a:stretch/>
        </p:blipFill>
        <p:spPr bwMode="auto">
          <a:xfrm>
            <a:off x="5013205" y="15240000"/>
            <a:ext cx="3661273" cy="4782061"/>
          </a:xfrm>
          <a:prstGeom prst="rect">
            <a:avLst/>
          </a:prstGeom>
          <a:ln w="9525" cap="flat" cmpd="sng" algn="ctr">
            <a:solidFill>
              <a:srgbClr val="000000"/>
            </a:solidFill>
            <a:prstDash val="solid"/>
            <a:round/>
            <a:headEnd type="none" w="med" len="med"/>
            <a:tailEnd type="none" w="med" len="med"/>
          </a:ln>
          <a:extLst>
            <a:ext uri="{53640926-AAD7-44D8-BBD7-CCE9431645EC}">
              <a14:shadowObscured xmlns:a14="http://schemas.microsoft.com/office/drawing/2010/main"/>
            </a:ext>
          </a:extLst>
        </p:spPr>
      </p:pic>
      <p:graphicFrame>
        <p:nvGraphicFramePr>
          <p:cNvPr id="74" name="Chart 73"/>
          <p:cNvGraphicFramePr/>
          <p:nvPr>
            <p:extLst>
              <p:ext uri="{D42A27DB-BD31-4B8C-83A1-F6EECF244321}">
                <p14:modId xmlns:p14="http://schemas.microsoft.com/office/powerpoint/2010/main" val="1342916794"/>
              </p:ext>
            </p:extLst>
          </p:nvPr>
        </p:nvGraphicFramePr>
        <p:xfrm>
          <a:off x="2440706" y="24176892"/>
          <a:ext cx="9141694" cy="4836695"/>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902942293"/>
              </p:ext>
            </p:extLst>
          </p:nvPr>
        </p:nvGraphicFramePr>
        <p:xfrm>
          <a:off x="2641814" y="30196393"/>
          <a:ext cx="8848254" cy="2194560"/>
        </p:xfrm>
        <a:graphic>
          <a:graphicData uri="http://schemas.openxmlformats.org/drawingml/2006/table">
            <a:tbl>
              <a:tblPr firstRow="1" firstCol="1" bandRow="1">
                <a:tableStyleId>{B301B821-A1FF-4177-AEE7-76D212191A09}</a:tableStyleId>
              </a:tblPr>
              <a:tblGrid>
                <a:gridCol w="2058843"/>
                <a:gridCol w="1759130"/>
                <a:gridCol w="1542603"/>
                <a:gridCol w="1706528"/>
                <a:gridCol w="1781150"/>
              </a:tblGrid>
              <a:tr h="152400">
                <a:tc>
                  <a:txBody>
                    <a:bodyPr/>
                    <a:lstStyle/>
                    <a:p>
                      <a:pPr marL="0" marR="0" algn="ctr" fontAlgn="auto" hangingPunct="1">
                        <a:spcBef>
                          <a:spcPts val="0"/>
                        </a:spcBef>
                        <a:spcAft>
                          <a:spcPts val="0"/>
                        </a:spcAft>
                      </a:pPr>
                      <a:r>
                        <a:rPr lang="en-US" sz="2400" dirty="0">
                          <a:effectLst/>
                        </a:rPr>
                        <a:t>Radial Nodes in Fuel</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Semi-implicit Transient</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Implicit Transient</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Implicit </a:t>
                      </a:r>
                      <a:br>
                        <a:rPr lang="en-US" sz="2400" dirty="0">
                          <a:effectLst/>
                        </a:rPr>
                      </a:br>
                      <a:r>
                        <a:rPr lang="en-US" sz="2400" dirty="0">
                          <a:effectLst/>
                        </a:rPr>
                        <a:t>Steady State</a:t>
                      </a:r>
                      <a:endParaRPr lang="en-US" sz="240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Original</a:t>
                      </a:r>
                    </a:p>
                    <a:p>
                      <a:pPr marL="0" marR="0" algn="ctr" fontAlgn="auto" hangingPunct="1">
                        <a:spcBef>
                          <a:spcPts val="0"/>
                        </a:spcBef>
                        <a:spcAft>
                          <a:spcPts val="0"/>
                        </a:spcAft>
                      </a:pPr>
                      <a:r>
                        <a:rPr lang="en-US" sz="2400">
                          <a:effectLst/>
                        </a:rPr>
                        <a:t>Steady State</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5</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1.33%</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1.32%</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2.15%</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10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0.45%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0.78%</a:t>
                      </a:r>
                      <a:endParaRPr lang="en-US" sz="2400">
                        <a:effectLst/>
                        <a:latin typeface="Times New Roman"/>
                        <a:ea typeface="Times New Roman"/>
                      </a:endParaRPr>
                    </a:p>
                  </a:txBody>
                  <a:tcPr marL="68580" marR="68580" marT="0" marB="0" anchor="b"/>
                </a:tc>
              </a:tr>
              <a:tr h="152400">
                <a:tc>
                  <a:txBody>
                    <a:bodyPr/>
                    <a:lstStyle/>
                    <a:p>
                      <a:pPr marL="0" marR="0" algn="ctr" fontAlgn="auto" hangingPunct="1">
                        <a:spcBef>
                          <a:spcPts val="0"/>
                        </a:spcBef>
                        <a:spcAft>
                          <a:spcPts val="0"/>
                        </a:spcAft>
                      </a:pPr>
                      <a:r>
                        <a:rPr lang="en-US" sz="2400" b="0" dirty="0">
                          <a:effectLst/>
                        </a:rPr>
                        <a:t>20</a:t>
                      </a:r>
                      <a:endParaRPr lang="en-US" sz="2400" b="0" dirty="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0.15%</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0.18%</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a:effectLst/>
                        </a:rPr>
                        <a:t>0.14%</a:t>
                      </a:r>
                      <a:endParaRPr lang="en-US" sz="2400">
                        <a:effectLst/>
                        <a:latin typeface="Times New Roman"/>
                        <a:ea typeface="Times New Roman"/>
                      </a:endParaRPr>
                    </a:p>
                  </a:txBody>
                  <a:tcPr marL="68580" marR="68580" marT="0" marB="0" anchor="b"/>
                </a:tc>
                <a:tc>
                  <a:txBody>
                    <a:bodyPr/>
                    <a:lstStyle/>
                    <a:p>
                      <a:pPr marL="0" marR="0" algn="ctr" fontAlgn="auto" hangingPunct="1">
                        <a:spcBef>
                          <a:spcPts val="0"/>
                        </a:spcBef>
                        <a:spcAft>
                          <a:spcPts val="0"/>
                        </a:spcAft>
                      </a:pPr>
                      <a:r>
                        <a:rPr lang="en-US" sz="2400" dirty="0">
                          <a:effectLst/>
                        </a:rPr>
                        <a:t>0.20%</a:t>
                      </a:r>
                      <a:endParaRPr lang="en-US" sz="2400" dirty="0">
                        <a:effectLst/>
                        <a:latin typeface="Times New Roman"/>
                        <a:ea typeface="Times New Roman"/>
                      </a:endParaRPr>
                    </a:p>
                  </a:txBody>
                  <a:tcPr marL="68580" marR="68580" marT="0" marB="0" anchor="b"/>
                </a:tc>
              </a:tr>
            </a:tbl>
          </a:graphicData>
        </a:graphic>
      </p:graphicFrame>
    </p:spTree>
    <p:extLst>
      <p:ext uri="{BB962C8B-B14F-4D97-AF65-F5344CB8AC3E}">
        <p14:creationId xmlns:p14="http://schemas.microsoft.com/office/powerpoint/2010/main" val="575349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645</Words>
  <Application>Microsoft Office PowerPoint</Application>
  <PresentationFormat>Custom</PresentationFormat>
  <Paragraphs>113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ayp5082</dc:creator>
  <cp:lastModifiedBy>chris_dances</cp:lastModifiedBy>
  <cp:revision>302</cp:revision>
  <dcterms:created xsi:type="dcterms:W3CDTF">2013-04-08T19:26:04Z</dcterms:created>
  <dcterms:modified xsi:type="dcterms:W3CDTF">2015-08-23T20:31:36Z</dcterms:modified>
</cp:coreProperties>
</file>