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9260800" cy="365760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A21"/>
    <a:srgbClr val="0033CC"/>
    <a:srgbClr val="008E40"/>
    <a:srgbClr val="003399"/>
    <a:srgbClr val="F4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98" autoAdjust="0"/>
  </p:normalViewPr>
  <p:slideViewPr>
    <p:cSldViewPr>
      <p:cViewPr>
        <p:scale>
          <a:sx n="20" d="100"/>
          <a:sy n="20" d="100"/>
        </p:scale>
        <p:origin x="-2126" y="1099"/>
      </p:cViewPr>
      <p:guideLst>
        <p:guide orient="horz" pos="11520"/>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risdances:Github:Nureth-16:NURETH:Analytical_Solu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4742052490162622"/>
          <c:y val="5.1595043815087602E-2"/>
          <c:w val="0.78815464720234873"/>
          <c:h val="0.76368780748010767"/>
        </c:manualLayout>
      </c:layout>
      <c:scatterChart>
        <c:scatterStyle val="lineMarker"/>
        <c:varyColors val="0"/>
        <c:ser>
          <c:idx val="0"/>
          <c:order val="0"/>
          <c:tx>
            <c:strRef>
              <c:f>'SS Rod Radial Profile_10'!$B$15</c:f>
              <c:strCache>
                <c:ptCount val="1"/>
                <c:pt idx="0">
                  <c:v>Analytical</c:v>
                </c:pt>
              </c:strCache>
            </c:strRef>
          </c:tx>
          <c:spPr>
            <a:ln w="44450">
              <a:solidFill>
                <a:srgbClr val="000000"/>
              </a:solidFill>
              <a:round/>
            </a:ln>
          </c:spPr>
          <c:marker>
            <c:symbol val="diamond"/>
            <c:size val="5"/>
            <c:spPr>
              <a:noFill/>
              <a:ln>
                <a:noFill/>
              </a:ln>
            </c:spPr>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Profile_10'!$C$15:$O$15</c:f>
              <c:numCache>
                <c:formatCode>0.000</c:formatCode>
                <c:ptCount val="13"/>
                <c:pt idx="0">
                  <c:v>92.056962314594628</c:v>
                </c:pt>
                <c:pt idx="1">
                  <c:v>91.728997504567388</c:v>
                </c:pt>
                <c:pt idx="2">
                  <c:v>90.417138264458373</c:v>
                </c:pt>
                <c:pt idx="3">
                  <c:v>87.793419784240399</c:v>
                </c:pt>
                <c:pt idx="4">
                  <c:v>83.85784206391331</c:v>
                </c:pt>
                <c:pt idx="5">
                  <c:v>78.610405103477248</c:v>
                </c:pt>
                <c:pt idx="6">
                  <c:v>72.051108902932199</c:v>
                </c:pt>
                <c:pt idx="7">
                  <c:v>64.179953462278107</c:v>
                </c:pt>
                <c:pt idx="8">
                  <c:v>54.996938781515048</c:v>
                </c:pt>
                <c:pt idx="9">
                  <c:v>44.502064860643131</c:v>
                </c:pt>
                <c:pt idx="10">
                  <c:v>32.859314104675327</c:v>
                </c:pt>
                <c:pt idx="11">
                  <c:v>5.4876097013893101</c:v>
                </c:pt>
                <c:pt idx="12">
                  <c:v>0</c:v>
                </c:pt>
              </c:numCache>
            </c:numRef>
          </c:yVal>
          <c:smooth val="0"/>
        </c:ser>
        <c:ser>
          <c:idx val="1"/>
          <c:order val="1"/>
          <c:tx>
            <c:strRef>
              <c:f>'SS Rod Radial Profile_10'!$B$16</c:f>
              <c:strCache>
                <c:ptCount val="1"/>
                <c:pt idx="0">
                  <c:v>Semi-implicit Trans</c:v>
                </c:pt>
              </c:strCache>
            </c:strRef>
          </c:tx>
          <c:spPr>
            <a:ln w="28800">
              <a:noFill/>
            </a:ln>
          </c:spPr>
          <c:marker>
            <c:symbol val="square"/>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Profile_10'!$C$16:$O$16</c:f>
              <c:numCache>
                <c:formatCode>0.000</c:formatCode>
                <c:ptCount val="13"/>
                <c:pt idx="0">
                  <c:v>91.641218333333356</c:v>
                </c:pt>
                <c:pt idx="1">
                  <c:v>91.259039444444497</c:v>
                </c:pt>
                <c:pt idx="2">
                  <c:v>90.11250277777782</c:v>
                </c:pt>
                <c:pt idx="3">
                  <c:v>87.571923888888946</c:v>
                </c:pt>
                <c:pt idx="4">
                  <c:v>83.691577777777809</c:v>
                </c:pt>
                <c:pt idx="5">
                  <c:v>78.485582222222206</c:v>
                </c:pt>
                <c:pt idx="6">
                  <c:v>71.959512777777803</c:v>
                </c:pt>
                <c:pt idx="7">
                  <c:v>64.116130000000013</c:v>
                </c:pt>
                <c:pt idx="8">
                  <c:v>54.956997222222221</c:v>
                </c:pt>
                <c:pt idx="9">
                  <c:v>44.48308388888892</c:v>
                </c:pt>
                <c:pt idx="10">
                  <c:v>32.850267777777781</c:v>
                </c:pt>
                <c:pt idx="11">
                  <c:v>5.4798788888888961</c:v>
                </c:pt>
                <c:pt idx="12">
                  <c:v>0</c:v>
                </c:pt>
              </c:numCache>
            </c:numRef>
          </c:yVal>
          <c:smooth val="1"/>
        </c:ser>
        <c:ser>
          <c:idx val="2"/>
          <c:order val="2"/>
          <c:tx>
            <c:strRef>
              <c:f>'SS Rod Radial Profile_10'!$B$18</c:f>
              <c:strCache>
                <c:ptCount val="1"/>
                <c:pt idx="0">
                  <c:v>Implicit SS</c:v>
                </c:pt>
              </c:strCache>
            </c:strRef>
          </c:tx>
          <c:spPr>
            <a:ln w="28800">
              <a:noFill/>
            </a:ln>
          </c:spPr>
          <c:marker>
            <c:symbol val="triangle"/>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Profile_10'!$C$18:$O$18</c:f>
              <c:numCache>
                <c:formatCode>0.000</c:formatCode>
                <c:ptCount val="13"/>
                <c:pt idx="0">
                  <c:v>91.646392777777749</c:v>
                </c:pt>
                <c:pt idx="1">
                  <c:v>91.264185555555557</c:v>
                </c:pt>
                <c:pt idx="2">
                  <c:v>90.117563888888924</c:v>
                </c:pt>
                <c:pt idx="3">
                  <c:v>87.57679777777777</c:v>
                </c:pt>
                <c:pt idx="4">
                  <c:v>83.696172777777747</c:v>
                </c:pt>
                <c:pt idx="5">
                  <c:v>78.489815555555538</c:v>
                </c:pt>
                <c:pt idx="6">
                  <c:v>71.963310000000007</c:v>
                </c:pt>
                <c:pt idx="7">
                  <c:v>64.119429444444464</c:v>
                </c:pt>
                <c:pt idx="8">
                  <c:v>54.959751111111103</c:v>
                </c:pt>
                <c:pt idx="9">
                  <c:v>44.485258888888922</c:v>
                </c:pt>
                <c:pt idx="10">
                  <c:v>32.85185333333331</c:v>
                </c:pt>
                <c:pt idx="11">
                  <c:v>5.4801488888889107</c:v>
                </c:pt>
                <c:pt idx="12">
                  <c:v>0</c:v>
                </c:pt>
              </c:numCache>
            </c:numRef>
          </c:yVal>
          <c:smooth val="1"/>
        </c:ser>
        <c:ser>
          <c:idx val="3"/>
          <c:order val="3"/>
          <c:tx>
            <c:strRef>
              <c:f>'SS Rod Radial Profile_10'!$B$17</c:f>
              <c:strCache>
                <c:ptCount val="1"/>
                <c:pt idx="0">
                  <c:v>Implicit Trans</c:v>
                </c:pt>
              </c:strCache>
            </c:strRef>
          </c:tx>
          <c:spPr>
            <a:ln w="28800">
              <a:noFill/>
            </a:ln>
          </c:spPr>
          <c:marker>
            <c:symbol val="x"/>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Profile_10'!$C$17:$O$17</c:f>
              <c:numCache>
                <c:formatCode>0.000</c:formatCode>
                <c:ptCount val="13"/>
                <c:pt idx="0">
                  <c:v>91.616974074074108</c:v>
                </c:pt>
                <c:pt idx="1">
                  <c:v>91.234928333333372</c:v>
                </c:pt>
                <c:pt idx="2">
                  <c:v>90.088791111111064</c:v>
                </c:pt>
                <c:pt idx="3">
                  <c:v>87.549086666666653</c:v>
                </c:pt>
                <c:pt idx="4">
                  <c:v>83.670047222222195</c:v>
                </c:pt>
                <c:pt idx="5">
                  <c:v>78.465749999999986</c:v>
                </c:pt>
                <c:pt idx="6">
                  <c:v>71.941722777777755</c:v>
                </c:pt>
                <c:pt idx="7">
                  <c:v>64.100669444444463</c:v>
                </c:pt>
                <c:pt idx="8">
                  <c:v>54.944092222222217</c:v>
                </c:pt>
                <c:pt idx="9">
                  <c:v>44.472892222222207</c:v>
                </c:pt>
                <c:pt idx="10">
                  <c:v>32.842838333333347</c:v>
                </c:pt>
                <c:pt idx="11">
                  <c:v>5.4786138888888702</c:v>
                </c:pt>
                <c:pt idx="12">
                  <c:v>0</c:v>
                </c:pt>
              </c:numCache>
            </c:numRef>
          </c:yVal>
          <c:smooth val="1"/>
        </c:ser>
        <c:ser>
          <c:idx val="4"/>
          <c:order val="4"/>
          <c:tx>
            <c:strRef>
              <c:f>'SS Rod Radial Profile_10'!$B$19</c:f>
              <c:strCache>
                <c:ptCount val="1"/>
                <c:pt idx="0">
                  <c:v>Original</c:v>
                </c:pt>
              </c:strCache>
            </c:strRef>
          </c:tx>
          <c:spPr>
            <a:ln>
              <a:noFill/>
            </a:ln>
          </c:spPr>
          <c:marker>
            <c:symbol val="star"/>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Profile_10'!$C$19:$O$19</c:f>
              <c:numCache>
                <c:formatCode>0.000</c:formatCode>
                <c:ptCount val="13"/>
                <c:pt idx="0">
                  <c:v>91.340188333333316</c:v>
                </c:pt>
                <c:pt idx="1">
                  <c:v>91.078732777777773</c:v>
                </c:pt>
                <c:pt idx="2">
                  <c:v>90.023040555555539</c:v>
                </c:pt>
                <c:pt idx="3">
                  <c:v>87.516014999999996</c:v>
                </c:pt>
                <c:pt idx="4">
                  <c:v>83.655597222222255</c:v>
                </c:pt>
                <c:pt idx="5">
                  <c:v>78.463755555555579</c:v>
                </c:pt>
                <c:pt idx="6">
                  <c:v>71.948620555555564</c:v>
                </c:pt>
                <c:pt idx="7">
                  <c:v>64.114104444444465</c:v>
                </c:pt>
                <c:pt idx="8">
                  <c:v>54.962395555555567</c:v>
                </c:pt>
                <c:pt idx="9">
                  <c:v>44.49484333333335</c:v>
                </c:pt>
                <c:pt idx="10">
                  <c:v>32.859314444444493</c:v>
                </c:pt>
                <c:pt idx="11">
                  <c:v>5.4876100000000054</c:v>
                </c:pt>
                <c:pt idx="12">
                  <c:v>0</c:v>
                </c:pt>
              </c:numCache>
            </c:numRef>
          </c:yVal>
          <c:smooth val="0"/>
        </c:ser>
        <c:dLbls>
          <c:showLegendKey val="0"/>
          <c:showVal val="0"/>
          <c:showCatName val="0"/>
          <c:showSerName val="0"/>
          <c:showPercent val="0"/>
          <c:showBubbleSize val="0"/>
        </c:dLbls>
        <c:axId val="152009728"/>
        <c:axId val="155116672"/>
      </c:scatterChart>
      <c:valAx>
        <c:axId val="152009728"/>
        <c:scaling>
          <c:orientation val="minMax"/>
        </c:scaling>
        <c:delete val="0"/>
        <c:axPos val="b"/>
        <c:title>
          <c:tx>
            <c:rich>
              <a:bodyPr/>
              <a:lstStyle/>
              <a:p>
                <a:pPr>
                  <a:defRPr sz="2400"/>
                </a:pPr>
                <a:r>
                  <a:rPr lang="en-US" sz="2400" b="1">
                    <a:latin typeface="Arial"/>
                  </a:rPr>
                  <a:t>Radius [cm]</a:t>
                </a:r>
              </a:p>
            </c:rich>
          </c:tx>
          <c:layout/>
          <c:overlay val="1"/>
        </c:title>
        <c:numFmt formatCode="General" sourceLinked="0"/>
        <c:majorTickMark val="out"/>
        <c:minorTickMark val="none"/>
        <c:tickLblPos val="nextTo"/>
        <c:spPr>
          <a:ln>
            <a:solidFill>
              <a:srgbClr val="B3B3B3"/>
            </a:solidFill>
          </a:ln>
        </c:spPr>
        <c:txPr>
          <a:bodyPr/>
          <a:lstStyle/>
          <a:p>
            <a:pPr>
              <a:defRPr sz="2000"/>
            </a:pPr>
            <a:endParaRPr lang="en-US"/>
          </a:p>
        </c:txPr>
        <c:crossAx val="155116672"/>
        <c:crossesAt val="0"/>
        <c:crossBetween val="midCat"/>
      </c:valAx>
      <c:valAx>
        <c:axId val="155116672"/>
        <c:scaling>
          <c:orientation val="minMax"/>
        </c:scaling>
        <c:delete val="0"/>
        <c:axPos val="l"/>
        <c:majorGridlines>
          <c:spPr>
            <a:ln>
              <a:solidFill>
                <a:srgbClr val="B3B3B3"/>
              </a:solidFill>
            </a:ln>
          </c:spPr>
        </c:majorGridlines>
        <c:title>
          <c:tx>
            <c:rich>
              <a:bodyPr/>
              <a:lstStyle/>
              <a:p>
                <a:pPr>
                  <a:defRPr sz="2400"/>
                </a:pPr>
                <a:r>
                  <a:rPr lang="en-US" sz="2400" b="1">
                    <a:latin typeface="Arial"/>
                  </a:rPr>
                  <a:t>Temperature [C]</a:t>
                </a:r>
              </a:p>
            </c:rich>
          </c:tx>
          <c:layout/>
          <c:overlay val="1"/>
        </c:title>
        <c:numFmt formatCode="General" sourceLinked="0"/>
        <c:majorTickMark val="out"/>
        <c:minorTickMark val="none"/>
        <c:tickLblPos val="nextTo"/>
        <c:spPr>
          <a:ln>
            <a:solidFill>
              <a:srgbClr val="B3B3B3"/>
            </a:solidFill>
          </a:ln>
        </c:spPr>
        <c:txPr>
          <a:bodyPr/>
          <a:lstStyle/>
          <a:p>
            <a:pPr>
              <a:defRPr sz="2000"/>
            </a:pPr>
            <a:endParaRPr lang="en-US"/>
          </a:p>
        </c:txPr>
        <c:crossAx val="152009728"/>
        <c:crossesAt val="0"/>
        <c:crossBetween val="midCat"/>
      </c:valAx>
    </c:plotArea>
    <c:legend>
      <c:legendPos val="r"/>
      <c:layout>
        <c:manualLayout>
          <c:xMode val="edge"/>
          <c:yMode val="edge"/>
          <c:x val="0.13217145531233052"/>
          <c:y val="0.37470152655894162"/>
          <c:w val="0.35019362932078013"/>
          <c:h val="0.30475566645400198"/>
        </c:manualLayout>
      </c:layout>
      <c:overlay val="0"/>
      <c:spPr>
        <a:noFill/>
        <a:ln>
          <a:noFill/>
        </a:ln>
      </c:spPr>
      <c:txPr>
        <a:bodyPr/>
        <a:lstStyle/>
        <a:p>
          <a:pPr>
            <a:defRPr sz="2000"/>
          </a:pPr>
          <a:endParaRPr lang="en-US"/>
        </a:p>
      </c:txPr>
    </c:legend>
    <c:plotVisOnly val="1"/>
    <c:dispBlanksAs val="zero"/>
    <c:showDLblsOverMax val="1"/>
  </c:chart>
  <c:spPr>
    <a:solidFill>
      <a:srgbClr val="FFFFFF"/>
    </a:solidFill>
    <a:ln>
      <a:solidFill>
        <a:schemeClr val="tx1"/>
      </a:solid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362270"/>
            <a:ext cx="248716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0" y="20726400"/>
            <a:ext cx="20482560" cy="934720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34844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7147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464739"/>
            <a:ext cx="65836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63040" y="1464739"/>
            <a:ext cx="192633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89559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9769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3503469"/>
            <a:ext cx="24871680" cy="726440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2" y="15502472"/>
            <a:ext cx="24871680" cy="8000997"/>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1592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630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8742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28BAE-4352-426D-BB91-9C6CF2C2112E}"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59674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0" y="8187269"/>
            <a:ext cx="12928602"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463040" y="11599333"/>
            <a:ext cx="12928602"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2" y="8187269"/>
            <a:ext cx="12933680"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4864082" y="11599333"/>
            <a:ext cx="12933680"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28BAE-4352-426D-BB91-9C6CF2C2112E}" type="datetimeFigureOut">
              <a:rPr lang="en-US" smtClean="0"/>
              <a:t>8/23/2015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70703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28BAE-4352-426D-BB91-9C6CF2C2112E}" type="datetimeFigureOut">
              <a:rPr lang="en-US" smtClean="0"/>
              <a:t>8/23/2015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4065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28BAE-4352-426D-BB91-9C6CF2C2112E}" type="datetimeFigureOut">
              <a:rPr lang="en-US" smtClean="0"/>
              <a:t>8/23/2015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51775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1" y="1456267"/>
            <a:ext cx="9626602" cy="619760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1440160" y="1456269"/>
            <a:ext cx="16357600" cy="31216603"/>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1" y="7653869"/>
            <a:ext cx="9626602" cy="25019003"/>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67243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5603200"/>
            <a:ext cx="17556480" cy="3022603"/>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5735322" y="3268133"/>
            <a:ext cx="17556480" cy="2194560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5735322" y="28625803"/>
            <a:ext cx="17556480" cy="4292597"/>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17778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464736"/>
            <a:ext cx="26334720" cy="60960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0" y="8534403"/>
            <a:ext cx="26334720" cy="24138469"/>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33900536"/>
            <a:ext cx="6827520" cy="1947333"/>
          </a:xfrm>
          <a:prstGeom prst="rect">
            <a:avLst/>
          </a:prstGeom>
        </p:spPr>
        <p:txBody>
          <a:bodyPr vert="horz" lIns="376202" tIns="188101" rIns="376202" bIns="188101" rtlCol="0" anchor="ctr"/>
          <a:lstStyle>
            <a:lvl1pPr algn="l">
              <a:defRPr sz="4900">
                <a:solidFill>
                  <a:schemeClr val="tx1">
                    <a:tint val="75000"/>
                  </a:schemeClr>
                </a:solidFill>
              </a:defRPr>
            </a:lvl1pPr>
          </a:lstStyle>
          <a:p>
            <a:fld id="{64E28BAE-4352-426D-BB91-9C6CF2C2112E}" type="datetimeFigureOut">
              <a:rPr lang="en-US" smtClean="0"/>
              <a:t>8/23/2015</a:t>
            </a:fld>
            <a:endParaRPr lang="en-US"/>
          </a:p>
        </p:txBody>
      </p:sp>
      <p:sp>
        <p:nvSpPr>
          <p:cNvPr id="5" name="Footer Placeholder 4"/>
          <p:cNvSpPr>
            <a:spLocks noGrp="1"/>
          </p:cNvSpPr>
          <p:nvPr>
            <p:ph type="ftr" sz="quarter" idx="3"/>
          </p:nvPr>
        </p:nvSpPr>
        <p:spPr>
          <a:xfrm>
            <a:off x="9997440" y="33900536"/>
            <a:ext cx="9265920" cy="1947333"/>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3900536"/>
            <a:ext cx="6827520" cy="1947333"/>
          </a:xfrm>
          <a:prstGeom prst="rect">
            <a:avLst/>
          </a:prstGeom>
        </p:spPr>
        <p:txBody>
          <a:bodyPr vert="horz" lIns="376202" tIns="188101" rIns="376202" bIns="188101" rtlCol="0" anchor="ctr"/>
          <a:lstStyle>
            <a:lvl1pPr algn="r">
              <a:defRPr sz="4900">
                <a:solidFill>
                  <a:schemeClr val="tx1">
                    <a:tint val="75000"/>
                  </a:schemeClr>
                </a:solidFill>
              </a:defRPr>
            </a:lvl1pPr>
          </a:lstStyle>
          <a:p>
            <a:fld id="{B1A16EBA-F6A1-4C9F-9A3E-3F37952E1D96}" type="slidenum">
              <a:rPr lang="en-US" smtClean="0"/>
              <a:t>‹#›</a:t>
            </a:fld>
            <a:endParaRPr lang="en-US"/>
          </a:p>
        </p:txBody>
      </p:sp>
    </p:spTree>
    <p:extLst>
      <p:ext uri="{BB962C8B-B14F-4D97-AF65-F5344CB8AC3E}">
        <p14:creationId xmlns:p14="http://schemas.microsoft.com/office/powerpoint/2010/main" val="1227256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9.jpeg"/><Relationship Id="rId18" Type="http://schemas.openxmlformats.org/officeDocument/2006/relationships/image" Target="../media/image14.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1.xml"/><Relationship Id="rId17" Type="http://schemas.openxmlformats.org/officeDocument/2006/relationships/image" Target="../media/image13.jpg"/><Relationship Id="rId2" Type="http://schemas.openxmlformats.org/officeDocument/2006/relationships/image" Target="../media/image1.png"/><Relationship Id="rId16" Type="http://schemas.openxmlformats.org/officeDocument/2006/relationships/image" Target="../media/image12.jp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file://localhost/Users/chrisdances/Github/Nureth-16/images/Implicit-Diagram.jpg" TargetMode="External"/><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image" Target="../media/image8.jpeg"/><Relationship Id="rId19"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file://localhost/Users/chrisdances/Github/Nureth-16/images/Explicit-Diagram.jpg" TargetMode="Externa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05" y="3581399"/>
            <a:ext cx="5913172" cy="26439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987353"/>
            <a:ext cx="29260800" cy="1754326"/>
          </a:xfrm>
          <a:prstGeom prst="rect">
            <a:avLst/>
          </a:prstGeom>
          <a:noFill/>
        </p:spPr>
        <p:txBody>
          <a:bodyPr wrap="square" rtlCol="0">
            <a:spAutoFit/>
          </a:bodyPr>
          <a:lstStyle/>
          <a:p>
            <a:pPr algn="ctr"/>
            <a:r>
              <a:rPr lang="en-US" sz="5400" dirty="0" smtClean="0"/>
              <a:t>Chris Dances</a:t>
            </a:r>
          </a:p>
          <a:p>
            <a:pPr algn="ctr"/>
            <a:r>
              <a:rPr lang="en-US" sz="5400" dirty="0" smtClean="0"/>
              <a:t>Advisors: Dr. </a:t>
            </a:r>
            <a:r>
              <a:rPr lang="en-US" sz="5400" dirty="0" err="1" smtClean="0"/>
              <a:t>Kostadin</a:t>
            </a:r>
            <a:r>
              <a:rPr lang="en-US" sz="5400" dirty="0" smtClean="0"/>
              <a:t> </a:t>
            </a:r>
            <a:r>
              <a:rPr lang="en-US" sz="5400" dirty="0" err="1" smtClean="0"/>
              <a:t>Ivanov</a:t>
            </a:r>
            <a:r>
              <a:rPr lang="en-US" sz="5400" dirty="0" smtClean="0"/>
              <a:t> &amp; Dr. Maria </a:t>
            </a:r>
            <a:r>
              <a:rPr lang="en-US" sz="5400" dirty="0" err="1" smtClean="0"/>
              <a:t>Avramova</a:t>
            </a:r>
            <a:endParaRPr lang="en-US" sz="5400" dirty="0"/>
          </a:p>
        </p:txBody>
      </p:sp>
      <p:sp>
        <p:nvSpPr>
          <p:cNvPr id="6" name="TextBox 5"/>
          <p:cNvSpPr txBox="1"/>
          <p:nvPr/>
        </p:nvSpPr>
        <p:spPr>
          <a:xfrm>
            <a:off x="4509836" y="4495800"/>
            <a:ext cx="20178964" cy="1815882"/>
          </a:xfrm>
          <a:prstGeom prst="rect">
            <a:avLst/>
          </a:prstGeom>
          <a:noFill/>
        </p:spPr>
        <p:txBody>
          <a:bodyPr wrap="square" rtlCol="0">
            <a:spAutoFit/>
          </a:bodyPr>
          <a:lstStyle/>
          <a:p>
            <a:pPr algn="ctr"/>
            <a:r>
              <a:rPr lang="en-US" sz="5600" b="1" dirty="0" smtClean="0">
                <a:solidFill>
                  <a:srgbClr val="008E40"/>
                </a:solidFill>
              </a:rPr>
              <a:t>Objective: </a:t>
            </a:r>
            <a:r>
              <a:rPr lang="en-US" sz="5600" dirty="0" smtClean="0">
                <a:solidFill>
                  <a:srgbClr val="003399"/>
                </a:solidFill>
              </a:rPr>
              <a:t>To integrate 1D solid </a:t>
            </a:r>
            <a:r>
              <a:rPr lang="en-US" sz="5600" dirty="0">
                <a:solidFill>
                  <a:srgbClr val="003399"/>
                </a:solidFill>
              </a:rPr>
              <a:t>conduction equations into the </a:t>
            </a:r>
            <a:r>
              <a:rPr lang="en-US" sz="5600" dirty="0" smtClean="0">
                <a:solidFill>
                  <a:srgbClr val="003399"/>
                </a:solidFill>
              </a:rPr>
              <a:t>residual formulation CTF</a:t>
            </a:r>
            <a:endParaRPr lang="en-US" sz="5600" dirty="0">
              <a:solidFill>
                <a:srgbClr val="003399"/>
              </a:solidFill>
            </a:endParaRPr>
          </a:p>
        </p:txBody>
      </p:sp>
      <p:sp>
        <p:nvSpPr>
          <p:cNvPr id="7" name="Rectangle 6"/>
          <p:cNvSpPr/>
          <p:nvPr/>
        </p:nvSpPr>
        <p:spPr>
          <a:xfrm>
            <a:off x="245151" y="6553200"/>
            <a:ext cx="14156649"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785978" y="20802600"/>
            <a:ext cx="14173200" cy="152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4767560" y="27768947"/>
            <a:ext cx="14170022" cy="1231106"/>
          </a:xfrm>
          <a:prstGeom prst="rect">
            <a:avLst/>
          </a:prstGeom>
          <a:noFill/>
        </p:spPr>
        <p:txBody>
          <a:bodyPr wrap="square" rtlCol="0">
            <a:spAutoFit/>
          </a:bodyPr>
          <a:lstStyle/>
          <a:p>
            <a:pPr algn="ctr"/>
            <a:r>
              <a:rPr lang="en-US" b="1" dirty="0" smtClean="0">
                <a:solidFill>
                  <a:srgbClr val="003399"/>
                </a:solidFill>
              </a:rPr>
              <a:t>Conclusions and Future </a:t>
            </a:r>
            <a:r>
              <a:rPr lang="en-US" b="1" dirty="0">
                <a:solidFill>
                  <a:srgbClr val="003399"/>
                </a:solidFill>
              </a:rPr>
              <a:t>Work</a:t>
            </a:r>
          </a:p>
        </p:txBody>
      </p:sp>
      <p:sp>
        <p:nvSpPr>
          <p:cNvPr id="39" name="TextBox 38"/>
          <p:cNvSpPr txBox="1"/>
          <p:nvPr/>
        </p:nvSpPr>
        <p:spPr>
          <a:xfrm>
            <a:off x="228600" y="6553200"/>
            <a:ext cx="14173200" cy="1231106"/>
          </a:xfrm>
          <a:prstGeom prst="rect">
            <a:avLst/>
          </a:prstGeom>
          <a:noFill/>
        </p:spPr>
        <p:txBody>
          <a:bodyPr wrap="square" rtlCol="0">
            <a:spAutoFit/>
          </a:bodyPr>
          <a:lstStyle/>
          <a:p>
            <a:pPr algn="ctr"/>
            <a:r>
              <a:rPr lang="en-US" b="1" dirty="0" smtClean="0">
                <a:solidFill>
                  <a:srgbClr val="003399"/>
                </a:solidFill>
              </a:rPr>
              <a:t>1-D Single Phase Liquid + Solid</a:t>
            </a:r>
            <a:endParaRPr lang="en-US" b="1" dirty="0">
              <a:solidFill>
                <a:srgbClr val="003399"/>
              </a:solidFill>
            </a:endParaRPr>
          </a:p>
        </p:txBody>
      </p:sp>
      <p:sp>
        <p:nvSpPr>
          <p:cNvPr id="41" name="TextBox 40"/>
          <p:cNvSpPr txBox="1"/>
          <p:nvPr/>
        </p:nvSpPr>
        <p:spPr>
          <a:xfrm>
            <a:off x="228600" y="20878800"/>
            <a:ext cx="14173200" cy="1243417"/>
          </a:xfrm>
          <a:prstGeom prst="rect">
            <a:avLst/>
          </a:prstGeom>
          <a:noFill/>
        </p:spPr>
        <p:txBody>
          <a:bodyPr wrap="square" rtlCol="0">
            <a:spAutoFit/>
          </a:bodyPr>
          <a:lstStyle/>
          <a:p>
            <a:pPr algn="ctr"/>
            <a:r>
              <a:rPr lang="en-US" b="1" dirty="0" smtClean="0">
                <a:solidFill>
                  <a:srgbClr val="003399"/>
                </a:solidFill>
              </a:rPr>
              <a:t>Steady State Results</a:t>
            </a:r>
            <a:endParaRPr lang="en-US" b="1" dirty="0">
              <a:solidFill>
                <a:srgbClr val="003399"/>
              </a:solidFill>
            </a:endParaRPr>
          </a:p>
        </p:txBody>
      </p:sp>
      <p:sp>
        <p:nvSpPr>
          <p:cNvPr id="28" name="TextBox 27"/>
          <p:cNvSpPr txBox="1"/>
          <p:nvPr/>
        </p:nvSpPr>
        <p:spPr>
          <a:xfrm>
            <a:off x="14782800" y="6605183"/>
            <a:ext cx="14173200" cy="1243417"/>
          </a:xfrm>
          <a:prstGeom prst="rect">
            <a:avLst/>
          </a:prstGeom>
          <a:noFill/>
        </p:spPr>
        <p:txBody>
          <a:bodyPr wrap="square" rtlCol="0">
            <a:spAutoFit/>
          </a:bodyPr>
          <a:lstStyle/>
          <a:p>
            <a:pPr algn="ctr"/>
            <a:r>
              <a:rPr lang="en-US" b="1" dirty="0" smtClean="0">
                <a:solidFill>
                  <a:srgbClr val="003399"/>
                </a:solidFill>
              </a:rPr>
              <a:t>Verification Problem Setup</a:t>
            </a:r>
            <a:endParaRPr lang="en-US" b="1" dirty="0">
              <a:solidFill>
                <a:srgbClr val="003399"/>
              </a:solidFill>
            </a:endParaRPr>
          </a:p>
        </p:txBody>
      </p:sp>
      <mc:AlternateContent xmlns:mc="http://schemas.openxmlformats.org/markup-compatibility/2006">
        <mc:Choice xmlns:a14="http://schemas.microsoft.com/office/drawing/2010/main" Requires="a14">
          <p:graphicFrame>
            <p:nvGraphicFramePr>
              <p:cNvPr id="32" name="Table 31"/>
              <p:cNvGraphicFramePr>
                <a:graphicFrameLocks noGrp="1"/>
              </p:cNvGraphicFramePr>
              <p:nvPr>
                <p:extLst>
                  <p:ext uri="{D42A27DB-BD31-4B8C-83A1-F6EECF244321}">
                    <p14:modId xmlns:p14="http://schemas.microsoft.com/office/powerpoint/2010/main" val="1934482181"/>
                  </p:ext>
                </p:extLst>
              </p:nvPr>
            </p:nvGraphicFramePr>
            <p:xfrm>
              <a:off x="23012399" y="8081479"/>
              <a:ext cx="5752333" cy="9721271"/>
            </p:xfrm>
            <a:graphic>
              <a:graphicData uri="http://schemas.openxmlformats.org/drawingml/2006/table">
                <a:tbl>
                  <a:tblPr firstRow="1" bandRow="1">
                    <a:tableStyleId>{B301B821-A1FF-4177-AEE7-76D212191A09}</a:tableStyleId>
                  </a:tblPr>
                  <a:tblGrid>
                    <a:gridCol w="2086011"/>
                    <a:gridCol w="1327461"/>
                    <a:gridCol w="1327461"/>
                    <a:gridCol w="1011400"/>
                  </a:tblGrid>
                  <a:tr h="336905">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400" dirty="0" smtClean="0"/>
                            <a:t>Parameter</a:t>
                          </a:r>
                        </a:p>
                      </a:txBody>
                      <a:tcPr anchor="ctr"/>
                    </a:tc>
                    <a:tc>
                      <a:txBody>
                        <a:bodyPr/>
                        <a:lstStyle/>
                        <a:p>
                          <a:pPr algn="ctr"/>
                          <a:r>
                            <a:rPr lang="en-US" sz="2400" dirty="0" smtClean="0"/>
                            <a:t>Symbol</a:t>
                          </a:r>
                          <a:endParaRPr lang="en-US" sz="2400" dirty="0"/>
                        </a:p>
                      </a:txBody>
                      <a:tcPr anchor="ctr"/>
                    </a:tc>
                    <a:tc>
                      <a:txBody>
                        <a:bodyPr/>
                        <a:lstStyle/>
                        <a:p>
                          <a:pPr algn="ctr"/>
                          <a:r>
                            <a:rPr lang="en-US" sz="2400" dirty="0" smtClean="0"/>
                            <a:t>Value</a:t>
                          </a:r>
                          <a:endParaRPr lang="en-US" sz="2400" dirty="0"/>
                        </a:p>
                      </a:txBody>
                      <a:tcPr anchor="ctr"/>
                    </a:tc>
                    <a:tc>
                      <a:txBody>
                        <a:bodyPr/>
                        <a:lstStyle/>
                        <a:p>
                          <a:pPr algn="ctr"/>
                          <a:r>
                            <a:rPr lang="en-US" sz="2400" dirty="0" smtClean="0"/>
                            <a:t>Unit</a:t>
                          </a:r>
                          <a:endParaRPr lang="en-US" sz="2400" dirty="0"/>
                        </a:p>
                      </a:txBody>
                      <a:tcPr anchor="ctr"/>
                    </a:tc>
                  </a:tr>
                  <a:tr h="293210">
                    <a:tc>
                      <a:txBody>
                        <a:bodyPr/>
                        <a:lstStyle/>
                        <a:p>
                          <a:pPr marL="0" marR="0" algn="ctr" hangingPunct="0">
                            <a:spcBef>
                              <a:spcPts val="0"/>
                            </a:spcBef>
                            <a:spcAft>
                              <a:spcPts val="0"/>
                            </a:spcAft>
                          </a:pPr>
                          <a:r>
                            <a:rPr lang="en-US" sz="2400" dirty="0">
                              <a:effectLst/>
                            </a:rPr>
                            <a:t>Mass Flow Rate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a:effectLst/>
                                        <a:latin typeface="Cambria Math"/>
                                      </a:rPr>
                                    </m:ctrlPr>
                                  </m:accPr>
                                  <m:e>
                                    <m:r>
                                      <a:rPr lang="en-US" sz="2400">
                                        <a:effectLst/>
                                        <a:latin typeface="Cambria Math"/>
                                      </a:rPr>
                                      <m:t>𝑚</m:t>
                                    </m:r>
                                  </m:e>
                                </m:acc>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0.300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kg/sec</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Reference Pressure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𝑃</m:t>
                                    </m:r>
                                  </m:e>
                                  <m:sub>
                                    <m:r>
                                      <a:rPr lang="en-US" sz="2400">
                                        <a:effectLst/>
                                        <a:latin typeface="Cambria Math"/>
                                      </a:rPr>
                                      <m:t>𝑟𝑒𝑓</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16.50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MPa</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Liquid Inlet Temperature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𝑇</m:t>
                                    </m:r>
                                  </m:e>
                                  <m:sub>
                                    <m:r>
                                      <a:rPr lang="en-US" sz="2400">
                                        <a:effectLst/>
                                        <a:latin typeface="Cambria Math"/>
                                      </a:rPr>
                                      <m:t>𝑖𝑛</m:t>
                                    </m:r>
                                    <m:r>
                                      <m:rPr>
                                        <m:sty m:val="p"/>
                                      </m:rPr>
                                      <a:rPr lang="en-US" sz="2400">
                                        <a:effectLst/>
                                        <a:latin typeface="Cambria Math"/>
                                      </a:rPr>
                                      <m:t>l</m:t>
                                    </m:r>
                                    <m:r>
                                      <a:rPr lang="en-US" sz="2400">
                                        <a:effectLst/>
                                        <a:latin typeface="Cambria Math"/>
                                      </a:rPr>
                                      <m:t>𝑒𝑡</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290.0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Pre>
                                  <m:sPrePr>
                                    <m:ctrlPr>
                                      <a:rPr lang="en-US" sz="2000" i="1">
                                        <a:effectLst/>
                                        <a:latin typeface="+mn-lt"/>
                                      </a:rPr>
                                    </m:ctrlPr>
                                  </m:sPrePr>
                                  <m:sub/>
                                  <m:sup>
                                    <m:r>
                                      <a:rPr lang="en-US" sz="2000">
                                        <a:effectLst/>
                                        <a:latin typeface="+mn-lt"/>
                                      </a:rPr>
                                      <m:t>∘</m:t>
                                    </m:r>
                                  </m:sup>
                                  <m:e>
                                    <m:r>
                                      <a:rPr lang="en-US" sz="2000">
                                        <a:effectLst/>
                                        <a:latin typeface="+mn-lt"/>
                                      </a:rPr>
                                      <m:t>𝐶</m:t>
                                    </m:r>
                                  </m:e>
                                </m:sPre>
                              </m:oMath>
                            </m:oMathPara>
                          </a14:m>
                          <a:endParaRPr lang="en-US" sz="2000">
                            <a:effectLst/>
                            <a:latin typeface="+mn-lt"/>
                            <a:ea typeface="Times New Roman"/>
                          </a:endParaRPr>
                        </a:p>
                      </a:txBody>
                      <a:tcPr marL="68580" marR="68580" marT="0" marB="0" anchor="ctr"/>
                    </a:tc>
                  </a:tr>
                  <a:tr h="696903">
                    <a:tc>
                      <a:txBody>
                        <a:bodyPr/>
                        <a:lstStyle/>
                        <a:p>
                          <a:pPr marL="0" marR="0" algn="ctr" hangingPunct="0">
                            <a:spcBef>
                              <a:spcPts val="0"/>
                            </a:spcBef>
                            <a:spcAft>
                              <a:spcPts val="0"/>
                            </a:spcAft>
                          </a:pPr>
                          <a:r>
                            <a:rPr lang="en-US" sz="2400" dirty="0" smtClean="0">
                              <a:effectLst/>
                            </a:rPr>
                            <a:t>Rate of Heat Generation</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400" i="1">
                                        <a:effectLst/>
                                        <a:latin typeface="Cambria Math"/>
                                      </a:rPr>
                                    </m:ctrlPr>
                                  </m:sSupPr>
                                  <m:e>
                                    <m:r>
                                      <a:rPr lang="en-US" sz="2400">
                                        <a:effectLst/>
                                        <a:latin typeface="Cambria Math"/>
                                      </a:rPr>
                                      <m:t>𝑞</m:t>
                                    </m:r>
                                  </m:e>
                                  <m:sup>
                                    <m:r>
                                      <a:rPr lang="en-US" sz="2400">
                                        <a:effectLst/>
                                        <a:latin typeface="Cambria Math"/>
                                      </a:rPr>
                                      <m:t>′</m:t>
                                    </m:r>
                                  </m:sup>
                                </m:sSup>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4.0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W/m</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Active Fuel Length</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a:rPr>
                                  <m:t>𝐿</m:t>
                                </m:r>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3.658</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m</a:t>
                          </a:r>
                          <a:endParaRPr lang="en-US" sz="2000">
                            <a:effectLst/>
                            <a:latin typeface="+mn-lt"/>
                            <a:ea typeface="Times New Roman"/>
                          </a:endParaRPr>
                        </a:p>
                      </a:txBody>
                      <a:tcPr marL="68580" marR="68580" marT="0" marB="0" anchor="ctr"/>
                    </a:tc>
                  </a:tr>
                  <a:tr h="293210">
                    <a:tc>
                      <a:txBody>
                        <a:bodyPr/>
                        <a:lstStyle/>
                        <a:p>
                          <a:pPr marL="0" marR="0" algn="ctr" hangingPunct="0">
                            <a:spcBef>
                              <a:spcPts val="0"/>
                            </a:spcBef>
                            <a:spcAft>
                              <a:spcPts val="0"/>
                            </a:spcAft>
                          </a:pPr>
                          <a:r>
                            <a:rPr lang="en-US" sz="2400" dirty="0">
                              <a:effectLst/>
                            </a:rPr>
                            <a:t>Fuel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𝑓𝑢𝑒𝑙</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0.4096</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Outer Cladding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𝑐𝑜</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0.475</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Inner Cladding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𝑐𝑖</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0.4174</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293210">
                    <a:tc>
                      <a:txBody>
                        <a:bodyPr/>
                        <a:lstStyle/>
                        <a:p>
                          <a:pPr marL="0" marR="0" algn="ctr" hangingPunct="0">
                            <a:spcBef>
                              <a:spcPts val="0"/>
                            </a:spcBef>
                            <a:spcAft>
                              <a:spcPts val="0"/>
                            </a:spcAft>
                          </a:pPr>
                          <a:r>
                            <a:rPr lang="en-US" sz="2400" dirty="0">
                              <a:effectLst/>
                            </a:rPr>
                            <a:t>Rod Pitch</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a:rPr>
                                  <m:t>𝑝</m:t>
                                </m:r>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12.60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Clad Specific Heat Capacity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𝐶</m:t>
                                    </m:r>
                                  </m:e>
                                  <m:sub>
                                    <m:r>
                                      <a:rPr lang="en-US" sz="2400">
                                        <a:effectLst/>
                                        <a:latin typeface="Cambria Math"/>
                                      </a:rPr>
                                      <m:t>𝑝</m:t>
                                    </m:r>
                                    <m:r>
                                      <a:rPr lang="en-US" sz="2400">
                                        <a:effectLst/>
                                        <a:latin typeface="Cambria Math"/>
                                      </a:rPr>
                                      <m:t>,</m:t>
                                    </m:r>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0.431</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kJ/kg-K</a:t>
                          </a:r>
                          <a:endParaRPr lang="en-US" sz="2000">
                            <a:effectLst/>
                            <a:latin typeface="+mn-lt"/>
                            <a:ea typeface="Times New Roman"/>
                          </a:endParaRPr>
                        </a:p>
                      </a:txBody>
                      <a:tcPr marL="68580" marR="68580" marT="0" marB="0" anchor="ctr"/>
                    </a:tc>
                  </a:tr>
                  <a:tr h="456494">
                    <a:tc>
                      <a:txBody>
                        <a:bodyPr/>
                        <a:lstStyle/>
                        <a:p>
                          <a:pPr marL="0" marR="0" algn="ctr" hangingPunct="0">
                            <a:spcBef>
                              <a:spcPts val="0"/>
                            </a:spcBef>
                            <a:spcAft>
                              <a:spcPts val="0"/>
                            </a:spcAft>
                          </a:pPr>
                          <a:r>
                            <a:rPr lang="en-US" sz="2400" dirty="0">
                              <a:effectLst/>
                            </a:rPr>
                            <a:t>Clad Density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𝜌</m:t>
                                    </m:r>
                                  </m:e>
                                  <m:sub>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8470.57</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kg/m^3</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Clad Thermal Conductivity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𝑘</m:t>
                                    </m:r>
                                  </m:e>
                                  <m:sub>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14.83</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W/m-k</a:t>
                          </a:r>
                          <a:endParaRPr lang="en-US" sz="2000">
                            <a:effectLst/>
                            <a:latin typeface="+mn-lt"/>
                            <a:ea typeface="Times New Roman"/>
                          </a:endParaRPr>
                        </a:p>
                      </a:txBody>
                      <a:tcPr marL="68580" marR="68580" marT="0" marB="0" anchor="ctr"/>
                    </a:tc>
                  </a:tr>
                  <a:tr h="539048">
                    <a:tc>
                      <a:txBody>
                        <a:bodyPr/>
                        <a:lstStyle/>
                        <a:p>
                          <a:pPr marL="0" marR="0" algn="ctr" hangingPunct="0">
                            <a:spcBef>
                              <a:spcPts val="0"/>
                            </a:spcBef>
                            <a:spcAft>
                              <a:spcPts val="0"/>
                            </a:spcAft>
                          </a:pPr>
                          <a:r>
                            <a:rPr lang="en-US" sz="2400" dirty="0">
                              <a:effectLst/>
                            </a:rPr>
                            <a:t>Fuel Specific Heat Capacity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𝐶</m:t>
                                    </m:r>
                                  </m:e>
                                  <m:sub>
                                    <m:r>
                                      <a:rPr lang="en-US" sz="2400">
                                        <a:effectLst/>
                                        <a:latin typeface="Cambria Math"/>
                                      </a:rPr>
                                      <m:t>𝑝</m:t>
                                    </m:r>
                                    <m:r>
                                      <a:rPr lang="en-US" sz="2400">
                                        <a:effectLst/>
                                        <a:latin typeface="Cambria Math"/>
                                      </a:rPr>
                                      <m:t>,</m:t>
                                    </m:r>
                                    <m:r>
                                      <a:rPr lang="en-US" sz="2400">
                                        <a:effectLst/>
                                        <a:latin typeface="Cambria Math"/>
                                      </a:rPr>
                                      <m:t>𝑓𝑢𝑒𝑙</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0.289</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latin typeface="+mn-lt"/>
                            </a:rPr>
                            <a:t>kJ/kg-K</a:t>
                          </a:r>
                          <a:endParaRPr lang="en-US" sz="2000" dirty="0">
                            <a:effectLst/>
                            <a:latin typeface="+mn-lt"/>
                            <a:ea typeface="Times New Roman"/>
                          </a:endParaRPr>
                        </a:p>
                      </a:txBody>
                      <a:tcPr marL="68580" marR="68580" marT="0" marB="0" anchor="ctr"/>
                    </a:tc>
                  </a:tr>
                  <a:tr h="808572">
                    <a:tc>
                      <a:txBody>
                        <a:bodyPr/>
                        <a:lstStyle/>
                        <a:p>
                          <a:pPr marL="0" marR="0" indent="0" algn="ctr" defTabSz="3762024" rtl="0" eaLnBrk="1" fontAlgn="auto" latinLnBrk="0" hangingPunct="0">
                            <a:lnSpc>
                              <a:spcPct val="100000"/>
                            </a:lnSpc>
                            <a:spcBef>
                              <a:spcPts val="0"/>
                            </a:spcBef>
                            <a:spcAft>
                              <a:spcPts val="0"/>
                            </a:spcAft>
                            <a:buClrTx/>
                            <a:buSzTx/>
                            <a:buFontTx/>
                            <a:buNone/>
                            <a:tabLst/>
                            <a:defRPr/>
                          </a:pPr>
                          <a:r>
                            <a:rPr lang="en-US" sz="2400" dirty="0" smtClean="0">
                              <a:effectLst/>
                            </a:rPr>
                            <a:t>Gap Heat Transfer Coefficient</a:t>
                          </a:r>
                          <a:endParaRPr lang="en-US" sz="2400" dirty="0" smtClean="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𝜌</m:t>
                                    </m:r>
                                  </m:e>
                                  <m:sub>
                                    <m:r>
                                      <a:rPr lang="en-US" sz="2400">
                                        <a:effectLst/>
                                        <a:latin typeface="Cambria Math"/>
                                      </a:rPr>
                                      <m:t>𝑓𝑢𝑒𝑙</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10970.40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latin typeface="+mn-lt"/>
                            </a:rPr>
                            <a:t>kg/m^3</a:t>
                          </a:r>
                          <a:endParaRPr lang="en-US" sz="2000" dirty="0">
                            <a:effectLst/>
                            <a:latin typeface="+mn-lt"/>
                            <a:ea typeface="Times New Roman"/>
                          </a:endParaRPr>
                        </a:p>
                      </a:txBody>
                      <a:tcPr marL="68580" marR="68580" marT="0" marB="0" anchor="ctr"/>
                    </a:tc>
                  </a:tr>
                </a:tbl>
              </a:graphicData>
            </a:graphic>
          </p:graphicFrame>
        </mc:Choice>
        <mc:Fallback>
          <p:graphicFrame>
            <p:nvGraphicFramePr>
              <p:cNvPr id="32" name="Table 31"/>
              <p:cNvGraphicFramePr>
                <a:graphicFrameLocks noGrp="1"/>
              </p:cNvGraphicFramePr>
              <p:nvPr>
                <p:extLst>
                  <p:ext uri="{D42A27DB-BD31-4B8C-83A1-F6EECF244321}">
                    <p14:modId xmlns:p14="http://schemas.microsoft.com/office/powerpoint/2010/main" val="1934482181"/>
                  </p:ext>
                </p:extLst>
              </p:nvPr>
            </p:nvGraphicFramePr>
            <p:xfrm>
              <a:off x="23012399" y="8081479"/>
              <a:ext cx="5752333" cy="9721271"/>
            </p:xfrm>
            <a:graphic>
              <a:graphicData uri="http://schemas.openxmlformats.org/drawingml/2006/table">
                <a:tbl>
                  <a:tblPr firstRow="1" bandRow="1">
                    <a:tableStyleId>{B301B821-A1FF-4177-AEE7-76D212191A09}</a:tableStyleId>
                  </a:tblPr>
                  <a:tblGrid>
                    <a:gridCol w="2086011"/>
                    <a:gridCol w="1327461"/>
                    <a:gridCol w="1327461"/>
                    <a:gridCol w="1011400"/>
                  </a:tblGrid>
                  <a:tr h="457200">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400" dirty="0" smtClean="0"/>
                            <a:t>Parameter</a:t>
                          </a:r>
                        </a:p>
                      </a:txBody>
                      <a:tcPr anchor="ctr"/>
                    </a:tc>
                    <a:tc>
                      <a:txBody>
                        <a:bodyPr/>
                        <a:lstStyle/>
                        <a:p>
                          <a:pPr algn="ctr"/>
                          <a:r>
                            <a:rPr lang="en-US" sz="2400" dirty="0" smtClean="0"/>
                            <a:t>Symbol</a:t>
                          </a:r>
                          <a:endParaRPr lang="en-US" sz="2400" dirty="0"/>
                        </a:p>
                      </a:txBody>
                      <a:tcPr anchor="ctr"/>
                    </a:tc>
                    <a:tc>
                      <a:txBody>
                        <a:bodyPr/>
                        <a:lstStyle/>
                        <a:p>
                          <a:pPr algn="ctr"/>
                          <a:r>
                            <a:rPr lang="en-US" sz="2400" dirty="0" smtClean="0"/>
                            <a:t>Value</a:t>
                          </a:r>
                          <a:endParaRPr lang="en-US" sz="2400" dirty="0"/>
                        </a:p>
                      </a:txBody>
                      <a:tcPr anchor="ctr"/>
                    </a:tc>
                    <a:tc>
                      <a:txBody>
                        <a:bodyPr/>
                        <a:lstStyle/>
                        <a:p>
                          <a:pPr algn="ctr"/>
                          <a:r>
                            <a:rPr lang="en-US" sz="2400" dirty="0" smtClean="0"/>
                            <a:t>Unit</a:t>
                          </a:r>
                          <a:endParaRPr lang="en-US" sz="2400" dirty="0"/>
                        </a:p>
                      </a:txBody>
                      <a:tcPr anchor="ctr"/>
                    </a:tc>
                  </a:tr>
                  <a:tr h="365760">
                    <a:tc>
                      <a:txBody>
                        <a:bodyPr/>
                        <a:lstStyle/>
                        <a:p>
                          <a:pPr marL="0" marR="0" algn="ctr" hangingPunct="0">
                            <a:spcBef>
                              <a:spcPts val="0"/>
                            </a:spcBef>
                            <a:spcAft>
                              <a:spcPts val="0"/>
                            </a:spcAft>
                          </a:pPr>
                          <a:r>
                            <a:rPr lang="en-US" sz="2400" dirty="0">
                              <a:effectLst/>
                            </a:rPr>
                            <a:t>Mass Flow Rate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38333" r="-176147" b="-2483333"/>
                          </a:stretch>
                        </a:blipFill>
                      </a:tcPr>
                    </a:tc>
                    <a:tc>
                      <a:txBody>
                        <a:bodyPr/>
                        <a:lstStyle/>
                        <a:p>
                          <a:pPr marL="0" marR="0" algn="ctr" hangingPunct="0">
                            <a:spcBef>
                              <a:spcPts val="0"/>
                            </a:spcBef>
                            <a:spcAft>
                              <a:spcPts val="0"/>
                            </a:spcAft>
                          </a:pPr>
                          <a:r>
                            <a:rPr lang="en-US" sz="2400">
                              <a:effectLst/>
                              <a:latin typeface="+mn-lt"/>
                            </a:rPr>
                            <a:t>0.300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kg/sec</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Reference Pressure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19167" r="-176147" b="-1141667"/>
                          </a:stretch>
                        </a:blipFill>
                      </a:tcPr>
                    </a:tc>
                    <a:tc>
                      <a:txBody>
                        <a:bodyPr/>
                        <a:lstStyle/>
                        <a:p>
                          <a:pPr marL="0" marR="0" algn="ctr" hangingPunct="0">
                            <a:spcBef>
                              <a:spcPts val="0"/>
                            </a:spcBef>
                            <a:spcAft>
                              <a:spcPts val="0"/>
                            </a:spcAft>
                          </a:pPr>
                          <a:r>
                            <a:rPr lang="en-US" sz="2400">
                              <a:effectLst/>
                              <a:latin typeface="+mn-lt"/>
                            </a:rPr>
                            <a:t>16.50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MPa</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Liquid Inlet Temperature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219167" r="-176147" b="-1041667"/>
                          </a:stretch>
                        </a:blipFill>
                      </a:tcPr>
                    </a:tc>
                    <a:tc>
                      <a:txBody>
                        <a:bodyPr/>
                        <a:lstStyle/>
                        <a:p>
                          <a:pPr marL="0" marR="0" algn="ctr" hangingPunct="0">
                            <a:spcBef>
                              <a:spcPts val="0"/>
                            </a:spcBef>
                            <a:spcAft>
                              <a:spcPts val="0"/>
                            </a:spcAft>
                          </a:pPr>
                          <a:r>
                            <a:rPr lang="en-US" sz="2400">
                              <a:effectLst/>
                              <a:latin typeface="+mn-lt"/>
                            </a:rPr>
                            <a:t>290.0</a:t>
                          </a:r>
                          <a:endParaRPr lang="en-US" sz="2400">
                            <a:effectLst/>
                            <a:latin typeface="+mn-lt"/>
                            <a:ea typeface="Times New Roman"/>
                          </a:endParaRPr>
                        </a:p>
                      </a:txBody>
                      <a:tcPr marL="68580" marR="68580" marT="0" marB="0" anchor="ctr"/>
                    </a:tc>
                    <a:tc>
                      <a:txBody>
                        <a:bodyPr/>
                        <a:lstStyle/>
                        <a:p>
                          <a:endParaRPr lang="en-US"/>
                        </a:p>
                      </a:txBody>
                      <a:tcPr marL="68580" marR="68580" marT="0" marB="0" anchor="ctr">
                        <a:blipFill rotWithShape="1">
                          <a:blip r:embed="rId3"/>
                          <a:stretch>
                            <a:fillRect l="-468675" t="-219167" b="-1041667"/>
                          </a:stretch>
                        </a:blipFill>
                      </a:tcPr>
                    </a:tc>
                  </a:tr>
                  <a:tr h="731520">
                    <a:tc>
                      <a:txBody>
                        <a:bodyPr/>
                        <a:lstStyle/>
                        <a:p>
                          <a:pPr marL="0" marR="0" algn="ctr" hangingPunct="0">
                            <a:spcBef>
                              <a:spcPts val="0"/>
                            </a:spcBef>
                            <a:spcAft>
                              <a:spcPts val="0"/>
                            </a:spcAft>
                          </a:pPr>
                          <a:r>
                            <a:rPr lang="en-US" sz="2400" dirty="0" smtClean="0">
                              <a:effectLst/>
                            </a:rPr>
                            <a:t>Rate of Heat Generation</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319167" r="-176147" b="-941667"/>
                          </a:stretch>
                        </a:blipFill>
                      </a:tcPr>
                    </a:tc>
                    <a:tc>
                      <a:txBody>
                        <a:bodyPr/>
                        <a:lstStyle/>
                        <a:p>
                          <a:pPr marL="0" marR="0" algn="ctr" hangingPunct="0">
                            <a:spcBef>
                              <a:spcPts val="0"/>
                            </a:spcBef>
                            <a:spcAft>
                              <a:spcPts val="0"/>
                            </a:spcAft>
                          </a:pPr>
                          <a:r>
                            <a:rPr lang="en-US" sz="2400">
                              <a:effectLst/>
                              <a:latin typeface="+mn-lt"/>
                            </a:rPr>
                            <a:t>4.0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W/m</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Active Fuel Length</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419167" r="-176147" b="-841667"/>
                          </a:stretch>
                        </a:blipFill>
                      </a:tcPr>
                    </a:tc>
                    <a:tc>
                      <a:txBody>
                        <a:bodyPr/>
                        <a:lstStyle/>
                        <a:p>
                          <a:pPr marL="0" marR="0" algn="ctr" hangingPunct="0">
                            <a:spcBef>
                              <a:spcPts val="0"/>
                            </a:spcBef>
                            <a:spcAft>
                              <a:spcPts val="0"/>
                            </a:spcAft>
                          </a:pPr>
                          <a:r>
                            <a:rPr lang="en-US" sz="2400">
                              <a:effectLst/>
                              <a:latin typeface="+mn-lt"/>
                            </a:rPr>
                            <a:t>3.658</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m</a:t>
                          </a:r>
                          <a:endParaRPr lang="en-US" sz="2000">
                            <a:effectLst/>
                            <a:latin typeface="+mn-lt"/>
                            <a:ea typeface="Times New Roman"/>
                          </a:endParaRPr>
                        </a:p>
                      </a:txBody>
                      <a:tcPr marL="68580" marR="68580" marT="0" marB="0" anchor="ctr"/>
                    </a:tc>
                  </a:tr>
                  <a:tr h="395097">
                    <a:tc>
                      <a:txBody>
                        <a:bodyPr/>
                        <a:lstStyle/>
                        <a:p>
                          <a:pPr marL="0" marR="0" algn="ctr" hangingPunct="0">
                            <a:spcBef>
                              <a:spcPts val="0"/>
                            </a:spcBef>
                            <a:spcAft>
                              <a:spcPts val="0"/>
                            </a:spcAft>
                          </a:pPr>
                          <a:r>
                            <a:rPr lang="en-US" sz="2400" dirty="0">
                              <a:effectLst/>
                            </a:rPr>
                            <a:t>Fuel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958462" r="-176147" b="-1453846"/>
                          </a:stretch>
                        </a:blipFill>
                      </a:tcPr>
                    </a:tc>
                    <a:tc>
                      <a:txBody>
                        <a:bodyPr/>
                        <a:lstStyle/>
                        <a:p>
                          <a:pPr marL="0" marR="0" algn="ctr" hangingPunct="0">
                            <a:spcBef>
                              <a:spcPts val="0"/>
                            </a:spcBef>
                            <a:spcAft>
                              <a:spcPts val="0"/>
                            </a:spcAft>
                          </a:pPr>
                          <a:r>
                            <a:rPr lang="en-US" sz="2400">
                              <a:effectLst/>
                              <a:latin typeface="+mn-lt"/>
                            </a:rPr>
                            <a:t>0.4096</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Outer Cladding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578151" r="-176147" b="-694118"/>
                          </a:stretch>
                        </a:blipFill>
                      </a:tcPr>
                    </a:tc>
                    <a:tc>
                      <a:txBody>
                        <a:bodyPr/>
                        <a:lstStyle/>
                        <a:p>
                          <a:pPr marL="0" marR="0" algn="ctr" hangingPunct="0">
                            <a:spcBef>
                              <a:spcPts val="0"/>
                            </a:spcBef>
                            <a:spcAft>
                              <a:spcPts val="0"/>
                            </a:spcAft>
                          </a:pPr>
                          <a:r>
                            <a:rPr lang="en-US" sz="2400">
                              <a:effectLst/>
                              <a:latin typeface="+mn-lt"/>
                            </a:rPr>
                            <a:t>0.475</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Inner Cladding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672500" r="-176147" b="-588333"/>
                          </a:stretch>
                        </a:blipFill>
                      </a:tcPr>
                    </a:tc>
                    <a:tc>
                      <a:txBody>
                        <a:bodyPr/>
                        <a:lstStyle/>
                        <a:p>
                          <a:pPr marL="0" marR="0" algn="ctr" hangingPunct="0">
                            <a:spcBef>
                              <a:spcPts val="0"/>
                            </a:spcBef>
                            <a:spcAft>
                              <a:spcPts val="0"/>
                            </a:spcAft>
                          </a:pPr>
                          <a:r>
                            <a:rPr lang="en-US" sz="2400">
                              <a:effectLst/>
                              <a:latin typeface="+mn-lt"/>
                            </a:rPr>
                            <a:t>0.4174</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365760">
                    <a:tc>
                      <a:txBody>
                        <a:bodyPr/>
                        <a:lstStyle/>
                        <a:p>
                          <a:pPr marL="0" marR="0" algn="ctr" hangingPunct="0">
                            <a:spcBef>
                              <a:spcPts val="0"/>
                            </a:spcBef>
                            <a:spcAft>
                              <a:spcPts val="0"/>
                            </a:spcAft>
                          </a:pPr>
                          <a:r>
                            <a:rPr lang="en-US" sz="2400" dirty="0">
                              <a:effectLst/>
                            </a:rPr>
                            <a:t>Rod Pitch</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545000" r="-176147" b="-1076667"/>
                          </a:stretch>
                        </a:blipFill>
                      </a:tcPr>
                    </a:tc>
                    <a:tc>
                      <a:txBody>
                        <a:bodyPr/>
                        <a:lstStyle/>
                        <a:p>
                          <a:pPr marL="0" marR="0" algn="ctr" hangingPunct="0">
                            <a:spcBef>
                              <a:spcPts val="0"/>
                            </a:spcBef>
                            <a:spcAft>
                              <a:spcPts val="0"/>
                            </a:spcAft>
                          </a:pPr>
                          <a:r>
                            <a:rPr lang="en-US" sz="2400" dirty="0">
                              <a:effectLst/>
                              <a:latin typeface="+mn-lt"/>
                            </a:rPr>
                            <a:t>12.60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cm</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Clad Specific Heat Capacity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822500" r="-176147" b="-438333"/>
                          </a:stretch>
                        </a:blipFill>
                      </a:tcPr>
                    </a:tc>
                    <a:tc>
                      <a:txBody>
                        <a:bodyPr/>
                        <a:lstStyle/>
                        <a:p>
                          <a:pPr marL="0" marR="0" algn="ctr" hangingPunct="0">
                            <a:spcBef>
                              <a:spcPts val="0"/>
                            </a:spcBef>
                            <a:spcAft>
                              <a:spcPts val="0"/>
                            </a:spcAft>
                          </a:pPr>
                          <a:r>
                            <a:rPr lang="en-US" sz="2400" dirty="0">
                              <a:effectLst/>
                              <a:latin typeface="+mn-lt"/>
                            </a:rPr>
                            <a:t>0.431</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kJ/kg-K</a:t>
                          </a:r>
                          <a:endParaRPr lang="en-US" sz="2000">
                            <a:effectLst/>
                            <a:latin typeface="+mn-lt"/>
                            <a:ea typeface="Times New Roman"/>
                          </a:endParaRPr>
                        </a:p>
                      </a:txBody>
                      <a:tcPr marL="68580" marR="68580" marT="0" marB="0" anchor="ctr"/>
                    </a:tc>
                  </a:tr>
                  <a:tr h="456494">
                    <a:tc>
                      <a:txBody>
                        <a:bodyPr/>
                        <a:lstStyle/>
                        <a:p>
                          <a:pPr marL="0" marR="0" algn="ctr" hangingPunct="0">
                            <a:spcBef>
                              <a:spcPts val="0"/>
                            </a:spcBef>
                            <a:spcAft>
                              <a:spcPts val="0"/>
                            </a:spcAft>
                          </a:pPr>
                          <a:r>
                            <a:rPr lang="en-US" sz="2400" dirty="0">
                              <a:effectLst/>
                            </a:rPr>
                            <a:t>Clad Density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476000" r="-176147" b="-601333"/>
                          </a:stretch>
                        </a:blipFill>
                      </a:tcPr>
                    </a:tc>
                    <a:tc>
                      <a:txBody>
                        <a:bodyPr/>
                        <a:lstStyle/>
                        <a:p>
                          <a:pPr marL="0" marR="0" algn="ctr" hangingPunct="0">
                            <a:spcBef>
                              <a:spcPts val="0"/>
                            </a:spcBef>
                            <a:spcAft>
                              <a:spcPts val="0"/>
                            </a:spcAft>
                          </a:pPr>
                          <a:r>
                            <a:rPr lang="en-US" sz="2400" dirty="0">
                              <a:effectLst/>
                              <a:latin typeface="+mn-lt"/>
                            </a:rPr>
                            <a:t>8470.57</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kg/m^3</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Clad Thermal Conductivity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985000" r="-176147" b="-275833"/>
                          </a:stretch>
                        </a:blipFill>
                      </a:tcPr>
                    </a:tc>
                    <a:tc>
                      <a:txBody>
                        <a:bodyPr/>
                        <a:lstStyle/>
                        <a:p>
                          <a:pPr marL="0" marR="0" algn="ctr" hangingPunct="0">
                            <a:spcBef>
                              <a:spcPts val="0"/>
                            </a:spcBef>
                            <a:spcAft>
                              <a:spcPts val="0"/>
                            </a:spcAft>
                          </a:pPr>
                          <a:r>
                            <a:rPr lang="en-US" sz="2400" dirty="0">
                              <a:effectLst/>
                              <a:latin typeface="+mn-lt"/>
                            </a:rPr>
                            <a:t>14.83</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a:effectLst/>
                              <a:latin typeface="+mn-lt"/>
                            </a:rPr>
                            <a:t>W/m-k</a:t>
                          </a:r>
                          <a:endParaRPr lang="en-US" sz="20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Fuel Specific Heat Capacity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1085000" r="-176147" b="-175833"/>
                          </a:stretch>
                        </a:blipFill>
                      </a:tcPr>
                    </a:tc>
                    <a:tc>
                      <a:txBody>
                        <a:bodyPr/>
                        <a:lstStyle/>
                        <a:p>
                          <a:pPr marL="0" marR="0" algn="ctr" hangingPunct="0">
                            <a:spcBef>
                              <a:spcPts val="0"/>
                            </a:spcBef>
                            <a:spcAft>
                              <a:spcPts val="0"/>
                            </a:spcAft>
                          </a:pPr>
                          <a:r>
                            <a:rPr lang="en-US" sz="2400" dirty="0">
                              <a:effectLst/>
                              <a:latin typeface="+mn-lt"/>
                            </a:rPr>
                            <a:t>0.289</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latin typeface="+mn-lt"/>
                            </a:rPr>
                            <a:t>kJ/kg-K</a:t>
                          </a:r>
                          <a:endParaRPr lang="en-US" sz="2000" dirty="0">
                            <a:effectLst/>
                            <a:latin typeface="+mn-lt"/>
                            <a:ea typeface="Times New Roman"/>
                          </a:endParaRPr>
                        </a:p>
                      </a:txBody>
                      <a:tcPr marL="68580" marR="68580" marT="0" marB="0" anchor="ctr"/>
                    </a:tc>
                  </a:tr>
                  <a:tr h="1097280">
                    <a:tc>
                      <a:txBody>
                        <a:bodyPr/>
                        <a:lstStyle/>
                        <a:p>
                          <a:pPr marL="0" marR="0" indent="0" algn="ctr" defTabSz="3762024" rtl="0" eaLnBrk="1" fontAlgn="auto" latinLnBrk="0" hangingPunct="0">
                            <a:lnSpc>
                              <a:spcPct val="100000"/>
                            </a:lnSpc>
                            <a:spcBef>
                              <a:spcPts val="0"/>
                            </a:spcBef>
                            <a:spcAft>
                              <a:spcPts val="0"/>
                            </a:spcAft>
                            <a:buClrTx/>
                            <a:buSzTx/>
                            <a:buFontTx/>
                            <a:buNone/>
                            <a:tabLst/>
                            <a:defRPr/>
                          </a:pPr>
                          <a:r>
                            <a:rPr lang="en-US" sz="2400" dirty="0" smtClean="0">
                              <a:effectLst/>
                            </a:rPr>
                            <a:t>Gap Heat Transfer Coefficient</a:t>
                          </a:r>
                          <a:endParaRPr lang="en-US" sz="2400" dirty="0" smtClean="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6881" t="-790000" r="-176147" b="-17222"/>
                          </a:stretch>
                        </a:blipFill>
                      </a:tcPr>
                    </a:tc>
                    <a:tc>
                      <a:txBody>
                        <a:bodyPr/>
                        <a:lstStyle/>
                        <a:p>
                          <a:pPr marL="0" marR="0" algn="ctr" hangingPunct="0">
                            <a:spcBef>
                              <a:spcPts val="0"/>
                            </a:spcBef>
                            <a:spcAft>
                              <a:spcPts val="0"/>
                            </a:spcAft>
                          </a:pPr>
                          <a:r>
                            <a:rPr lang="en-US" sz="2400" dirty="0">
                              <a:effectLst/>
                              <a:latin typeface="+mn-lt"/>
                            </a:rPr>
                            <a:t>10970.40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000" dirty="0">
                              <a:effectLst/>
                              <a:latin typeface="+mn-lt"/>
                            </a:rPr>
                            <a:t>kg/m^3</a:t>
                          </a:r>
                          <a:endParaRPr lang="en-US" sz="2000" dirty="0">
                            <a:effectLst/>
                            <a:latin typeface="+mn-lt"/>
                            <a:ea typeface="Times New Roman"/>
                          </a:endParaRPr>
                        </a:p>
                      </a:txBody>
                      <a:tcPr marL="68580" marR="68580" marT="0" marB="0" anchor="ctr"/>
                    </a:tc>
                  </a:tr>
                </a:tbl>
              </a:graphicData>
            </a:graphic>
          </p:graphicFrame>
        </mc:Fallback>
      </mc:AlternateContent>
      <p:sp>
        <p:nvSpPr>
          <p:cNvPr id="33" name="Rectangle 32"/>
          <p:cNvSpPr/>
          <p:nvPr/>
        </p:nvSpPr>
        <p:spPr>
          <a:xfrm>
            <a:off x="15087600" y="7990674"/>
            <a:ext cx="7620000" cy="4253472"/>
          </a:xfrm>
          <a:prstGeom prst="rect">
            <a:avLst/>
          </a:prstGeom>
        </p:spPr>
        <p:txBody>
          <a:bodyPr wrap="square">
            <a:spAutoFit/>
          </a:bodyPr>
          <a:lstStyle/>
          <a:p>
            <a:pPr marL="457200" marR="0" lvl="0" indent="-457200" algn="just">
              <a:lnSpc>
                <a:spcPct val="130000"/>
              </a:lnSpc>
              <a:spcBef>
                <a:spcPts val="0"/>
              </a:spcBef>
              <a:spcAft>
                <a:spcPts val="0"/>
              </a:spcAft>
              <a:buFont typeface="Arial"/>
              <a:buChar char="•"/>
            </a:pPr>
            <a:r>
              <a:rPr lang="en-US" sz="2600" dirty="0" smtClean="0">
                <a:ea typeface="Calibri"/>
                <a:cs typeface="Times New Roman"/>
              </a:rPr>
              <a:t>A 1-D single phase channel coupled to a solid cylindrical rod with only axial conduction</a:t>
            </a:r>
          </a:p>
          <a:p>
            <a:pPr marL="457200" marR="0" lvl="0" indent="-457200" algn="just">
              <a:lnSpc>
                <a:spcPct val="130000"/>
              </a:lnSpc>
              <a:spcBef>
                <a:spcPts val="0"/>
              </a:spcBef>
              <a:spcAft>
                <a:spcPts val="0"/>
              </a:spcAft>
              <a:buFont typeface="Arial"/>
              <a:buChar char="•"/>
            </a:pPr>
            <a:r>
              <a:rPr lang="en-US" sz="2600" dirty="0" smtClean="0">
                <a:ea typeface="Calibri"/>
                <a:cs typeface="Times New Roman"/>
              </a:rPr>
              <a:t>Constant </a:t>
            </a:r>
            <a:r>
              <a:rPr lang="en-US" sz="2600" dirty="0" smtClean="0">
                <a:ea typeface="Calibri"/>
                <a:cs typeface="Times New Roman"/>
              </a:rPr>
              <a:t>ma</a:t>
            </a:r>
            <a:r>
              <a:rPr lang="en-US" sz="2600" dirty="0" smtClean="0">
                <a:ea typeface="Calibri"/>
                <a:cs typeface="Times New Roman"/>
              </a:rPr>
              <a:t>ss </a:t>
            </a:r>
            <a:r>
              <a:rPr lang="en-US" sz="2600" dirty="0" smtClean="0">
                <a:ea typeface="Calibri"/>
                <a:cs typeface="Times New Roman"/>
              </a:rPr>
              <a:t>flow </a:t>
            </a:r>
            <a:r>
              <a:rPr lang="en-US" sz="2600" dirty="0" smtClean="0">
                <a:ea typeface="Calibri"/>
                <a:cs typeface="Times New Roman"/>
              </a:rPr>
              <a:t>rate</a:t>
            </a:r>
            <a:endParaRPr lang="en-US" sz="2600" dirty="0" smtClean="0">
              <a:ea typeface="Calibri"/>
              <a:cs typeface="Times New Roman"/>
            </a:endParaRPr>
          </a:p>
          <a:p>
            <a:pPr marL="457200" marR="0" lvl="0" indent="-457200" algn="just">
              <a:lnSpc>
                <a:spcPct val="130000"/>
              </a:lnSpc>
              <a:spcBef>
                <a:spcPts val="0"/>
              </a:spcBef>
              <a:spcAft>
                <a:spcPts val="0"/>
              </a:spcAft>
              <a:buFont typeface="Arial"/>
              <a:buChar char="•"/>
            </a:pPr>
            <a:r>
              <a:rPr lang="en-US" sz="2600" dirty="0" smtClean="0">
                <a:ea typeface="Calibri"/>
                <a:cs typeface="Times New Roman"/>
              </a:rPr>
              <a:t>Constant h</a:t>
            </a:r>
            <a:r>
              <a:rPr lang="en-US" sz="2600" dirty="0" smtClean="0">
                <a:ea typeface="Calibri"/>
                <a:cs typeface="Times New Roman"/>
              </a:rPr>
              <a:t>eat </a:t>
            </a:r>
            <a:r>
              <a:rPr lang="en-US" sz="2600" dirty="0" smtClean="0">
                <a:ea typeface="Calibri"/>
                <a:cs typeface="Times New Roman"/>
              </a:rPr>
              <a:t>generation rate </a:t>
            </a:r>
            <a:endParaRPr lang="en-US" sz="2600" dirty="0" smtClean="0">
              <a:ea typeface="Calibri"/>
              <a:cs typeface="Times New Roman"/>
            </a:endParaRPr>
          </a:p>
          <a:p>
            <a:pPr marL="457200" marR="0" lvl="0" indent="-457200" algn="just">
              <a:lnSpc>
                <a:spcPct val="130000"/>
              </a:lnSpc>
              <a:spcBef>
                <a:spcPts val="0"/>
              </a:spcBef>
              <a:spcAft>
                <a:spcPts val="0"/>
              </a:spcAft>
              <a:buFont typeface="Arial"/>
              <a:buChar char="•"/>
            </a:pPr>
            <a:r>
              <a:rPr lang="en-US" sz="2600" dirty="0" smtClean="0">
                <a:ea typeface="Calibri"/>
                <a:cs typeface="Times New Roman"/>
              </a:rPr>
              <a:t>Constant </a:t>
            </a:r>
            <a:r>
              <a:rPr lang="en-US" sz="2600" dirty="0" smtClean="0">
                <a:ea typeface="Calibri"/>
                <a:cs typeface="Times New Roman"/>
              </a:rPr>
              <a:t>material </a:t>
            </a:r>
            <a:r>
              <a:rPr lang="en-US" sz="2600" dirty="0" smtClean="0">
                <a:ea typeface="Calibri"/>
                <a:cs typeface="Times New Roman"/>
              </a:rPr>
              <a:t>properties</a:t>
            </a:r>
          </a:p>
          <a:p>
            <a:pPr marL="457200" indent="-457200" algn="just">
              <a:lnSpc>
                <a:spcPct val="130000"/>
              </a:lnSpc>
              <a:buFont typeface="Arial"/>
              <a:buChar char="•"/>
            </a:pPr>
            <a:r>
              <a:rPr lang="en-US" sz="2600" dirty="0">
                <a:ea typeface="Calibri"/>
                <a:cs typeface="Times New Roman"/>
              </a:rPr>
              <a:t>Temperature changes </a:t>
            </a:r>
            <a:r>
              <a:rPr lang="en-US" sz="2600" dirty="0" smtClean="0">
                <a:ea typeface="Calibri"/>
                <a:cs typeface="Times New Roman"/>
              </a:rPr>
              <a:t>axially </a:t>
            </a:r>
            <a:r>
              <a:rPr lang="en-US" sz="2600" dirty="0">
                <a:ea typeface="Calibri"/>
                <a:cs typeface="Times New Roman"/>
              </a:rPr>
              <a:t>due to </a:t>
            </a:r>
            <a:r>
              <a:rPr lang="en-US" sz="2600" dirty="0" smtClean="0">
                <a:ea typeface="Calibri"/>
                <a:cs typeface="Times New Roman"/>
              </a:rPr>
              <a:t>liquid advection</a:t>
            </a:r>
            <a:endParaRPr lang="en-US" sz="2600" dirty="0" smtClean="0">
              <a:ea typeface="Calibri"/>
              <a:cs typeface="Times New Roman"/>
            </a:endParaRPr>
          </a:p>
          <a:p>
            <a:pPr marL="457200" marR="0" lvl="0" indent="-457200" algn="just">
              <a:lnSpc>
                <a:spcPct val="130000"/>
              </a:lnSpc>
              <a:spcBef>
                <a:spcPts val="0"/>
              </a:spcBef>
              <a:spcAft>
                <a:spcPts val="0"/>
              </a:spcAft>
              <a:buFont typeface="Arial"/>
              <a:buChar char="•"/>
            </a:pPr>
            <a:r>
              <a:rPr lang="en-US" sz="2600" dirty="0" smtClean="0">
                <a:ea typeface="Calibri"/>
                <a:cs typeface="Times New Roman"/>
              </a:rPr>
              <a:t>Analytical solution for relative rod temperature in solid </a:t>
            </a:r>
            <a:r>
              <a:rPr lang="en-US" sz="2600" dirty="0" smtClean="0">
                <a:ea typeface="Calibri"/>
                <a:cs typeface="Times New Roman"/>
              </a:rPr>
              <a:t>volume for each radial region</a:t>
            </a:r>
          </a:p>
        </p:txBody>
      </p:sp>
      <p:sp>
        <p:nvSpPr>
          <p:cNvPr id="34" name="Rectangle 33"/>
          <p:cNvSpPr/>
          <p:nvPr/>
        </p:nvSpPr>
        <p:spPr>
          <a:xfrm>
            <a:off x="14782800" y="6553200"/>
            <a:ext cx="14210533"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8600" y="20802600"/>
            <a:ext cx="14173200" cy="1516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47628" y="3429000"/>
            <a:ext cx="5913172" cy="26439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5087600" y="29308246"/>
            <a:ext cx="13574397" cy="6555641"/>
          </a:xfrm>
          <a:prstGeom prst="rect">
            <a:avLst/>
          </a:prstGeom>
        </p:spPr>
        <p:txBody>
          <a:bodyPr wrap="square">
            <a:spAutoFit/>
          </a:bodyPr>
          <a:lstStyle/>
          <a:p>
            <a:pPr algn="just" hangingPunct="0"/>
            <a:r>
              <a:rPr lang="en-US" sz="2800" dirty="0"/>
              <a:t>The residual formulation of the one-dimensional single-phase liquid and solid residual formulations were listed. Combining the liquid and solid equations into a single Jacobian matrix allowed for easy explicit or implicit coupling. This solution method was tested against the analytical solution for a single rod with uniform heat generation. Similar results were obtained between the two solutions, and the ability to exceed the time step limitations of the semi-implicit method was demonstrated. Future work will involve performing a more in depth verification analysis of the steady state and transient solutions. Further work will also include examining more challenging test problems that can properly demonstrate the advantages of the implicitly coupled fluid solid Jacobian matrix.  The effect of temperature dependent material properties and dynamic gap conductance will also be considered. A homogenous energy equation can now be easily implemented by adding the liquid and solid conservation equations. Future work will be analyzing the homogeneous energy approximation over a state space to see when the approximation is valid. The conduction equations will be extended into the azimuthal and axial directions for more realistic heat transfer.</a:t>
            </a:r>
          </a:p>
        </p:txBody>
      </p:sp>
      <p:sp>
        <p:nvSpPr>
          <p:cNvPr id="49" name="TextBox 48"/>
          <p:cNvSpPr txBox="1"/>
          <p:nvPr/>
        </p:nvSpPr>
        <p:spPr>
          <a:xfrm>
            <a:off x="14782800" y="20802600"/>
            <a:ext cx="14173200" cy="1243417"/>
          </a:xfrm>
          <a:prstGeom prst="rect">
            <a:avLst/>
          </a:prstGeom>
          <a:noFill/>
        </p:spPr>
        <p:txBody>
          <a:bodyPr wrap="square" rtlCol="0">
            <a:spAutoFit/>
          </a:bodyPr>
          <a:lstStyle/>
          <a:p>
            <a:pPr algn="ctr"/>
            <a:r>
              <a:rPr lang="en-US" b="1" dirty="0" smtClean="0">
                <a:solidFill>
                  <a:srgbClr val="003399"/>
                </a:solidFill>
              </a:rPr>
              <a:t>Transient Results</a:t>
            </a:r>
            <a:endParaRPr lang="en-US" b="1" dirty="0">
              <a:solidFill>
                <a:srgbClr val="003399"/>
              </a:solidFill>
            </a:endParaRPr>
          </a:p>
        </p:txBody>
      </p:sp>
      <p:sp>
        <p:nvSpPr>
          <p:cNvPr id="56" name="TextBox 55"/>
          <p:cNvSpPr txBox="1"/>
          <p:nvPr/>
        </p:nvSpPr>
        <p:spPr>
          <a:xfrm>
            <a:off x="304799" y="8001000"/>
            <a:ext cx="9154193" cy="707886"/>
          </a:xfrm>
          <a:prstGeom prst="rect">
            <a:avLst/>
          </a:prstGeom>
          <a:noFill/>
        </p:spPr>
        <p:txBody>
          <a:bodyPr wrap="square" rtlCol="0">
            <a:spAutoFit/>
          </a:bodyPr>
          <a:lstStyle/>
          <a:p>
            <a:pPr algn="ctr"/>
            <a:r>
              <a:rPr lang="en-US" sz="4000" b="1" dirty="0" smtClean="0">
                <a:solidFill>
                  <a:srgbClr val="003399"/>
                </a:solidFill>
              </a:rPr>
              <a:t>Partial Differential Equations</a:t>
            </a:r>
            <a:endParaRPr lang="en-US" sz="4000" b="1" dirty="0">
              <a:solidFill>
                <a:srgbClr val="003399"/>
              </a:solidFill>
            </a:endParaRPr>
          </a:p>
        </p:txBody>
      </p:sp>
      <p:sp>
        <p:nvSpPr>
          <p:cNvPr id="58" name="TextBox 57"/>
          <p:cNvSpPr txBox="1"/>
          <p:nvPr/>
        </p:nvSpPr>
        <p:spPr>
          <a:xfrm>
            <a:off x="304802" y="13792200"/>
            <a:ext cx="5333998" cy="707886"/>
          </a:xfrm>
          <a:prstGeom prst="rect">
            <a:avLst/>
          </a:prstGeom>
          <a:noFill/>
        </p:spPr>
        <p:txBody>
          <a:bodyPr wrap="square" rtlCol="0">
            <a:spAutoFit/>
          </a:bodyPr>
          <a:lstStyle/>
          <a:p>
            <a:pPr algn="ctr"/>
            <a:r>
              <a:rPr lang="en-US" sz="4000" b="1" dirty="0" smtClean="0">
                <a:solidFill>
                  <a:srgbClr val="003399"/>
                </a:solidFill>
              </a:rPr>
              <a:t>Semi-Implicit Jacobian</a:t>
            </a:r>
            <a:endParaRPr lang="en-US" sz="4000" b="1" dirty="0">
              <a:solidFill>
                <a:srgbClr val="003399"/>
              </a:solidFill>
            </a:endParaRPr>
          </a:p>
        </p:txBody>
      </p:sp>
      <p:sp>
        <p:nvSpPr>
          <p:cNvPr id="62" name="TextBox 61"/>
          <p:cNvSpPr txBox="1"/>
          <p:nvPr/>
        </p:nvSpPr>
        <p:spPr>
          <a:xfrm>
            <a:off x="304801" y="8879169"/>
            <a:ext cx="1905000" cy="892552"/>
          </a:xfrm>
          <a:prstGeom prst="rect">
            <a:avLst/>
          </a:prstGeom>
          <a:noFill/>
        </p:spPr>
        <p:txBody>
          <a:bodyPr wrap="square" rtlCol="0">
            <a:spAutoFit/>
          </a:bodyPr>
          <a:lstStyle/>
          <a:p>
            <a:pPr algn="r"/>
            <a:r>
              <a:rPr lang="en-US" sz="2600" dirty="0" smtClean="0"/>
              <a:t>Liquid </a:t>
            </a:r>
            <a:br>
              <a:rPr lang="en-US" sz="2600" dirty="0" smtClean="0"/>
            </a:br>
            <a:r>
              <a:rPr lang="en-US" sz="2600" dirty="0" smtClean="0"/>
              <a:t>Mass</a:t>
            </a:r>
            <a:endParaRPr lang="en-US" sz="2600" dirty="0"/>
          </a:p>
        </p:txBody>
      </p:sp>
      <p:sp>
        <p:nvSpPr>
          <p:cNvPr id="63" name="TextBox 62"/>
          <p:cNvSpPr txBox="1"/>
          <p:nvPr/>
        </p:nvSpPr>
        <p:spPr>
          <a:xfrm>
            <a:off x="407575" y="9906000"/>
            <a:ext cx="1802225" cy="892552"/>
          </a:xfrm>
          <a:prstGeom prst="rect">
            <a:avLst/>
          </a:prstGeom>
          <a:noFill/>
        </p:spPr>
        <p:txBody>
          <a:bodyPr wrap="none" rtlCol="0">
            <a:spAutoFit/>
          </a:bodyPr>
          <a:lstStyle/>
          <a:p>
            <a:pPr algn="r"/>
            <a:r>
              <a:rPr lang="en-US" sz="2600" dirty="0" smtClean="0"/>
              <a:t>Liquid </a:t>
            </a:r>
            <a:br>
              <a:rPr lang="en-US" sz="2600" dirty="0" smtClean="0"/>
            </a:br>
            <a:r>
              <a:rPr lang="en-US" sz="2600" dirty="0" smtClean="0"/>
              <a:t>Momentum</a:t>
            </a:r>
            <a:endParaRPr lang="en-US" sz="2600" dirty="0"/>
          </a:p>
        </p:txBody>
      </p:sp>
      <p:sp>
        <p:nvSpPr>
          <p:cNvPr id="64" name="TextBox 63"/>
          <p:cNvSpPr txBox="1"/>
          <p:nvPr/>
        </p:nvSpPr>
        <p:spPr>
          <a:xfrm>
            <a:off x="304800" y="11222236"/>
            <a:ext cx="1905000" cy="892552"/>
          </a:xfrm>
          <a:prstGeom prst="rect">
            <a:avLst/>
          </a:prstGeom>
          <a:noFill/>
        </p:spPr>
        <p:txBody>
          <a:bodyPr wrap="square" rtlCol="0">
            <a:spAutoFit/>
          </a:bodyPr>
          <a:lstStyle/>
          <a:p>
            <a:pPr algn="r"/>
            <a:r>
              <a:rPr lang="en-US" sz="2600" dirty="0" smtClean="0"/>
              <a:t>Liquid</a:t>
            </a:r>
            <a:br>
              <a:rPr lang="en-US" sz="2600" dirty="0" smtClean="0"/>
            </a:br>
            <a:r>
              <a:rPr lang="en-US" sz="2600" dirty="0" smtClean="0"/>
              <a:t>Energy</a:t>
            </a:r>
            <a:endParaRPr lang="en-US" sz="2600" dirty="0"/>
          </a:p>
        </p:txBody>
      </p:sp>
      <p:sp>
        <p:nvSpPr>
          <p:cNvPr id="66" name="Rectangle 65"/>
          <p:cNvSpPr/>
          <p:nvPr/>
        </p:nvSpPr>
        <p:spPr>
          <a:xfrm>
            <a:off x="0" y="335340"/>
            <a:ext cx="29260800" cy="1569660"/>
          </a:xfrm>
          <a:prstGeom prst="rect">
            <a:avLst/>
          </a:prstGeom>
        </p:spPr>
        <p:txBody>
          <a:bodyPr wrap="square">
            <a:spAutoFit/>
          </a:bodyPr>
          <a:lstStyle/>
          <a:p>
            <a:pPr algn="ctr" hangingPunct="0"/>
            <a:r>
              <a:rPr lang="en-US" sz="6600" b="1" dirty="0"/>
              <a:t>CTF RESIDUAL FORMULATION OF SOLID </a:t>
            </a:r>
            <a:r>
              <a:rPr lang="en-US" sz="6600" b="1" dirty="0" smtClean="0"/>
              <a:t>LIQUID COUPLING</a:t>
            </a:r>
            <a:r>
              <a:rPr lang="en-US" sz="9600" dirty="0"/>
              <a:t> </a:t>
            </a:r>
            <a:r>
              <a:rPr lang="en-US" sz="9600" dirty="0" smtClean="0">
                <a:solidFill>
                  <a:srgbClr val="003399"/>
                </a:solidFill>
              </a:rPr>
              <a:t> </a:t>
            </a:r>
            <a:endParaRPr lang="en-US" sz="9600" dirty="0">
              <a:solidFill>
                <a:srgbClr val="003399"/>
              </a:solidFill>
            </a:endParaRPr>
          </a:p>
        </p:txBody>
      </p:sp>
      <p:sp>
        <p:nvSpPr>
          <p:cNvPr id="71" name="TextBox 70"/>
          <p:cNvSpPr txBox="1"/>
          <p:nvPr/>
        </p:nvSpPr>
        <p:spPr>
          <a:xfrm>
            <a:off x="304800" y="12563306"/>
            <a:ext cx="1905000" cy="892552"/>
          </a:xfrm>
          <a:prstGeom prst="rect">
            <a:avLst/>
          </a:prstGeom>
          <a:noFill/>
        </p:spPr>
        <p:txBody>
          <a:bodyPr wrap="square" rtlCol="0">
            <a:spAutoFit/>
          </a:bodyPr>
          <a:lstStyle/>
          <a:p>
            <a:pPr algn="r"/>
            <a:r>
              <a:rPr lang="en-US" sz="2600" dirty="0" smtClean="0"/>
              <a:t>Solid</a:t>
            </a:r>
            <a:br>
              <a:rPr lang="en-US" sz="2600" dirty="0" smtClean="0"/>
            </a:br>
            <a:r>
              <a:rPr lang="en-US" sz="2600" dirty="0" smtClean="0"/>
              <a:t>Conduction</a:t>
            </a:r>
            <a:endParaRPr lang="en-US" sz="2600" dirty="0"/>
          </a:p>
        </p:txBody>
      </p:sp>
      <mc:AlternateContent xmlns:mc="http://schemas.openxmlformats.org/markup-compatibility/2006" xmlns:a14="http://schemas.microsoft.com/office/drawing/2010/main">
        <mc:Choice Requires="a14">
          <p:sp>
            <p:nvSpPr>
              <p:cNvPr id="9" name="Rectangle 8"/>
              <p:cNvSpPr/>
              <p:nvPr/>
            </p:nvSpPr>
            <p:spPr>
              <a:xfrm>
                <a:off x="2209800" y="11149940"/>
                <a:ext cx="7249193" cy="1037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𝜌</m:t>
                      </m:r>
                      <m:f>
                        <m:fPr>
                          <m:ctrlPr>
                            <a:rPr lang="en-US" sz="2800" i="1">
                              <a:latin typeface="Cambria Math"/>
                            </a:rPr>
                          </m:ctrlPr>
                        </m:fPr>
                        <m:num>
                          <m:r>
                            <a:rPr lang="en-US" sz="2800" i="1">
                              <a:latin typeface="Cambria Math"/>
                            </a:rPr>
                            <m:t>𝜕</m:t>
                          </m:r>
                          <m:r>
                            <a:rPr lang="en-US" sz="2800" i="1">
                              <a:latin typeface="Cambria Math"/>
                            </a:rPr>
                            <m:t>h</m:t>
                          </m:r>
                        </m:num>
                        <m:den>
                          <m:r>
                            <a:rPr lang="en-US" sz="2800" i="1">
                              <a:latin typeface="Cambria Math"/>
                            </a:rPr>
                            <m:t>𝜕</m:t>
                          </m:r>
                          <m:r>
                            <a:rPr lang="en-US" sz="2800" i="1">
                              <a:latin typeface="Cambria Math"/>
                            </a:rPr>
                            <m:t>𝑡</m:t>
                          </m:r>
                        </m:den>
                      </m:f>
                      <m:r>
                        <a:rPr lang="en-US" sz="2800">
                          <a:latin typeface="Cambria Math"/>
                        </a:rPr>
                        <m:t>+</m:t>
                      </m:r>
                      <m:r>
                        <a:rPr lang="en-US" sz="2800" i="1">
                          <a:latin typeface="Cambria Math"/>
                        </a:rPr>
                        <m:t>h</m:t>
                      </m:r>
                      <m:f>
                        <m:fPr>
                          <m:ctrlPr>
                            <a:rPr lang="en-US" sz="2800" i="1">
                              <a:latin typeface="Cambria Math"/>
                            </a:rPr>
                          </m:ctrlPr>
                        </m:fPr>
                        <m:num>
                          <m:r>
                            <a:rPr lang="en-US" sz="2800" i="1">
                              <a:latin typeface="Cambria Math"/>
                            </a:rPr>
                            <m:t>𝜕𝜌</m:t>
                          </m:r>
                        </m:num>
                        <m:den>
                          <m:r>
                            <a:rPr lang="en-US" sz="2800" i="1">
                              <a:latin typeface="Cambria Math"/>
                            </a:rPr>
                            <m:t>𝑡</m:t>
                          </m:r>
                        </m:den>
                      </m:f>
                      <m:r>
                        <a:rPr lang="en-US" sz="2800" i="1">
                          <a:latin typeface="Cambria Math"/>
                        </a:rPr>
                        <m:t>−</m:t>
                      </m:r>
                      <m:f>
                        <m:fPr>
                          <m:ctrlPr>
                            <a:rPr lang="en-US" sz="2800" i="1">
                              <a:latin typeface="Cambria Math"/>
                            </a:rPr>
                          </m:ctrlPr>
                        </m:fPr>
                        <m:num>
                          <m:r>
                            <a:rPr lang="en-US" sz="2800" i="1">
                              <a:latin typeface="Cambria Math"/>
                            </a:rPr>
                            <m:t>𝜕</m:t>
                          </m:r>
                          <m:r>
                            <a:rPr lang="en-US" sz="2800" i="1">
                              <a:latin typeface="Cambria Math"/>
                            </a:rPr>
                            <m:t>𝑃</m:t>
                          </m:r>
                        </m:num>
                        <m:den>
                          <m:r>
                            <a:rPr lang="en-US" sz="2800" i="1">
                              <a:latin typeface="Cambria Math"/>
                            </a:rPr>
                            <m:t>𝜕</m:t>
                          </m:r>
                          <m:r>
                            <a:rPr lang="en-US" sz="2800" i="1">
                              <a:latin typeface="Cambria Math"/>
                            </a:rPr>
                            <m:t>𝑡</m:t>
                          </m:r>
                        </m:den>
                      </m:f>
                      <m:r>
                        <a:rPr lang="en-US" sz="2800">
                          <a:latin typeface="Cambria Math"/>
                        </a:rPr>
                        <m:t> +</m:t>
                      </m:r>
                      <m:r>
                        <a:rPr lang="en-US" sz="2800" i="1">
                          <a:latin typeface="Cambria Math"/>
                        </a:rPr>
                        <m:t>𝜌</m:t>
                      </m:r>
                      <m:r>
                        <a:rPr lang="en-US" sz="2800" i="1">
                          <a:latin typeface="Cambria Math"/>
                        </a:rPr>
                        <m:t>𝑢</m:t>
                      </m:r>
                      <m:f>
                        <m:fPr>
                          <m:ctrlPr>
                            <a:rPr lang="en-US" sz="2800" i="1">
                              <a:latin typeface="Cambria Math"/>
                            </a:rPr>
                          </m:ctrlPr>
                        </m:fPr>
                        <m:num>
                          <m:r>
                            <a:rPr lang="en-US" sz="2800" i="1">
                              <a:latin typeface="Cambria Math"/>
                            </a:rPr>
                            <m:t>𝜕</m:t>
                          </m:r>
                          <m:r>
                            <a:rPr lang="en-US" sz="2800" i="1">
                              <a:latin typeface="Cambria Math"/>
                            </a:rPr>
                            <m:t>h</m:t>
                          </m:r>
                        </m:num>
                        <m:den>
                          <m:r>
                            <a:rPr lang="en-US" sz="2800" i="1">
                              <a:latin typeface="Cambria Math"/>
                            </a:rPr>
                            <m:t>𝜕</m:t>
                          </m:r>
                          <m:r>
                            <a:rPr lang="en-US" sz="2800" i="1">
                              <a:latin typeface="Cambria Math"/>
                            </a:rPr>
                            <m:t>𝑥</m:t>
                          </m:r>
                        </m:den>
                      </m:f>
                      <m:r>
                        <a:rPr lang="en-US" sz="2800">
                          <a:latin typeface="Cambria Math"/>
                        </a:rPr>
                        <m:t>+</m:t>
                      </m:r>
                      <m:r>
                        <a:rPr lang="en-US" sz="2800" i="1">
                          <a:latin typeface="Cambria Math"/>
                        </a:rPr>
                        <m:t>h</m:t>
                      </m:r>
                      <m:f>
                        <m:fPr>
                          <m:ctrlPr>
                            <a:rPr lang="en-US" sz="2800" i="1">
                              <a:latin typeface="Cambria Math"/>
                            </a:rPr>
                          </m:ctrlPr>
                        </m:fPr>
                        <m:num>
                          <m:r>
                            <a:rPr lang="en-US" sz="2800" i="1">
                              <a:latin typeface="Cambria Math"/>
                            </a:rPr>
                            <m:t>𝜕𝜌</m:t>
                          </m:r>
                          <m:r>
                            <a:rPr lang="en-US" sz="2800" i="1">
                              <a:latin typeface="Cambria Math"/>
                            </a:rPr>
                            <m:t>𝑢</m:t>
                          </m:r>
                        </m:num>
                        <m:den>
                          <m:r>
                            <a:rPr lang="en-US" sz="2800" i="1">
                              <a:latin typeface="Cambria Math"/>
                            </a:rPr>
                            <m:t>𝜕</m:t>
                          </m:r>
                          <m:r>
                            <a:rPr lang="en-US" sz="2800" i="1">
                              <a:latin typeface="Cambria Math"/>
                            </a:rPr>
                            <m:t>𝑥</m:t>
                          </m:r>
                        </m:den>
                      </m:f>
                      <m:r>
                        <a:rPr lang="en-US" sz="2800" i="1">
                          <a:latin typeface="Cambria Math"/>
                        </a:rPr>
                        <m:t>−</m:t>
                      </m:r>
                      <m:f>
                        <m:fPr>
                          <m:ctrlPr>
                            <a:rPr lang="en-US" sz="2800" i="1">
                              <a:latin typeface="Cambria Math"/>
                            </a:rPr>
                          </m:ctrlPr>
                        </m:fPr>
                        <m:num>
                          <m:sSub>
                            <m:sSubPr>
                              <m:ctrlPr>
                                <a:rPr lang="en-US" sz="2800" i="1">
                                  <a:latin typeface="Cambria Math"/>
                                </a:rPr>
                              </m:ctrlPr>
                            </m:sSubPr>
                            <m:e>
                              <m:r>
                                <a:rPr lang="en-US" sz="2800" i="1">
                                  <a:latin typeface="Cambria Math"/>
                                </a:rPr>
                                <m:t>𝑞</m:t>
                              </m:r>
                            </m:e>
                            <m:sub>
                              <m:r>
                                <a:rPr lang="en-US" sz="2800" i="1">
                                  <a:latin typeface="Cambria Math"/>
                                </a:rPr>
                                <m:t>𝑟𝑜𝑑</m:t>
                              </m:r>
                            </m:sub>
                          </m:sSub>
                        </m:num>
                        <m:den>
                          <m:sSub>
                            <m:sSubPr>
                              <m:ctrlPr>
                                <a:rPr lang="en-US" sz="2800" i="1">
                                  <a:latin typeface="Cambria Math"/>
                                </a:rPr>
                              </m:ctrlPr>
                            </m:sSubPr>
                            <m:e>
                              <m:r>
                                <a:rPr lang="en-US" sz="2800">
                                  <a:latin typeface="Cambria Math"/>
                                </a:rPr>
                                <m:t>∀</m:t>
                              </m:r>
                            </m:e>
                            <m:sub>
                              <m:r>
                                <a:rPr lang="en-US" sz="2800" i="1">
                                  <a:latin typeface="Cambria Math"/>
                                </a:rPr>
                                <m:t>𝑙𝑖𝑞</m:t>
                              </m:r>
                            </m:sub>
                          </m:sSub>
                        </m:den>
                      </m:f>
                      <m:r>
                        <a:rPr lang="en-US" sz="2800">
                          <a:latin typeface="Cambria Math"/>
                        </a:rPr>
                        <m:t>=0</m:t>
                      </m:r>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2209800" y="11149940"/>
                <a:ext cx="7249193" cy="1037143"/>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3930123" y="10051858"/>
                <a:ext cx="3808543" cy="775084"/>
              </a:xfrm>
              <a:prstGeom prst="rect">
                <a:avLst/>
              </a:prstGeom>
            </p:spPr>
            <p:txBody>
              <a:bodyPr wrap="none">
                <a:spAutoFit/>
              </a:bodyPr>
              <a:lstStyle/>
              <a:p>
                <a14:m>
                  <m:oMath xmlns:m="http://schemas.openxmlformats.org/officeDocument/2006/math">
                    <m:f>
                      <m:fPr>
                        <m:ctrlPr>
                          <a:rPr lang="en-US" sz="2800" i="1" smtClean="0">
                            <a:latin typeface="Cambria Math"/>
                          </a:rPr>
                        </m:ctrlPr>
                      </m:fPr>
                      <m:num>
                        <m:r>
                          <a:rPr lang="en-US" sz="2800" i="1">
                            <a:latin typeface="Cambria Math"/>
                          </a:rPr>
                          <m:t>𝜕</m:t>
                        </m:r>
                        <m:r>
                          <a:rPr lang="en-US" sz="2800" i="1">
                            <a:latin typeface="Cambria Math"/>
                          </a:rPr>
                          <m:t>𝑢</m:t>
                        </m:r>
                      </m:num>
                      <m:den>
                        <m:r>
                          <a:rPr lang="en-US" sz="2800" i="1">
                            <a:latin typeface="Cambria Math"/>
                          </a:rPr>
                          <m:t>𝜕</m:t>
                        </m:r>
                        <m:r>
                          <a:rPr lang="en-US" sz="2800" i="1">
                            <a:latin typeface="Cambria Math"/>
                          </a:rPr>
                          <m:t>𝑡</m:t>
                        </m:r>
                      </m:den>
                    </m:f>
                    <m:r>
                      <a:rPr lang="en-US" sz="2800">
                        <a:latin typeface="Cambria Math"/>
                      </a:rPr>
                      <m:t>+</m:t>
                    </m:r>
                    <m:r>
                      <a:rPr lang="en-US" sz="2800" i="1">
                        <a:latin typeface="Cambria Math"/>
                      </a:rPr>
                      <m:t>𝑢</m:t>
                    </m:r>
                    <m:f>
                      <m:fPr>
                        <m:ctrlPr>
                          <a:rPr lang="en-US" sz="2800" i="1">
                            <a:latin typeface="Cambria Math"/>
                          </a:rPr>
                        </m:ctrlPr>
                      </m:fPr>
                      <m:num>
                        <m:r>
                          <a:rPr lang="en-US" sz="2800" i="1">
                            <a:latin typeface="Cambria Math"/>
                          </a:rPr>
                          <m:t>𝜕</m:t>
                        </m:r>
                        <m:r>
                          <a:rPr lang="en-US" sz="2800" i="1">
                            <a:latin typeface="Cambria Math"/>
                          </a:rPr>
                          <m:t>𝑢</m:t>
                        </m:r>
                      </m:num>
                      <m:den>
                        <m:r>
                          <a:rPr lang="en-US" sz="2800" i="1">
                            <a:latin typeface="Cambria Math"/>
                          </a:rPr>
                          <m:t>𝜕</m:t>
                        </m:r>
                        <m:r>
                          <a:rPr lang="en-US" sz="2800" i="1">
                            <a:latin typeface="Cambria Math"/>
                          </a:rPr>
                          <m:t>𝑥</m:t>
                        </m:r>
                      </m:den>
                    </m:f>
                    <m:r>
                      <a:rPr lang="en-US" sz="2800">
                        <a:latin typeface="Cambria Math"/>
                      </a:rPr>
                      <m:t>+</m:t>
                    </m:r>
                    <m:f>
                      <m:fPr>
                        <m:ctrlPr>
                          <a:rPr lang="en-US" sz="2800" i="1">
                            <a:latin typeface="Cambria Math"/>
                          </a:rPr>
                        </m:ctrlPr>
                      </m:fPr>
                      <m:num>
                        <m:r>
                          <a:rPr lang="en-US" sz="2800">
                            <a:latin typeface="Cambria Math"/>
                          </a:rPr>
                          <m:t>1</m:t>
                        </m:r>
                      </m:num>
                      <m:den>
                        <m:acc>
                          <m:accPr>
                            <m:chr m:val="̅"/>
                            <m:ctrlPr>
                              <a:rPr lang="en-US" sz="2800" i="1">
                                <a:latin typeface="Cambria Math"/>
                              </a:rPr>
                            </m:ctrlPr>
                          </m:accPr>
                          <m:e>
                            <m:r>
                              <a:rPr lang="en-US" sz="2800" i="1">
                                <a:latin typeface="Cambria Math"/>
                              </a:rPr>
                              <m:t>𝜌</m:t>
                            </m:r>
                          </m:e>
                        </m:acc>
                      </m:den>
                    </m:f>
                    <m:f>
                      <m:fPr>
                        <m:ctrlPr>
                          <a:rPr lang="en-US" sz="2800" i="1">
                            <a:latin typeface="Cambria Math"/>
                          </a:rPr>
                        </m:ctrlPr>
                      </m:fPr>
                      <m:num>
                        <m:r>
                          <a:rPr lang="en-US" sz="2800" i="1">
                            <a:latin typeface="Cambria Math"/>
                          </a:rPr>
                          <m:t>𝜕</m:t>
                        </m:r>
                        <m:r>
                          <a:rPr lang="en-US" sz="2800" i="1">
                            <a:latin typeface="Cambria Math"/>
                          </a:rPr>
                          <m:t>𝑃</m:t>
                        </m:r>
                      </m:num>
                      <m:den>
                        <m:r>
                          <a:rPr lang="en-US" sz="2800" i="1">
                            <a:latin typeface="Cambria Math"/>
                          </a:rPr>
                          <m:t>𝜕</m:t>
                        </m:r>
                        <m:r>
                          <a:rPr lang="en-US" sz="2800" i="1">
                            <a:latin typeface="Cambria Math"/>
                          </a:rPr>
                          <m:t>𝑥</m:t>
                        </m:r>
                      </m:den>
                    </m:f>
                    <m:r>
                      <a:rPr lang="en-US" sz="2800">
                        <a:latin typeface="Cambria Math"/>
                      </a:rPr>
                      <m:t>+</m:t>
                    </m:r>
                    <m:r>
                      <a:rPr lang="en-US" sz="2800" i="1">
                        <a:latin typeface="Cambria Math"/>
                      </a:rPr>
                      <m:t>𝑔</m:t>
                    </m:r>
                    <m:r>
                      <a:rPr lang="en-US" sz="2800">
                        <a:latin typeface="Cambria Math"/>
                      </a:rPr>
                      <m:t>=0</m:t>
                    </m:r>
                  </m:oMath>
                </a14:m>
                <a:r>
                  <a:rPr lang="en-US" sz="2800" dirty="0"/>
                  <a:t> </a:t>
                </a:r>
              </a:p>
            </p:txBody>
          </p:sp>
        </mc:Choice>
        <mc:Fallback>
          <p:sp>
            <p:nvSpPr>
              <p:cNvPr id="12" name="Rectangle 11"/>
              <p:cNvSpPr>
                <a:spLocks noRot="1" noChangeAspect="1" noMove="1" noResize="1" noEditPoints="1" noAdjustHandles="1" noChangeArrowheads="1" noChangeShapeType="1" noTextEdit="1"/>
              </p:cNvSpPr>
              <p:nvPr/>
            </p:nvSpPr>
            <p:spPr>
              <a:xfrm>
                <a:off x="3930123" y="10051858"/>
                <a:ext cx="3808543" cy="77508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4642082" y="8764848"/>
                <a:ext cx="2384627" cy="9115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a:latin typeface="Cambria Math"/>
                            </a:rPr>
                          </m:ctrlPr>
                        </m:fPr>
                        <m:num>
                          <m:r>
                            <a:rPr lang="en-US" sz="2800" i="1">
                              <a:latin typeface="Cambria Math"/>
                            </a:rPr>
                            <m:t>𝜕𝜌</m:t>
                          </m:r>
                        </m:num>
                        <m:den>
                          <m:r>
                            <a:rPr lang="en-US" sz="2800" i="1">
                              <a:latin typeface="Cambria Math"/>
                            </a:rPr>
                            <m:t>𝜕</m:t>
                          </m:r>
                          <m:r>
                            <a:rPr lang="en-US" sz="2800" i="1">
                              <a:latin typeface="Cambria Math"/>
                            </a:rPr>
                            <m:t>𝑡</m:t>
                          </m:r>
                        </m:den>
                      </m:f>
                      <m:r>
                        <a:rPr lang="en-US" sz="2800">
                          <a:latin typeface="Cambria Math"/>
                        </a:rPr>
                        <m:t>+</m:t>
                      </m:r>
                      <m:f>
                        <m:fPr>
                          <m:ctrlPr>
                            <a:rPr lang="en-US" sz="2800" i="1">
                              <a:latin typeface="Cambria Math"/>
                            </a:rPr>
                          </m:ctrlPr>
                        </m:fPr>
                        <m:num>
                          <m:r>
                            <a:rPr lang="en-US" sz="2800" i="1">
                              <a:latin typeface="Cambria Math"/>
                            </a:rPr>
                            <m:t>𝜕𝜌</m:t>
                          </m:r>
                          <m:r>
                            <a:rPr lang="en-US" sz="2800" i="1">
                              <a:latin typeface="Cambria Math"/>
                            </a:rPr>
                            <m:t>𝑢</m:t>
                          </m:r>
                        </m:num>
                        <m:den>
                          <m:r>
                            <a:rPr lang="en-US" sz="2800" i="1">
                              <a:latin typeface="Cambria Math"/>
                            </a:rPr>
                            <m:t>𝜕</m:t>
                          </m:r>
                          <m:r>
                            <a:rPr lang="en-US" sz="2800" i="1">
                              <a:latin typeface="Cambria Math"/>
                            </a:rPr>
                            <m:t>𝑥</m:t>
                          </m:r>
                        </m:den>
                      </m:f>
                      <m:r>
                        <a:rPr lang="en-US" sz="2800">
                          <a:latin typeface="Cambria Math"/>
                        </a:rPr>
                        <m:t>=0</m:t>
                      </m:r>
                    </m:oMath>
                  </m:oMathPara>
                </a14:m>
                <a:endParaRPr lang="en-US" sz="2800" dirty="0"/>
              </a:p>
            </p:txBody>
          </p:sp>
        </mc:Choice>
        <mc:Fallback>
          <p:sp>
            <p:nvSpPr>
              <p:cNvPr id="13" name="Rectangle 12"/>
              <p:cNvSpPr>
                <a:spLocks noRot="1" noChangeAspect="1" noMove="1" noResize="1" noEditPoints="1" noAdjustHandles="1" noChangeArrowheads="1" noChangeShapeType="1" noTextEdit="1"/>
              </p:cNvSpPr>
              <p:nvPr/>
            </p:nvSpPr>
            <p:spPr>
              <a:xfrm>
                <a:off x="4642082" y="8764848"/>
                <a:ext cx="2384627" cy="91159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3261897" y="12361266"/>
                <a:ext cx="5144998" cy="10604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𝜌</m:t>
                      </m:r>
                      <m:sSub>
                        <m:sSubPr>
                          <m:ctrlPr>
                            <a:rPr lang="en-US" sz="2800" i="1">
                              <a:latin typeface="Cambria Math"/>
                            </a:rPr>
                          </m:ctrlPr>
                        </m:sSubPr>
                        <m:e>
                          <m:r>
                            <a:rPr lang="en-US" sz="2800" i="1">
                              <a:latin typeface="Cambria Math"/>
                            </a:rPr>
                            <m:t>𝑐</m:t>
                          </m:r>
                        </m:e>
                        <m:sub>
                          <m:r>
                            <a:rPr lang="en-US" sz="2800" i="1">
                              <a:latin typeface="Cambria Math"/>
                            </a:rPr>
                            <m:t>𝑝</m:t>
                          </m:r>
                        </m:sub>
                      </m:sSub>
                      <m:f>
                        <m:fPr>
                          <m:ctrlPr>
                            <a:rPr lang="en-US" sz="2800" i="1">
                              <a:latin typeface="Cambria Math"/>
                            </a:rPr>
                          </m:ctrlPr>
                        </m:fPr>
                        <m:num>
                          <m:r>
                            <a:rPr lang="en-US" sz="2800" i="1">
                              <a:latin typeface="Cambria Math"/>
                            </a:rPr>
                            <m:t>𝜕</m:t>
                          </m:r>
                          <m:r>
                            <a:rPr lang="en-US" sz="2800" i="1">
                              <a:latin typeface="Cambria Math"/>
                            </a:rPr>
                            <m:t>𝑇</m:t>
                          </m:r>
                        </m:num>
                        <m:den>
                          <m:r>
                            <a:rPr lang="en-US" sz="2800" i="1">
                              <a:latin typeface="Cambria Math"/>
                            </a:rPr>
                            <m:t>𝜕</m:t>
                          </m:r>
                          <m:r>
                            <a:rPr lang="en-US" sz="2800" i="1">
                              <a:latin typeface="Cambria Math"/>
                            </a:rPr>
                            <m:t>𝑡</m:t>
                          </m:r>
                        </m:den>
                      </m:f>
                      <m:r>
                        <a:rPr lang="en-US" sz="2800" i="1">
                          <a:latin typeface="Cambria Math"/>
                        </a:rPr>
                        <m:t>−</m:t>
                      </m:r>
                      <m:f>
                        <m:fPr>
                          <m:ctrlPr>
                            <a:rPr lang="en-US" sz="2800" i="1">
                              <a:latin typeface="Cambria Math"/>
                            </a:rPr>
                          </m:ctrlPr>
                        </m:fPr>
                        <m:num>
                          <m:r>
                            <a:rPr lang="en-US" sz="2800">
                              <a:latin typeface="Cambria Math"/>
                            </a:rPr>
                            <m:t>1</m:t>
                          </m:r>
                        </m:num>
                        <m:den>
                          <m:r>
                            <a:rPr lang="en-US" sz="2800" i="1">
                              <a:latin typeface="Cambria Math"/>
                            </a:rPr>
                            <m:t>𝑟</m:t>
                          </m:r>
                        </m:den>
                      </m:f>
                      <m:f>
                        <m:fPr>
                          <m:ctrlPr>
                            <a:rPr lang="en-US" sz="2800" i="1">
                              <a:latin typeface="Cambria Math"/>
                            </a:rPr>
                          </m:ctrlPr>
                        </m:fPr>
                        <m:num>
                          <m:r>
                            <a:rPr lang="en-US" sz="2800" i="1">
                              <a:latin typeface="Cambria Math"/>
                            </a:rPr>
                            <m:t>𝜕</m:t>
                          </m:r>
                        </m:num>
                        <m:den>
                          <m:r>
                            <a:rPr lang="en-US" sz="2800" i="1">
                              <a:latin typeface="Cambria Math"/>
                            </a:rPr>
                            <m:t>𝜕</m:t>
                          </m:r>
                          <m:r>
                            <a:rPr lang="en-US" sz="2800" i="1">
                              <a:latin typeface="Cambria Math"/>
                            </a:rPr>
                            <m:t>𝑟</m:t>
                          </m:r>
                        </m:den>
                      </m:f>
                      <m:d>
                        <m:dPr>
                          <m:ctrlPr>
                            <a:rPr lang="en-US" sz="2800" i="1">
                              <a:latin typeface="Cambria Math"/>
                            </a:rPr>
                          </m:ctrlPr>
                        </m:dPr>
                        <m:e>
                          <m:r>
                            <a:rPr lang="en-US" sz="2800" i="1">
                              <a:latin typeface="Cambria Math"/>
                            </a:rPr>
                            <m:t>𝑘𝑟</m:t>
                          </m:r>
                          <m:f>
                            <m:fPr>
                              <m:ctrlPr>
                                <a:rPr lang="en-US" sz="2800" i="1">
                                  <a:latin typeface="Cambria Math"/>
                                </a:rPr>
                              </m:ctrlPr>
                            </m:fPr>
                            <m:num>
                              <m:r>
                                <a:rPr lang="en-US" sz="2800" i="1">
                                  <a:latin typeface="Cambria Math"/>
                                </a:rPr>
                                <m:t>𝜕</m:t>
                              </m:r>
                              <m:r>
                                <a:rPr lang="en-US" sz="2800" i="1">
                                  <a:latin typeface="Cambria Math"/>
                                </a:rPr>
                                <m:t>𝑇</m:t>
                              </m:r>
                            </m:num>
                            <m:den>
                              <m:r>
                                <a:rPr lang="en-US" sz="2800" i="1">
                                  <a:latin typeface="Cambria Math"/>
                                </a:rPr>
                                <m:t>𝜕</m:t>
                              </m:r>
                              <m:r>
                                <a:rPr lang="en-US" sz="2800" i="1">
                                  <a:latin typeface="Cambria Math"/>
                                </a:rPr>
                                <m:t>𝑟</m:t>
                              </m:r>
                            </m:den>
                          </m:f>
                        </m:e>
                      </m:d>
                      <m:r>
                        <a:rPr lang="en-US" sz="2800" i="1">
                          <a:latin typeface="Cambria Math"/>
                        </a:rPr>
                        <m:t>−</m:t>
                      </m:r>
                      <m:sSup>
                        <m:sSupPr>
                          <m:ctrlPr>
                            <a:rPr lang="en-US" sz="2800" i="1">
                              <a:latin typeface="Cambria Math"/>
                            </a:rPr>
                          </m:ctrlPr>
                        </m:sSupPr>
                        <m:e>
                          <m:r>
                            <a:rPr lang="en-US" sz="2800" i="1">
                              <a:latin typeface="Cambria Math"/>
                            </a:rPr>
                            <m:t>𝑞</m:t>
                          </m:r>
                        </m:e>
                        <m:sup>
                          <m:r>
                            <a:rPr lang="en-US" sz="2800" i="1">
                              <a:latin typeface="Cambria Math"/>
                            </a:rPr>
                            <m:t>′′′</m:t>
                          </m:r>
                        </m:sup>
                      </m:sSup>
                      <m:r>
                        <a:rPr lang="en-US" sz="2800">
                          <a:latin typeface="Cambria Math"/>
                        </a:rPr>
                        <m:t>=0</m:t>
                      </m:r>
                    </m:oMath>
                  </m:oMathPara>
                </a14:m>
                <a:endParaRPr lang="en-US" sz="2800" dirty="0"/>
              </a:p>
            </p:txBody>
          </p:sp>
        </mc:Choice>
        <mc:Fallback>
          <p:sp>
            <p:nvSpPr>
              <p:cNvPr id="14" name="Rectangle 13"/>
              <p:cNvSpPr>
                <a:spLocks noRot="1" noChangeAspect="1" noMove="1" noResize="1" noEditPoints="1" noAdjustHandles="1" noChangeArrowheads="1" noChangeShapeType="1" noTextEdit="1"/>
              </p:cNvSpPr>
              <p:nvPr/>
            </p:nvSpPr>
            <p:spPr>
              <a:xfrm>
                <a:off x="3261897" y="12361266"/>
                <a:ext cx="5144998" cy="1060483"/>
              </a:xfrm>
              <a:prstGeom prst="rect">
                <a:avLst/>
              </a:prstGeom>
              <a:blipFill rotWithShape="1">
                <a:blip r:embed="rId7"/>
                <a:stretch>
                  <a:fillRect/>
                </a:stretch>
              </a:blipFill>
            </p:spPr>
            <p:txBody>
              <a:bodyPr/>
              <a:lstStyle/>
              <a:p>
                <a:r>
                  <a:rPr lang="en-US">
                    <a:noFill/>
                  </a:rPr>
                  <a:t> </a:t>
                </a:r>
              </a:p>
            </p:txBody>
          </p:sp>
        </mc:Fallback>
      </mc:AlternateContent>
      <p:pic>
        <p:nvPicPr>
          <p:cNvPr id="72" name="Explicit-Diagram.jpg"/>
          <p:cNvPicPr/>
          <p:nvPr/>
        </p:nvPicPr>
        <p:blipFill rotWithShape="1">
          <a:blip r:embed="rId8" r:link="rId9">
            <a:extLst>
              <a:ext uri="{28A0092B-C50C-407E-A947-70E740481C1C}">
                <a14:useLocalDpi xmlns:a14="http://schemas.microsoft.com/office/drawing/2010/main" val="0"/>
              </a:ext>
            </a:extLst>
          </a:blip>
          <a:srcRect l="8649" t="12771" r="11865" b="13511"/>
          <a:stretch/>
        </p:blipFill>
        <p:spPr bwMode="auto">
          <a:xfrm>
            <a:off x="769917" y="14694209"/>
            <a:ext cx="4678382" cy="5291880"/>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73" name="Implicit-Diagram.jpg"/>
          <p:cNvPicPr/>
          <p:nvPr/>
        </p:nvPicPr>
        <p:blipFill rotWithShape="1">
          <a:blip r:embed="rId10" r:link="rId11">
            <a:extLst>
              <a:ext uri="{28A0092B-C50C-407E-A947-70E740481C1C}">
                <a14:useLocalDpi xmlns:a14="http://schemas.microsoft.com/office/drawing/2010/main" val="0"/>
              </a:ext>
            </a:extLst>
          </a:blip>
          <a:srcRect l="9649" t="12230" r="11846" b="13862"/>
          <a:stretch/>
        </p:blipFill>
        <p:spPr bwMode="auto">
          <a:xfrm>
            <a:off x="5834396" y="14677769"/>
            <a:ext cx="4678382" cy="5289958"/>
          </a:xfrm>
          <a:prstGeom prst="rect">
            <a:avLst/>
          </a:prstGeom>
          <a:ln w="9525" cap="flat" cmpd="sng" algn="ctr">
            <a:solidFill>
              <a:srgbClr val="000000"/>
            </a:solidFill>
            <a:prstDash val="solid"/>
            <a:round/>
            <a:headEnd type="none" w="med" len="med"/>
            <a:tailEnd type="none" w="med" len="med"/>
          </a:ln>
          <a:extLst>
            <a:ext uri="{53640926-AAD7-44D8-BBD7-CCE9431645EC}">
              <a14:shadowObscured xmlns:a14="http://schemas.microsoft.com/office/drawing/2010/main"/>
            </a:ext>
          </a:extLst>
        </p:spPr>
      </p:pic>
      <p:graphicFrame>
        <p:nvGraphicFramePr>
          <p:cNvPr id="74" name="Chart 73"/>
          <p:cNvGraphicFramePr/>
          <p:nvPr>
            <p:extLst>
              <p:ext uri="{D42A27DB-BD31-4B8C-83A1-F6EECF244321}">
                <p14:modId xmlns:p14="http://schemas.microsoft.com/office/powerpoint/2010/main" val="2854443716"/>
              </p:ext>
            </p:extLst>
          </p:nvPr>
        </p:nvGraphicFramePr>
        <p:xfrm>
          <a:off x="3247864" y="23153307"/>
          <a:ext cx="8227294" cy="483669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24159659"/>
              </p:ext>
            </p:extLst>
          </p:nvPr>
        </p:nvGraphicFramePr>
        <p:xfrm>
          <a:off x="3143791" y="29337000"/>
          <a:ext cx="8210009" cy="2194560"/>
        </p:xfrm>
        <a:graphic>
          <a:graphicData uri="http://schemas.openxmlformats.org/drawingml/2006/table">
            <a:tbl>
              <a:tblPr firstRow="1" firstCol="1" bandRow="1">
                <a:tableStyleId>{B301B821-A1FF-4177-AEE7-76D212191A09}</a:tableStyleId>
              </a:tblPr>
              <a:tblGrid>
                <a:gridCol w="1839412"/>
                <a:gridCol w="1571642"/>
                <a:gridCol w="1378193"/>
                <a:gridCol w="1524647"/>
                <a:gridCol w="1896115"/>
              </a:tblGrid>
              <a:tr h="152400">
                <a:tc>
                  <a:txBody>
                    <a:bodyPr/>
                    <a:lstStyle/>
                    <a:p>
                      <a:pPr marL="0" marR="0" algn="ctr" fontAlgn="auto" hangingPunct="1">
                        <a:spcBef>
                          <a:spcPts val="0"/>
                        </a:spcBef>
                        <a:spcAft>
                          <a:spcPts val="0"/>
                        </a:spcAft>
                      </a:pPr>
                      <a:r>
                        <a:rPr lang="en-US" sz="2400" dirty="0">
                          <a:effectLst/>
                        </a:rPr>
                        <a:t>Radial Nodes in Fuel</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smtClean="0">
                          <a:effectLst/>
                        </a:rPr>
                        <a:t>Semi-Implicit </a:t>
                      </a:r>
                      <a:r>
                        <a:rPr lang="en-US" sz="2400" dirty="0">
                          <a:effectLst/>
                        </a:rPr>
                        <a:t>Transient</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Implicit Transient</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Implicit </a:t>
                      </a:r>
                      <a:br>
                        <a:rPr lang="en-US" sz="2400" dirty="0">
                          <a:effectLst/>
                        </a:rPr>
                      </a:br>
                      <a:r>
                        <a:rPr lang="en-US" sz="2400" dirty="0">
                          <a:effectLst/>
                        </a:rPr>
                        <a:t>Steady State</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Original</a:t>
                      </a:r>
                    </a:p>
                    <a:p>
                      <a:pPr marL="0" marR="0" algn="ctr" fontAlgn="auto" hangingPunct="1">
                        <a:spcBef>
                          <a:spcPts val="0"/>
                        </a:spcBef>
                        <a:spcAft>
                          <a:spcPts val="0"/>
                        </a:spcAft>
                      </a:pPr>
                      <a:r>
                        <a:rPr lang="en-US" sz="2400" dirty="0">
                          <a:effectLst/>
                        </a:rPr>
                        <a:t>Steady State</a:t>
                      </a:r>
                      <a:endParaRPr lang="en-US" sz="2400" dirty="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5</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1.33%</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1.32%</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2.15%</a:t>
                      </a:r>
                      <a:endParaRPr lang="en-US" sz="240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10</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0.48%</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0.78%</a:t>
                      </a:r>
                      <a:endParaRPr lang="en-US" sz="240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20</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0.15%</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0.18%</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0.14%</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0.20%</a:t>
                      </a:r>
                      <a:endParaRPr lang="en-US" sz="2400" dirty="0">
                        <a:effectLst/>
                        <a:latin typeface="Times New Roman"/>
                        <a:ea typeface="Times New Roman"/>
                      </a:endParaRPr>
                    </a:p>
                  </a:txBody>
                  <a:tcPr marL="68580" marR="68580" marT="0" marB="0" anchor="b"/>
                </a:tc>
              </a:tr>
            </a:tbl>
          </a:graphicData>
        </a:graphic>
      </p:graphicFrame>
      <p:pic>
        <p:nvPicPr>
          <p:cNvPr id="37" name="Picture 36" descr="Macintosh HD:Users:chrisdances:Github:Nureth-16:images:rod-diagram.jpg"/>
          <p:cNvPicPr/>
          <p:nvPr/>
        </p:nvPicPr>
        <p:blipFill rotWithShape="1">
          <a:blip r:embed="rId13">
            <a:extLst>
              <a:ext uri="{28A0092B-C50C-407E-A947-70E740481C1C}">
                <a14:useLocalDpi xmlns:a14="http://schemas.microsoft.com/office/drawing/2010/main" val="0"/>
              </a:ext>
            </a:extLst>
          </a:blip>
          <a:srcRect l="10717" t="6227" r="50650" b="5117"/>
          <a:stretch/>
        </p:blipFill>
        <p:spPr bwMode="auto">
          <a:xfrm>
            <a:off x="10287000" y="8764848"/>
            <a:ext cx="2560320" cy="5085431"/>
          </a:xfrm>
          <a:prstGeom prst="rect">
            <a:avLst/>
          </a:prstGeom>
          <a:noFill/>
          <a:ln>
            <a:noFill/>
          </a:ln>
          <a:extLst>
            <a:ext uri="{53640926-AAD7-44D8-BBD7-CCE9431645EC}">
              <a14:shadowObscured xmlns:a14="http://schemas.microsoft.com/office/drawing/2010/main"/>
            </a:ext>
          </a:extLst>
        </p:spPr>
      </p:pic>
      <p:pic>
        <p:nvPicPr>
          <p:cNvPr id="43" name="Picture 42"/>
          <p:cNvPicPr/>
          <p:nvPr/>
        </p:nvPicPr>
        <p:blipFill rotWithShape="1">
          <a:blip r:embed="rId14" cstate="print">
            <a:extLst>
              <a:ext uri="{28A0092B-C50C-407E-A947-70E740481C1C}">
                <a14:useLocalDpi xmlns:a14="http://schemas.microsoft.com/office/drawing/2010/main" val="0"/>
              </a:ext>
            </a:extLst>
          </a:blip>
          <a:srcRect l="2339" r="-1" b="5214"/>
          <a:stretch/>
        </p:blipFill>
        <p:spPr>
          <a:xfrm>
            <a:off x="12847320" y="10439400"/>
            <a:ext cx="1402080" cy="1330468"/>
          </a:xfrm>
          <a:prstGeom prst="rect">
            <a:avLst/>
          </a:prstGeom>
          <a:ln>
            <a:noFill/>
          </a:ln>
        </p:spPr>
      </p:pic>
      <mc:AlternateContent xmlns:mc="http://schemas.openxmlformats.org/markup-compatibility/2006">
        <mc:Choice xmlns:a14="http://schemas.microsoft.com/office/drawing/2010/main" Requires="a14">
          <p:sp>
            <p:nvSpPr>
              <p:cNvPr id="2" name="Rectangle 1"/>
              <p:cNvSpPr/>
              <p:nvPr/>
            </p:nvSpPr>
            <p:spPr>
              <a:xfrm>
                <a:off x="10582043" y="16336028"/>
                <a:ext cx="3495676" cy="9982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i="1">
                              <a:latin typeface="Cambria Math"/>
                            </a:rPr>
                            <m:t>𝐽</m:t>
                          </m:r>
                        </m:e>
                        <m:sub>
                          <m:r>
                            <a:rPr lang="en-US" sz="2800" i="1">
                              <a:latin typeface="Cambria Math"/>
                            </a:rPr>
                            <m:t>𝑖</m:t>
                          </m:r>
                          <m:r>
                            <a:rPr lang="en-US" sz="2800">
                              <a:latin typeface="Cambria Math"/>
                            </a:rPr>
                            <m:t>,</m:t>
                          </m:r>
                          <m:r>
                            <a:rPr lang="en-US" sz="2800" i="1">
                              <a:latin typeface="Cambria Math"/>
                            </a:rPr>
                            <m:t>𝑗</m:t>
                          </m:r>
                        </m:sub>
                      </m:sSub>
                      <m:r>
                        <a:rPr lang="en-US" sz="2800">
                          <a:latin typeface="Cambria Math"/>
                        </a:rPr>
                        <m:t>=</m:t>
                      </m:r>
                      <m:f>
                        <m:fPr>
                          <m:ctrlPr>
                            <a:rPr lang="en-US" sz="2800" i="1">
                              <a:latin typeface="Cambria Math"/>
                            </a:rPr>
                          </m:ctrlPr>
                        </m:fPr>
                        <m:num>
                          <m:r>
                            <a:rPr lang="en-US" sz="2800" i="1">
                              <a:latin typeface="Cambria Math"/>
                            </a:rPr>
                            <m:t>𝛿</m:t>
                          </m:r>
                          <m:sSub>
                            <m:sSubPr>
                              <m:ctrlPr>
                                <a:rPr lang="en-US" sz="2800" i="1">
                                  <a:latin typeface="Cambria Math"/>
                                </a:rPr>
                              </m:ctrlPr>
                            </m:sSubPr>
                            <m:e>
                              <m:r>
                                <a:rPr lang="en-US" sz="2800" i="1">
                                  <a:latin typeface="Cambria Math"/>
                                </a:rPr>
                                <m:t>𝐹</m:t>
                              </m:r>
                            </m:e>
                            <m:sub>
                              <m:r>
                                <a:rPr lang="en-US" sz="2800" i="1">
                                  <a:latin typeface="Cambria Math"/>
                                </a:rPr>
                                <m:t>𝑗</m:t>
                              </m:r>
                            </m:sub>
                          </m:sSub>
                          <m:r>
                            <a:rPr lang="en-US" sz="2800">
                              <a:latin typeface="Cambria Math"/>
                            </a:rPr>
                            <m:t>(</m:t>
                          </m:r>
                          <m:sSub>
                            <m:sSubPr>
                              <m:ctrlPr>
                                <a:rPr lang="en-US" sz="2800" i="1">
                                  <a:latin typeface="Cambria Math"/>
                                </a:rPr>
                              </m:ctrlPr>
                            </m:sSubPr>
                            <m:e>
                              <m:r>
                                <a:rPr lang="en-US" sz="2800" i="1">
                                  <a:latin typeface="Cambria Math"/>
                                </a:rPr>
                                <m:t>𝑋</m:t>
                              </m:r>
                            </m:e>
                            <m:sub>
                              <m:r>
                                <a:rPr lang="en-US" sz="2800" i="1">
                                  <a:latin typeface="Cambria Math"/>
                                </a:rPr>
                                <m:t>𝑖</m:t>
                              </m:r>
                            </m:sub>
                          </m:sSub>
                          <m:r>
                            <a:rPr lang="en-US" sz="2800">
                              <a:latin typeface="Cambria Math"/>
                            </a:rPr>
                            <m:t>)</m:t>
                          </m:r>
                        </m:num>
                        <m:den>
                          <m:r>
                            <a:rPr lang="en-US" sz="2800" i="1">
                              <a:latin typeface="Cambria Math"/>
                            </a:rPr>
                            <m:t>𝛿</m:t>
                          </m:r>
                          <m:sSub>
                            <m:sSubPr>
                              <m:ctrlPr>
                                <a:rPr lang="en-US" sz="2800" i="1">
                                  <a:latin typeface="Cambria Math"/>
                                </a:rPr>
                              </m:ctrlPr>
                            </m:sSubPr>
                            <m:e>
                              <m:r>
                                <a:rPr lang="en-US" sz="2800" i="1">
                                  <a:latin typeface="Cambria Math"/>
                                </a:rPr>
                                <m:t>𝑋</m:t>
                              </m:r>
                            </m:e>
                            <m:sub>
                              <m:r>
                                <a:rPr lang="en-US" sz="2800" i="1">
                                  <a:latin typeface="Cambria Math"/>
                                </a:rPr>
                                <m:t>𝑖</m:t>
                              </m:r>
                            </m:sub>
                          </m:sSub>
                        </m:den>
                      </m:f>
                    </m:oMath>
                  </m:oMathPara>
                </a14:m>
                <a:endParaRPr lang="en-US" sz="2800" dirty="0"/>
              </a:p>
            </p:txBody>
          </p:sp>
        </mc:Choice>
        <mc:Fallback>
          <p:sp>
            <p:nvSpPr>
              <p:cNvPr id="2" name="Rectangle 1"/>
              <p:cNvSpPr>
                <a:spLocks noRot="1" noChangeAspect="1" noMove="1" noResize="1" noEditPoints="1" noAdjustHandles="1" noChangeArrowheads="1" noChangeShapeType="1" noTextEdit="1"/>
              </p:cNvSpPr>
              <p:nvPr/>
            </p:nvSpPr>
            <p:spPr>
              <a:xfrm>
                <a:off x="10582043" y="16336028"/>
                <a:ext cx="3495676" cy="998287"/>
              </a:xfrm>
              <a:prstGeom prst="rect">
                <a:avLst/>
              </a:prstGeom>
              <a:blipFill rotWithShape="1">
                <a:blip r:embed="rId15"/>
                <a:stretch>
                  <a:fillRect/>
                </a:stretch>
              </a:blipFill>
            </p:spPr>
            <p:txBody>
              <a:bodyPr/>
              <a:lstStyle/>
              <a:p>
                <a:r>
                  <a:rPr lang="en-US">
                    <a:noFill/>
                  </a:rPr>
                  <a:t> </a:t>
                </a:r>
              </a:p>
            </p:txBody>
          </p:sp>
        </mc:Fallback>
      </mc:AlternateContent>
      <p:pic>
        <p:nvPicPr>
          <p:cNvPr id="47" name="Picture 46"/>
          <p:cNvPicPr/>
          <p:nvPr/>
        </p:nvPicPr>
        <p:blipFill rotWithShape="1">
          <a:blip r:embed="rId16">
            <a:extLst>
              <a:ext uri="{28A0092B-C50C-407E-A947-70E740481C1C}">
                <a14:useLocalDpi xmlns:a14="http://schemas.microsoft.com/office/drawing/2010/main" val="0"/>
              </a:ext>
            </a:extLst>
          </a:blip>
          <a:srcRect l="2508" r="7236"/>
          <a:stretch/>
        </p:blipFill>
        <p:spPr bwMode="auto">
          <a:xfrm>
            <a:off x="15087600" y="22634049"/>
            <a:ext cx="6766559" cy="4852583"/>
          </a:xfrm>
          <a:prstGeom prst="rect">
            <a:avLst/>
          </a:prstGeom>
          <a:ln>
            <a:noFill/>
          </a:ln>
          <a:extLst>
            <a:ext uri="{53640926-AAD7-44D8-BBD7-CCE9431645EC}">
              <a14:shadowObscured xmlns:a14="http://schemas.microsoft.com/office/drawing/2010/main"/>
            </a:ext>
          </a:extLst>
        </p:spPr>
      </p:pic>
      <p:pic>
        <p:nvPicPr>
          <p:cNvPr id="48" name="Picture 47"/>
          <p:cNvPicPr/>
          <p:nvPr/>
        </p:nvPicPr>
        <p:blipFill rotWithShape="1">
          <a:blip r:embed="rId17">
            <a:extLst>
              <a:ext uri="{28A0092B-C50C-407E-A947-70E740481C1C}">
                <a14:useLocalDpi xmlns:a14="http://schemas.microsoft.com/office/drawing/2010/main" val="0"/>
              </a:ext>
            </a:extLst>
          </a:blip>
          <a:srcRect l="2224" r="7190"/>
          <a:stretch/>
        </p:blipFill>
        <p:spPr bwMode="auto">
          <a:xfrm>
            <a:off x="21852571" y="22634049"/>
            <a:ext cx="6341429" cy="4852583"/>
          </a:xfrm>
          <a:prstGeom prst="rect">
            <a:avLst/>
          </a:prstGeom>
          <a:ln>
            <a:noFill/>
          </a:ln>
          <a:extLst>
            <a:ext uri="{53640926-AAD7-44D8-BBD7-CCE9431645EC}">
              <a14:shadowObscured xmlns:a14="http://schemas.microsoft.com/office/drawing/2010/main"/>
            </a:ext>
          </a:extLst>
        </p:spPr>
      </p:pic>
      <p:pic>
        <p:nvPicPr>
          <p:cNvPr id="53" name="Picture 52"/>
          <p:cNvPicPr/>
          <p:nvPr/>
        </p:nvPicPr>
        <p:blipFill rotWithShape="1">
          <a:blip r:embed="rId18">
            <a:extLst>
              <a:ext uri="{28A0092B-C50C-407E-A947-70E740481C1C}">
                <a14:useLocalDpi xmlns:a14="http://schemas.microsoft.com/office/drawing/2010/main" val="0"/>
              </a:ext>
            </a:extLst>
          </a:blip>
          <a:srcRect t="9038" r="8345"/>
          <a:stretch/>
        </p:blipFill>
        <p:spPr bwMode="auto">
          <a:xfrm>
            <a:off x="16495821" y="13034479"/>
            <a:ext cx="4762499" cy="4872522"/>
          </a:xfrm>
          <a:prstGeom prst="rect">
            <a:avLst/>
          </a:prstGeom>
          <a:ln>
            <a:noFill/>
          </a:ln>
          <a:extLst>
            <a:ext uri="{53640926-AAD7-44D8-BBD7-CCE9431645EC}">
              <a14:shadowObscured xmlns:a14="http://schemas.microsoft.com/office/drawing/2010/main"/>
            </a:ext>
          </a:extLst>
        </p:spPr>
      </p:pic>
      <p:sp>
        <p:nvSpPr>
          <p:cNvPr id="54" name="TextBox 53"/>
          <p:cNvSpPr txBox="1"/>
          <p:nvPr/>
        </p:nvSpPr>
        <p:spPr>
          <a:xfrm>
            <a:off x="8915400" y="8056962"/>
            <a:ext cx="5467351" cy="707886"/>
          </a:xfrm>
          <a:prstGeom prst="rect">
            <a:avLst/>
          </a:prstGeom>
          <a:noFill/>
        </p:spPr>
        <p:txBody>
          <a:bodyPr wrap="square" rtlCol="0">
            <a:spAutoFit/>
          </a:bodyPr>
          <a:lstStyle/>
          <a:p>
            <a:pPr algn="ctr"/>
            <a:r>
              <a:rPr lang="en-US" sz="4000" b="1" dirty="0" smtClean="0">
                <a:solidFill>
                  <a:srgbClr val="003399"/>
                </a:solidFill>
              </a:rPr>
              <a:t>Finite Difference Mesh</a:t>
            </a:r>
            <a:endParaRPr lang="en-US" sz="4000" b="1" dirty="0">
              <a:solidFill>
                <a:srgbClr val="003399"/>
              </a:solidFill>
            </a:endParaRPr>
          </a:p>
        </p:txBody>
      </p:sp>
      <mc:AlternateContent xmlns:mc="http://schemas.openxmlformats.org/markup-compatibility/2006">
        <mc:Choice xmlns:a14="http://schemas.microsoft.com/office/drawing/2010/main" Requires="a14">
          <p:sp>
            <p:nvSpPr>
              <p:cNvPr id="4" name="Rectangle 3"/>
              <p:cNvSpPr/>
              <p:nvPr/>
            </p:nvSpPr>
            <p:spPr>
              <a:xfrm>
                <a:off x="10439400" y="17983200"/>
                <a:ext cx="4029693" cy="940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𝐽</m:t>
                          </m:r>
                        </m:e>
                        <m:sub>
                          <m:r>
                            <a:rPr lang="en-US" sz="2800" i="1">
                              <a:latin typeface="Cambria Math"/>
                            </a:rPr>
                            <m:t>𝑖</m:t>
                          </m:r>
                          <m:r>
                            <a:rPr lang="en-US" sz="2800">
                              <a:latin typeface="Cambria Math"/>
                            </a:rPr>
                            <m:t>,</m:t>
                          </m:r>
                          <m:r>
                            <a:rPr lang="en-US" sz="2800" i="1">
                              <a:latin typeface="Cambria Math"/>
                            </a:rPr>
                            <m:t>𝑗</m:t>
                          </m:r>
                        </m:sub>
                      </m:sSub>
                      <m:r>
                        <a:rPr lang="en-US" sz="2800">
                          <a:latin typeface="Cambria Math"/>
                        </a:rPr>
                        <m:t>≈</m:t>
                      </m:r>
                      <m:f>
                        <m:fPr>
                          <m:ctrlPr>
                            <a:rPr lang="en-US" sz="2800" i="1">
                              <a:latin typeface="Cambria Math"/>
                            </a:rPr>
                          </m:ctrlPr>
                        </m:fPr>
                        <m:num>
                          <m:sSub>
                            <m:sSubPr>
                              <m:ctrlPr>
                                <a:rPr lang="en-US" sz="2800" i="1">
                                  <a:latin typeface="Cambria Math"/>
                                </a:rPr>
                              </m:ctrlPr>
                            </m:sSubPr>
                            <m:e>
                              <m:r>
                                <a:rPr lang="en-US" sz="2800" i="1">
                                  <a:latin typeface="Cambria Math"/>
                                </a:rPr>
                                <m:t>𝐹</m:t>
                              </m:r>
                            </m:e>
                            <m:sub>
                              <m:r>
                                <a:rPr lang="en-US" sz="2800" i="1">
                                  <a:latin typeface="Cambria Math"/>
                                </a:rPr>
                                <m:t>𝑗</m:t>
                              </m:r>
                            </m:sub>
                          </m:sSub>
                          <m:d>
                            <m:dPr>
                              <m:ctrlPr>
                                <a:rPr lang="en-US" sz="2800" i="1">
                                  <a:latin typeface="Cambria Math"/>
                                </a:rPr>
                              </m:ctrlPr>
                            </m:dPr>
                            <m:e>
                              <m:sSub>
                                <m:sSubPr>
                                  <m:ctrlPr>
                                    <a:rPr lang="en-US" sz="2800" i="1">
                                      <a:latin typeface="Cambria Math"/>
                                    </a:rPr>
                                  </m:ctrlPr>
                                </m:sSubPr>
                                <m:e>
                                  <m:r>
                                    <a:rPr lang="en-US" sz="2800" i="1">
                                      <a:latin typeface="Cambria Math"/>
                                    </a:rPr>
                                    <m:t>𝑋</m:t>
                                  </m:r>
                                </m:e>
                                <m:sub>
                                  <m:r>
                                    <a:rPr lang="en-US" sz="2800" i="1">
                                      <a:latin typeface="Cambria Math"/>
                                    </a:rPr>
                                    <m:t>𝑖</m:t>
                                  </m:r>
                                </m:sub>
                              </m:sSub>
                              <m:r>
                                <a:rPr lang="en-US" sz="2800">
                                  <a:latin typeface="Cambria Math"/>
                                </a:rPr>
                                <m:t>+</m:t>
                              </m:r>
                              <m:r>
                                <a:rPr lang="en-US" sz="2800" i="1">
                                  <a:latin typeface="Cambria Math"/>
                                </a:rPr>
                                <m:t>𝜖</m:t>
                              </m:r>
                            </m:e>
                          </m:d>
                          <m:r>
                            <a:rPr lang="en-US" sz="2800" i="1">
                              <a:latin typeface="Cambria Math"/>
                            </a:rPr>
                            <m:t>−</m:t>
                          </m:r>
                          <m:sSub>
                            <m:sSubPr>
                              <m:ctrlPr>
                                <a:rPr lang="en-US" sz="2800" i="1">
                                  <a:latin typeface="Cambria Math"/>
                                </a:rPr>
                              </m:ctrlPr>
                            </m:sSubPr>
                            <m:e>
                              <m:r>
                                <a:rPr lang="en-US" sz="2800" i="1">
                                  <a:latin typeface="Cambria Math"/>
                                </a:rPr>
                                <m:t>𝐹</m:t>
                              </m:r>
                            </m:e>
                            <m:sub>
                              <m:r>
                                <a:rPr lang="en-US" sz="2800" i="1">
                                  <a:latin typeface="Cambria Math"/>
                                </a:rPr>
                                <m:t>𝑗</m:t>
                              </m:r>
                            </m:sub>
                          </m:sSub>
                          <m:d>
                            <m:dPr>
                              <m:ctrlPr>
                                <a:rPr lang="en-US" sz="2800" i="1">
                                  <a:latin typeface="Cambria Math"/>
                                </a:rPr>
                              </m:ctrlPr>
                            </m:dPr>
                            <m:e>
                              <m:sSub>
                                <m:sSubPr>
                                  <m:ctrlPr>
                                    <a:rPr lang="en-US" sz="2800" i="1">
                                      <a:latin typeface="Cambria Math"/>
                                    </a:rPr>
                                  </m:ctrlPr>
                                </m:sSubPr>
                                <m:e>
                                  <m:r>
                                    <a:rPr lang="en-US" sz="2800" i="1">
                                      <a:latin typeface="Cambria Math"/>
                                    </a:rPr>
                                    <m:t>𝑋</m:t>
                                  </m:r>
                                </m:e>
                                <m:sub>
                                  <m:r>
                                    <a:rPr lang="en-US" sz="2800" i="1">
                                      <a:latin typeface="Cambria Math"/>
                                    </a:rPr>
                                    <m:t>𝑖</m:t>
                                  </m:r>
                                </m:sub>
                              </m:sSub>
                            </m:e>
                          </m:d>
                        </m:num>
                        <m:den>
                          <m:r>
                            <a:rPr lang="en-US" sz="2800" i="1">
                              <a:latin typeface="Cambria Math"/>
                            </a:rPr>
                            <m:t>𝜖</m:t>
                          </m:r>
                        </m:den>
                      </m:f>
                    </m:oMath>
                  </m:oMathPara>
                </a14:m>
                <a:endParaRPr lang="en-US" sz="2800" dirty="0"/>
              </a:p>
            </p:txBody>
          </p:sp>
        </mc:Choice>
        <mc:Fallback>
          <p:sp>
            <p:nvSpPr>
              <p:cNvPr id="4" name="Rectangle 3"/>
              <p:cNvSpPr>
                <a:spLocks noRot="1" noChangeAspect="1" noMove="1" noResize="1" noEditPoints="1" noAdjustHandles="1" noChangeArrowheads="1" noChangeShapeType="1" noTextEdit="1"/>
              </p:cNvSpPr>
              <p:nvPr/>
            </p:nvSpPr>
            <p:spPr>
              <a:xfrm>
                <a:off x="10439400" y="17983200"/>
                <a:ext cx="4029693" cy="940963"/>
              </a:xfrm>
              <a:prstGeom prst="rect">
                <a:avLst/>
              </a:prstGeom>
              <a:blipFill rotWithShape="1">
                <a:blip r:embed="rId19"/>
                <a:stretch>
                  <a:fillRect/>
                </a:stretch>
              </a:blipFill>
            </p:spPr>
            <p:txBody>
              <a:bodyPr/>
              <a:lstStyle/>
              <a:p>
                <a:r>
                  <a:rPr lang="en-US">
                    <a:noFill/>
                  </a:rPr>
                  <a:t> </a:t>
                </a:r>
              </a:p>
            </p:txBody>
          </p:sp>
        </mc:Fallback>
      </mc:AlternateContent>
      <p:sp>
        <p:nvSpPr>
          <p:cNvPr id="55" name="TextBox 54"/>
          <p:cNvSpPr txBox="1"/>
          <p:nvPr/>
        </p:nvSpPr>
        <p:spPr>
          <a:xfrm>
            <a:off x="10604607" y="14677768"/>
            <a:ext cx="3352800" cy="1323439"/>
          </a:xfrm>
          <a:prstGeom prst="rect">
            <a:avLst/>
          </a:prstGeom>
          <a:noFill/>
        </p:spPr>
        <p:txBody>
          <a:bodyPr wrap="square" rtlCol="0">
            <a:spAutoFit/>
          </a:bodyPr>
          <a:lstStyle/>
          <a:p>
            <a:pPr algn="ctr"/>
            <a:r>
              <a:rPr lang="en-US" sz="4000" b="1" dirty="0" smtClean="0">
                <a:solidFill>
                  <a:srgbClr val="003399"/>
                </a:solidFill>
              </a:rPr>
              <a:t>Matrix</a:t>
            </a:r>
            <a:br>
              <a:rPr lang="en-US" sz="4000" b="1" dirty="0" smtClean="0">
                <a:solidFill>
                  <a:srgbClr val="003399"/>
                </a:solidFill>
              </a:rPr>
            </a:br>
            <a:r>
              <a:rPr lang="en-US" sz="4000" b="1" dirty="0" smtClean="0">
                <a:solidFill>
                  <a:srgbClr val="003399"/>
                </a:solidFill>
              </a:rPr>
              <a:t>Construction</a:t>
            </a:r>
            <a:endParaRPr lang="en-US" sz="4000" b="1" dirty="0">
              <a:solidFill>
                <a:srgbClr val="003399"/>
              </a:solidFill>
            </a:endParaRPr>
          </a:p>
        </p:txBody>
      </p:sp>
      <p:sp>
        <p:nvSpPr>
          <p:cNvPr id="57" name="TextBox 56"/>
          <p:cNvSpPr txBox="1"/>
          <p:nvPr/>
        </p:nvSpPr>
        <p:spPr>
          <a:xfrm>
            <a:off x="5638800" y="13792200"/>
            <a:ext cx="5181600" cy="707886"/>
          </a:xfrm>
          <a:prstGeom prst="rect">
            <a:avLst/>
          </a:prstGeom>
          <a:noFill/>
        </p:spPr>
        <p:txBody>
          <a:bodyPr wrap="square" rtlCol="0">
            <a:spAutoFit/>
          </a:bodyPr>
          <a:lstStyle/>
          <a:p>
            <a:pPr algn="ctr"/>
            <a:r>
              <a:rPr lang="en-US" sz="4000" b="1" dirty="0" smtClean="0">
                <a:solidFill>
                  <a:srgbClr val="003399"/>
                </a:solidFill>
              </a:rPr>
              <a:t>Implicit Jacobian</a:t>
            </a:r>
            <a:endParaRPr lang="en-US" sz="4000" b="1" dirty="0">
              <a:solidFill>
                <a:srgbClr val="003399"/>
              </a:solidFill>
            </a:endParaRPr>
          </a:p>
        </p:txBody>
      </p:sp>
      <p:sp>
        <p:nvSpPr>
          <p:cNvPr id="59" name="TextBox 58"/>
          <p:cNvSpPr txBox="1"/>
          <p:nvPr/>
        </p:nvSpPr>
        <p:spPr>
          <a:xfrm>
            <a:off x="3164172" y="22332553"/>
            <a:ext cx="8318606" cy="707886"/>
          </a:xfrm>
          <a:prstGeom prst="rect">
            <a:avLst/>
          </a:prstGeom>
          <a:noFill/>
        </p:spPr>
        <p:txBody>
          <a:bodyPr wrap="square" rtlCol="0">
            <a:spAutoFit/>
          </a:bodyPr>
          <a:lstStyle/>
          <a:p>
            <a:pPr algn="ctr"/>
            <a:r>
              <a:rPr lang="en-US" sz="4000" b="1" dirty="0" smtClean="0">
                <a:solidFill>
                  <a:srgbClr val="003399"/>
                </a:solidFill>
              </a:rPr>
              <a:t>Relative Rod Temperature</a:t>
            </a:r>
            <a:endParaRPr lang="en-US" sz="4000" b="1" dirty="0">
              <a:solidFill>
                <a:srgbClr val="003399"/>
              </a:solidFill>
            </a:endParaRPr>
          </a:p>
        </p:txBody>
      </p:sp>
      <p:sp>
        <p:nvSpPr>
          <p:cNvPr id="61" name="TextBox 60"/>
          <p:cNvSpPr txBox="1"/>
          <p:nvPr/>
        </p:nvSpPr>
        <p:spPr>
          <a:xfrm>
            <a:off x="17830800" y="18288000"/>
            <a:ext cx="8731464" cy="707886"/>
          </a:xfrm>
          <a:prstGeom prst="rect">
            <a:avLst/>
          </a:prstGeom>
          <a:noFill/>
        </p:spPr>
        <p:txBody>
          <a:bodyPr wrap="square" rtlCol="0">
            <a:spAutoFit/>
          </a:bodyPr>
          <a:lstStyle/>
          <a:p>
            <a:pPr algn="ctr"/>
            <a:r>
              <a:rPr lang="en-US" sz="4000" b="1" dirty="0" smtClean="0">
                <a:solidFill>
                  <a:srgbClr val="003399"/>
                </a:solidFill>
              </a:rPr>
              <a:t>Analytical </a:t>
            </a:r>
            <a:r>
              <a:rPr lang="en-US" sz="4000" b="1" dirty="0" smtClean="0">
                <a:solidFill>
                  <a:srgbClr val="003399"/>
                </a:solidFill>
              </a:rPr>
              <a:t>Result for any Axial Level</a:t>
            </a:r>
            <a:endParaRPr lang="en-US" sz="4000" b="1" dirty="0">
              <a:solidFill>
                <a:srgbClr val="003399"/>
              </a:solidFill>
            </a:endParaRPr>
          </a:p>
        </p:txBody>
      </p:sp>
      <mc:AlternateContent xmlns:mc="http://schemas.openxmlformats.org/markup-compatibility/2006">
        <mc:Choice xmlns:a14="http://schemas.microsoft.com/office/drawing/2010/main" Requires="a14">
          <p:sp>
            <p:nvSpPr>
              <p:cNvPr id="67" name="TextBox 66"/>
              <p:cNvSpPr txBox="1"/>
              <p:nvPr/>
            </p:nvSpPr>
            <p:spPr>
              <a:xfrm>
                <a:off x="18821400" y="18995886"/>
                <a:ext cx="6268511" cy="1060483"/>
              </a:xfrm>
              <a:prstGeom prst="rect">
                <a:avLst/>
              </a:prstGeom>
              <a:noFill/>
            </p:spPr>
            <p:txBody>
              <a:bodyPr wrap="none" rtlCol="0">
                <a:spAutoFit/>
              </a:bodyPr>
              <a:lstStyle/>
              <a:p>
                <a14:m>
                  <m:oMath xmlns:m="http://schemas.openxmlformats.org/officeDocument/2006/math">
                    <m:r>
                      <a:rPr lang="en-US" sz="2800" i="1">
                        <a:latin typeface="Cambria Math"/>
                      </a:rPr>
                      <m:t>𝑇</m:t>
                    </m:r>
                    <m:d>
                      <m:dPr>
                        <m:ctrlPr>
                          <a:rPr lang="en-US" sz="2800" i="1">
                            <a:latin typeface="Cambria Math"/>
                          </a:rPr>
                        </m:ctrlPr>
                      </m:dPr>
                      <m:e>
                        <m:r>
                          <a:rPr lang="en-US" sz="2800" i="1">
                            <a:latin typeface="Cambria Math"/>
                          </a:rPr>
                          <m:t>𝑟</m:t>
                        </m:r>
                        <m:r>
                          <a:rPr lang="en-US" sz="2800">
                            <a:latin typeface="Cambria Math"/>
                          </a:rPr>
                          <m:t>,</m:t>
                        </m:r>
                        <m:r>
                          <a:rPr lang="en-US" sz="2800" i="1">
                            <a:latin typeface="Cambria Math"/>
                          </a:rPr>
                          <m:t>𝑧</m:t>
                        </m:r>
                      </m:e>
                    </m:d>
                    <m:r>
                      <a:rPr lang="en-US" sz="2800" i="1" smtClean="0">
                        <a:latin typeface="Cambria Math"/>
                      </a:rPr>
                      <m:t>−</m:t>
                    </m:r>
                    <m:r>
                      <a:rPr lang="en-US" sz="2800" i="1" smtClean="0">
                        <a:latin typeface="Cambria Math"/>
                      </a:rPr>
                      <m:t>𝑇</m:t>
                    </m:r>
                    <m:d>
                      <m:dPr>
                        <m:ctrlPr>
                          <a:rPr lang="en-US" sz="2800" i="1">
                            <a:latin typeface="Cambria Math"/>
                          </a:rPr>
                        </m:ctrlPr>
                      </m:dPr>
                      <m:e>
                        <m:sSub>
                          <m:sSubPr>
                            <m:ctrlPr>
                              <a:rPr lang="en-US" sz="2800" i="1">
                                <a:latin typeface="Cambria Math"/>
                              </a:rPr>
                            </m:ctrlPr>
                          </m:sSubPr>
                          <m:e>
                            <m:r>
                              <a:rPr lang="en-US" sz="2800" i="1">
                                <a:latin typeface="Cambria Math"/>
                              </a:rPr>
                              <m:t>𝑟</m:t>
                            </m:r>
                          </m:e>
                          <m:sub>
                            <m:r>
                              <a:rPr lang="en-US" sz="2800" i="1">
                                <a:latin typeface="Cambria Math"/>
                              </a:rPr>
                              <m:t>𝑓𝑢𝑒𝑙</m:t>
                            </m:r>
                          </m:sub>
                        </m:sSub>
                        <m:r>
                          <a:rPr lang="en-US" sz="2800" i="1">
                            <a:latin typeface="Cambria Math"/>
                          </a:rPr>
                          <m:t>,</m:t>
                        </m:r>
                        <m:r>
                          <a:rPr lang="en-US" sz="2800" i="1">
                            <a:latin typeface="Cambria Math"/>
                          </a:rPr>
                          <m:t>𝑧</m:t>
                        </m:r>
                      </m:e>
                    </m:d>
                    <m:r>
                      <a:rPr lang="en-US" sz="2800">
                        <a:latin typeface="Cambria Math"/>
                      </a:rPr>
                      <m:t>=</m:t>
                    </m:r>
                    <m:f>
                      <m:fPr>
                        <m:ctrlPr>
                          <a:rPr lang="en-US" sz="2800" i="1">
                            <a:latin typeface="Cambria Math"/>
                          </a:rPr>
                        </m:ctrlPr>
                      </m:fPr>
                      <m:num>
                        <m:sSup>
                          <m:sSupPr>
                            <m:ctrlPr>
                              <a:rPr lang="en-US" sz="2800" i="1">
                                <a:latin typeface="Cambria Math"/>
                              </a:rPr>
                            </m:ctrlPr>
                          </m:sSupPr>
                          <m:e>
                            <m:r>
                              <a:rPr lang="en-US" sz="2800" i="1">
                                <a:latin typeface="Cambria Math"/>
                              </a:rPr>
                              <m:t>𝑞</m:t>
                            </m:r>
                          </m:e>
                          <m:sup>
                            <m:r>
                              <a:rPr lang="en-US" sz="2800" i="1">
                                <a:latin typeface="Cambria Math"/>
                              </a:rPr>
                              <m:t>′′′</m:t>
                            </m:r>
                          </m:sup>
                        </m:sSup>
                        <m:r>
                          <a:rPr lang="en-US" sz="2800">
                            <a:latin typeface="Cambria Math"/>
                          </a:rPr>
                          <m:t> </m:t>
                        </m:r>
                        <m:sSubSup>
                          <m:sSubSupPr>
                            <m:ctrlPr>
                              <a:rPr lang="en-US" sz="2800" i="1">
                                <a:latin typeface="Cambria Math"/>
                              </a:rPr>
                            </m:ctrlPr>
                          </m:sSubSupPr>
                          <m:e>
                            <m:r>
                              <a:rPr lang="en-US" sz="2800" i="1">
                                <a:latin typeface="Cambria Math"/>
                              </a:rPr>
                              <m:t>𝑟</m:t>
                            </m:r>
                          </m:e>
                          <m:sub>
                            <m:r>
                              <a:rPr lang="en-US" sz="2800" i="1">
                                <a:latin typeface="Cambria Math"/>
                              </a:rPr>
                              <m:t>𝑓𝑢𝑒𝑙</m:t>
                            </m:r>
                          </m:sub>
                          <m:sup>
                            <m:r>
                              <a:rPr lang="en-US" sz="2800">
                                <a:latin typeface="Cambria Math"/>
                              </a:rPr>
                              <m:t>2</m:t>
                            </m:r>
                          </m:sup>
                        </m:sSubSup>
                      </m:num>
                      <m:den>
                        <m:r>
                          <a:rPr lang="en-US" sz="2800">
                            <a:latin typeface="Cambria Math"/>
                          </a:rPr>
                          <m:t>4 </m:t>
                        </m:r>
                        <m:sSub>
                          <m:sSubPr>
                            <m:ctrlPr>
                              <a:rPr lang="en-US" sz="2800" i="1">
                                <a:latin typeface="Cambria Math"/>
                              </a:rPr>
                            </m:ctrlPr>
                          </m:sSubPr>
                          <m:e>
                            <m:r>
                              <a:rPr lang="en-US" sz="2800" i="1">
                                <a:latin typeface="Cambria Math"/>
                              </a:rPr>
                              <m:t>𝑘</m:t>
                            </m:r>
                          </m:e>
                          <m:sub>
                            <m:r>
                              <a:rPr lang="en-US" sz="2800" i="1">
                                <a:latin typeface="Cambria Math"/>
                              </a:rPr>
                              <m:t>𝑓𝑢𝑒𝑙</m:t>
                            </m:r>
                          </m:sub>
                        </m:sSub>
                      </m:den>
                    </m:f>
                    <m:d>
                      <m:dPr>
                        <m:ctrlPr>
                          <a:rPr lang="en-US" sz="2800" i="1">
                            <a:latin typeface="Cambria Math"/>
                          </a:rPr>
                        </m:ctrlPr>
                      </m:dPr>
                      <m:e>
                        <m:r>
                          <a:rPr lang="en-US" sz="2800">
                            <a:latin typeface="Cambria Math"/>
                          </a:rPr>
                          <m:t>1</m:t>
                        </m:r>
                        <m:r>
                          <a:rPr lang="en-US" sz="2800" i="1">
                            <a:latin typeface="Cambria Math"/>
                          </a:rPr>
                          <m:t>−</m:t>
                        </m:r>
                        <m:f>
                          <m:fPr>
                            <m:ctrlPr>
                              <a:rPr lang="en-US" sz="2800" i="1">
                                <a:latin typeface="Cambria Math"/>
                              </a:rPr>
                            </m:ctrlPr>
                          </m:fPr>
                          <m:num>
                            <m:sSup>
                              <m:sSupPr>
                                <m:ctrlPr>
                                  <a:rPr lang="en-US" sz="2800" i="1">
                                    <a:latin typeface="Cambria Math"/>
                                  </a:rPr>
                                </m:ctrlPr>
                              </m:sSupPr>
                              <m:e>
                                <m:r>
                                  <a:rPr lang="en-US" sz="2800" i="1">
                                    <a:latin typeface="Cambria Math"/>
                                  </a:rPr>
                                  <m:t>𝑟</m:t>
                                </m:r>
                              </m:e>
                              <m:sup>
                                <m:r>
                                  <a:rPr lang="en-US" sz="2800">
                                    <a:latin typeface="Cambria Math"/>
                                  </a:rPr>
                                  <m:t>2</m:t>
                                </m:r>
                              </m:sup>
                            </m:sSup>
                          </m:num>
                          <m:den>
                            <m:sSubSup>
                              <m:sSubSupPr>
                                <m:ctrlPr>
                                  <a:rPr lang="en-US" sz="2800" i="1">
                                    <a:latin typeface="Cambria Math"/>
                                  </a:rPr>
                                </m:ctrlPr>
                              </m:sSubSupPr>
                              <m:e>
                                <m:r>
                                  <a:rPr lang="en-US" sz="2800" i="1">
                                    <a:latin typeface="Cambria Math"/>
                                  </a:rPr>
                                  <m:t>𝑟</m:t>
                                </m:r>
                              </m:e>
                              <m:sub>
                                <m:r>
                                  <a:rPr lang="en-US" sz="2800" i="1">
                                    <a:latin typeface="Cambria Math"/>
                                  </a:rPr>
                                  <m:t>𝑓𝑢𝑒𝑙</m:t>
                                </m:r>
                              </m:sub>
                              <m:sup>
                                <m:r>
                                  <a:rPr lang="en-US" sz="2800">
                                    <a:latin typeface="Cambria Math"/>
                                  </a:rPr>
                                  <m:t>2</m:t>
                                </m:r>
                              </m:sup>
                            </m:sSubSup>
                          </m:den>
                        </m:f>
                      </m:e>
                    </m:d>
                  </m:oMath>
                </a14:m>
                <a:r>
                  <a:rPr lang="en-US" sz="2800" b="1" dirty="0"/>
                  <a:t> </a:t>
                </a:r>
                <a:endParaRPr lang="en-US" sz="2600" dirty="0"/>
              </a:p>
            </p:txBody>
          </p:sp>
        </mc:Choice>
        <mc:Fallback>
          <p:sp>
            <p:nvSpPr>
              <p:cNvPr id="67" name="TextBox 66"/>
              <p:cNvSpPr txBox="1">
                <a:spLocks noRot="1" noChangeAspect="1" noMove="1" noResize="1" noEditPoints="1" noAdjustHandles="1" noChangeArrowheads="1" noChangeShapeType="1" noTextEdit="1"/>
              </p:cNvSpPr>
              <p:nvPr/>
            </p:nvSpPr>
            <p:spPr>
              <a:xfrm>
                <a:off x="18821400" y="18995886"/>
                <a:ext cx="6268511" cy="1060483"/>
              </a:xfrm>
              <a:prstGeom prst="rect">
                <a:avLst/>
              </a:prstGeom>
              <a:blipFill rotWithShape="1">
                <a:blip r:embed="rId20"/>
                <a:stretch>
                  <a:fillRect r="-584"/>
                </a:stretch>
              </a:blipFill>
            </p:spPr>
            <p:txBody>
              <a:bodyPr/>
              <a:lstStyle/>
              <a:p>
                <a:r>
                  <a:rPr lang="en-US">
                    <a:noFill/>
                  </a:rPr>
                  <a:t> </a:t>
                </a:r>
              </a:p>
            </p:txBody>
          </p:sp>
        </mc:Fallback>
      </mc:AlternateContent>
      <p:sp>
        <p:nvSpPr>
          <p:cNvPr id="68" name="TextBox 67"/>
          <p:cNvSpPr txBox="1"/>
          <p:nvPr/>
        </p:nvSpPr>
        <p:spPr>
          <a:xfrm>
            <a:off x="14782800" y="12350999"/>
            <a:ext cx="8148685" cy="707886"/>
          </a:xfrm>
          <a:prstGeom prst="rect">
            <a:avLst/>
          </a:prstGeom>
          <a:noFill/>
        </p:spPr>
        <p:txBody>
          <a:bodyPr wrap="square" rtlCol="0">
            <a:spAutoFit/>
          </a:bodyPr>
          <a:lstStyle/>
          <a:p>
            <a:pPr algn="ctr"/>
            <a:r>
              <a:rPr lang="en-US" sz="4000" b="1" dirty="0" smtClean="0">
                <a:solidFill>
                  <a:srgbClr val="003399"/>
                </a:solidFill>
              </a:rPr>
              <a:t>2D </a:t>
            </a:r>
            <a:r>
              <a:rPr lang="en-US" sz="4000" b="1" dirty="0" smtClean="0">
                <a:solidFill>
                  <a:srgbClr val="003399"/>
                </a:solidFill>
              </a:rPr>
              <a:t>Map of </a:t>
            </a:r>
            <a:r>
              <a:rPr lang="en-US" sz="4000" b="1" dirty="0" smtClean="0">
                <a:solidFill>
                  <a:srgbClr val="003399"/>
                </a:solidFill>
              </a:rPr>
              <a:t>Rod </a:t>
            </a:r>
            <a:r>
              <a:rPr lang="en-US" sz="4000" b="1" dirty="0" smtClean="0">
                <a:solidFill>
                  <a:srgbClr val="003399"/>
                </a:solidFill>
              </a:rPr>
              <a:t>Temperature</a:t>
            </a:r>
            <a:endParaRPr lang="en-US" sz="4000" b="1" dirty="0">
              <a:solidFill>
                <a:srgbClr val="003399"/>
              </a:solidFill>
            </a:endParaRPr>
          </a:p>
        </p:txBody>
      </p:sp>
      <p:sp>
        <p:nvSpPr>
          <p:cNvPr id="69" name="TextBox 68"/>
          <p:cNvSpPr txBox="1"/>
          <p:nvPr/>
        </p:nvSpPr>
        <p:spPr>
          <a:xfrm>
            <a:off x="15606821" y="21978610"/>
            <a:ext cx="5219698" cy="707886"/>
          </a:xfrm>
          <a:prstGeom prst="rect">
            <a:avLst/>
          </a:prstGeom>
          <a:noFill/>
        </p:spPr>
        <p:txBody>
          <a:bodyPr wrap="square" rtlCol="0">
            <a:spAutoFit/>
          </a:bodyPr>
          <a:lstStyle/>
          <a:p>
            <a:pPr algn="ctr"/>
            <a:r>
              <a:rPr lang="en-US" sz="4000" b="1" dirty="0" smtClean="0">
                <a:solidFill>
                  <a:srgbClr val="003399"/>
                </a:solidFill>
              </a:rPr>
              <a:t>Semi-Implicit</a:t>
            </a:r>
            <a:endParaRPr lang="en-US" sz="4000" b="1" dirty="0">
              <a:solidFill>
                <a:srgbClr val="003399"/>
              </a:solidFill>
            </a:endParaRPr>
          </a:p>
        </p:txBody>
      </p:sp>
      <p:sp>
        <p:nvSpPr>
          <p:cNvPr id="70" name="TextBox 69"/>
          <p:cNvSpPr txBox="1"/>
          <p:nvPr/>
        </p:nvSpPr>
        <p:spPr>
          <a:xfrm>
            <a:off x="22413436" y="21978610"/>
            <a:ext cx="5219698" cy="707886"/>
          </a:xfrm>
          <a:prstGeom prst="rect">
            <a:avLst/>
          </a:prstGeom>
          <a:noFill/>
        </p:spPr>
        <p:txBody>
          <a:bodyPr wrap="square" rtlCol="0">
            <a:spAutoFit/>
          </a:bodyPr>
          <a:lstStyle/>
          <a:p>
            <a:pPr algn="ctr"/>
            <a:r>
              <a:rPr lang="en-US" sz="4000" b="1" dirty="0" smtClean="0">
                <a:solidFill>
                  <a:srgbClr val="003399"/>
                </a:solidFill>
              </a:rPr>
              <a:t>Implicit</a:t>
            </a:r>
            <a:endParaRPr lang="en-US" sz="4000" b="1" dirty="0">
              <a:solidFill>
                <a:srgbClr val="003399"/>
              </a:solidFill>
            </a:endParaRPr>
          </a:p>
        </p:txBody>
      </p:sp>
      <p:sp>
        <p:nvSpPr>
          <p:cNvPr id="75" name="TextBox 74"/>
          <p:cNvSpPr txBox="1"/>
          <p:nvPr/>
        </p:nvSpPr>
        <p:spPr>
          <a:xfrm>
            <a:off x="304799" y="28575000"/>
            <a:ext cx="14077951" cy="707886"/>
          </a:xfrm>
          <a:prstGeom prst="rect">
            <a:avLst/>
          </a:prstGeom>
          <a:noFill/>
        </p:spPr>
        <p:txBody>
          <a:bodyPr wrap="square" rtlCol="0">
            <a:spAutoFit/>
          </a:bodyPr>
          <a:lstStyle/>
          <a:p>
            <a:pPr algn="ctr"/>
            <a:r>
              <a:rPr lang="en-US" sz="4000" b="1" dirty="0" smtClean="0">
                <a:solidFill>
                  <a:srgbClr val="003399"/>
                </a:solidFill>
              </a:rPr>
              <a:t>Convergence </a:t>
            </a:r>
            <a:r>
              <a:rPr lang="en-US" sz="4000" b="1" dirty="0" smtClean="0">
                <a:solidFill>
                  <a:srgbClr val="003399"/>
                </a:solidFill>
              </a:rPr>
              <a:t>of Error for </a:t>
            </a:r>
            <a:r>
              <a:rPr lang="en-US" sz="4000" b="1" dirty="0" smtClean="0">
                <a:solidFill>
                  <a:srgbClr val="003399"/>
                </a:solidFill>
              </a:rPr>
              <a:t>Finite Difference Solution</a:t>
            </a:r>
            <a:endParaRPr lang="en-US" sz="4000" b="1" dirty="0">
              <a:solidFill>
                <a:srgbClr val="003399"/>
              </a:solidFill>
            </a:endParaRPr>
          </a:p>
        </p:txBody>
      </p:sp>
      <p:sp>
        <p:nvSpPr>
          <p:cNvPr id="76" name="TextBox 75"/>
          <p:cNvSpPr txBox="1"/>
          <p:nvPr/>
        </p:nvSpPr>
        <p:spPr>
          <a:xfrm>
            <a:off x="228600" y="31662737"/>
            <a:ext cx="14173199" cy="707886"/>
          </a:xfrm>
          <a:prstGeom prst="rect">
            <a:avLst/>
          </a:prstGeom>
          <a:noFill/>
        </p:spPr>
        <p:txBody>
          <a:bodyPr wrap="square" rtlCol="0">
            <a:spAutoFit/>
          </a:bodyPr>
          <a:lstStyle/>
          <a:p>
            <a:pPr algn="ctr"/>
            <a:r>
              <a:rPr lang="en-US" sz="4000" b="1" dirty="0" smtClean="0">
                <a:solidFill>
                  <a:srgbClr val="003399"/>
                </a:solidFill>
              </a:rPr>
              <a:t>Problem Run Times</a:t>
            </a:r>
            <a:endParaRPr lang="en-US" sz="4000" b="1" dirty="0">
              <a:solidFill>
                <a:srgbClr val="003399"/>
              </a:solidFill>
            </a:endParaRPr>
          </a:p>
        </p:txBody>
      </p:sp>
      <p:graphicFrame>
        <p:nvGraphicFramePr>
          <p:cNvPr id="52" name="Table 51"/>
          <p:cNvGraphicFramePr>
            <a:graphicFrameLocks noGrp="1"/>
          </p:cNvGraphicFramePr>
          <p:nvPr>
            <p:extLst>
              <p:ext uri="{D42A27DB-BD31-4B8C-83A1-F6EECF244321}">
                <p14:modId xmlns:p14="http://schemas.microsoft.com/office/powerpoint/2010/main" val="4031856323"/>
              </p:ext>
            </p:extLst>
          </p:nvPr>
        </p:nvGraphicFramePr>
        <p:xfrm>
          <a:off x="1250444" y="32533947"/>
          <a:ext cx="12297916" cy="2194560"/>
        </p:xfrm>
        <a:graphic>
          <a:graphicData uri="http://schemas.openxmlformats.org/drawingml/2006/table">
            <a:tbl>
              <a:tblPr firstRow="1" firstCol="1" bandRow="1">
                <a:tableStyleId>{B301B821-A1FF-4177-AEE7-76D212191A09}</a:tableStyleId>
              </a:tblPr>
              <a:tblGrid>
                <a:gridCol w="3582724"/>
                <a:gridCol w="3061173"/>
                <a:gridCol w="2684381"/>
                <a:gridCol w="2969638"/>
              </a:tblGrid>
              <a:tr h="152400">
                <a:tc>
                  <a:txBody>
                    <a:bodyPr/>
                    <a:lstStyle/>
                    <a:p>
                      <a:pPr marL="0" marR="0" algn="ctr" hangingPunct="0">
                        <a:spcBef>
                          <a:spcPts val="0"/>
                        </a:spcBef>
                        <a:spcAft>
                          <a:spcPts val="0"/>
                        </a:spcAft>
                      </a:pPr>
                      <a:r>
                        <a:rPr lang="en-US" sz="2400" dirty="0">
                          <a:effectLst/>
                        </a:rPr>
                        <a:t>Code Version</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Solution Method</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Time Step Size [sec]</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Wall Clock Time [sec]</a:t>
                      </a:r>
                      <a:endParaRPr lang="en-US" sz="2400" dirty="0">
                        <a:effectLst/>
                        <a:latin typeface="Times New Roman"/>
                        <a:ea typeface="Times New Roman"/>
                      </a:endParaRPr>
                    </a:p>
                  </a:txBody>
                  <a:tcPr marL="68580" marR="68580" marT="0" marB="0" anchor="ctr"/>
                </a:tc>
              </a:tr>
              <a:tr h="152400">
                <a:tc>
                  <a:txBody>
                    <a:bodyPr/>
                    <a:lstStyle/>
                    <a:p>
                      <a:pPr marL="0" marR="0" algn="ctr" hangingPunct="0">
                        <a:spcBef>
                          <a:spcPts val="0"/>
                        </a:spcBef>
                        <a:spcAft>
                          <a:spcPts val="0"/>
                        </a:spcAft>
                      </a:pPr>
                      <a:r>
                        <a:rPr lang="en-US" sz="2400" dirty="0">
                          <a:effectLst/>
                        </a:rPr>
                        <a:t>Original</a:t>
                      </a:r>
                      <a:endParaRPr lang="en-US" sz="24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Original Semi-Implicit</a:t>
                      </a:r>
                      <a:endParaRPr lang="en-US" sz="24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0.05</a:t>
                      </a:r>
                      <a:endParaRPr lang="en-US" sz="24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2.226</a:t>
                      </a:r>
                      <a:endParaRPr lang="en-US" sz="2400">
                        <a:effectLst/>
                        <a:latin typeface="Times New Roman"/>
                        <a:ea typeface="Times New Roman"/>
                      </a:endParaRPr>
                    </a:p>
                  </a:txBody>
                  <a:tcPr marL="68580" marR="68580" marT="0" marB="0" anchor="ctr"/>
                </a:tc>
              </a:tr>
              <a:tr h="152400">
                <a:tc>
                  <a:txBody>
                    <a:bodyPr/>
                    <a:lstStyle/>
                    <a:p>
                      <a:pPr marL="0" marR="0" algn="ctr" hangingPunct="0">
                        <a:spcBef>
                          <a:spcPts val="0"/>
                        </a:spcBef>
                        <a:spcAft>
                          <a:spcPts val="0"/>
                        </a:spcAft>
                      </a:pPr>
                      <a:r>
                        <a:rPr lang="en-US" sz="2400" dirty="0">
                          <a:effectLst/>
                        </a:rPr>
                        <a:t>Residual</a:t>
                      </a:r>
                      <a:endParaRPr lang="en-US" sz="24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Semi-Implicit</a:t>
                      </a:r>
                      <a:endParaRPr lang="en-US" sz="24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0.05</a:t>
                      </a:r>
                      <a:endParaRPr lang="en-US" sz="24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8.591</a:t>
                      </a:r>
                      <a:endParaRPr lang="en-US" sz="2400" dirty="0">
                        <a:effectLst/>
                        <a:latin typeface="Times New Roman"/>
                        <a:ea typeface="Times New Roman"/>
                      </a:endParaRPr>
                    </a:p>
                  </a:txBody>
                  <a:tcPr marL="68580" marR="68580" marT="0" marB="0" anchor="ctr"/>
                </a:tc>
              </a:tr>
              <a:tr h="152400">
                <a:tc>
                  <a:txBody>
                    <a:bodyPr/>
                    <a:lstStyle/>
                    <a:p>
                      <a:pPr marL="0" marR="0" algn="ctr" hangingPunct="0">
                        <a:spcBef>
                          <a:spcPts val="0"/>
                        </a:spcBef>
                        <a:spcAft>
                          <a:spcPts val="0"/>
                        </a:spcAft>
                      </a:pPr>
                      <a:r>
                        <a:rPr lang="en-US" sz="2400" dirty="0">
                          <a:effectLst/>
                        </a:rPr>
                        <a:t>Residual</a:t>
                      </a:r>
                      <a:endParaRPr lang="en-US" sz="24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Implicit</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0.05</a:t>
                      </a:r>
                      <a:endParaRPr lang="en-US" sz="240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36.709</a:t>
                      </a:r>
                      <a:endParaRPr lang="en-US" sz="2400">
                        <a:effectLst/>
                        <a:latin typeface="Times New Roman"/>
                        <a:ea typeface="Times New Roman"/>
                      </a:endParaRPr>
                    </a:p>
                  </a:txBody>
                  <a:tcPr marL="68580" marR="68580" marT="0" marB="0" anchor="ctr"/>
                </a:tc>
              </a:tr>
              <a:tr h="152400">
                <a:tc>
                  <a:txBody>
                    <a:bodyPr/>
                    <a:lstStyle/>
                    <a:p>
                      <a:pPr marL="0" marR="0" algn="ctr" hangingPunct="0">
                        <a:spcBef>
                          <a:spcPts val="0"/>
                        </a:spcBef>
                        <a:spcAft>
                          <a:spcPts val="0"/>
                        </a:spcAft>
                      </a:pPr>
                      <a:r>
                        <a:rPr lang="en-US" sz="2400" dirty="0">
                          <a:effectLst/>
                        </a:rPr>
                        <a:t>Residual</a:t>
                      </a:r>
                      <a:endParaRPr lang="en-US" sz="24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Implicit</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1.00</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a:effectLst/>
                        </a:rPr>
                        <a:t>2.377</a:t>
                      </a:r>
                      <a:endParaRPr lang="en-US" sz="2400">
                        <a:effectLst/>
                        <a:latin typeface="Times New Roman"/>
                        <a:ea typeface="Times New Roman"/>
                      </a:endParaRPr>
                    </a:p>
                  </a:txBody>
                  <a:tcPr marL="68580" marR="68580" marT="0" marB="0" anchor="ctr"/>
                </a:tc>
              </a:tr>
              <a:tr h="152400">
                <a:tc>
                  <a:txBody>
                    <a:bodyPr/>
                    <a:lstStyle/>
                    <a:p>
                      <a:pPr marL="0" marR="0" algn="ctr" hangingPunct="0">
                        <a:spcBef>
                          <a:spcPts val="0"/>
                        </a:spcBef>
                        <a:spcAft>
                          <a:spcPts val="0"/>
                        </a:spcAft>
                      </a:pPr>
                      <a:r>
                        <a:rPr lang="en-US" sz="2400" dirty="0">
                          <a:effectLst/>
                        </a:rPr>
                        <a:t>Residual</a:t>
                      </a:r>
                      <a:endParaRPr lang="en-US" sz="2400" b="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Implicit</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10.00</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rPr>
                        <a:t>0.622</a:t>
                      </a:r>
                      <a:endParaRPr lang="en-US" sz="2400" dirty="0">
                        <a:effectLst/>
                        <a:latin typeface="Times New Roman"/>
                        <a:ea typeface="Times New Roman"/>
                      </a:endParaRPr>
                    </a:p>
                  </a:txBody>
                  <a:tcPr marL="68580" marR="68580" marT="0" marB="0" anchor="ctr"/>
                </a:tc>
              </a:tr>
            </a:tbl>
          </a:graphicData>
        </a:graphic>
      </p:graphicFrame>
      <p:sp>
        <p:nvSpPr>
          <p:cNvPr id="60" name="TextBox 59"/>
          <p:cNvSpPr txBox="1"/>
          <p:nvPr/>
        </p:nvSpPr>
        <p:spPr>
          <a:xfrm rot="5400000">
            <a:off x="20292178" y="15103824"/>
            <a:ext cx="2378472" cy="492443"/>
          </a:xfrm>
          <a:prstGeom prst="rect">
            <a:avLst/>
          </a:prstGeom>
          <a:noFill/>
        </p:spPr>
        <p:txBody>
          <a:bodyPr wrap="none" rtlCol="0">
            <a:spAutoFit/>
          </a:bodyPr>
          <a:lstStyle/>
          <a:p>
            <a:pPr algn="r"/>
            <a:r>
              <a:rPr lang="en-US" sz="2600" dirty="0" smtClean="0"/>
              <a:t>Temperature [C]</a:t>
            </a:r>
            <a:endParaRPr lang="en-US" sz="2600" dirty="0"/>
          </a:p>
        </p:txBody>
      </p:sp>
      <p:sp>
        <p:nvSpPr>
          <p:cNvPr id="65" name="TextBox 64"/>
          <p:cNvSpPr txBox="1"/>
          <p:nvPr/>
        </p:nvSpPr>
        <p:spPr>
          <a:xfrm rot="16200000">
            <a:off x="15152476" y="15103824"/>
            <a:ext cx="2686698" cy="492443"/>
          </a:xfrm>
          <a:prstGeom prst="rect">
            <a:avLst/>
          </a:prstGeom>
          <a:solidFill>
            <a:schemeClr val="bg1"/>
          </a:solidFill>
        </p:spPr>
        <p:txBody>
          <a:bodyPr wrap="none" rtlCol="0">
            <a:spAutoFit/>
          </a:bodyPr>
          <a:lstStyle/>
          <a:p>
            <a:pPr algn="r"/>
            <a:r>
              <a:rPr lang="en-US" sz="2600" dirty="0" smtClean="0"/>
              <a:t>Axial Position [cm]</a:t>
            </a:r>
            <a:endParaRPr lang="en-US" sz="2600" dirty="0"/>
          </a:p>
        </p:txBody>
      </p:sp>
      <p:sp>
        <p:nvSpPr>
          <p:cNvPr id="77" name="TextBox 76"/>
          <p:cNvSpPr txBox="1"/>
          <p:nvPr/>
        </p:nvSpPr>
        <p:spPr>
          <a:xfrm>
            <a:off x="17270264" y="17643157"/>
            <a:ext cx="2866234" cy="492443"/>
          </a:xfrm>
          <a:prstGeom prst="rect">
            <a:avLst/>
          </a:prstGeom>
          <a:solidFill>
            <a:schemeClr val="bg1"/>
          </a:solidFill>
        </p:spPr>
        <p:txBody>
          <a:bodyPr wrap="none" rtlCol="0">
            <a:spAutoFit/>
          </a:bodyPr>
          <a:lstStyle/>
          <a:p>
            <a:pPr algn="r"/>
            <a:r>
              <a:rPr lang="en-US" sz="2600" dirty="0" smtClean="0"/>
              <a:t>Radial Position [cm]</a:t>
            </a:r>
            <a:endParaRPr lang="en-US" sz="2600" dirty="0"/>
          </a:p>
        </p:txBody>
      </p:sp>
    </p:spTree>
    <p:extLst>
      <p:ext uri="{BB962C8B-B14F-4D97-AF65-F5344CB8AC3E}">
        <p14:creationId xmlns:p14="http://schemas.microsoft.com/office/powerpoint/2010/main" val="575349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776</Words>
  <Application>Microsoft Office PowerPoint</Application>
  <PresentationFormat>Custom</PresentationFormat>
  <Paragraphs>149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ayp5082</dc:creator>
  <cp:lastModifiedBy>chris_dances</cp:lastModifiedBy>
  <cp:revision>440</cp:revision>
  <dcterms:created xsi:type="dcterms:W3CDTF">2013-04-08T19:26:04Z</dcterms:created>
  <dcterms:modified xsi:type="dcterms:W3CDTF">2015-08-23T23:37:29Z</dcterms:modified>
</cp:coreProperties>
</file>