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4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031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6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77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01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87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4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7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75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28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69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55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C0814-EC8E-48EC-9736-784ABE843495}" type="datetimeFigureOut">
              <a:rPr lang="es-MX" smtClean="0"/>
              <a:t>27/10/2017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266C-B1E0-417F-AABF-874FAFC2CD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7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920010" y="1892731"/>
            <a:ext cx="1800200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Empresa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4932040" y="2105742"/>
            <a:ext cx="3168352" cy="3267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</a:p>
          <a:p>
            <a:pPr algn="ctr"/>
            <a:r>
              <a:rPr lang="es-MX" dirty="0" smtClean="0"/>
              <a:t>Sucursal</a:t>
            </a:r>
          </a:p>
          <a:p>
            <a:pPr algn="ctr"/>
            <a:r>
              <a:rPr lang="en-US" dirty="0" smtClean="0"/>
              <a:t>Deposito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Tipo de IVA</a:t>
            </a:r>
          </a:p>
          <a:p>
            <a:pPr algn="ctr"/>
            <a:r>
              <a:rPr lang="en-US" dirty="0" smtClean="0"/>
              <a:t>Cotizaci</a:t>
            </a:r>
            <a:r>
              <a:rPr lang="en-US" dirty="0"/>
              <a:t>ó</a:t>
            </a:r>
            <a:r>
              <a:rPr lang="en-US" dirty="0" smtClean="0"/>
              <a:t>n</a:t>
            </a:r>
            <a:endParaRPr lang="en-US" dirty="0" smtClean="0"/>
          </a:p>
          <a:p>
            <a:pPr algn="ctr"/>
            <a:r>
              <a:rPr lang="en-US" dirty="0" smtClean="0"/>
              <a:t>Vendedor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Período</a:t>
            </a:r>
            <a:endParaRPr lang="en-US" dirty="0"/>
          </a:p>
          <a:p>
            <a:pPr algn="ctr"/>
            <a:r>
              <a:rPr lang="en-US" dirty="0" smtClean="0"/>
              <a:t>PLAN DE </a:t>
            </a:r>
            <a:r>
              <a:rPr lang="en-US" dirty="0" smtClean="0"/>
              <a:t>CUENTAS</a:t>
            </a:r>
            <a:endParaRPr lang="en-US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4716016" y="134076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Tablas</a:t>
            </a:r>
            <a:r>
              <a:rPr lang="en-US" sz="2400" dirty="0" smtClean="0"/>
              <a:t> </a:t>
            </a:r>
            <a:r>
              <a:rPr lang="en-US" sz="2400" dirty="0" err="1" smtClean="0"/>
              <a:t>Referenciales</a:t>
            </a:r>
            <a:endParaRPr lang="es-MX" sz="24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53174" y="300983"/>
            <a:ext cx="270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Paso </a:t>
            </a:r>
            <a:r>
              <a:rPr lang="en-US" sz="2800" dirty="0" err="1" smtClean="0">
                <a:latin typeface="Algerian" panose="04020705040A02060702" pitchFamily="82" charset="0"/>
              </a:rPr>
              <a:t>Nro</a:t>
            </a:r>
            <a:r>
              <a:rPr lang="en-US" sz="2800" dirty="0" smtClean="0">
                <a:latin typeface="Algerian" panose="04020705040A02060702" pitchFamily="82" charset="0"/>
              </a:rPr>
              <a:t>. </a:t>
            </a:r>
            <a:r>
              <a:rPr lang="en-US" sz="2800" dirty="0">
                <a:latin typeface="Algerian" panose="04020705040A02060702" pitchFamily="82" charset="0"/>
              </a:rPr>
              <a:t>1</a:t>
            </a:r>
            <a:endParaRPr lang="es-MX" sz="2800" dirty="0">
              <a:latin typeface="Algerian" panose="04020705040A02060702" pitchFamily="82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11560" y="908720"/>
            <a:ext cx="3038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Crear</a:t>
            </a:r>
            <a:r>
              <a:rPr lang="en-US" sz="2400" dirty="0" smtClean="0"/>
              <a:t> </a:t>
            </a:r>
            <a:r>
              <a:rPr lang="en-US" sz="2400" dirty="0" err="1" smtClean="0"/>
              <a:t>Tablas</a:t>
            </a:r>
            <a:r>
              <a:rPr lang="en-US" sz="2400" dirty="0" smtClean="0"/>
              <a:t> </a:t>
            </a:r>
            <a:r>
              <a:rPr lang="en-US" sz="2400" dirty="0" err="1" smtClean="0"/>
              <a:t>Maestras</a:t>
            </a:r>
            <a:endParaRPr lang="es-MX" sz="2400" dirty="0"/>
          </a:p>
        </p:txBody>
      </p:sp>
      <p:sp>
        <p:nvSpPr>
          <p:cNvPr id="18" name="17 Flecha abajo"/>
          <p:cNvSpPr/>
          <p:nvPr/>
        </p:nvSpPr>
        <p:spPr>
          <a:xfrm>
            <a:off x="1640090" y="1370385"/>
            <a:ext cx="339622" cy="3008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18 Rectángulo"/>
          <p:cNvSpPr/>
          <p:nvPr/>
        </p:nvSpPr>
        <p:spPr>
          <a:xfrm>
            <a:off x="900740" y="2575419"/>
            <a:ext cx="1800200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Moneda</a:t>
            </a:r>
            <a:endParaRPr lang="es-MX" dirty="0"/>
          </a:p>
        </p:txBody>
      </p:sp>
      <p:sp>
        <p:nvSpPr>
          <p:cNvPr id="25" name="24 Abrir llave"/>
          <p:cNvSpPr/>
          <p:nvPr/>
        </p:nvSpPr>
        <p:spPr>
          <a:xfrm>
            <a:off x="2843808" y="1802752"/>
            <a:ext cx="1296144" cy="3786488"/>
          </a:xfrm>
          <a:prstGeom prst="leftBrace">
            <a:avLst>
              <a:gd name="adj1" fmla="val 8333"/>
              <a:gd name="adj2" fmla="val 107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ectángulo"/>
          <p:cNvSpPr/>
          <p:nvPr/>
        </p:nvSpPr>
        <p:spPr>
          <a:xfrm>
            <a:off x="900740" y="3259230"/>
            <a:ext cx="1800200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Condición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s-MX" dirty="0" smtClean="0"/>
              <a:t>Venta</a:t>
            </a:r>
            <a:endParaRPr lang="es-MX" dirty="0"/>
          </a:p>
        </p:txBody>
      </p:sp>
      <p:sp>
        <p:nvSpPr>
          <p:cNvPr id="28" name="27 Rectángulo"/>
          <p:cNvSpPr/>
          <p:nvPr/>
        </p:nvSpPr>
        <p:spPr>
          <a:xfrm>
            <a:off x="900740" y="3884855"/>
            <a:ext cx="1800200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Nacionalidad</a:t>
            </a:r>
            <a:endParaRPr lang="es-MX" dirty="0"/>
          </a:p>
        </p:txBody>
      </p:sp>
      <p:sp>
        <p:nvSpPr>
          <p:cNvPr id="29" name="28 Rectángulo"/>
          <p:cNvSpPr/>
          <p:nvPr/>
        </p:nvSpPr>
        <p:spPr>
          <a:xfrm>
            <a:off x="899592" y="4653136"/>
            <a:ext cx="1800200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Ciudad</a:t>
            </a:r>
            <a:endParaRPr lang="es-MX" dirty="0"/>
          </a:p>
        </p:txBody>
      </p:sp>
      <p:sp>
        <p:nvSpPr>
          <p:cNvPr id="2" name="1 CuadroTexto"/>
          <p:cNvSpPr txBox="1"/>
          <p:nvPr/>
        </p:nvSpPr>
        <p:spPr>
          <a:xfrm>
            <a:off x="3059831" y="271219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Crear</a:t>
            </a:r>
            <a:r>
              <a:rPr lang="en-US" sz="1400" dirty="0" smtClean="0"/>
              <a:t> las </a:t>
            </a:r>
            <a:r>
              <a:rPr lang="en-US" sz="1400" dirty="0" err="1" smtClean="0"/>
              <a:t>tablas</a:t>
            </a:r>
            <a:r>
              <a:rPr lang="en-US" sz="1400" dirty="0" smtClean="0"/>
              <a:t> </a:t>
            </a:r>
            <a:r>
              <a:rPr lang="en-US" sz="1400" dirty="0" err="1" smtClean="0"/>
              <a:t>Maestras</a:t>
            </a:r>
            <a:r>
              <a:rPr lang="en-US" sz="1400" dirty="0" smtClean="0"/>
              <a:t> y las </a:t>
            </a:r>
            <a:r>
              <a:rPr lang="en-US" sz="1400" dirty="0" err="1" smtClean="0"/>
              <a:t>tablas</a:t>
            </a:r>
            <a:r>
              <a:rPr lang="en-US" sz="1400" dirty="0" smtClean="0"/>
              <a:t> </a:t>
            </a:r>
            <a:r>
              <a:rPr lang="en-US" sz="1400" dirty="0" err="1" smtClean="0"/>
              <a:t>referenciales</a:t>
            </a:r>
            <a:r>
              <a:rPr lang="en-US" sz="1400" dirty="0" smtClean="0"/>
              <a:t> y </a:t>
            </a:r>
            <a:r>
              <a:rPr lang="en-US" sz="1400" dirty="0" err="1" smtClean="0"/>
              <a:t>cargar</a:t>
            </a:r>
            <a:r>
              <a:rPr lang="en-US" sz="1400" dirty="0" smtClean="0"/>
              <a:t>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correspondientes</a:t>
            </a:r>
            <a:r>
              <a:rPr lang="en-US" sz="1400" dirty="0" smtClean="0"/>
              <a:t> </a:t>
            </a:r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tabla</a:t>
            </a:r>
            <a:r>
              <a:rPr lang="en-US" sz="1400" dirty="0" smtClean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6536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35496" y="722447"/>
            <a:ext cx="2088232" cy="480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Venta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2376432" y="724981"/>
            <a:ext cx="2123560" cy="480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Venta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s-MX" dirty="0"/>
          </a:p>
        </p:txBody>
      </p:sp>
      <p:sp>
        <p:nvSpPr>
          <p:cNvPr id="23" name="22 Rectángulo"/>
          <p:cNvSpPr/>
          <p:nvPr/>
        </p:nvSpPr>
        <p:spPr>
          <a:xfrm>
            <a:off x="4680688" y="724981"/>
            <a:ext cx="1979543" cy="480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Asiento</a:t>
            </a:r>
            <a:endParaRPr lang="es-MX" dirty="0"/>
          </a:p>
        </p:txBody>
      </p:sp>
      <p:sp>
        <p:nvSpPr>
          <p:cNvPr id="30" name="29 Rectángulo"/>
          <p:cNvSpPr/>
          <p:nvPr/>
        </p:nvSpPr>
        <p:spPr>
          <a:xfrm>
            <a:off x="6930516" y="719606"/>
            <a:ext cx="1961964" cy="480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Asiento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496" y="1323809"/>
            <a:ext cx="2088232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err="1"/>
              <a:t>idEmpresa</a:t>
            </a:r>
            <a:endParaRPr lang="en-US" sz="1200" dirty="0"/>
          </a:p>
          <a:p>
            <a:r>
              <a:rPr lang="en-US" sz="1200" dirty="0" err="1"/>
              <a:t>idVenta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idSucursal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NroPresupuesto</a:t>
            </a:r>
            <a:endParaRPr lang="en-US" sz="1200" dirty="0"/>
          </a:p>
          <a:p>
            <a:r>
              <a:rPr lang="en-US" sz="1200" dirty="0" err="1"/>
              <a:t>Nro_Factura</a:t>
            </a:r>
            <a:endParaRPr lang="en-US" sz="1200" dirty="0"/>
          </a:p>
          <a:p>
            <a:r>
              <a:rPr lang="en-US" sz="1200" dirty="0" err="1"/>
              <a:t>Serie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Timbrado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idcondicion_venta</a:t>
            </a:r>
            <a:endParaRPr lang="en-US" sz="1200" dirty="0"/>
          </a:p>
          <a:p>
            <a:r>
              <a:rPr lang="en-US" sz="1200" dirty="0" err="1"/>
              <a:t>idMoneda</a:t>
            </a:r>
            <a:endParaRPr lang="en-US" sz="1200" dirty="0"/>
          </a:p>
          <a:p>
            <a:r>
              <a:rPr lang="en-US" sz="1200" dirty="0" err="1"/>
              <a:t>Cambio</a:t>
            </a:r>
            <a:r>
              <a:rPr lang="en-US" sz="1200" dirty="0"/>
              <a:t>	</a:t>
            </a:r>
          </a:p>
          <a:p>
            <a:r>
              <a:rPr lang="en-US" sz="1200" dirty="0" err="1"/>
              <a:t>idCliente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Razon_social</a:t>
            </a:r>
            <a:endParaRPr lang="en-US" sz="1200" dirty="0"/>
          </a:p>
          <a:p>
            <a:r>
              <a:rPr lang="en-US" sz="1200" dirty="0" err="1"/>
              <a:t>Ruc</a:t>
            </a:r>
            <a:r>
              <a:rPr lang="en-US" sz="1200" dirty="0"/>
              <a:t>	</a:t>
            </a:r>
          </a:p>
          <a:p>
            <a:r>
              <a:rPr lang="en-US" sz="1200" dirty="0" err="1"/>
              <a:t>CuentaCli</a:t>
            </a:r>
            <a:endParaRPr lang="en-US" sz="1200" dirty="0"/>
          </a:p>
          <a:p>
            <a:r>
              <a:rPr lang="en-US" sz="1200" dirty="0" err="1"/>
              <a:t>Fecha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Fecha_Vencimiento</a:t>
            </a:r>
            <a:endParaRPr lang="en-US" sz="1200" dirty="0"/>
          </a:p>
          <a:p>
            <a:r>
              <a:rPr lang="en-US" sz="1200" dirty="0" err="1"/>
              <a:t>idVendedor</a:t>
            </a:r>
            <a:r>
              <a:rPr lang="en-US" sz="1200" dirty="0"/>
              <a:t> </a:t>
            </a:r>
          </a:p>
          <a:p>
            <a:r>
              <a:rPr lang="en-US" sz="1200" dirty="0"/>
              <a:t>Total_Gravada5 </a:t>
            </a:r>
          </a:p>
          <a:p>
            <a:r>
              <a:rPr lang="en-US" sz="1200" dirty="0"/>
              <a:t>Total_Gravada10</a:t>
            </a:r>
          </a:p>
          <a:p>
            <a:r>
              <a:rPr lang="en-US" sz="1200" dirty="0" err="1"/>
              <a:t>Total_exenta</a:t>
            </a:r>
            <a:endParaRPr lang="en-US" sz="1200" dirty="0"/>
          </a:p>
          <a:p>
            <a:r>
              <a:rPr lang="en-US" sz="1200" dirty="0" err="1"/>
              <a:t>Total_dcto</a:t>
            </a:r>
            <a:r>
              <a:rPr lang="en-US" sz="1200" dirty="0"/>
              <a:t> </a:t>
            </a:r>
          </a:p>
          <a:p>
            <a:r>
              <a:rPr lang="en-US" sz="1200" dirty="0"/>
              <a:t>Total_IVA5 </a:t>
            </a:r>
          </a:p>
          <a:p>
            <a:r>
              <a:rPr lang="en-US" sz="1200" dirty="0"/>
              <a:t>Total_IVA10</a:t>
            </a:r>
          </a:p>
          <a:p>
            <a:r>
              <a:rPr lang="en-US" sz="1200" dirty="0" err="1"/>
              <a:t>Total_factura</a:t>
            </a:r>
            <a:endParaRPr lang="en-US" sz="1200" dirty="0"/>
          </a:p>
          <a:p>
            <a:r>
              <a:rPr lang="en-US" sz="1200" dirty="0"/>
              <a:t>Estado </a:t>
            </a:r>
          </a:p>
          <a:p>
            <a:r>
              <a:rPr lang="en-US" sz="1200" dirty="0" err="1"/>
              <a:t>Anulado</a:t>
            </a:r>
            <a:endParaRPr lang="en-US" sz="1200" dirty="0"/>
          </a:p>
          <a:p>
            <a:r>
              <a:rPr lang="en-US" sz="1200" dirty="0" err="1"/>
              <a:t>Fecha_anulado</a:t>
            </a:r>
            <a:endParaRPr lang="en-US" sz="1200" dirty="0"/>
          </a:p>
          <a:p>
            <a:r>
              <a:rPr lang="en-US" sz="1200" dirty="0" err="1"/>
              <a:t>Anulado_Por</a:t>
            </a:r>
            <a:endParaRPr lang="en-US" sz="1200" dirty="0"/>
          </a:p>
          <a:p>
            <a:r>
              <a:rPr lang="en-US" sz="1200" dirty="0" err="1"/>
              <a:t>Registro_asiento</a:t>
            </a:r>
            <a:endParaRPr lang="es-MX" sz="1200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2394012" y="1324863"/>
            <a:ext cx="2102824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/>
              <a:t>idEmpresa</a:t>
            </a:r>
            <a:endParaRPr lang="en-US" sz="1400" dirty="0"/>
          </a:p>
          <a:p>
            <a:r>
              <a:rPr lang="en-US" sz="1400" dirty="0" err="1"/>
              <a:t>idVenta</a:t>
            </a:r>
            <a:endParaRPr lang="en-US" sz="1400" dirty="0"/>
          </a:p>
          <a:p>
            <a:r>
              <a:rPr lang="en-US" sz="1400" dirty="0"/>
              <a:t>Items</a:t>
            </a:r>
          </a:p>
          <a:p>
            <a:r>
              <a:rPr lang="en-US" sz="1400" dirty="0" err="1"/>
              <a:t>idSucursal</a:t>
            </a:r>
            <a:endParaRPr lang="en-US" sz="1400" dirty="0"/>
          </a:p>
          <a:p>
            <a:r>
              <a:rPr lang="en-US" sz="1400" dirty="0" err="1"/>
              <a:t>idDeposito</a:t>
            </a:r>
            <a:endParaRPr lang="en-US" sz="1400" dirty="0"/>
          </a:p>
          <a:p>
            <a:r>
              <a:rPr lang="en-US" sz="1400" dirty="0" err="1"/>
              <a:t>idArticulo</a:t>
            </a:r>
            <a:endParaRPr lang="en-US" sz="1400" dirty="0"/>
          </a:p>
          <a:p>
            <a:r>
              <a:rPr lang="en-US" sz="1400" dirty="0" err="1"/>
              <a:t>CtaVenta</a:t>
            </a:r>
            <a:endParaRPr lang="en-US" sz="1400" dirty="0"/>
          </a:p>
          <a:p>
            <a:r>
              <a:rPr lang="en-US" sz="1400" dirty="0" err="1"/>
              <a:t>Cantidad</a:t>
            </a:r>
            <a:endParaRPr lang="en-US" sz="1400" dirty="0"/>
          </a:p>
          <a:p>
            <a:r>
              <a:rPr lang="en-US" sz="1400" dirty="0" err="1"/>
              <a:t>Precio</a:t>
            </a:r>
            <a:endParaRPr lang="en-US" sz="1400" dirty="0"/>
          </a:p>
          <a:p>
            <a:r>
              <a:rPr lang="en-US" sz="1400" dirty="0" err="1"/>
              <a:t>Costo</a:t>
            </a:r>
            <a:endParaRPr lang="en-US" sz="1400" dirty="0"/>
          </a:p>
          <a:p>
            <a:r>
              <a:rPr lang="en-US" sz="1400" dirty="0"/>
              <a:t>Gravada5</a:t>
            </a:r>
          </a:p>
          <a:p>
            <a:r>
              <a:rPr lang="en-US" sz="1400" dirty="0"/>
              <a:t>Gravada10</a:t>
            </a:r>
          </a:p>
          <a:p>
            <a:r>
              <a:rPr lang="en-US" sz="1400" dirty="0" err="1"/>
              <a:t>Exenta</a:t>
            </a:r>
            <a:endParaRPr lang="en-US" sz="1400" dirty="0"/>
          </a:p>
          <a:p>
            <a:r>
              <a:rPr lang="en-US" sz="1400" dirty="0" err="1"/>
              <a:t>Dcto</a:t>
            </a:r>
            <a:endParaRPr lang="en-US" sz="1400" dirty="0"/>
          </a:p>
          <a:p>
            <a:r>
              <a:rPr lang="en-US" sz="1400" dirty="0"/>
              <a:t>IVA5</a:t>
            </a:r>
          </a:p>
          <a:p>
            <a:r>
              <a:rPr lang="en-US" sz="1400" dirty="0"/>
              <a:t>IVA10</a:t>
            </a:r>
          </a:p>
          <a:p>
            <a:r>
              <a:rPr lang="en-US" sz="1400" dirty="0" err="1" smtClean="0"/>
              <a:t>Total_items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Detalle</a:t>
            </a:r>
            <a:r>
              <a:rPr lang="en-US" sz="1400" dirty="0" smtClean="0"/>
              <a:t> de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articulos</a:t>
            </a:r>
            <a:r>
              <a:rPr lang="en-US" sz="1400" dirty="0"/>
              <a:t> </a:t>
            </a:r>
            <a:r>
              <a:rPr lang="en-US" sz="1400" dirty="0" smtClean="0"/>
              <a:t>o </a:t>
            </a:r>
            <a:r>
              <a:rPr lang="en-US" sz="1400" dirty="0" err="1" smtClean="0"/>
              <a:t>productos</a:t>
            </a:r>
            <a:r>
              <a:rPr lang="en-US" sz="1400" dirty="0" smtClean="0"/>
              <a:t> o </a:t>
            </a:r>
            <a:r>
              <a:rPr lang="en-US" sz="1400" dirty="0" err="1" smtClean="0"/>
              <a:t>servicios</a:t>
            </a:r>
            <a:r>
              <a:rPr lang="en-US" sz="1400" dirty="0" smtClean="0"/>
              <a:t> que se el </a:t>
            </a:r>
            <a:r>
              <a:rPr lang="en-US" sz="1400" dirty="0" err="1" smtClean="0"/>
              <a:t>vendedor</a:t>
            </a:r>
            <a:r>
              <a:rPr lang="en-US" sz="1400" dirty="0" smtClean="0"/>
              <a:t> </a:t>
            </a:r>
            <a:r>
              <a:rPr lang="en-US" sz="1400" dirty="0" err="1" smtClean="0"/>
              <a:t>esta</a:t>
            </a:r>
            <a:r>
              <a:rPr lang="en-US" sz="1400" dirty="0" smtClean="0"/>
              <a:t> </a:t>
            </a:r>
            <a:r>
              <a:rPr lang="en-US" sz="1400" dirty="0" err="1" smtClean="0"/>
              <a:t>vendiendo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4698268" y="1326131"/>
            <a:ext cx="196021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sz="1400" dirty="0" err="1" smtClean="0"/>
              <a:t>idEmpresa</a:t>
            </a:r>
            <a:r>
              <a:rPr lang="es-MX" sz="1400" dirty="0" smtClean="0"/>
              <a:t> (FK)</a:t>
            </a:r>
            <a:endParaRPr lang="es-MX" sz="1400" dirty="0"/>
          </a:p>
          <a:p>
            <a:r>
              <a:rPr lang="es-MX" sz="1400" dirty="0" err="1" smtClean="0"/>
              <a:t>idAsiento</a:t>
            </a:r>
            <a:r>
              <a:rPr lang="es-MX" sz="1400" dirty="0" smtClean="0"/>
              <a:t> (PK)</a:t>
            </a:r>
            <a:endParaRPr lang="es-MX" sz="1400" dirty="0"/>
          </a:p>
          <a:p>
            <a:r>
              <a:rPr lang="es-MX" sz="1400" dirty="0" err="1"/>
              <a:t>idSucursal</a:t>
            </a:r>
            <a:endParaRPr lang="es-MX" sz="1400" dirty="0"/>
          </a:p>
          <a:p>
            <a:r>
              <a:rPr lang="es-MX" sz="1400" dirty="0" err="1"/>
              <a:t>Nro_asiento</a:t>
            </a:r>
            <a:endParaRPr lang="es-MX" sz="1400" dirty="0"/>
          </a:p>
          <a:p>
            <a:r>
              <a:rPr lang="es-MX" sz="1400" dirty="0" err="1"/>
              <a:t>Fecha_asiento</a:t>
            </a:r>
            <a:endParaRPr lang="es-MX" sz="1400" dirty="0"/>
          </a:p>
          <a:p>
            <a:r>
              <a:rPr lang="es-MX" sz="1400" dirty="0"/>
              <a:t>Periodo</a:t>
            </a:r>
          </a:p>
          <a:p>
            <a:r>
              <a:rPr lang="es-MX" sz="1400" dirty="0" err="1"/>
              <a:t>idTipo_asiento</a:t>
            </a:r>
            <a:endParaRPr lang="es-MX" sz="1400" dirty="0"/>
          </a:p>
          <a:p>
            <a:r>
              <a:rPr lang="es-MX" sz="1400" dirty="0" err="1"/>
              <a:t>idMoneda</a:t>
            </a:r>
            <a:endParaRPr lang="es-MX" sz="1400" dirty="0"/>
          </a:p>
          <a:p>
            <a:r>
              <a:rPr lang="es-MX" sz="1400" dirty="0"/>
              <a:t>Cambio</a:t>
            </a:r>
          </a:p>
          <a:p>
            <a:r>
              <a:rPr lang="es-MX" sz="1400" dirty="0" err="1"/>
              <a:t>Observacion</a:t>
            </a:r>
            <a:endParaRPr lang="es-MX" sz="1400" dirty="0"/>
          </a:p>
          <a:p>
            <a:r>
              <a:rPr lang="es-MX" sz="1400" dirty="0"/>
              <a:t>Usuario</a:t>
            </a:r>
          </a:p>
          <a:p>
            <a:r>
              <a:rPr lang="es-MX" sz="1400" dirty="0" err="1"/>
              <a:t>Total_debito</a:t>
            </a:r>
            <a:endParaRPr lang="es-MX" sz="1400" dirty="0"/>
          </a:p>
          <a:p>
            <a:r>
              <a:rPr lang="es-MX" sz="1400" dirty="0" err="1"/>
              <a:t>Total_credito</a:t>
            </a:r>
            <a:endParaRPr lang="es-MX" sz="1400" dirty="0"/>
          </a:p>
          <a:p>
            <a:r>
              <a:rPr lang="es-MX" sz="1400" dirty="0" err="1"/>
              <a:t>Reg_referencia</a:t>
            </a:r>
            <a:endParaRPr lang="es-MX" sz="1400" dirty="0"/>
          </a:p>
          <a:p>
            <a:r>
              <a:rPr lang="es-MX" sz="1400" dirty="0" smtClean="0"/>
              <a:t>Autorizado</a:t>
            </a:r>
          </a:p>
          <a:p>
            <a:endParaRPr lang="en-US" sz="1400" dirty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basicos</a:t>
            </a:r>
            <a:r>
              <a:rPr lang="en-US" sz="1400" dirty="0" smtClean="0"/>
              <a:t> de la </a:t>
            </a:r>
            <a:r>
              <a:rPr lang="en-US" sz="1400" dirty="0" err="1" smtClean="0"/>
              <a:t>cabecera</a:t>
            </a:r>
            <a:r>
              <a:rPr lang="en-US" sz="1400" dirty="0" smtClean="0"/>
              <a:t> del </a:t>
            </a:r>
            <a:r>
              <a:rPr lang="en-US" sz="1400" dirty="0" err="1" smtClean="0"/>
              <a:t>Asiento</a:t>
            </a:r>
            <a:endParaRPr lang="en-US" sz="1400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6947317" y="1296176"/>
            <a:ext cx="1920558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  <a:endParaRPr lang="en-US" sz="1400" dirty="0"/>
          </a:p>
          <a:p>
            <a:r>
              <a:rPr lang="en-US" sz="1400" dirty="0" err="1" smtClean="0"/>
              <a:t>idAsiento</a:t>
            </a:r>
            <a:r>
              <a:rPr lang="en-US" sz="1400" dirty="0" smtClean="0"/>
              <a:t> (FK)</a:t>
            </a:r>
            <a:endParaRPr lang="en-US" sz="1400" dirty="0"/>
          </a:p>
          <a:p>
            <a:r>
              <a:rPr lang="en-US" sz="1400" dirty="0"/>
              <a:t>Items</a:t>
            </a:r>
          </a:p>
          <a:p>
            <a:r>
              <a:rPr lang="en-US" sz="1400" dirty="0" err="1"/>
              <a:t>idPlan_cuenta</a:t>
            </a:r>
            <a:endParaRPr lang="en-US" sz="1400" dirty="0"/>
          </a:p>
          <a:p>
            <a:r>
              <a:rPr lang="en-US" sz="1400" dirty="0" err="1"/>
              <a:t>Concepto</a:t>
            </a:r>
            <a:endParaRPr lang="en-US" sz="1400" dirty="0"/>
          </a:p>
          <a:p>
            <a:r>
              <a:rPr lang="en-US" sz="1400" dirty="0" err="1"/>
              <a:t>Debito</a:t>
            </a:r>
            <a:endParaRPr lang="en-US" sz="1400" dirty="0"/>
          </a:p>
          <a:p>
            <a:r>
              <a:rPr lang="en-US" sz="1400" dirty="0" err="1" smtClean="0"/>
              <a:t>Credito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Detalle</a:t>
            </a:r>
            <a:r>
              <a:rPr lang="en-US" sz="1400" dirty="0" smtClean="0"/>
              <a:t> de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asientos</a:t>
            </a:r>
            <a:r>
              <a:rPr lang="en-US" sz="1400" dirty="0" smtClean="0"/>
              <a:t> </a:t>
            </a:r>
            <a:r>
              <a:rPr lang="en-US" sz="1400" dirty="0" err="1" smtClean="0"/>
              <a:t>debe</a:t>
            </a:r>
            <a:r>
              <a:rPr lang="en-US" sz="1400" dirty="0" smtClean="0"/>
              <a:t> </a:t>
            </a:r>
            <a:r>
              <a:rPr lang="en-US" sz="1400" dirty="0" err="1" smtClean="0"/>
              <a:t>estar</a:t>
            </a:r>
            <a:r>
              <a:rPr lang="en-US" sz="1400" dirty="0" smtClean="0"/>
              <a:t> </a:t>
            </a:r>
            <a:r>
              <a:rPr lang="en-US" sz="1400" dirty="0" err="1" smtClean="0"/>
              <a:t>balanceado</a:t>
            </a:r>
            <a:r>
              <a:rPr lang="en-US" sz="1400" dirty="0"/>
              <a:t>	</a:t>
            </a:r>
            <a:endParaRPr lang="en-US" sz="1400" dirty="0" smtClean="0"/>
          </a:p>
        </p:txBody>
      </p:sp>
      <p:sp>
        <p:nvSpPr>
          <p:cNvPr id="40" name="39 CuadroTexto"/>
          <p:cNvSpPr txBox="1"/>
          <p:nvPr/>
        </p:nvSpPr>
        <p:spPr>
          <a:xfrm>
            <a:off x="425182" y="116632"/>
            <a:ext cx="745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REFERENCIAS SOBRE LAS TABLAS</a:t>
            </a:r>
            <a:endParaRPr lang="es-MX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595313"/>
            <a:ext cx="898207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80963" y="35556"/>
            <a:ext cx="405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lgerian" panose="04020705040A02060702" pitchFamily="82" charset="0"/>
              </a:rPr>
              <a:t>Ejemplo</a:t>
            </a:r>
            <a:r>
              <a:rPr lang="en-US" sz="2800" dirty="0" smtClean="0">
                <a:latin typeface="Algerian" panose="04020705040A02060702" pitchFamily="82" charset="0"/>
              </a:rPr>
              <a:t> de STARSOFT</a:t>
            </a:r>
            <a:endParaRPr lang="es-MX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76388"/>
            <a:ext cx="70675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80963" y="35556"/>
            <a:ext cx="405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lgerian" panose="04020705040A02060702" pitchFamily="82" charset="0"/>
              </a:rPr>
              <a:t>Ejemplo</a:t>
            </a:r>
            <a:r>
              <a:rPr lang="en-US" sz="2800" dirty="0" smtClean="0">
                <a:latin typeface="Algerian" panose="04020705040A02060702" pitchFamily="82" charset="0"/>
              </a:rPr>
              <a:t> de STARSOFT</a:t>
            </a:r>
            <a:endParaRPr lang="es-MX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53174" y="300983"/>
            <a:ext cx="270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Paso </a:t>
            </a:r>
            <a:r>
              <a:rPr lang="en-US" sz="2800" dirty="0" err="1" smtClean="0">
                <a:latin typeface="Algerian" panose="04020705040A02060702" pitchFamily="82" charset="0"/>
              </a:rPr>
              <a:t>Nro</a:t>
            </a:r>
            <a:r>
              <a:rPr lang="en-US" sz="2800" dirty="0" smtClean="0">
                <a:latin typeface="Algerian" panose="04020705040A02060702" pitchFamily="82" charset="0"/>
              </a:rPr>
              <a:t>. 2</a:t>
            </a:r>
            <a:endParaRPr lang="es-MX" sz="2800" dirty="0">
              <a:latin typeface="Algerian" panose="04020705040A02060702" pitchFamily="82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77753" y="2030999"/>
            <a:ext cx="3168352" cy="2628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smtClean="0"/>
              <a:t>PLAN DE CUENTAS</a:t>
            </a:r>
            <a:br>
              <a:rPr lang="en-US" dirty="0" smtClean="0"/>
            </a:br>
            <a:endParaRPr lang="en-US" dirty="0" smtClean="0"/>
          </a:p>
          <a:p>
            <a:pPr algn="ctr"/>
            <a:r>
              <a:rPr lang="en-US" dirty="0" smtClean="0"/>
              <a:t>1 ACTIVOS</a:t>
            </a:r>
          </a:p>
          <a:p>
            <a:pPr algn="ctr"/>
            <a:r>
              <a:rPr lang="en-US" dirty="0" smtClean="0"/>
              <a:t>2 PASIVOS</a:t>
            </a:r>
          </a:p>
          <a:p>
            <a:pPr algn="ctr"/>
            <a:r>
              <a:rPr lang="en-US" dirty="0" smtClean="0"/>
              <a:t>3 PATRIMONIO </a:t>
            </a:r>
          </a:p>
          <a:p>
            <a:pPr algn="ctr"/>
            <a:r>
              <a:rPr lang="en-US" dirty="0" smtClean="0"/>
              <a:t>4 INGRESOS</a:t>
            </a:r>
          </a:p>
          <a:p>
            <a:pPr algn="ctr"/>
            <a:r>
              <a:rPr lang="en-US" dirty="0" smtClean="0"/>
              <a:t>5 EGRESOS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427984" y="2025252"/>
            <a:ext cx="2016224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Cliente</a:t>
            </a:r>
            <a:endParaRPr lang="en-U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467544" y="1063878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Teniendo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cargado</a:t>
            </a:r>
            <a:r>
              <a:rPr lang="en-US" dirty="0" smtClean="0"/>
              <a:t> el Plan de </a:t>
            </a:r>
            <a:r>
              <a:rPr lang="en-US" dirty="0" err="1" smtClean="0"/>
              <a:t>Cuentas</a:t>
            </a:r>
            <a:endParaRPr lang="es-MX" dirty="0"/>
          </a:p>
        </p:txBody>
      </p:sp>
      <p:sp>
        <p:nvSpPr>
          <p:cNvPr id="2" name="1 Abrir llave"/>
          <p:cNvSpPr/>
          <p:nvPr/>
        </p:nvSpPr>
        <p:spPr>
          <a:xfrm>
            <a:off x="6502963" y="1813233"/>
            <a:ext cx="636071" cy="14342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CuadroTexto"/>
          <p:cNvSpPr txBox="1"/>
          <p:nvPr/>
        </p:nvSpPr>
        <p:spPr>
          <a:xfrm>
            <a:off x="6887007" y="1862493"/>
            <a:ext cx="2149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err="1" smtClean="0"/>
              <a:t>Obtener</a:t>
            </a:r>
            <a:r>
              <a:rPr lang="en-US" sz="1200" dirty="0" smtClean="0"/>
              <a:t> </a:t>
            </a:r>
            <a:r>
              <a:rPr lang="en-US" sz="1200" dirty="0" err="1" smtClean="0"/>
              <a:t>los</a:t>
            </a:r>
            <a:r>
              <a:rPr lang="en-US" sz="1200" dirty="0" smtClean="0"/>
              <a:t> </a:t>
            </a:r>
            <a:r>
              <a:rPr lang="en-US" sz="1200" dirty="0" err="1" smtClean="0"/>
              <a:t>datos</a:t>
            </a:r>
            <a:r>
              <a:rPr lang="en-US" sz="1200" dirty="0" smtClean="0"/>
              <a:t> de </a:t>
            </a:r>
            <a:r>
              <a:rPr lang="en-US" sz="1200" dirty="0" err="1" smtClean="0"/>
              <a:t>Nacionalidad</a:t>
            </a:r>
            <a:r>
              <a:rPr lang="en-US" sz="1200" dirty="0" smtClean="0"/>
              <a:t> y </a:t>
            </a:r>
            <a:r>
              <a:rPr lang="en-US" sz="1200" dirty="0" smtClean="0"/>
              <a:t>Ciudad</a:t>
            </a:r>
          </a:p>
          <a:p>
            <a:pPr marL="285750" indent="-285750">
              <a:buFontTx/>
              <a:buChar char="-"/>
            </a:pP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b="1" dirty="0" smtClean="0"/>
              <a:t>“</a:t>
            </a:r>
            <a:r>
              <a:rPr lang="en-US" sz="1200" b="1" dirty="0" err="1" smtClean="0"/>
              <a:t>Recaudaciones</a:t>
            </a:r>
            <a:r>
              <a:rPr lang="en-US" sz="1200" b="1" dirty="0" smtClean="0"/>
              <a:t> </a:t>
            </a:r>
            <a:r>
              <a:rPr lang="en-US" sz="1200" b="1" dirty="0" smtClean="0"/>
              <a:t>a </a:t>
            </a:r>
            <a:r>
              <a:rPr lang="en-US" sz="1200" b="1" dirty="0" err="1" smtClean="0"/>
              <a:t>Depositar</a:t>
            </a:r>
            <a:r>
              <a:rPr lang="en-US" sz="1200" b="1" dirty="0" smtClean="0"/>
              <a:t>”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pPr marL="285750" indent="-285750">
              <a:buFontTx/>
              <a:buChar char="-"/>
            </a:pPr>
            <a:r>
              <a:rPr lang="en-US" sz="1200" b="1" dirty="0" smtClean="0"/>
              <a:t>“</a:t>
            </a:r>
            <a:r>
              <a:rPr lang="en-US" sz="1200" b="1" dirty="0" err="1" smtClean="0"/>
              <a:t>Clientes</a:t>
            </a:r>
            <a:r>
              <a:rPr lang="en-US" sz="1200" b="1" dirty="0" smtClean="0"/>
              <a:t>”</a:t>
            </a:r>
            <a:endParaRPr lang="es-MX" sz="12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4968043" y="133159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Referenciales</a:t>
            </a:r>
            <a:endParaRPr lang="es-MX" dirty="0"/>
          </a:p>
        </p:txBody>
      </p:sp>
      <p:sp>
        <p:nvSpPr>
          <p:cNvPr id="19" name="18 Rectángulo"/>
          <p:cNvSpPr/>
          <p:nvPr/>
        </p:nvSpPr>
        <p:spPr>
          <a:xfrm>
            <a:off x="4355976" y="4191239"/>
            <a:ext cx="2146987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smtClean="0"/>
              <a:t>Empresa </a:t>
            </a:r>
            <a:r>
              <a:rPr lang="en-US" dirty="0" err="1" smtClean="0"/>
              <a:t>Parametros</a:t>
            </a:r>
            <a:endParaRPr lang="en-US" dirty="0" smtClean="0"/>
          </a:p>
        </p:txBody>
      </p:sp>
      <p:sp>
        <p:nvSpPr>
          <p:cNvPr id="20" name="19 Abrir llave"/>
          <p:cNvSpPr/>
          <p:nvPr/>
        </p:nvSpPr>
        <p:spPr>
          <a:xfrm>
            <a:off x="6634979" y="3663025"/>
            <a:ext cx="504056" cy="18542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20 CuadroTexto"/>
          <p:cNvSpPr txBox="1"/>
          <p:nvPr/>
        </p:nvSpPr>
        <p:spPr>
          <a:xfrm>
            <a:off x="6948264" y="3752136"/>
            <a:ext cx="19442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 smtClean="0"/>
              <a:t>“</a:t>
            </a:r>
            <a:r>
              <a:rPr lang="en-US" sz="1400" dirty="0" err="1" smtClean="0"/>
              <a:t>Cuenta</a:t>
            </a:r>
            <a:r>
              <a:rPr lang="en-US" sz="1400" dirty="0" smtClean="0"/>
              <a:t> </a:t>
            </a:r>
            <a:r>
              <a:rPr lang="en-US" sz="1400" dirty="0" smtClean="0"/>
              <a:t>Para IVA 10</a:t>
            </a:r>
            <a:r>
              <a:rPr lang="en-US" sz="1400" dirty="0" smtClean="0"/>
              <a:t>%”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err="1" smtClean="0"/>
              <a:t>Cuenta</a:t>
            </a:r>
            <a:r>
              <a:rPr lang="en-US" sz="1400" dirty="0" smtClean="0"/>
              <a:t> Para IVA 5%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Ejemplo</a:t>
            </a:r>
            <a:r>
              <a:rPr lang="en-US" sz="1400" dirty="0" smtClean="0"/>
              <a:t>: </a:t>
            </a:r>
            <a:br>
              <a:rPr lang="en-US" sz="1400" dirty="0" smtClean="0"/>
            </a:br>
            <a:r>
              <a:rPr lang="en-US" sz="1400" b="1" dirty="0" smtClean="0"/>
              <a:t>IVA A PAGAR</a:t>
            </a:r>
            <a:endParaRPr lang="es-MX" sz="14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059831" y="271219"/>
            <a:ext cx="60486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Tener</a:t>
            </a:r>
            <a:r>
              <a:rPr lang="en-US" sz="1400" dirty="0" smtClean="0"/>
              <a:t> </a:t>
            </a:r>
            <a:r>
              <a:rPr lang="en-US" sz="1400" dirty="0" err="1" smtClean="0"/>
              <a:t>previamente</a:t>
            </a:r>
            <a:r>
              <a:rPr lang="en-US" sz="1400" dirty="0" smtClean="0"/>
              <a:t> </a:t>
            </a:r>
            <a:r>
              <a:rPr lang="en-US" sz="1400" dirty="0" err="1" smtClean="0"/>
              <a:t>armado</a:t>
            </a:r>
            <a:r>
              <a:rPr lang="en-US" sz="1400" dirty="0" smtClean="0"/>
              <a:t> el Plan de </a:t>
            </a:r>
            <a:r>
              <a:rPr lang="en-US" sz="1400" dirty="0" err="1" smtClean="0"/>
              <a:t>Cuentas</a:t>
            </a:r>
            <a:r>
              <a:rPr lang="en-US" sz="1400" dirty="0" smtClean="0"/>
              <a:t>  para </a:t>
            </a:r>
            <a:r>
              <a:rPr lang="en-US" sz="1400" dirty="0" err="1" smtClean="0"/>
              <a:t>poder</a:t>
            </a:r>
            <a:r>
              <a:rPr lang="en-US" sz="1400" dirty="0" smtClean="0"/>
              <a:t> </a:t>
            </a:r>
            <a:r>
              <a:rPr lang="en-US" sz="1400" dirty="0" err="1" smtClean="0"/>
              <a:t>asignarle</a:t>
            </a:r>
            <a:r>
              <a:rPr lang="en-US" sz="1400" dirty="0" smtClean="0"/>
              <a:t> a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cliente</a:t>
            </a:r>
            <a:r>
              <a:rPr lang="en-US" sz="1400" dirty="0" smtClean="0"/>
              <a:t> </a:t>
            </a:r>
            <a:r>
              <a:rPr lang="en-US" sz="1400" dirty="0" err="1" smtClean="0"/>
              <a:t>su</a:t>
            </a:r>
            <a:r>
              <a:rPr lang="en-US" sz="1400" dirty="0" smtClean="0"/>
              <a:t> </a:t>
            </a:r>
            <a:r>
              <a:rPr lang="en-US" sz="1400" dirty="0" err="1" smtClean="0"/>
              <a:t>respectiva</a:t>
            </a:r>
            <a:r>
              <a:rPr lang="en-US" sz="1400" dirty="0" smtClean="0"/>
              <a:t> </a:t>
            </a:r>
            <a:r>
              <a:rPr lang="en-US" sz="1400" dirty="0" err="1" smtClean="0"/>
              <a:t>cuenta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En</a:t>
            </a:r>
            <a:r>
              <a:rPr lang="en-US" sz="1400" dirty="0" smtClean="0"/>
              <a:t> </a:t>
            </a:r>
            <a:r>
              <a:rPr lang="en-US" sz="1400" dirty="0" err="1" smtClean="0"/>
              <a:t>empresas</a:t>
            </a:r>
            <a:r>
              <a:rPr lang="en-US" sz="1400" dirty="0" smtClean="0"/>
              <a:t> </a:t>
            </a:r>
            <a:r>
              <a:rPr lang="en-US" sz="1400" dirty="0" err="1" smtClean="0"/>
              <a:t>parametros</a:t>
            </a:r>
            <a:r>
              <a:rPr lang="en-US" sz="1400" dirty="0" smtClean="0"/>
              <a:t> </a:t>
            </a:r>
            <a:r>
              <a:rPr lang="en-US" sz="1400" dirty="0" err="1" smtClean="0"/>
              <a:t>colocar</a:t>
            </a:r>
            <a:r>
              <a:rPr lang="en-US" sz="1400" dirty="0" smtClean="0"/>
              <a:t> la </a:t>
            </a:r>
            <a:r>
              <a:rPr lang="en-US" sz="1400" dirty="0" err="1" smtClean="0"/>
              <a:t>cuenta</a:t>
            </a:r>
            <a:r>
              <a:rPr lang="en-US" sz="1400" dirty="0" smtClean="0"/>
              <a:t> </a:t>
            </a:r>
            <a:r>
              <a:rPr lang="en-US" sz="1400" dirty="0" err="1" smtClean="0"/>
              <a:t>credito</a:t>
            </a:r>
            <a:r>
              <a:rPr lang="en-US" sz="1400" dirty="0" smtClean="0"/>
              <a:t> y </a:t>
            </a:r>
            <a:r>
              <a:rPr lang="en-US" sz="1400" dirty="0" err="1" smtClean="0"/>
              <a:t>debito</a:t>
            </a:r>
            <a:r>
              <a:rPr lang="en-US" sz="1400" dirty="0" smtClean="0"/>
              <a:t> fiscal del IVA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16794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53174" y="300983"/>
            <a:ext cx="270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Paso </a:t>
            </a:r>
            <a:r>
              <a:rPr lang="en-US" sz="2800" dirty="0" err="1" smtClean="0">
                <a:latin typeface="Algerian" panose="04020705040A02060702" pitchFamily="82" charset="0"/>
              </a:rPr>
              <a:t>Nro</a:t>
            </a:r>
            <a:r>
              <a:rPr lang="en-US" sz="2800" dirty="0" smtClean="0">
                <a:latin typeface="Algerian" panose="04020705040A02060702" pitchFamily="82" charset="0"/>
              </a:rPr>
              <a:t>. 3</a:t>
            </a:r>
            <a:endParaRPr lang="es-MX" sz="2800" dirty="0">
              <a:latin typeface="Algerian" panose="04020705040A02060702" pitchFamily="82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77753" y="1894180"/>
            <a:ext cx="316835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smtClean="0"/>
              <a:t>PLAN DE CUENTAS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1 ACTIVOS</a:t>
            </a:r>
          </a:p>
          <a:p>
            <a:pPr algn="ctr"/>
            <a:r>
              <a:rPr lang="en-US" dirty="0" smtClean="0"/>
              <a:t>2 PASIVOS</a:t>
            </a:r>
          </a:p>
          <a:p>
            <a:pPr algn="ctr"/>
            <a:r>
              <a:rPr lang="en-US" dirty="0" smtClean="0"/>
              <a:t>3 PATRIMONIO </a:t>
            </a:r>
          </a:p>
          <a:p>
            <a:pPr algn="ctr"/>
            <a:r>
              <a:rPr lang="en-US" dirty="0" smtClean="0"/>
              <a:t>4 INGRESOS</a:t>
            </a:r>
          </a:p>
          <a:p>
            <a:pPr algn="ctr"/>
            <a:r>
              <a:rPr lang="en-US" dirty="0" smtClean="0"/>
              <a:t>5 EGRESOS</a:t>
            </a:r>
          </a:p>
          <a:p>
            <a:pPr algn="ctr"/>
            <a:endParaRPr lang="en-US" dirty="0" smtClean="0"/>
          </a:p>
        </p:txBody>
      </p:sp>
      <p:sp>
        <p:nvSpPr>
          <p:cNvPr id="14" name="13 Rectángulo"/>
          <p:cNvSpPr/>
          <p:nvPr/>
        </p:nvSpPr>
        <p:spPr>
          <a:xfrm>
            <a:off x="4932040" y="1888433"/>
            <a:ext cx="2520280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Productos</a:t>
            </a:r>
            <a:r>
              <a:rPr lang="en-US" dirty="0" smtClean="0"/>
              <a:t> o </a:t>
            </a:r>
            <a:r>
              <a:rPr lang="en-US" dirty="0" err="1" smtClean="0"/>
              <a:t>Servicios</a:t>
            </a:r>
            <a:endParaRPr lang="en-U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467544" y="105447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Configurar</a:t>
            </a:r>
            <a:r>
              <a:rPr lang="en-US" dirty="0" smtClean="0"/>
              <a:t> la table </a:t>
            </a:r>
            <a:r>
              <a:rPr lang="en-US" dirty="0" err="1" smtClean="0"/>
              <a:t>Producto</a:t>
            </a:r>
            <a:r>
              <a:rPr lang="en-US" dirty="0" smtClean="0"/>
              <a:t> o </a:t>
            </a:r>
            <a:r>
              <a:rPr lang="en-US" dirty="0" err="1" smtClean="0"/>
              <a:t>Servicio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220071" y="1054477"/>
            <a:ext cx="27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Tablas</a:t>
            </a:r>
            <a:r>
              <a:rPr lang="en-US" dirty="0" smtClean="0"/>
              <a:t> </a:t>
            </a:r>
            <a:r>
              <a:rPr lang="en-US" dirty="0" err="1" smtClean="0"/>
              <a:t>Referenciales</a:t>
            </a:r>
            <a:endParaRPr lang="es-MX" dirty="0"/>
          </a:p>
        </p:txBody>
      </p:sp>
      <p:sp>
        <p:nvSpPr>
          <p:cNvPr id="3" name="2 Flecha abajo"/>
          <p:cNvSpPr/>
          <p:nvPr/>
        </p:nvSpPr>
        <p:spPr>
          <a:xfrm>
            <a:off x="6084168" y="283028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4897422" y="3334340"/>
            <a:ext cx="30589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/>
              <a:t> </a:t>
            </a:r>
            <a:r>
              <a:rPr lang="en-US" sz="1600" dirty="0" err="1" smtClean="0"/>
              <a:t>datos</a:t>
            </a:r>
            <a:r>
              <a:rPr lang="en-US" sz="1600" dirty="0" smtClean="0"/>
              <a:t> de </a:t>
            </a:r>
            <a:r>
              <a:rPr lang="en-US" sz="1600" dirty="0" err="1" smtClean="0"/>
              <a:t>tipo</a:t>
            </a:r>
            <a:r>
              <a:rPr lang="en-US" sz="1600" dirty="0" smtClean="0"/>
              <a:t> de </a:t>
            </a:r>
            <a:r>
              <a:rPr lang="en-US" sz="1600" dirty="0" err="1" smtClean="0"/>
              <a:t>iva</a:t>
            </a:r>
            <a:r>
              <a:rPr lang="en-US" sz="1600" dirty="0" smtClean="0"/>
              <a:t>, </a:t>
            </a:r>
            <a:r>
              <a:rPr lang="en-US" sz="1600" dirty="0" err="1" smtClean="0"/>
              <a:t>tipo</a:t>
            </a:r>
            <a:r>
              <a:rPr lang="en-US" sz="1600" dirty="0" smtClean="0"/>
              <a:t> de </a:t>
            </a:r>
            <a:r>
              <a:rPr lang="en-US" sz="1600" dirty="0" err="1" smtClean="0"/>
              <a:t>articulo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r>
              <a:rPr lang="en-US" sz="1600" dirty="0" smtClean="0"/>
              <a:t>…</a:t>
            </a:r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Configurar</a:t>
            </a:r>
            <a:r>
              <a:rPr lang="en-US" sz="1600" dirty="0" smtClean="0"/>
              <a:t> la </a:t>
            </a:r>
            <a:r>
              <a:rPr lang="en-US" sz="1600" dirty="0" err="1" smtClean="0"/>
              <a:t>tabla</a:t>
            </a:r>
            <a:r>
              <a:rPr lang="en-US" sz="1600" dirty="0" smtClean="0"/>
              <a:t> </a:t>
            </a:r>
            <a:r>
              <a:rPr lang="en-US" sz="1600" dirty="0" err="1" smtClean="0"/>
              <a:t>productos</a:t>
            </a:r>
            <a:r>
              <a:rPr lang="en-US" sz="1600" dirty="0" smtClean="0"/>
              <a:t> o </a:t>
            </a:r>
            <a:r>
              <a:rPr lang="en-US" sz="1600" dirty="0" err="1" smtClean="0"/>
              <a:t>servicios</a:t>
            </a:r>
            <a:r>
              <a:rPr lang="en-US" sz="1600" dirty="0" smtClean="0"/>
              <a:t>  con la </a:t>
            </a:r>
            <a:r>
              <a:rPr lang="en-US" sz="1600" dirty="0" err="1" smtClean="0"/>
              <a:t>cuenta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A) Ventas </a:t>
            </a:r>
            <a:r>
              <a:rPr lang="en-US" sz="1600" b="1" dirty="0" err="1" smtClean="0"/>
              <a:t>Gravadas</a:t>
            </a:r>
            <a:endParaRPr lang="en-US" sz="1600" b="1" dirty="0" smtClean="0"/>
          </a:p>
          <a:p>
            <a:pPr marL="285750" indent="-285750">
              <a:buFontTx/>
              <a:buChar char="-"/>
            </a:pPr>
            <a:r>
              <a:rPr lang="en-US" sz="1600" b="1" dirty="0" smtClean="0"/>
              <a:t>B) Ventas </a:t>
            </a:r>
            <a:r>
              <a:rPr lang="en-US" sz="1600" b="1" dirty="0" err="1" smtClean="0"/>
              <a:t>Exentas</a:t>
            </a:r>
            <a:endParaRPr lang="en-US" sz="1600" b="1" dirty="0" smtClean="0"/>
          </a:p>
          <a:p>
            <a:endParaRPr lang="en-US" sz="1600" dirty="0"/>
          </a:p>
          <a:p>
            <a:r>
              <a:rPr lang="en-US" sz="1600" dirty="0" err="1" smtClean="0"/>
              <a:t>Ejemplo</a:t>
            </a:r>
            <a:r>
              <a:rPr lang="en-US" sz="1600" dirty="0" smtClean="0"/>
              <a:t>: </a:t>
            </a:r>
          </a:p>
          <a:p>
            <a:r>
              <a:rPr lang="en-US" sz="1600" dirty="0" err="1" smtClean="0"/>
              <a:t>Exento</a:t>
            </a:r>
            <a:r>
              <a:rPr lang="en-US" sz="1600" dirty="0" smtClean="0"/>
              <a:t> =&gt; </a:t>
            </a:r>
            <a:r>
              <a:rPr lang="en-US" sz="1600" b="1" dirty="0" smtClean="0"/>
              <a:t>75%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Gravadao</a:t>
            </a:r>
            <a:r>
              <a:rPr lang="en-US" sz="1600" dirty="0" smtClean="0"/>
              <a:t> =&gt; </a:t>
            </a:r>
            <a:r>
              <a:rPr lang="en-US" sz="1600" b="1" dirty="0" smtClean="0"/>
              <a:t>25%</a:t>
            </a:r>
            <a:endParaRPr lang="es-MX" sz="16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1" y="271219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En</a:t>
            </a:r>
            <a:r>
              <a:rPr lang="en-US" sz="1400" dirty="0" smtClean="0"/>
              <a:t> la </a:t>
            </a:r>
            <a:r>
              <a:rPr lang="en-US" sz="1400" dirty="0" err="1" smtClean="0"/>
              <a:t>tabla</a:t>
            </a:r>
            <a:r>
              <a:rPr lang="en-US" sz="1400" dirty="0" smtClean="0"/>
              <a:t> </a:t>
            </a:r>
            <a:r>
              <a:rPr lang="en-US" sz="1400" dirty="0" err="1" smtClean="0"/>
              <a:t>articulos</a:t>
            </a:r>
            <a:r>
              <a:rPr lang="en-US" sz="1400" dirty="0" smtClean="0"/>
              <a:t>, </a:t>
            </a:r>
            <a:r>
              <a:rPr lang="en-US" sz="1400" dirty="0" err="1" smtClean="0"/>
              <a:t>productos</a:t>
            </a:r>
            <a:r>
              <a:rPr lang="en-US" sz="1400" dirty="0" smtClean="0"/>
              <a:t> o </a:t>
            </a:r>
            <a:r>
              <a:rPr lang="en-US" sz="1400" dirty="0" err="1" smtClean="0"/>
              <a:t>servicios</a:t>
            </a:r>
            <a:r>
              <a:rPr lang="en-US" sz="1400" dirty="0" smtClean="0"/>
              <a:t>. Una </a:t>
            </a:r>
            <a:r>
              <a:rPr lang="en-US" sz="1400" dirty="0" err="1" smtClean="0"/>
              <a:t>vez</a:t>
            </a:r>
            <a:r>
              <a:rPr lang="en-US" sz="1400" dirty="0" smtClean="0"/>
              <a:t> </a:t>
            </a:r>
            <a:r>
              <a:rPr lang="en-US" sz="1400" dirty="0" err="1" smtClean="0"/>
              <a:t>creada</a:t>
            </a:r>
            <a:r>
              <a:rPr lang="en-US" sz="1400" dirty="0" smtClean="0"/>
              <a:t>, al </a:t>
            </a:r>
            <a:r>
              <a:rPr lang="en-US" sz="1400" dirty="0" err="1" smtClean="0"/>
              <a:t>momento</a:t>
            </a:r>
            <a:r>
              <a:rPr lang="en-US" sz="1400" dirty="0" smtClean="0"/>
              <a:t> de registrar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productos</a:t>
            </a:r>
            <a:r>
              <a:rPr lang="en-US" sz="1400" dirty="0" smtClean="0"/>
              <a:t> </a:t>
            </a:r>
            <a:r>
              <a:rPr lang="en-US" sz="1400" dirty="0" err="1" smtClean="0"/>
              <a:t>asignar</a:t>
            </a:r>
            <a:r>
              <a:rPr lang="en-US" sz="1400" dirty="0" smtClean="0"/>
              <a:t> </a:t>
            </a:r>
            <a:r>
              <a:rPr lang="en-US" sz="1400" dirty="0" err="1" smtClean="0"/>
              <a:t>tambien</a:t>
            </a:r>
            <a:r>
              <a:rPr lang="en-US" sz="1400" dirty="0" smtClean="0"/>
              <a:t> las </a:t>
            </a:r>
            <a:r>
              <a:rPr lang="en-US" sz="1400" dirty="0" err="1" smtClean="0"/>
              <a:t>cuentas</a:t>
            </a:r>
            <a:r>
              <a:rPr lang="en-US" sz="1400" dirty="0" smtClean="0"/>
              <a:t> </a:t>
            </a:r>
            <a:r>
              <a:rPr lang="en-US" sz="1400" dirty="0" err="1" smtClean="0"/>
              <a:t>contables</a:t>
            </a:r>
            <a:r>
              <a:rPr lang="en-US" sz="1400" dirty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0066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53174" y="300983"/>
            <a:ext cx="270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Paso </a:t>
            </a:r>
            <a:r>
              <a:rPr lang="en-US" sz="2800" dirty="0" err="1" smtClean="0">
                <a:latin typeface="Algerian" panose="04020705040A02060702" pitchFamily="82" charset="0"/>
              </a:rPr>
              <a:t>Nro</a:t>
            </a:r>
            <a:r>
              <a:rPr lang="en-US" sz="2800" dirty="0" smtClean="0">
                <a:latin typeface="Algerian" panose="04020705040A02060702" pitchFamily="82" charset="0"/>
              </a:rPr>
              <a:t>. 4</a:t>
            </a:r>
            <a:endParaRPr lang="es-MX" sz="2800" dirty="0">
              <a:latin typeface="Algerian" panose="04020705040A02060702" pitchFamily="82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77753" y="1772816"/>
            <a:ext cx="316835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b="1" dirty="0" smtClean="0"/>
              <a:t>CLIENTE</a:t>
            </a:r>
          </a:p>
          <a:p>
            <a:pPr algn="ctr"/>
            <a:r>
              <a:rPr lang="en-US" dirty="0" smtClean="0"/>
              <a:t>La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contable</a:t>
            </a:r>
            <a:r>
              <a:rPr lang="en-US" dirty="0" smtClean="0"/>
              <a:t> que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asignado</a:t>
            </a:r>
            <a:r>
              <a:rPr lang="en-US" dirty="0" smtClean="0"/>
              <a:t> el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(E)</a:t>
            </a:r>
            <a:endParaRPr lang="en-US" dirty="0"/>
          </a:p>
          <a:p>
            <a:pPr algn="ctr"/>
            <a:r>
              <a:rPr lang="en-US" b="1" dirty="0" smtClean="0"/>
              <a:t>ARTICULO O PRODUCTO O SERVICIO</a:t>
            </a:r>
          </a:p>
          <a:p>
            <a:pPr algn="ctr"/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estirar</a:t>
            </a:r>
            <a:r>
              <a:rPr lang="en-US" dirty="0" smtClean="0"/>
              <a:t> la </a:t>
            </a:r>
            <a:r>
              <a:rPr lang="en-US" dirty="0" err="1" smtClean="0"/>
              <a:t>cuenta</a:t>
            </a:r>
            <a:r>
              <a:rPr lang="en-US" dirty="0" smtClean="0"/>
              <a:t> para </a:t>
            </a:r>
            <a:r>
              <a:rPr lang="en-US" dirty="0" err="1" smtClean="0"/>
              <a:t>Venta</a:t>
            </a:r>
            <a:r>
              <a:rPr lang="en-US" dirty="0" smtClean="0"/>
              <a:t> </a:t>
            </a:r>
            <a:r>
              <a:rPr lang="en-US" dirty="0" err="1" smtClean="0"/>
              <a:t>Gravada</a:t>
            </a:r>
            <a:r>
              <a:rPr lang="en-US" dirty="0" smtClean="0"/>
              <a:t> y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exenta</a:t>
            </a:r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5166758" y="1415513"/>
            <a:ext cx="2520280" cy="648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Venta</a:t>
            </a:r>
            <a:endParaRPr lang="en-U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251520" y="908720"/>
            <a:ext cx="353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y </a:t>
            </a:r>
            <a:r>
              <a:rPr lang="en-US" dirty="0" err="1" smtClean="0"/>
              <a:t>configurar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Movimientos</a:t>
            </a:r>
            <a:r>
              <a:rPr lang="en-US" dirty="0" smtClean="0"/>
              <a:t> </a:t>
            </a:r>
            <a:r>
              <a:rPr lang="en-US" dirty="0" err="1" smtClean="0"/>
              <a:t>Venta</a:t>
            </a:r>
            <a:r>
              <a:rPr lang="en-US" dirty="0" smtClean="0"/>
              <a:t> y </a:t>
            </a:r>
            <a:r>
              <a:rPr lang="en-US" dirty="0" err="1" smtClean="0"/>
              <a:t>Venta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220072" y="9087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Tablas</a:t>
            </a:r>
            <a:r>
              <a:rPr lang="en-US" dirty="0" smtClean="0"/>
              <a:t> de </a:t>
            </a:r>
            <a:r>
              <a:rPr lang="en-US" dirty="0" err="1" smtClean="0"/>
              <a:t>Movimientos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004048" y="2204864"/>
            <a:ext cx="4139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 smtClean="0"/>
              <a:t> Datos de </a:t>
            </a:r>
            <a:r>
              <a:rPr lang="en-US" sz="1600" dirty="0" err="1" smtClean="0"/>
              <a:t>Clientes</a:t>
            </a:r>
            <a:r>
              <a:rPr lang="en-US" sz="1600" dirty="0" smtClean="0"/>
              <a:t> y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cuenta</a:t>
            </a:r>
            <a:r>
              <a:rPr lang="en-US" sz="1600" dirty="0" smtClean="0"/>
              <a:t> </a:t>
            </a:r>
            <a:r>
              <a:rPr lang="en-US" sz="1600" dirty="0" err="1" smtClean="0"/>
              <a:t>contable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 smtClean="0"/>
              <a:t> la </a:t>
            </a:r>
            <a:r>
              <a:rPr lang="en-US" sz="1600" dirty="0" err="1" smtClean="0"/>
              <a:t>Moneda</a:t>
            </a:r>
            <a:r>
              <a:rPr lang="en-US" sz="1600" dirty="0" smtClean="0"/>
              <a:t> y la </a:t>
            </a:r>
            <a:r>
              <a:rPr lang="en-US" sz="1600" dirty="0" err="1" smtClean="0"/>
              <a:t>cotizacion</a:t>
            </a:r>
            <a:r>
              <a:rPr lang="en-US" sz="1600" dirty="0"/>
              <a:t> </a:t>
            </a:r>
            <a:r>
              <a:rPr lang="en-US" sz="1600" dirty="0" smtClean="0"/>
              <a:t>del </a:t>
            </a:r>
            <a:r>
              <a:rPr lang="en-US" sz="1600" dirty="0" err="1" smtClean="0"/>
              <a:t>dia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 smtClean="0"/>
              <a:t> </a:t>
            </a:r>
            <a:r>
              <a:rPr lang="en-US" sz="1600" dirty="0" err="1" smtClean="0"/>
              <a:t>los</a:t>
            </a:r>
            <a:r>
              <a:rPr lang="en-US" sz="1600" dirty="0" smtClean="0"/>
              <a:t> </a:t>
            </a:r>
            <a:r>
              <a:rPr lang="en-US" sz="1600" dirty="0" err="1" smtClean="0"/>
              <a:t>datos</a:t>
            </a:r>
            <a:r>
              <a:rPr lang="en-US" sz="1600" dirty="0" smtClean="0"/>
              <a:t> del Vendedor</a:t>
            </a:r>
            <a:endParaRPr lang="es-MX" sz="1600" dirty="0"/>
          </a:p>
        </p:txBody>
      </p:sp>
      <p:sp>
        <p:nvSpPr>
          <p:cNvPr id="9" name="8 Rectángulo"/>
          <p:cNvSpPr/>
          <p:nvPr/>
        </p:nvSpPr>
        <p:spPr>
          <a:xfrm>
            <a:off x="5184067" y="3503745"/>
            <a:ext cx="2520280" cy="648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Venta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n-US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5024806" y="4293096"/>
            <a:ext cx="3867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 smtClean="0"/>
              <a:t> </a:t>
            </a:r>
            <a:r>
              <a:rPr lang="en-US" sz="1600" dirty="0" err="1" smtClean="0"/>
              <a:t>datos</a:t>
            </a:r>
            <a:r>
              <a:rPr lang="en-US" sz="1600" dirty="0" smtClean="0"/>
              <a:t> del </a:t>
            </a:r>
            <a:r>
              <a:rPr lang="en-US" sz="1600" dirty="0" err="1" smtClean="0"/>
              <a:t>Producto</a:t>
            </a:r>
            <a:r>
              <a:rPr lang="en-US" sz="1600" dirty="0" smtClean="0"/>
              <a:t> o </a:t>
            </a:r>
            <a:r>
              <a:rPr lang="en-US" sz="1600" dirty="0" err="1" smtClean="0"/>
              <a:t>Servicios</a:t>
            </a:r>
            <a:r>
              <a:rPr lang="en-US" sz="1600" dirty="0" smtClean="0"/>
              <a:t>  con </a:t>
            </a:r>
            <a:r>
              <a:rPr lang="en-US" sz="1600" dirty="0" err="1" smtClean="0"/>
              <a:t>su</a:t>
            </a:r>
            <a:r>
              <a:rPr lang="en-US" sz="1600" dirty="0" smtClean="0"/>
              <a:t> </a:t>
            </a:r>
            <a:r>
              <a:rPr lang="en-US" sz="1600" dirty="0" err="1" smtClean="0"/>
              <a:t>cuenta</a:t>
            </a:r>
            <a:r>
              <a:rPr lang="en-US" sz="1600" dirty="0" smtClean="0"/>
              <a:t> </a:t>
            </a:r>
            <a:r>
              <a:rPr lang="en-US" sz="1600" dirty="0" err="1" smtClean="0"/>
              <a:t>contable</a:t>
            </a:r>
            <a:r>
              <a:rPr lang="en-US" sz="1600" dirty="0" smtClean="0"/>
              <a:t> de la </a:t>
            </a:r>
            <a:r>
              <a:rPr lang="en-US" sz="1600" dirty="0" err="1" smtClean="0"/>
              <a:t>tabla</a:t>
            </a:r>
            <a:r>
              <a:rPr lang="en-US" sz="1600" dirty="0" smtClean="0"/>
              <a:t> Plan de </a:t>
            </a:r>
            <a:r>
              <a:rPr lang="en-US" sz="1600" dirty="0" err="1" smtClean="0"/>
              <a:t>cuentas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9262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53174" y="300983"/>
            <a:ext cx="270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Paso </a:t>
            </a:r>
            <a:r>
              <a:rPr lang="en-US" sz="2800" dirty="0" err="1" smtClean="0">
                <a:latin typeface="Algerian" panose="04020705040A02060702" pitchFamily="82" charset="0"/>
              </a:rPr>
              <a:t>Nro</a:t>
            </a:r>
            <a:r>
              <a:rPr lang="en-US" sz="2800" dirty="0" smtClean="0">
                <a:latin typeface="Algerian" panose="04020705040A02060702" pitchFamily="82" charset="0"/>
              </a:rPr>
              <a:t>. 5</a:t>
            </a:r>
            <a:endParaRPr lang="es-MX" sz="2800" dirty="0">
              <a:latin typeface="Algerian" panose="04020705040A02060702" pitchFamily="82" charset="0"/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477753" y="1772816"/>
            <a:ext cx="316835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</a:t>
            </a:r>
            <a:endParaRPr lang="en-US" dirty="0" smtClean="0"/>
          </a:p>
          <a:p>
            <a:pPr algn="ctr"/>
            <a:r>
              <a:rPr lang="en-US" dirty="0" smtClean="0"/>
              <a:t>MONEDA</a:t>
            </a:r>
          </a:p>
          <a:p>
            <a:pPr algn="ctr"/>
            <a:r>
              <a:rPr lang="en-US" dirty="0" smtClean="0"/>
              <a:t>TIPO DE ASIENTO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(E) </a:t>
            </a:r>
            <a:endParaRPr lang="en-US" dirty="0"/>
          </a:p>
          <a:p>
            <a:pPr algn="ctr"/>
            <a:r>
              <a:rPr lang="en-US" dirty="0" smtClean="0"/>
              <a:t>PLAN DE CUENTAS</a:t>
            </a:r>
          </a:p>
          <a:p>
            <a:pPr algn="ctr"/>
            <a:endParaRPr lang="en-U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51520" y="908720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y </a:t>
            </a:r>
            <a:r>
              <a:rPr lang="en-US" dirty="0" err="1" smtClean="0"/>
              <a:t>configurar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Movimientos</a:t>
            </a:r>
            <a:r>
              <a:rPr lang="en-US" dirty="0" smtClean="0"/>
              <a:t> </a:t>
            </a:r>
            <a:r>
              <a:rPr lang="en-US" dirty="0" err="1" smtClean="0"/>
              <a:t>Asiento</a:t>
            </a:r>
            <a:r>
              <a:rPr lang="en-US" dirty="0" smtClean="0"/>
              <a:t> y </a:t>
            </a:r>
            <a:r>
              <a:rPr lang="en-US" dirty="0" err="1" smtClean="0"/>
              <a:t>Asiento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s-MX" dirty="0"/>
          </a:p>
        </p:txBody>
      </p:sp>
      <p:sp>
        <p:nvSpPr>
          <p:cNvPr id="21" name="20 Rectángulo"/>
          <p:cNvSpPr/>
          <p:nvPr/>
        </p:nvSpPr>
        <p:spPr>
          <a:xfrm>
            <a:off x="5166758" y="1628799"/>
            <a:ext cx="2520280" cy="648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Asiento</a:t>
            </a:r>
            <a:endParaRPr lang="en-US" dirty="0" smtClean="0"/>
          </a:p>
        </p:txBody>
      </p:sp>
      <p:sp>
        <p:nvSpPr>
          <p:cNvPr id="22" name="21 CuadroTexto"/>
          <p:cNvSpPr txBox="1"/>
          <p:nvPr/>
        </p:nvSpPr>
        <p:spPr>
          <a:xfrm>
            <a:off x="5220072" y="112200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Tablas</a:t>
            </a:r>
            <a:r>
              <a:rPr lang="en-US" dirty="0" smtClean="0"/>
              <a:t> de </a:t>
            </a:r>
            <a:r>
              <a:rPr lang="en-US" dirty="0" err="1" smtClean="0"/>
              <a:t>Movimientos</a:t>
            </a:r>
            <a:endParaRPr lang="es-MX" dirty="0"/>
          </a:p>
        </p:txBody>
      </p:sp>
      <p:sp>
        <p:nvSpPr>
          <p:cNvPr id="23" name="22 Rectángulo"/>
          <p:cNvSpPr/>
          <p:nvPr/>
        </p:nvSpPr>
        <p:spPr>
          <a:xfrm>
            <a:off x="5184067" y="3717031"/>
            <a:ext cx="2520280" cy="648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Asiento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n-US" dirty="0" smtClean="0"/>
          </a:p>
        </p:txBody>
      </p:sp>
      <p:sp>
        <p:nvSpPr>
          <p:cNvPr id="24" name="23 CuadroTexto"/>
          <p:cNvSpPr txBox="1"/>
          <p:nvPr/>
        </p:nvSpPr>
        <p:spPr>
          <a:xfrm>
            <a:off x="5004048" y="2348880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 smtClean="0"/>
              <a:t> Datos de la </a:t>
            </a:r>
            <a:r>
              <a:rPr lang="en-US" sz="1600" dirty="0" err="1" smtClean="0"/>
              <a:t>Moneda</a:t>
            </a:r>
            <a:r>
              <a:rPr lang="en-US" sz="1600" dirty="0" smtClean="0"/>
              <a:t> y </a:t>
            </a:r>
            <a:r>
              <a:rPr lang="en-US" sz="1600" dirty="0" err="1" smtClean="0"/>
              <a:t>cotizacion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 smtClean="0"/>
              <a:t> el Periodo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 smtClean="0"/>
              <a:t> el </a:t>
            </a:r>
            <a:r>
              <a:rPr lang="en-US" sz="1600" dirty="0" err="1" smtClean="0"/>
              <a:t>tipo</a:t>
            </a:r>
            <a:r>
              <a:rPr lang="en-US" sz="1600" dirty="0" smtClean="0"/>
              <a:t> de </a:t>
            </a:r>
            <a:r>
              <a:rPr lang="en-US" sz="1600" dirty="0" err="1" smtClean="0"/>
              <a:t>asiento</a:t>
            </a:r>
            <a:endParaRPr lang="es-MX" sz="16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076056" y="4614227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 smtClean="0"/>
              <a:t>Obtener</a:t>
            </a:r>
            <a:r>
              <a:rPr lang="en-US" sz="1600" dirty="0" smtClean="0"/>
              <a:t> </a:t>
            </a:r>
            <a:r>
              <a:rPr lang="en-US" sz="1600" dirty="0" err="1" smtClean="0"/>
              <a:t>cuentas</a:t>
            </a:r>
            <a:r>
              <a:rPr lang="en-US" sz="1600" dirty="0" smtClean="0"/>
              <a:t> </a:t>
            </a:r>
            <a:r>
              <a:rPr lang="en-US" sz="1600" dirty="0" err="1" smtClean="0"/>
              <a:t>contables</a:t>
            </a:r>
            <a:r>
              <a:rPr lang="en-US" sz="1600" dirty="0" smtClean="0"/>
              <a:t> para: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/>
              <a:t>Debe</a:t>
            </a:r>
            <a:r>
              <a:rPr lang="en-US" sz="1600" dirty="0" smtClean="0"/>
              <a:t> y Haber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0491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53174" y="300983"/>
            <a:ext cx="270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Paso </a:t>
            </a:r>
            <a:r>
              <a:rPr lang="en-US" sz="2800" dirty="0" err="1" smtClean="0">
                <a:latin typeface="Algerian" panose="04020705040A02060702" pitchFamily="82" charset="0"/>
              </a:rPr>
              <a:t>Nro</a:t>
            </a:r>
            <a:r>
              <a:rPr lang="en-US" sz="2800" dirty="0" smtClean="0">
                <a:latin typeface="Algerian" panose="04020705040A02060702" pitchFamily="82" charset="0"/>
              </a:rPr>
              <a:t>. </a:t>
            </a:r>
            <a:r>
              <a:rPr lang="en-US" sz="2800" dirty="0" smtClean="0">
                <a:latin typeface="Algerian" panose="04020705040A02060702" pitchFamily="82" charset="0"/>
              </a:rPr>
              <a:t>6</a:t>
            </a:r>
            <a:endParaRPr lang="es-MX" sz="2800" dirty="0">
              <a:latin typeface="Algerian" panose="04020705040A02060702" pitchFamily="82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477753" y="1772816"/>
            <a:ext cx="3168352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b="1" dirty="0" smtClean="0"/>
              <a:t>PLAN DE CUENTAS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err="1" smtClean="0"/>
              <a:t>Venta</a:t>
            </a:r>
            <a:endParaRPr lang="en-US" b="1" dirty="0" smtClean="0"/>
          </a:p>
          <a:p>
            <a:pPr marL="285750" indent="-285750" algn="ctr">
              <a:buFontTx/>
              <a:buChar char="-"/>
            </a:pPr>
            <a:r>
              <a:rPr lang="en-US" dirty="0" err="1" smtClean="0"/>
              <a:t>Recaudaciones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 smtClean="0"/>
              <a:t>Depositar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Venta</a:t>
            </a:r>
            <a:r>
              <a:rPr lang="en-US" b="1" dirty="0" smtClean="0"/>
              <a:t> </a:t>
            </a:r>
            <a:r>
              <a:rPr lang="en-US" b="1" dirty="0" err="1" smtClean="0"/>
              <a:t>Detalle</a:t>
            </a:r>
            <a:endParaRPr lang="en-US" b="1" dirty="0" smtClean="0"/>
          </a:p>
          <a:p>
            <a:pPr algn="ctr"/>
            <a:endParaRPr lang="en-US" dirty="0"/>
          </a:p>
          <a:p>
            <a:pPr algn="ctr"/>
            <a:r>
              <a:rPr lang="en-US" dirty="0"/>
              <a:t>- Ventas </a:t>
            </a:r>
            <a:r>
              <a:rPr lang="en-US" dirty="0" err="1"/>
              <a:t>Gravadas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Ventas </a:t>
            </a:r>
            <a:r>
              <a:rPr lang="en-US" dirty="0" err="1"/>
              <a:t>Exentas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13 Rectángulo"/>
          <p:cNvSpPr/>
          <p:nvPr/>
        </p:nvSpPr>
        <p:spPr>
          <a:xfrm>
            <a:off x="5166758" y="1415513"/>
            <a:ext cx="2520280" cy="648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Venta</a:t>
            </a:r>
            <a:endParaRPr lang="en-US" dirty="0" smtClean="0"/>
          </a:p>
        </p:txBody>
      </p:sp>
      <p:sp>
        <p:nvSpPr>
          <p:cNvPr id="16" name="15 CuadroTexto"/>
          <p:cNvSpPr txBox="1"/>
          <p:nvPr/>
        </p:nvSpPr>
        <p:spPr>
          <a:xfrm>
            <a:off x="251520" y="908720"/>
            <a:ext cx="353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Crear</a:t>
            </a:r>
            <a:r>
              <a:rPr lang="en-US" dirty="0" smtClean="0"/>
              <a:t> y </a:t>
            </a:r>
            <a:r>
              <a:rPr lang="en-US" dirty="0" err="1" smtClean="0"/>
              <a:t>configurar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Movimientos</a:t>
            </a:r>
            <a:r>
              <a:rPr lang="en-US" dirty="0" smtClean="0"/>
              <a:t> </a:t>
            </a:r>
            <a:r>
              <a:rPr lang="en-US" dirty="0" err="1" smtClean="0"/>
              <a:t>Venta</a:t>
            </a:r>
            <a:r>
              <a:rPr lang="en-US" dirty="0" smtClean="0"/>
              <a:t> y </a:t>
            </a:r>
            <a:r>
              <a:rPr lang="en-US" dirty="0" err="1" smtClean="0"/>
              <a:t>Venta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s-MX" dirty="0"/>
          </a:p>
        </p:txBody>
      </p:sp>
      <p:sp>
        <p:nvSpPr>
          <p:cNvPr id="18" name="17 CuadroTexto"/>
          <p:cNvSpPr txBox="1"/>
          <p:nvPr/>
        </p:nvSpPr>
        <p:spPr>
          <a:xfrm>
            <a:off x="5220072" y="9087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Tablas</a:t>
            </a:r>
            <a:r>
              <a:rPr lang="en-US" dirty="0" smtClean="0"/>
              <a:t> de </a:t>
            </a:r>
            <a:r>
              <a:rPr lang="en-US" dirty="0" err="1" smtClean="0"/>
              <a:t>Movimientos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978423" y="2161747"/>
            <a:ext cx="3960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Factura</a:t>
            </a:r>
            <a:r>
              <a:rPr lang="en-US" sz="1600" dirty="0" smtClean="0"/>
              <a:t> </a:t>
            </a:r>
            <a:r>
              <a:rPr lang="en-US" sz="1600" dirty="0" err="1" smtClean="0"/>
              <a:t>Nro</a:t>
            </a:r>
            <a:r>
              <a:rPr lang="en-US" sz="1600" dirty="0"/>
              <a:t>.: </a:t>
            </a:r>
            <a:r>
              <a:rPr lang="en-US" sz="1600" dirty="0" smtClean="0"/>
              <a:t>001-010-0001572    </a:t>
            </a:r>
            <a:r>
              <a:rPr lang="en-US" sz="1600" dirty="0" err="1" smtClean="0"/>
              <a:t>Gs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err="1" smtClean="0"/>
              <a:t>Gravada</a:t>
            </a:r>
            <a:r>
              <a:rPr lang="en-US" sz="1600" dirty="0" smtClean="0"/>
              <a:t> 10:   2.332	IVA10:  233</a:t>
            </a:r>
          </a:p>
          <a:p>
            <a:r>
              <a:rPr lang="en-US" sz="1600" dirty="0" err="1"/>
              <a:t>Gravada</a:t>
            </a:r>
            <a:r>
              <a:rPr lang="en-US" sz="1600" dirty="0"/>
              <a:t> </a:t>
            </a:r>
            <a:r>
              <a:rPr lang="en-US" sz="1600" dirty="0" smtClean="0"/>
              <a:t>5:            0</a:t>
            </a:r>
            <a:r>
              <a:rPr lang="en-US" sz="1600" dirty="0"/>
              <a:t>	</a:t>
            </a:r>
            <a:r>
              <a:rPr lang="en-US" sz="1600" dirty="0" smtClean="0"/>
              <a:t>IVA5:      0</a:t>
            </a:r>
          </a:p>
          <a:p>
            <a:r>
              <a:rPr lang="en-US" sz="1600" dirty="0" err="1" smtClean="0"/>
              <a:t>Exento</a:t>
            </a:r>
            <a:r>
              <a:rPr lang="en-US" sz="1600" dirty="0" smtClean="0"/>
              <a:t>:            7.695 </a:t>
            </a:r>
          </a:p>
          <a:p>
            <a:r>
              <a:rPr lang="en-US" sz="1600" dirty="0" smtClean="0"/>
              <a:t>Total </a:t>
            </a:r>
            <a:r>
              <a:rPr lang="en-US" sz="1600" dirty="0" err="1" smtClean="0"/>
              <a:t>Factura</a:t>
            </a:r>
            <a:r>
              <a:rPr lang="en-US" sz="1600" dirty="0" smtClean="0"/>
              <a:t>:  10.260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137684" y="4123285"/>
            <a:ext cx="2520280" cy="6480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Venta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n-US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4978423" y="4912636"/>
            <a:ext cx="38676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SERVICIO TRANSPORTE INT. </a:t>
            </a:r>
            <a:r>
              <a:rPr lang="en-US" sz="1600" dirty="0" smtClean="0"/>
              <a:t>AEREO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Precio</a:t>
            </a:r>
            <a:r>
              <a:rPr lang="en-US" sz="1600" dirty="0" smtClean="0"/>
              <a:t>:          10.260	</a:t>
            </a:r>
            <a:r>
              <a:rPr lang="en-US" sz="1600" dirty="0" err="1" smtClean="0"/>
              <a:t>Cantidad</a:t>
            </a:r>
            <a:r>
              <a:rPr lang="en-US" sz="1600" dirty="0" smtClean="0"/>
              <a:t>: 1</a:t>
            </a:r>
          </a:p>
          <a:p>
            <a:r>
              <a:rPr lang="en-US" sz="1600" dirty="0" smtClean="0"/>
              <a:t>Gravada10:   2.332	VA10:  233</a:t>
            </a:r>
          </a:p>
          <a:p>
            <a:r>
              <a:rPr lang="en-US" sz="1600" dirty="0" smtClean="0"/>
              <a:t>Gravada5:</a:t>
            </a:r>
            <a:r>
              <a:rPr lang="en-US" sz="1600" dirty="0"/>
              <a:t>	</a:t>
            </a:r>
            <a:r>
              <a:rPr lang="en-US" sz="1600" dirty="0" smtClean="0"/>
              <a:t>            0</a:t>
            </a:r>
            <a:r>
              <a:rPr lang="en-US" sz="1600" dirty="0"/>
              <a:t>	</a:t>
            </a:r>
            <a:r>
              <a:rPr lang="en-US" sz="1600" dirty="0" smtClean="0"/>
              <a:t>IVA5:     o</a:t>
            </a:r>
            <a:endParaRPr lang="en-US" sz="1600" dirty="0"/>
          </a:p>
          <a:p>
            <a:r>
              <a:rPr lang="en-US" sz="1600" dirty="0" err="1" smtClean="0"/>
              <a:t>Exento</a:t>
            </a:r>
            <a:r>
              <a:rPr lang="en-US" sz="1600" dirty="0" smtClean="0"/>
              <a:t>:           7.695</a:t>
            </a:r>
          </a:p>
          <a:p>
            <a:r>
              <a:rPr lang="en-US" sz="1600" dirty="0" smtClean="0"/>
              <a:t>Total Items:  10.260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6966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53174" y="300983"/>
            <a:ext cx="2706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lgerian" panose="04020705040A02060702" pitchFamily="82" charset="0"/>
              </a:rPr>
              <a:t>Paso </a:t>
            </a:r>
            <a:r>
              <a:rPr lang="en-US" sz="2800" dirty="0" err="1" smtClean="0">
                <a:latin typeface="Algerian" panose="04020705040A02060702" pitchFamily="82" charset="0"/>
              </a:rPr>
              <a:t>Nro</a:t>
            </a:r>
            <a:r>
              <a:rPr lang="en-US" sz="2800" dirty="0" smtClean="0">
                <a:latin typeface="Algerian" panose="04020705040A02060702" pitchFamily="82" charset="0"/>
              </a:rPr>
              <a:t>. </a:t>
            </a:r>
            <a:r>
              <a:rPr lang="en-US" sz="2800" dirty="0" smtClean="0">
                <a:latin typeface="Algerian" panose="04020705040A02060702" pitchFamily="82" charset="0"/>
              </a:rPr>
              <a:t>7</a:t>
            </a:r>
            <a:endParaRPr lang="es-MX" sz="2800" dirty="0">
              <a:latin typeface="Algerian" panose="04020705040A02060702" pitchFamily="82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506216" y="1415513"/>
            <a:ext cx="2520280" cy="14374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Venta</a:t>
            </a:r>
            <a:endParaRPr lang="en-US" dirty="0" smtClean="0"/>
          </a:p>
          <a:p>
            <a:pPr algn="ctr"/>
            <a:r>
              <a:rPr lang="en-US" dirty="0" smtClean="0"/>
              <a:t>- </a:t>
            </a:r>
            <a:r>
              <a:rPr lang="en-US" dirty="0" err="1" smtClean="0"/>
              <a:t>Recaudaciones</a:t>
            </a:r>
            <a:r>
              <a:rPr lang="en-US" dirty="0" smtClean="0"/>
              <a:t> a </a:t>
            </a:r>
            <a:r>
              <a:rPr lang="en-US" dirty="0" err="1" smtClean="0"/>
              <a:t>Depositar</a:t>
            </a:r>
            <a:endParaRPr lang="en-US" dirty="0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236440" y="777511"/>
            <a:ext cx="305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Generar</a:t>
            </a:r>
            <a:r>
              <a:rPr lang="en-US" dirty="0" smtClean="0"/>
              <a:t> el </a:t>
            </a:r>
            <a:r>
              <a:rPr lang="en-US" dirty="0" err="1" smtClean="0"/>
              <a:t>Asiento</a:t>
            </a:r>
            <a:r>
              <a:rPr lang="en-US" dirty="0" smtClean="0"/>
              <a:t> de </a:t>
            </a:r>
            <a:r>
              <a:rPr lang="en-US" dirty="0" err="1" smtClean="0"/>
              <a:t>venta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506216" y="2996952"/>
            <a:ext cx="2520280" cy="12961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err="1" smtClean="0"/>
              <a:t>Venta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endParaRPr lang="en-US" dirty="0" smtClean="0"/>
          </a:p>
          <a:p>
            <a:pPr algn="ctr"/>
            <a:r>
              <a:rPr lang="en-US" dirty="0" smtClean="0"/>
              <a:t>- Ventas </a:t>
            </a:r>
            <a:r>
              <a:rPr lang="en-US" dirty="0" err="1" smtClean="0"/>
              <a:t>Gravadas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Ventas </a:t>
            </a:r>
            <a:r>
              <a:rPr lang="en-US" dirty="0" err="1" smtClean="0"/>
              <a:t>Exentas</a:t>
            </a:r>
            <a:endParaRPr lang="en-US" dirty="0" smtClean="0"/>
          </a:p>
        </p:txBody>
      </p:sp>
      <p:sp>
        <p:nvSpPr>
          <p:cNvPr id="17" name="16 Rectángulo"/>
          <p:cNvSpPr/>
          <p:nvPr/>
        </p:nvSpPr>
        <p:spPr>
          <a:xfrm>
            <a:off x="506216" y="4509120"/>
            <a:ext cx="2553615" cy="13681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(E)  </a:t>
            </a:r>
            <a:endParaRPr lang="en-US" dirty="0"/>
          </a:p>
          <a:p>
            <a:pPr algn="ctr"/>
            <a:r>
              <a:rPr lang="en-US" dirty="0" smtClean="0"/>
              <a:t>Empresa </a:t>
            </a:r>
            <a:r>
              <a:rPr lang="en-US" dirty="0" err="1" smtClean="0"/>
              <a:t>Parametros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IVA a </a:t>
            </a:r>
            <a:r>
              <a:rPr lang="en-US" dirty="0" err="1" smtClean="0"/>
              <a:t>Pagar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Tipo de </a:t>
            </a:r>
            <a:r>
              <a:rPr lang="en-US" dirty="0" err="1" smtClean="0"/>
              <a:t>Asiento</a:t>
            </a:r>
            <a:endParaRPr lang="en-US" dirty="0" smtClean="0"/>
          </a:p>
        </p:txBody>
      </p:sp>
      <p:cxnSp>
        <p:nvCxnSpPr>
          <p:cNvPr id="12" name="11 Conector recto"/>
          <p:cNvCxnSpPr/>
          <p:nvPr/>
        </p:nvCxnSpPr>
        <p:spPr>
          <a:xfrm>
            <a:off x="3510318" y="1628800"/>
            <a:ext cx="545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6480212" y="1146843"/>
            <a:ext cx="0" cy="271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5111147" y="115809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DEBE</a:t>
            </a:r>
            <a:endParaRPr lang="es-MX" dirty="0"/>
          </a:p>
        </p:txBody>
      </p:sp>
      <p:sp>
        <p:nvSpPr>
          <p:cNvPr id="19" name="18 CuadroTexto"/>
          <p:cNvSpPr txBox="1"/>
          <p:nvPr/>
        </p:nvSpPr>
        <p:spPr>
          <a:xfrm>
            <a:off x="6876256" y="1191126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Haber</a:t>
            </a:r>
            <a:endParaRPr lang="es-MX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510318" y="1628800"/>
            <a:ext cx="257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Recaudaciones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Depositar</a:t>
            </a:r>
            <a:r>
              <a:rPr lang="en-US" dirty="0" smtClean="0"/>
              <a:t>:  </a:t>
            </a:r>
            <a:r>
              <a:rPr lang="en-US" dirty="0" smtClean="0"/>
              <a:t>            10.260</a:t>
            </a:r>
            <a:endParaRPr lang="en-US" dirty="0" smtClean="0"/>
          </a:p>
        </p:txBody>
      </p:sp>
      <p:sp>
        <p:nvSpPr>
          <p:cNvPr id="24" name="23 Rectángulo"/>
          <p:cNvSpPr/>
          <p:nvPr/>
        </p:nvSpPr>
        <p:spPr>
          <a:xfrm>
            <a:off x="6595370" y="2627620"/>
            <a:ext cx="24336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Ventas </a:t>
            </a:r>
            <a:r>
              <a:rPr lang="en-US" sz="1600" dirty="0" err="1" smtClean="0"/>
              <a:t>Gravadas</a:t>
            </a:r>
            <a:r>
              <a:rPr lang="en-US" sz="1600" dirty="0" smtClean="0"/>
              <a:t>:      2.332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607461" y="2226656"/>
            <a:ext cx="2421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Ventas </a:t>
            </a:r>
            <a:r>
              <a:rPr lang="en-US" sz="1600" dirty="0" err="1" smtClean="0"/>
              <a:t>Exentas</a:t>
            </a:r>
            <a:r>
              <a:rPr lang="en-US" sz="1600" dirty="0" smtClean="0"/>
              <a:t>:        7.695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6659032" y="3009528"/>
            <a:ext cx="23054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IVA a </a:t>
            </a:r>
            <a:r>
              <a:rPr lang="en-US" sz="1600" dirty="0" err="1" smtClean="0"/>
              <a:t>Pagar</a:t>
            </a:r>
            <a:r>
              <a:rPr lang="en-US" sz="1600" dirty="0" smtClean="0"/>
              <a:t>:                233</a:t>
            </a:r>
          </a:p>
        </p:txBody>
      </p:sp>
      <p:grpSp>
        <p:nvGrpSpPr>
          <p:cNvPr id="29" name="28 Grupo"/>
          <p:cNvGrpSpPr/>
          <p:nvPr/>
        </p:nvGrpSpPr>
        <p:grpSpPr>
          <a:xfrm>
            <a:off x="3580142" y="4288769"/>
            <a:ext cx="5384346" cy="2282426"/>
            <a:chOff x="3492008" y="4149080"/>
            <a:chExt cx="5384346" cy="2282426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1" t="27181" r="55929" b="11219"/>
            <a:stretch/>
          </p:blipFill>
          <p:spPr bwMode="auto">
            <a:xfrm>
              <a:off x="3492008" y="4149080"/>
              <a:ext cx="2988204" cy="228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42" t="27181" b="11219"/>
            <a:stretch/>
          </p:blipFill>
          <p:spPr bwMode="auto">
            <a:xfrm>
              <a:off x="6469326" y="4149080"/>
              <a:ext cx="2407028" cy="2282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30 Rectángulo"/>
          <p:cNvSpPr/>
          <p:nvPr/>
        </p:nvSpPr>
        <p:spPr>
          <a:xfrm>
            <a:off x="3707904" y="3501008"/>
            <a:ext cx="52565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32 Rectángulo"/>
          <p:cNvSpPr/>
          <p:nvPr/>
        </p:nvSpPr>
        <p:spPr>
          <a:xfrm>
            <a:off x="4891009" y="3502993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10.260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8056997" y="3502993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10.260</a:t>
            </a:r>
          </a:p>
        </p:txBody>
      </p:sp>
    </p:spTree>
    <p:extLst>
      <p:ext uri="{BB962C8B-B14F-4D97-AF65-F5344CB8AC3E}">
        <p14:creationId xmlns:p14="http://schemas.microsoft.com/office/powerpoint/2010/main" val="11883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53174" y="116632"/>
            <a:ext cx="745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REFERENCIAS SOBRE LAS TABLAS</a:t>
            </a:r>
            <a:endParaRPr lang="es-MX" sz="2800" dirty="0">
              <a:latin typeface="Algerian" panose="04020705040A02060702" pitchFamily="82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35496" y="866463"/>
            <a:ext cx="1800200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Empresa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1907704" y="867730"/>
            <a:ext cx="1800200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Moneda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3779912" y="868997"/>
            <a:ext cx="1800200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Condición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s-MX" dirty="0" smtClean="0"/>
              <a:t>Venta</a:t>
            </a:r>
            <a:endParaRPr lang="es-MX" dirty="0"/>
          </a:p>
        </p:txBody>
      </p:sp>
      <p:sp>
        <p:nvSpPr>
          <p:cNvPr id="12" name="11 Rectángulo"/>
          <p:cNvSpPr/>
          <p:nvPr/>
        </p:nvSpPr>
        <p:spPr>
          <a:xfrm>
            <a:off x="5669699" y="863622"/>
            <a:ext cx="1673932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Nacionalidad</a:t>
            </a:r>
            <a:endParaRPr lang="es-MX" dirty="0"/>
          </a:p>
        </p:txBody>
      </p:sp>
      <p:sp>
        <p:nvSpPr>
          <p:cNvPr id="13" name="12 Rectángulo"/>
          <p:cNvSpPr/>
          <p:nvPr/>
        </p:nvSpPr>
        <p:spPr>
          <a:xfrm>
            <a:off x="7408033" y="836712"/>
            <a:ext cx="1656184" cy="4802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Ciudad</a:t>
            </a:r>
            <a:endParaRPr lang="es-MX" dirty="0"/>
          </a:p>
        </p:txBody>
      </p:sp>
      <p:sp>
        <p:nvSpPr>
          <p:cNvPr id="2" name="1 CuadroTexto"/>
          <p:cNvSpPr txBox="1"/>
          <p:nvPr/>
        </p:nvSpPr>
        <p:spPr>
          <a:xfrm>
            <a:off x="35496" y="1442527"/>
            <a:ext cx="1782621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(PK)</a:t>
            </a:r>
            <a:br>
              <a:rPr lang="en-US" sz="1400" dirty="0" smtClean="0"/>
            </a:br>
            <a:r>
              <a:rPr lang="en-US" sz="1400" dirty="0" err="1" smtClean="0"/>
              <a:t>Nombre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Ruc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Direccion</a:t>
            </a:r>
            <a:br>
              <a:rPr lang="en-US" sz="1400" dirty="0" smtClean="0"/>
            </a:br>
            <a:r>
              <a:rPr lang="en-US" sz="1400" dirty="0" err="1" smtClean="0"/>
              <a:t>Telefono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basicos</a:t>
            </a:r>
            <a:r>
              <a:rPr lang="en-US" sz="1400" dirty="0" smtClean="0"/>
              <a:t> de la </a:t>
            </a:r>
            <a:r>
              <a:rPr lang="en-US" sz="1400" dirty="0" err="1" smtClean="0"/>
              <a:t>empresa</a:t>
            </a:r>
            <a:endParaRPr lang="es-MX" sz="1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925283" y="1468879"/>
            <a:ext cx="1782621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idMoneda</a:t>
            </a:r>
            <a:r>
              <a:rPr lang="en-US" sz="1400" dirty="0" smtClean="0"/>
              <a:t> (PK)</a:t>
            </a:r>
            <a:br>
              <a:rPr lang="en-US" sz="1400" dirty="0" smtClean="0"/>
            </a:br>
            <a:r>
              <a:rPr lang="en-US" sz="1400" dirty="0" smtClean="0"/>
              <a:t>Descripcion de la </a:t>
            </a:r>
            <a:r>
              <a:rPr lang="en-US" sz="1400" dirty="0" err="1" smtClean="0"/>
              <a:t>moneda</a:t>
            </a:r>
            <a:endParaRPr lang="en-US" sz="1400" dirty="0" smtClean="0"/>
          </a:p>
          <a:p>
            <a:r>
              <a:rPr lang="en-US" sz="1400" dirty="0" err="1" smtClean="0"/>
              <a:t>Simbolo</a:t>
            </a:r>
            <a:r>
              <a:rPr lang="en-US" sz="1400" dirty="0" smtClean="0"/>
              <a:t> de la </a:t>
            </a:r>
            <a:r>
              <a:rPr lang="en-US" sz="1400" dirty="0" err="1" smtClean="0"/>
              <a:t>Moneda</a:t>
            </a:r>
            <a:r>
              <a:rPr lang="en-US" sz="1400" dirty="0" smtClean="0"/>
              <a:t> (</a:t>
            </a:r>
            <a:r>
              <a:rPr lang="en-US" sz="1400" dirty="0" err="1" smtClean="0"/>
              <a:t>Gs</a:t>
            </a:r>
            <a:r>
              <a:rPr lang="en-US" sz="1400" dirty="0" smtClean="0"/>
              <a:t>, US, EU, </a:t>
            </a:r>
            <a:r>
              <a:rPr lang="en-US" sz="1400" dirty="0" err="1" smtClean="0"/>
              <a:t>etc</a:t>
            </a:r>
            <a:r>
              <a:rPr lang="en-US" sz="1400" dirty="0" smtClean="0"/>
              <a:t>…)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797491" y="1470147"/>
            <a:ext cx="178262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idCondicion_venta</a:t>
            </a:r>
            <a:r>
              <a:rPr lang="en-US" sz="1400" dirty="0" smtClean="0"/>
              <a:t> (PK)</a:t>
            </a:r>
            <a:br>
              <a:rPr lang="en-US" sz="1400" dirty="0" smtClean="0"/>
            </a:br>
            <a:r>
              <a:rPr lang="en-US" sz="1400" dirty="0" smtClean="0"/>
              <a:t>Descripcion de la </a:t>
            </a:r>
            <a:r>
              <a:rPr lang="en-US" sz="1400" dirty="0" err="1" smtClean="0"/>
              <a:t>condicion</a:t>
            </a:r>
            <a:r>
              <a:rPr lang="en-US" sz="1400" dirty="0" smtClean="0"/>
              <a:t> de </a:t>
            </a:r>
            <a:r>
              <a:rPr lang="en-US" sz="1400" dirty="0" err="1" smtClean="0"/>
              <a:t>venta</a:t>
            </a:r>
            <a:endParaRPr lang="en-US" sz="1400" dirty="0" smtClean="0"/>
          </a:p>
          <a:p>
            <a:r>
              <a:rPr lang="en-US" sz="1400" dirty="0" smtClean="0"/>
              <a:t>Dias</a:t>
            </a:r>
          </a:p>
          <a:p>
            <a:r>
              <a:rPr lang="en-US" sz="1400" dirty="0" smtClean="0"/>
              <a:t>Genera </a:t>
            </a:r>
            <a:r>
              <a:rPr lang="en-US" sz="1400" dirty="0" err="1" smtClean="0"/>
              <a:t>Cta</a:t>
            </a:r>
            <a:r>
              <a:rPr lang="en-US" sz="1400" dirty="0" smtClean="0"/>
              <a:t>. </a:t>
            </a:r>
            <a:r>
              <a:rPr lang="en-US" sz="1400" dirty="0" err="1" smtClean="0"/>
              <a:t>Cte</a:t>
            </a:r>
            <a:r>
              <a:rPr lang="en-US" sz="1400" dirty="0" smtClean="0"/>
              <a:t>. (</a:t>
            </a:r>
            <a:r>
              <a:rPr lang="en-US" sz="1400" dirty="0" err="1" smtClean="0"/>
              <a:t>Dato</a:t>
            </a:r>
            <a:r>
              <a:rPr lang="en-US" sz="1400" dirty="0" smtClean="0"/>
              <a:t> de </a:t>
            </a:r>
            <a:r>
              <a:rPr lang="en-US" sz="1400" dirty="0" err="1" smtClean="0"/>
              <a:t>tipo</a:t>
            </a:r>
            <a:r>
              <a:rPr lang="en-US" sz="1400" dirty="0" smtClean="0"/>
              <a:t>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para saber </a:t>
            </a:r>
            <a:r>
              <a:rPr lang="en-US" sz="1400" dirty="0" err="1" smtClean="0"/>
              <a:t>si</a:t>
            </a:r>
            <a:r>
              <a:rPr lang="en-US" sz="1400" dirty="0" smtClean="0"/>
              <a:t> la </a:t>
            </a:r>
            <a:r>
              <a:rPr lang="en-US" sz="1400" dirty="0" err="1" smtClean="0"/>
              <a:t>generara</a:t>
            </a:r>
            <a:r>
              <a:rPr lang="en-US" sz="1400" dirty="0" smtClean="0"/>
              <a:t> </a:t>
            </a:r>
            <a:r>
              <a:rPr lang="en-US" sz="1400" dirty="0" err="1" smtClean="0"/>
              <a:t>cuenta</a:t>
            </a:r>
            <a:r>
              <a:rPr lang="en-US" sz="1400" dirty="0" smtClean="0"/>
              <a:t> </a:t>
            </a:r>
            <a:r>
              <a:rPr lang="en-US" sz="1400" dirty="0" err="1" smtClean="0"/>
              <a:t>corriente</a:t>
            </a:r>
            <a:r>
              <a:rPr lang="en-US" sz="1400" dirty="0" smtClean="0"/>
              <a:t> o no )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7433387" y="1410242"/>
            <a:ext cx="163860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idCiudad</a:t>
            </a:r>
            <a:r>
              <a:rPr lang="en-US" sz="1400" dirty="0" smtClean="0"/>
              <a:t> (PK)</a:t>
            </a:r>
            <a:br>
              <a:rPr lang="en-US" sz="1400" dirty="0" smtClean="0"/>
            </a:br>
            <a:r>
              <a:rPr lang="en-US" sz="1400" dirty="0" smtClean="0"/>
              <a:t>Descripcion </a:t>
            </a:r>
            <a:r>
              <a:rPr lang="en-US" sz="1400" dirty="0" err="1" smtClean="0"/>
              <a:t>Nombre</a:t>
            </a:r>
            <a:r>
              <a:rPr lang="en-US" sz="1400" dirty="0" smtClean="0"/>
              <a:t> de la Ciudad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5686500" y="1440192"/>
            <a:ext cx="1638605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idCondicion_venta</a:t>
            </a:r>
            <a:r>
              <a:rPr lang="en-US" sz="1400" dirty="0" smtClean="0"/>
              <a:t> (PK)</a:t>
            </a:r>
            <a:br>
              <a:rPr lang="en-US" sz="1400" dirty="0" smtClean="0"/>
            </a:br>
            <a:r>
              <a:rPr lang="en-US" sz="1400" dirty="0" smtClean="0"/>
              <a:t>Descripcion de </a:t>
            </a:r>
            <a:r>
              <a:rPr lang="en-US" sz="1400" dirty="0" err="1" smtClean="0"/>
              <a:t>Nacionalidad</a:t>
            </a:r>
            <a:r>
              <a:rPr lang="en-US" sz="1400" dirty="0" smtClean="0"/>
              <a:t> o </a:t>
            </a:r>
            <a:r>
              <a:rPr lang="en-US" sz="1400" dirty="0" err="1" smtClean="0"/>
              <a:t>nombre</a:t>
            </a:r>
            <a:r>
              <a:rPr lang="en-US" sz="1400" dirty="0" smtClean="0"/>
              <a:t> de </a:t>
            </a:r>
            <a:r>
              <a:rPr lang="en-US" sz="1400" dirty="0" err="1" smtClean="0"/>
              <a:t>Pais</a:t>
            </a:r>
            <a:endParaRPr lang="en-US" sz="1400" dirty="0" smtClean="0"/>
          </a:p>
        </p:txBody>
      </p:sp>
      <p:sp>
        <p:nvSpPr>
          <p:cNvPr id="21" name="20 Rectángulo"/>
          <p:cNvSpPr/>
          <p:nvPr/>
        </p:nvSpPr>
        <p:spPr>
          <a:xfrm>
            <a:off x="35496" y="3818907"/>
            <a:ext cx="1800200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Sucursal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1907704" y="3820174"/>
            <a:ext cx="1800200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Deposito</a:t>
            </a:r>
            <a:endParaRPr lang="es-MX" dirty="0"/>
          </a:p>
        </p:txBody>
      </p:sp>
      <p:sp>
        <p:nvSpPr>
          <p:cNvPr id="23" name="22 Rectángulo"/>
          <p:cNvSpPr/>
          <p:nvPr/>
        </p:nvSpPr>
        <p:spPr>
          <a:xfrm>
            <a:off x="3779912" y="3821441"/>
            <a:ext cx="1800200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Tipo IVA</a:t>
            </a:r>
            <a:endParaRPr lang="es-MX" dirty="0"/>
          </a:p>
        </p:txBody>
      </p:sp>
      <p:sp>
        <p:nvSpPr>
          <p:cNvPr id="24" name="23 Rectángulo"/>
          <p:cNvSpPr/>
          <p:nvPr/>
        </p:nvSpPr>
        <p:spPr>
          <a:xfrm>
            <a:off x="5669699" y="3816066"/>
            <a:ext cx="1673932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Cotización</a:t>
            </a:r>
            <a:endParaRPr lang="es-MX" dirty="0"/>
          </a:p>
        </p:txBody>
      </p:sp>
      <p:sp>
        <p:nvSpPr>
          <p:cNvPr id="25" name="24 Rectángulo"/>
          <p:cNvSpPr/>
          <p:nvPr/>
        </p:nvSpPr>
        <p:spPr>
          <a:xfrm>
            <a:off x="7408033" y="3789156"/>
            <a:ext cx="1656184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Vendedor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5496" y="4420269"/>
            <a:ext cx="1782621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  <a:br>
              <a:rPr lang="en-US" sz="1400" dirty="0" smtClean="0"/>
            </a:br>
            <a:r>
              <a:rPr lang="en-US" sz="1400" dirty="0" err="1" smtClean="0"/>
              <a:t>idSucursal</a:t>
            </a:r>
            <a:r>
              <a:rPr lang="en-US" sz="1400" dirty="0" smtClean="0"/>
              <a:t> (PK)</a:t>
            </a:r>
          </a:p>
          <a:p>
            <a:r>
              <a:rPr lang="en-US" sz="1400" dirty="0" err="1" smtClean="0"/>
              <a:t>Nombre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Direccion</a:t>
            </a:r>
            <a:br>
              <a:rPr lang="en-US" sz="1400" dirty="0" smtClean="0"/>
            </a:br>
            <a:r>
              <a:rPr lang="en-US" sz="1400" dirty="0" err="1" smtClean="0"/>
              <a:t>Telefono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basicos</a:t>
            </a:r>
            <a:r>
              <a:rPr lang="en-US" sz="1400" dirty="0" smtClean="0"/>
              <a:t> </a:t>
            </a:r>
            <a:r>
              <a:rPr lang="en-US" sz="1400" dirty="0" err="1" smtClean="0"/>
              <a:t>sobre</a:t>
            </a:r>
            <a:r>
              <a:rPr lang="en-US" sz="1400" dirty="0" smtClean="0"/>
              <a:t> la </a:t>
            </a:r>
            <a:r>
              <a:rPr lang="en-US" sz="1400" dirty="0" err="1" smtClean="0"/>
              <a:t>sucursal</a:t>
            </a:r>
            <a:endParaRPr lang="en-US" sz="1400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1925283" y="4421323"/>
            <a:ext cx="1782621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  <a:br>
              <a:rPr lang="en-US" sz="1400" dirty="0" smtClean="0"/>
            </a:br>
            <a:r>
              <a:rPr lang="en-US" sz="1400" dirty="0" err="1" smtClean="0"/>
              <a:t>idSucursal</a:t>
            </a:r>
            <a:r>
              <a:rPr lang="en-US" sz="1400" dirty="0" smtClean="0"/>
              <a:t> (FK)</a:t>
            </a:r>
          </a:p>
          <a:p>
            <a:r>
              <a:rPr lang="en-US" sz="1400" dirty="0" err="1" smtClean="0"/>
              <a:t>idDEposito</a:t>
            </a:r>
            <a:r>
              <a:rPr lang="en-US" sz="1400" dirty="0" smtClean="0"/>
              <a:t> (PK)</a:t>
            </a:r>
          </a:p>
          <a:p>
            <a:r>
              <a:rPr lang="en-US" sz="1400" dirty="0" err="1" smtClean="0"/>
              <a:t>Nombre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3797491" y="4422591"/>
            <a:ext cx="178262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</a:p>
          <a:p>
            <a:r>
              <a:rPr lang="en-US" sz="1400" dirty="0" err="1" smtClean="0"/>
              <a:t>idTipo_iva</a:t>
            </a:r>
            <a:r>
              <a:rPr lang="en-US" sz="1400" dirty="0" smtClean="0"/>
              <a:t> (PK)</a:t>
            </a:r>
          </a:p>
          <a:p>
            <a:r>
              <a:rPr lang="en-US" sz="1400" dirty="0" smtClean="0"/>
              <a:t>Descripcion</a:t>
            </a:r>
          </a:p>
          <a:p>
            <a:r>
              <a:rPr lang="en-US" sz="1400" dirty="0" err="1" smtClean="0"/>
              <a:t>Porcentaje</a:t>
            </a:r>
            <a:r>
              <a:rPr lang="en-US" sz="1400" dirty="0" smtClean="0"/>
              <a:t> (para </a:t>
            </a:r>
            <a:r>
              <a:rPr lang="en-US" sz="1400" dirty="0" err="1" smtClean="0"/>
              <a:t>indicar</a:t>
            </a:r>
            <a:r>
              <a:rPr lang="en-US" sz="1400" dirty="0" smtClean="0"/>
              <a:t> que </a:t>
            </a:r>
            <a:r>
              <a:rPr lang="en-US" sz="1400" dirty="0" err="1" smtClean="0"/>
              <a:t>porcentaje</a:t>
            </a:r>
            <a:r>
              <a:rPr lang="en-US" sz="1400" dirty="0" smtClean="0"/>
              <a:t> de IVA </a:t>
            </a:r>
            <a:r>
              <a:rPr lang="en-US" sz="1400" dirty="0" err="1" smtClean="0"/>
              <a:t>corresponde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sobre</a:t>
            </a:r>
            <a:r>
              <a:rPr lang="en-US" sz="1400" dirty="0" smtClean="0"/>
              <a:t> el </a:t>
            </a:r>
            <a:r>
              <a:rPr lang="en-US" sz="1400" dirty="0" err="1" smtClean="0"/>
              <a:t>tipo</a:t>
            </a:r>
            <a:r>
              <a:rPr lang="en-US" sz="1400" dirty="0" smtClean="0"/>
              <a:t> de </a:t>
            </a:r>
            <a:r>
              <a:rPr lang="en-US" sz="1400" dirty="0" err="1" smtClean="0"/>
              <a:t>impuesto</a:t>
            </a:r>
            <a:endParaRPr lang="en-US" sz="1400" dirty="0" smtClean="0"/>
          </a:p>
        </p:txBody>
      </p:sp>
      <p:sp>
        <p:nvSpPr>
          <p:cNvPr id="29" name="28 CuadroTexto"/>
          <p:cNvSpPr txBox="1"/>
          <p:nvPr/>
        </p:nvSpPr>
        <p:spPr>
          <a:xfrm>
            <a:off x="7433387" y="4362686"/>
            <a:ext cx="1638605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</a:p>
          <a:p>
            <a:r>
              <a:rPr lang="en-US" sz="1400" dirty="0" err="1" smtClean="0"/>
              <a:t>idVendedor</a:t>
            </a:r>
            <a:r>
              <a:rPr lang="en-US" sz="1400" dirty="0" smtClean="0"/>
              <a:t> (PK)</a:t>
            </a:r>
          </a:p>
          <a:p>
            <a:r>
              <a:rPr lang="en-US" sz="1400" dirty="0" err="1" smtClean="0"/>
              <a:t>Nombre</a:t>
            </a:r>
            <a:endParaRPr lang="en-US" sz="1400" dirty="0" smtClean="0"/>
          </a:p>
          <a:p>
            <a:r>
              <a:rPr lang="en-US" sz="1400" dirty="0" smtClean="0"/>
              <a:t>Ci</a:t>
            </a:r>
          </a:p>
          <a:p>
            <a:r>
              <a:rPr lang="en-US" sz="1400" dirty="0" smtClean="0"/>
              <a:t>Direccion</a:t>
            </a:r>
          </a:p>
          <a:p>
            <a:r>
              <a:rPr lang="en-US" sz="1400" dirty="0" err="1" smtClean="0"/>
              <a:t>Telefono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basicos</a:t>
            </a:r>
            <a:r>
              <a:rPr lang="en-US" sz="1400" dirty="0" smtClean="0"/>
              <a:t> del Vendedor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5686500" y="4392636"/>
            <a:ext cx="163860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idCotizacion</a:t>
            </a:r>
            <a:r>
              <a:rPr lang="en-US" sz="1400" dirty="0" smtClean="0"/>
              <a:t> (PK)</a:t>
            </a:r>
          </a:p>
          <a:p>
            <a:r>
              <a:rPr lang="en-US" sz="1400" dirty="0" err="1" smtClean="0"/>
              <a:t>Fecha</a:t>
            </a:r>
            <a:endParaRPr lang="en-US" sz="1400" dirty="0" smtClean="0"/>
          </a:p>
          <a:p>
            <a:r>
              <a:rPr lang="en-US" sz="1400" dirty="0" err="1" smtClean="0"/>
              <a:t>Compra</a:t>
            </a:r>
            <a:endParaRPr lang="en-US" sz="1400" dirty="0" smtClean="0"/>
          </a:p>
          <a:p>
            <a:r>
              <a:rPr lang="en-US" sz="1400" dirty="0" err="1" smtClean="0"/>
              <a:t>Venta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sobre</a:t>
            </a:r>
            <a:r>
              <a:rPr lang="en-US" sz="1400" dirty="0" smtClean="0"/>
              <a:t> la </a:t>
            </a:r>
            <a:r>
              <a:rPr lang="en-US" sz="1400" dirty="0" err="1" smtClean="0"/>
              <a:t>cotizacion</a:t>
            </a:r>
            <a:r>
              <a:rPr lang="en-US" sz="1400" dirty="0" smtClean="0"/>
              <a:t> </a:t>
            </a:r>
            <a:r>
              <a:rPr lang="en-US" sz="1400" dirty="0" err="1" smtClean="0"/>
              <a:t>monetaria</a:t>
            </a:r>
            <a:r>
              <a:rPr lang="en-US" sz="1400" dirty="0" smtClean="0"/>
              <a:t> del </a:t>
            </a:r>
            <a:r>
              <a:rPr lang="en-US" sz="1400" dirty="0" err="1" smtClean="0"/>
              <a:t>dia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880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Rectángulo"/>
          <p:cNvSpPr/>
          <p:nvPr/>
        </p:nvSpPr>
        <p:spPr>
          <a:xfrm>
            <a:off x="35496" y="722447"/>
            <a:ext cx="1800200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Periodo</a:t>
            </a:r>
            <a:endParaRPr lang="es-MX" dirty="0"/>
          </a:p>
        </p:txBody>
      </p:sp>
      <p:sp>
        <p:nvSpPr>
          <p:cNvPr id="22" name="21 Rectángulo"/>
          <p:cNvSpPr/>
          <p:nvPr/>
        </p:nvSpPr>
        <p:spPr>
          <a:xfrm>
            <a:off x="1907704" y="723714"/>
            <a:ext cx="1800200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 cuenta</a:t>
            </a:r>
            <a:endParaRPr lang="es-MX" dirty="0"/>
          </a:p>
        </p:txBody>
      </p:sp>
      <p:sp>
        <p:nvSpPr>
          <p:cNvPr id="23" name="22 Rectángulo"/>
          <p:cNvSpPr/>
          <p:nvPr/>
        </p:nvSpPr>
        <p:spPr>
          <a:xfrm>
            <a:off x="3779912" y="724981"/>
            <a:ext cx="1800200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Cliente</a:t>
            </a:r>
            <a:endParaRPr lang="es-MX" dirty="0"/>
          </a:p>
        </p:txBody>
      </p:sp>
      <p:sp>
        <p:nvSpPr>
          <p:cNvPr id="30" name="29 Rectángulo"/>
          <p:cNvSpPr/>
          <p:nvPr/>
        </p:nvSpPr>
        <p:spPr>
          <a:xfrm>
            <a:off x="5669699" y="719606"/>
            <a:ext cx="1673932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Parametros</a:t>
            </a:r>
            <a:endParaRPr lang="es-MX" dirty="0"/>
          </a:p>
        </p:txBody>
      </p:sp>
      <p:sp>
        <p:nvSpPr>
          <p:cNvPr id="32" name="31 Rectángulo"/>
          <p:cNvSpPr/>
          <p:nvPr/>
        </p:nvSpPr>
        <p:spPr>
          <a:xfrm>
            <a:off x="7408033" y="692696"/>
            <a:ext cx="1656184" cy="48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Producto</a:t>
            </a:r>
            <a:r>
              <a:rPr lang="en-US" dirty="0" smtClean="0"/>
              <a:t> o </a:t>
            </a:r>
            <a:r>
              <a:rPr lang="en-US" dirty="0" err="1" smtClean="0"/>
              <a:t>servicios</a:t>
            </a:r>
            <a:endParaRPr lang="es-MX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5496" y="1323809"/>
            <a:ext cx="178262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  <a:br>
              <a:rPr lang="en-US" sz="1400" dirty="0" smtClean="0"/>
            </a:br>
            <a:r>
              <a:rPr lang="en-US" sz="1400" dirty="0" err="1" smtClean="0"/>
              <a:t>idPeriodo</a:t>
            </a:r>
            <a:r>
              <a:rPr lang="en-US" sz="1400" dirty="0" smtClean="0"/>
              <a:t> (PK)</a:t>
            </a:r>
          </a:p>
          <a:p>
            <a:r>
              <a:rPr lang="en-US" sz="1400" dirty="0" smtClean="0"/>
              <a:t>Descripcion</a:t>
            </a:r>
            <a:br>
              <a:rPr lang="en-US" sz="1400" dirty="0" smtClean="0"/>
            </a:br>
            <a:r>
              <a:rPr lang="en-US" sz="1400" dirty="0" err="1" smtClean="0"/>
              <a:t>Fecha</a:t>
            </a:r>
            <a:r>
              <a:rPr lang="en-US" sz="1400" dirty="0" smtClean="0"/>
              <a:t> </a:t>
            </a:r>
            <a:r>
              <a:rPr lang="en-US" sz="1400" dirty="0" err="1" smtClean="0"/>
              <a:t>Inicio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err="1" smtClean="0"/>
              <a:t>Fecha</a:t>
            </a:r>
            <a:r>
              <a:rPr lang="en-US" sz="1400" dirty="0" smtClean="0"/>
              <a:t> Fin</a:t>
            </a:r>
            <a:br>
              <a:rPr lang="en-US" sz="1400" dirty="0" smtClean="0"/>
            </a:br>
            <a:r>
              <a:rPr lang="en-US" sz="1400" dirty="0" smtClean="0"/>
              <a:t>Estado</a:t>
            </a:r>
          </a:p>
          <a:p>
            <a:r>
              <a:rPr lang="en-US" sz="1400" dirty="0" err="1" smtClean="0"/>
              <a:t>Nro_asiento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del periodo </a:t>
            </a:r>
            <a:r>
              <a:rPr lang="en-US" sz="1400" dirty="0" err="1" smtClean="0"/>
              <a:t>contable</a:t>
            </a:r>
            <a:r>
              <a:rPr lang="en-US" sz="1400" dirty="0" smtClean="0"/>
              <a:t> de </a:t>
            </a:r>
            <a:r>
              <a:rPr lang="en-US" sz="1400" dirty="0" err="1" smtClean="0"/>
              <a:t>cada</a:t>
            </a:r>
            <a:r>
              <a:rPr lang="en-US" sz="1400" dirty="0" smtClean="0"/>
              <a:t> a</a:t>
            </a:r>
            <a:r>
              <a:rPr lang="es-MX" sz="1400" dirty="0" err="1" smtClean="0"/>
              <a:t>ño</a:t>
            </a:r>
            <a:r>
              <a:rPr lang="en-US" sz="1400" dirty="0"/>
              <a:t> </a:t>
            </a:r>
            <a:r>
              <a:rPr lang="en-US" sz="1400" dirty="0" smtClean="0"/>
              <a:t>y el </a:t>
            </a:r>
            <a:r>
              <a:rPr lang="en-US" sz="1400" dirty="0" err="1" smtClean="0"/>
              <a:t>nro</a:t>
            </a:r>
            <a:r>
              <a:rPr lang="en-US" sz="1400" dirty="0" smtClean="0"/>
              <a:t> </a:t>
            </a:r>
            <a:r>
              <a:rPr lang="en-US" sz="1400" dirty="0" err="1" smtClean="0"/>
              <a:t>asiento</a:t>
            </a:r>
            <a:r>
              <a:rPr lang="en-US" sz="1400" dirty="0" smtClean="0"/>
              <a:t> a </a:t>
            </a:r>
            <a:r>
              <a:rPr lang="en-US" sz="1400" dirty="0" err="1" smtClean="0"/>
              <a:t>utilizar</a:t>
            </a:r>
            <a:endParaRPr lang="es-MX" sz="1400" dirty="0" smtClean="0"/>
          </a:p>
        </p:txBody>
      </p:sp>
      <p:sp>
        <p:nvSpPr>
          <p:cNvPr id="36" name="35 CuadroTexto"/>
          <p:cNvSpPr txBox="1"/>
          <p:nvPr/>
        </p:nvSpPr>
        <p:spPr>
          <a:xfrm>
            <a:off x="1925283" y="1324863"/>
            <a:ext cx="1782621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  <a:br>
              <a:rPr lang="en-US" sz="1400" dirty="0" smtClean="0"/>
            </a:br>
            <a:r>
              <a:rPr lang="en-US" sz="1400" dirty="0" err="1" smtClean="0"/>
              <a:t>idPlan_cuenta</a:t>
            </a:r>
            <a:r>
              <a:rPr lang="en-US" sz="1400" dirty="0" smtClean="0"/>
              <a:t> (PK)</a:t>
            </a:r>
          </a:p>
          <a:p>
            <a:r>
              <a:rPr lang="en-US" sz="1400" dirty="0" smtClean="0"/>
              <a:t>Descripcion</a:t>
            </a:r>
          </a:p>
          <a:p>
            <a:r>
              <a:rPr lang="en-US" sz="1400" dirty="0" err="1" smtClean="0"/>
              <a:t>Nivel</a:t>
            </a:r>
            <a:endParaRPr lang="en-US" sz="1400" dirty="0" smtClean="0"/>
          </a:p>
          <a:p>
            <a:r>
              <a:rPr lang="en-US" sz="1400" dirty="0" smtClean="0"/>
              <a:t>Imputable</a:t>
            </a:r>
          </a:p>
          <a:p>
            <a:r>
              <a:rPr lang="en-US" sz="1400" dirty="0" err="1" smtClean="0"/>
              <a:t>Tipo_cuenta</a:t>
            </a:r>
            <a:endParaRPr lang="en-US" sz="1400" dirty="0" smtClean="0"/>
          </a:p>
          <a:p>
            <a:r>
              <a:rPr lang="en-US" sz="1400" dirty="0" err="1" smtClean="0"/>
              <a:t>idCuenta_Padre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detallado</a:t>
            </a:r>
            <a:r>
              <a:rPr lang="en-US" sz="1400" dirty="0" smtClean="0"/>
              <a:t> y </a:t>
            </a:r>
            <a:r>
              <a:rPr lang="en-US" sz="1400" dirty="0" err="1" smtClean="0"/>
              <a:t>cronologico</a:t>
            </a:r>
            <a:r>
              <a:rPr lang="en-US" sz="1400" dirty="0" smtClean="0"/>
              <a:t> de las </a:t>
            </a:r>
            <a:r>
              <a:rPr lang="en-US" sz="1400" dirty="0" err="1" smtClean="0"/>
              <a:t>cuentas</a:t>
            </a:r>
            <a:r>
              <a:rPr lang="en-US" sz="1400" dirty="0" smtClean="0"/>
              <a:t> </a:t>
            </a:r>
            <a:r>
              <a:rPr lang="en-US" sz="1400" dirty="0" err="1" smtClean="0"/>
              <a:t>contables</a:t>
            </a:r>
            <a:r>
              <a:rPr lang="en-US" sz="1400" dirty="0" smtClean="0"/>
              <a:t> a </a:t>
            </a:r>
            <a:r>
              <a:rPr lang="en-US" sz="1400" dirty="0" err="1" smtClean="0"/>
              <a:t>utilizar</a:t>
            </a:r>
            <a:r>
              <a:rPr lang="en-US" sz="1400" dirty="0" smtClean="0"/>
              <a:t> para </a:t>
            </a:r>
            <a:r>
              <a:rPr lang="en-US" sz="1400" dirty="0" err="1" smtClean="0"/>
              <a:t>los</a:t>
            </a:r>
            <a:r>
              <a:rPr lang="en-US" sz="1400" dirty="0" smtClean="0"/>
              <a:t> </a:t>
            </a:r>
            <a:r>
              <a:rPr lang="en-US" sz="1400" dirty="0" err="1" smtClean="0"/>
              <a:t>libros</a:t>
            </a:r>
            <a:r>
              <a:rPr lang="en-US" sz="1400" dirty="0" smtClean="0"/>
              <a:t> </a:t>
            </a:r>
            <a:r>
              <a:rPr lang="en-US" sz="1400" dirty="0" err="1" smtClean="0"/>
              <a:t>contables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3797491" y="1326131"/>
            <a:ext cx="1782621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</a:p>
          <a:p>
            <a:r>
              <a:rPr lang="en-US" sz="1400" dirty="0" err="1" smtClean="0"/>
              <a:t>idCliente</a:t>
            </a:r>
            <a:r>
              <a:rPr lang="en-US" sz="1400" dirty="0" smtClean="0"/>
              <a:t> (PK)</a:t>
            </a:r>
            <a:endParaRPr lang="en-US" sz="1400" dirty="0"/>
          </a:p>
          <a:p>
            <a:r>
              <a:rPr lang="en-US" sz="1400" dirty="0" err="1" smtClean="0"/>
              <a:t>Nombre</a:t>
            </a:r>
            <a:endParaRPr lang="en-US" sz="1400" dirty="0" smtClean="0"/>
          </a:p>
          <a:p>
            <a:r>
              <a:rPr lang="en-US" sz="1400" dirty="0" err="1" smtClean="0"/>
              <a:t>Ruc</a:t>
            </a:r>
            <a:endParaRPr lang="en-US" sz="1400" dirty="0" smtClean="0"/>
          </a:p>
          <a:p>
            <a:r>
              <a:rPr lang="en-US" sz="1400" dirty="0" err="1" smtClean="0"/>
              <a:t>idPlan_cuenta</a:t>
            </a:r>
            <a:r>
              <a:rPr lang="en-US" sz="1400" dirty="0" smtClean="0"/>
              <a:t> (FK)</a:t>
            </a:r>
          </a:p>
          <a:p>
            <a:r>
              <a:rPr lang="en-US" sz="1400" dirty="0" err="1" smtClean="0"/>
              <a:t>Nacionalidad</a:t>
            </a:r>
            <a:r>
              <a:rPr lang="en-US" sz="1400" dirty="0" smtClean="0"/>
              <a:t> (FK)</a:t>
            </a:r>
          </a:p>
          <a:p>
            <a:r>
              <a:rPr lang="en-US" sz="1400" dirty="0" smtClean="0"/>
              <a:t>Ciudad (FK)</a:t>
            </a:r>
          </a:p>
          <a:p>
            <a:r>
              <a:rPr lang="en-US" sz="1400" dirty="0" smtClean="0"/>
              <a:t>Direccion</a:t>
            </a:r>
          </a:p>
          <a:p>
            <a:r>
              <a:rPr lang="en-US" sz="1400" dirty="0" err="1" smtClean="0"/>
              <a:t>Telefono</a:t>
            </a:r>
            <a:endParaRPr lang="en-US" sz="1400" dirty="0" smtClean="0"/>
          </a:p>
          <a:p>
            <a:r>
              <a:rPr lang="en-US" sz="1400" dirty="0" err="1" smtClean="0"/>
              <a:t>Exento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basicos</a:t>
            </a:r>
            <a:r>
              <a:rPr lang="en-US" sz="1400" dirty="0" smtClean="0"/>
              <a:t> del </a:t>
            </a:r>
            <a:r>
              <a:rPr lang="en-US" sz="1400" dirty="0" err="1" smtClean="0"/>
              <a:t>cliente</a:t>
            </a:r>
            <a:r>
              <a:rPr lang="en-US" sz="1400" dirty="0" smtClean="0"/>
              <a:t> y la </a:t>
            </a:r>
            <a:r>
              <a:rPr lang="en-US" sz="1400" dirty="0" err="1" smtClean="0"/>
              <a:t>cuenta</a:t>
            </a:r>
            <a:r>
              <a:rPr lang="en-US" sz="1400" dirty="0" smtClean="0"/>
              <a:t> </a:t>
            </a:r>
            <a:r>
              <a:rPr lang="en-US" sz="1400" dirty="0" err="1" smtClean="0"/>
              <a:t>contable</a:t>
            </a:r>
            <a:r>
              <a:rPr lang="en-US" sz="1400" dirty="0" smtClean="0"/>
              <a:t> que se le </a:t>
            </a:r>
            <a:r>
              <a:rPr lang="en-US" sz="1400" dirty="0" err="1" smtClean="0"/>
              <a:t>asignara</a:t>
            </a:r>
            <a:r>
              <a:rPr lang="en-US" sz="1400" dirty="0" smtClean="0"/>
              <a:t> y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esta</a:t>
            </a:r>
            <a:r>
              <a:rPr lang="en-US" sz="1400" dirty="0" smtClean="0"/>
              <a:t> o no </a:t>
            </a:r>
            <a:r>
              <a:rPr lang="en-US" sz="1400" dirty="0" err="1" smtClean="0"/>
              <a:t>exento</a:t>
            </a:r>
            <a:r>
              <a:rPr lang="en-US" sz="1400" dirty="0" smtClean="0"/>
              <a:t> del IVA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433387" y="1266226"/>
            <a:ext cx="163860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  <a:endParaRPr lang="en-US" sz="1400" dirty="0"/>
          </a:p>
          <a:p>
            <a:r>
              <a:rPr lang="en-US" sz="1400" dirty="0" err="1" smtClean="0"/>
              <a:t>idArticulo</a:t>
            </a:r>
            <a:r>
              <a:rPr lang="en-US" sz="1400" dirty="0" smtClean="0"/>
              <a:t> (PK)</a:t>
            </a:r>
            <a:endParaRPr lang="en-US" sz="1400" dirty="0"/>
          </a:p>
          <a:p>
            <a:r>
              <a:rPr lang="en-US" sz="1400" dirty="0" err="1"/>
              <a:t>Descricorta</a:t>
            </a:r>
            <a:r>
              <a:rPr lang="en-US" sz="1400" dirty="0"/>
              <a:t> 	</a:t>
            </a:r>
          </a:p>
          <a:p>
            <a:r>
              <a:rPr lang="en-US" sz="1400" dirty="0" err="1"/>
              <a:t>Descrilarga</a:t>
            </a:r>
            <a:r>
              <a:rPr lang="en-US" sz="1400" dirty="0"/>
              <a:t>	</a:t>
            </a:r>
          </a:p>
          <a:p>
            <a:r>
              <a:rPr lang="en-US" sz="1400" dirty="0" err="1" smtClean="0"/>
              <a:t>idTipo_Articulo</a:t>
            </a:r>
            <a:r>
              <a:rPr lang="en-US" sz="1400" dirty="0" smtClean="0"/>
              <a:t> (FK)</a:t>
            </a:r>
            <a:endParaRPr lang="en-US" sz="1400" dirty="0"/>
          </a:p>
          <a:p>
            <a:r>
              <a:rPr lang="en-US" sz="1400" dirty="0" err="1"/>
              <a:t>idMarca</a:t>
            </a:r>
            <a:r>
              <a:rPr lang="en-US" sz="1400" dirty="0"/>
              <a:t> </a:t>
            </a:r>
            <a:r>
              <a:rPr lang="en-US" sz="1400" dirty="0" smtClean="0"/>
              <a:t>(FK)</a:t>
            </a:r>
            <a:endParaRPr lang="en-US" sz="1400" dirty="0"/>
          </a:p>
          <a:p>
            <a:r>
              <a:rPr lang="en-US" sz="1400" dirty="0" err="1"/>
              <a:t>Iva_Codigo</a:t>
            </a:r>
            <a:r>
              <a:rPr lang="en-US" sz="1400" dirty="0"/>
              <a:t> </a:t>
            </a:r>
            <a:r>
              <a:rPr lang="en-US" sz="1400" dirty="0" smtClean="0"/>
              <a:t>(FK)</a:t>
            </a:r>
            <a:endParaRPr lang="en-US" sz="1400" dirty="0"/>
          </a:p>
          <a:p>
            <a:r>
              <a:rPr lang="en-US" sz="1400" dirty="0" err="1" smtClean="0"/>
              <a:t>Gravado</a:t>
            </a:r>
            <a:endParaRPr lang="en-US" sz="1400" dirty="0"/>
          </a:p>
          <a:p>
            <a:r>
              <a:rPr lang="en-US" sz="1400" dirty="0" err="1" smtClean="0"/>
              <a:t>Exento</a:t>
            </a:r>
            <a:r>
              <a:rPr lang="en-US" sz="1400" dirty="0"/>
              <a:t>	</a:t>
            </a:r>
          </a:p>
          <a:p>
            <a:r>
              <a:rPr lang="en-US" sz="1400" dirty="0" err="1"/>
              <a:t>idColor</a:t>
            </a:r>
            <a:r>
              <a:rPr lang="en-US" sz="1400" dirty="0"/>
              <a:t> </a:t>
            </a:r>
            <a:r>
              <a:rPr lang="en-US" sz="1400" dirty="0" smtClean="0"/>
              <a:t>(FK)</a:t>
            </a:r>
            <a:endParaRPr lang="en-US" sz="1400" dirty="0"/>
          </a:p>
          <a:p>
            <a:r>
              <a:rPr lang="en-US" sz="1400" dirty="0" err="1" smtClean="0"/>
              <a:t>idUMedida</a:t>
            </a:r>
            <a:r>
              <a:rPr lang="en-US" sz="1400" dirty="0" smtClean="0"/>
              <a:t> (FK)</a:t>
            </a:r>
            <a:endParaRPr lang="en-US" sz="1400" dirty="0"/>
          </a:p>
          <a:p>
            <a:r>
              <a:rPr lang="en-US" sz="1400" dirty="0" err="1"/>
              <a:t>AfectaStock</a:t>
            </a:r>
            <a:r>
              <a:rPr lang="en-US" sz="1400" dirty="0"/>
              <a:t>	</a:t>
            </a:r>
          </a:p>
          <a:p>
            <a:r>
              <a:rPr lang="en-US" sz="1400" dirty="0" err="1"/>
              <a:t>Fecha_ingreso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Precio_compra</a:t>
            </a:r>
            <a:r>
              <a:rPr lang="en-US" sz="1400" dirty="0"/>
              <a:t> </a:t>
            </a:r>
          </a:p>
          <a:p>
            <a:r>
              <a:rPr lang="en-US" sz="1400" dirty="0" err="1" smtClean="0"/>
              <a:t>Precio_costo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basicos</a:t>
            </a:r>
            <a:r>
              <a:rPr lang="en-US" sz="1400" dirty="0" smtClean="0"/>
              <a:t> del </a:t>
            </a:r>
            <a:r>
              <a:rPr lang="en-US" sz="1400" dirty="0" err="1" smtClean="0"/>
              <a:t>producto</a:t>
            </a:r>
            <a:endParaRPr lang="en-US" sz="1400" dirty="0" smtClean="0"/>
          </a:p>
        </p:txBody>
      </p:sp>
      <p:sp>
        <p:nvSpPr>
          <p:cNvPr id="39" name="38 CuadroTexto"/>
          <p:cNvSpPr txBox="1"/>
          <p:nvPr/>
        </p:nvSpPr>
        <p:spPr>
          <a:xfrm>
            <a:off x="5686500" y="1296176"/>
            <a:ext cx="1638605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idEmpresa</a:t>
            </a:r>
            <a:r>
              <a:rPr lang="en-US" sz="1400" dirty="0" smtClean="0"/>
              <a:t> (FK)</a:t>
            </a:r>
          </a:p>
          <a:p>
            <a:r>
              <a:rPr lang="en-US" sz="1400" dirty="0"/>
              <a:t>Debi_fiscal_iva10</a:t>
            </a:r>
          </a:p>
          <a:p>
            <a:r>
              <a:rPr lang="en-US" sz="1400" dirty="0"/>
              <a:t>Debi_fiscal_iva5</a:t>
            </a:r>
          </a:p>
          <a:p>
            <a:r>
              <a:rPr lang="en-US" sz="1400" dirty="0"/>
              <a:t>Cred_fiscal_iva10</a:t>
            </a:r>
          </a:p>
          <a:p>
            <a:r>
              <a:rPr lang="en-US" sz="1400" dirty="0"/>
              <a:t>Cred_fiscal_iva5</a:t>
            </a:r>
          </a:p>
          <a:p>
            <a:r>
              <a:rPr lang="en-US" sz="1400" dirty="0" err="1"/>
              <a:t>Dcto_obtenidos</a:t>
            </a:r>
            <a:endParaRPr lang="en-US" sz="1400" dirty="0"/>
          </a:p>
          <a:p>
            <a:r>
              <a:rPr lang="en-US" sz="1400" dirty="0" err="1"/>
              <a:t>Dif_cambio</a:t>
            </a:r>
            <a:r>
              <a:rPr lang="en-US" sz="1400" dirty="0"/>
              <a:t>	</a:t>
            </a:r>
          </a:p>
          <a:p>
            <a:r>
              <a:rPr lang="en-US" sz="1400" dirty="0" err="1" smtClean="0"/>
              <a:t>Resul_ejercicio</a:t>
            </a:r>
            <a:endParaRPr lang="en-US" sz="1400" dirty="0"/>
          </a:p>
          <a:p>
            <a:r>
              <a:rPr lang="en-US" sz="1400" dirty="0" err="1"/>
              <a:t>idMoneda</a:t>
            </a:r>
            <a:endParaRPr lang="en-US" sz="1400" dirty="0"/>
          </a:p>
          <a:p>
            <a:r>
              <a:rPr lang="en-US" sz="1400" dirty="0" err="1"/>
              <a:t>Tpa_compra</a:t>
            </a:r>
            <a:r>
              <a:rPr lang="en-US" sz="1400" dirty="0"/>
              <a:t>	</a:t>
            </a:r>
          </a:p>
          <a:p>
            <a:r>
              <a:rPr lang="en-US" sz="1400" dirty="0" err="1"/>
              <a:t>Tpa_venta</a:t>
            </a:r>
            <a:r>
              <a:rPr lang="en-US" sz="1400" dirty="0"/>
              <a:t>	</a:t>
            </a:r>
          </a:p>
          <a:p>
            <a:r>
              <a:rPr lang="en-US" sz="1400" dirty="0" err="1" smtClean="0"/>
              <a:t>Tpa_Notacre</a:t>
            </a:r>
            <a:endParaRPr lang="en-US" sz="1400" dirty="0"/>
          </a:p>
          <a:p>
            <a:r>
              <a:rPr lang="en-US" sz="1400" dirty="0" err="1"/>
              <a:t>Tpa_Cobro</a:t>
            </a:r>
            <a:r>
              <a:rPr lang="en-US" sz="1400" dirty="0"/>
              <a:t>	</a:t>
            </a:r>
          </a:p>
          <a:p>
            <a:r>
              <a:rPr lang="en-US" sz="1400" dirty="0" err="1" smtClean="0"/>
              <a:t>Tpa_Notacreprov</a:t>
            </a:r>
            <a:endParaRPr lang="en-US" sz="1400" dirty="0"/>
          </a:p>
          <a:p>
            <a:r>
              <a:rPr lang="en-US" sz="1400" dirty="0" err="1"/>
              <a:t>Tpa_Deposito</a:t>
            </a:r>
            <a:endParaRPr lang="en-US" sz="1400" dirty="0"/>
          </a:p>
          <a:p>
            <a:r>
              <a:rPr lang="en-US" sz="1400" dirty="0" err="1"/>
              <a:t>Tpa_OrdenPago</a:t>
            </a:r>
            <a:endParaRPr lang="en-US" sz="1400" dirty="0"/>
          </a:p>
          <a:p>
            <a:r>
              <a:rPr lang="en-US" sz="1400" dirty="0" err="1" smtClean="0"/>
              <a:t>Tpa_apertura</a:t>
            </a:r>
            <a:endParaRPr lang="en-US" sz="1400" dirty="0"/>
          </a:p>
          <a:p>
            <a:r>
              <a:rPr lang="en-US" sz="1400" dirty="0" err="1" smtClean="0"/>
              <a:t>Tpa_cierre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err="1" smtClean="0"/>
              <a:t>Datos</a:t>
            </a:r>
            <a:r>
              <a:rPr lang="en-US" sz="1400" dirty="0" smtClean="0"/>
              <a:t> </a:t>
            </a:r>
            <a:r>
              <a:rPr lang="en-US" sz="1400" dirty="0" err="1" smtClean="0"/>
              <a:t>basicos</a:t>
            </a:r>
            <a:r>
              <a:rPr lang="en-US" sz="1400" dirty="0" smtClean="0"/>
              <a:t> de </a:t>
            </a:r>
            <a:r>
              <a:rPr lang="en-US" sz="1400" dirty="0" err="1" smtClean="0"/>
              <a:t>configuracion</a:t>
            </a:r>
            <a:r>
              <a:rPr lang="en-US" sz="1400" dirty="0" smtClean="0"/>
              <a:t> </a:t>
            </a:r>
            <a:r>
              <a:rPr lang="en-US" sz="1400" dirty="0" err="1" smtClean="0"/>
              <a:t>contable</a:t>
            </a:r>
            <a:r>
              <a:rPr lang="en-US" sz="1400" dirty="0" smtClean="0"/>
              <a:t> para las </a:t>
            </a:r>
            <a:r>
              <a:rPr lang="en-US" sz="1400" dirty="0" err="1" smtClean="0"/>
              <a:t>cuentas</a:t>
            </a:r>
            <a:r>
              <a:rPr lang="en-US" sz="1400" dirty="0" smtClean="0"/>
              <a:t> y </a:t>
            </a:r>
            <a:r>
              <a:rPr lang="en-US" sz="1400" dirty="0" err="1" smtClean="0"/>
              <a:t>tipos</a:t>
            </a:r>
            <a:r>
              <a:rPr lang="en-US" sz="1400" dirty="0" smtClean="0"/>
              <a:t> de </a:t>
            </a:r>
            <a:r>
              <a:rPr lang="en-US" sz="1400" dirty="0" err="1" smtClean="0"/>
              <a:t>asiento</a:t>
            </a:r>
            <a:endParaRPr lang="en-US" sz="1400" dirty="0" smtClean="0"/>
          </a:p>
        </p:txBody>
      </p:sp>
      <p:sp>
        <p:nvSpPr>
          <p:cNvPr id="40" name="39 CuadroTexto"/>
          <p:cNvSpPr txBox="1"/>
          <p:nvPr/>
        </p:nvSpPr>
        <p:spPr>
          <a:xfrm>
            <a:off x="425182" y="116632"/>
            <a:ext cx="745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REFERENCIAS SOBRE LAS TABLAS</a:t>
            </a:r>
            <a:endParaRPr lang="es-MX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762</Words>
  <Application>Microsoft Office PowerPoint</Application>
  <PresentationFormat>Presentación en pantalla (4:3)</PresentationFormat>
  <Paragraphs>341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hogar</dc:creator>
  <cp:lastModifiedBy>hogar</cp:lastModifiedBy>
  <cp:revision>34</cp:revision>
  <dcterms:created xsi:type="dcterms:W3CDTF">2017-10-27T16:26:45Z</dcterms:created>
  <dcterms:modified xsi:type="dcterms:W3CDTF">2017-10-27T20:29:00Z</dcterms:modified>
</cp:coreProperties>
</file>