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9"/>
  </p:notesMasterIdLst>
  <p:sldIdLst>
    <p:sldId id="257" r:id="rId2"/>
    <p:sldId id="258" r:id="rId3"/>
    <p:sldId id="259" r:id="rId4"/>
    <p:sldId id="279" r:id="rId5"/>
    <p:sldId id="278" r:id="rId6"/>
    <p:sldId id="280" r:id="rId7"/>
    <p:sldId id="260" r:id="rId8"/>
    <p:sldId id="261" r:id="rId9"/>
    <p:sldId id="262" r:id="rId10"/>
    <p:sldId id="263" r:id="rId11"/>
    <p:sldId id="264" r:id="rId12"/>
    <p:sldId id="265" r:id="rId13"/>
    <p:sldId id="281" r:id="rId14"/>
    <p:sldId id="266" r:id="rId15"/>
    <p:sldId id="267" r:id="rId16"/>
    <p:sldId id="268" r:id="rId17"/>
    <p:sldId id="269" r:id="rId18"/>
    <p:sldId id="270" r:id="rId19"/>
    <p:sldId id="283" r:id="rId20"/>
    <p:sldId id="284" r:id="rId21"/>
    <p:sldId id="271" r:id="rId22"/>
    <p:sldId id="272" r:id="rId23"/>
    <p:sldId id="273" r:id="rId24"/>
    <p:sldId id="274" r:id="rId25"/>
    <p:sldId id="275" r:id="rId26"/>
    <p:sldId id="277" r:id="rId27"/>
    <p:sldId id="276" r:id="rId28"/>
  </p:sldIdLst>
  <p:sldSz cx="9144000" cy="5143500" type="screen16x9"/>
  <p:notesSz cx="6858000" cy="9144000"/>
  <p:embeddedFontLst>
    <p:embeddedFont>
      <p:font typeface="Arvo" panose="020B0604020202020204" charset="0"/>
      <p:regular r:id="rId30"/>
      <p:bold r:id="rId31"/>
      <p:italic r:id="rId32"/>
      <p:boldItalic r:id="rId33"/>
    </p:embeddedFont>
    <p:embeddedFont>
      <p:font typeface="Berlin Sans FB" panose="020E0602020502020306" pitchFamily="34" charset="0"/>
      <p:regular r:id="rId34"/>
      <p:bold r:id="rId35"/>
    </p:embeddedFont>
    <p:embeddedFont>
      <p:font typeface="Calibri" panose="020F0502020204030204" pitchFamily="34" charset="0"/>
      <p:regular r:id="rId36"/>
      <p:bold r:id="rId37"/>
      <p:italic r:id="rId38"/>
      <p:boldItalic r:id="rId39"/>
    </p:embeddedFont>
    <p:embeddedFont>
      <p:font typeface="Impact" panose="020B0806030902050204" pitchFamily="34" charset="0"/>
      <p:regular r:id="rId40"/>
    </p:embeddedFont>
    <p:embeddedFont>
      <p:font typeface="Roboto Condensed" panose="020B0604020202020204" charset="0"/>
      <p:regular r:id="rId41"/>
      <p:bold r:id="rId42"/>
      <p:italic r:id="rId43"/>
      <p:boldItalic r:id="rId44"/>
    </p:embeddedFont>
    <p:embeddedFont>
      <p:font typeface="Roboto Condensed Light"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379" y="4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778"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79"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468325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048662" name="Google Shape;130;g501c7cddc8_1_1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3" name="Google Shape;131;g501c7cddc8_1_1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497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1048647" name="Google Shape;226;g50ae16e5e9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8" name="Google Shape;227;g50ae16e5e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48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048639" name="Google Shape;13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40" name="Google Shape;13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2263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1048615" name="Google Shape;237;g50ae16e5e9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6" name="Google Shape;238;g50ae16e5e9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394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048592"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593" name="Google Shape;1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388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1048610" name="Google Shape;250;g50ae16e5e9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1" name="Google Shape;251;g50ae16e5e9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991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048628" name="Google Shape;18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29" name="Google Shape;1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183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048667" name="Google Shape;143;g50ae16e5e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8" name="Google Shape;144;g50ae16e5e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8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048672" name="Google Shape;151;g50ae16e5e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3" name="Google Shape;152;g50ae16e5e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05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048677" name="Google Shape;170;g50ae16e5e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8" name="Google Shape;171;g50ae16e5e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201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048685" name="Google Shape;176;g50ae16e5e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86" name="Google Shape;177;g50ae16e5e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08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706"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707"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158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1048718" name="Google Shape;201;g50ae16e5e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19" name="Google Shape;202;g50ae16e5e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395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23" name="Google Shape;214;g50ae16e5e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24" name="Google Shape;215;g50ae16e5e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529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048734" name="Google Shape;11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735" name="Google Shape;1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2000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48649"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68" name="Google Shape;11;p2"/>
          <p:cNvGrpSpPr/>
          <p:nvPr/>
        </p:nvGrpSpPr>
        <p:grpSpPr>
          <a:xfrm>
            <a:off x="0" y="-7088"/>
            <a:ext cx="8661398" cy="5150588"/>
            <a:chOff x="0" y="-7088"/>
            <a:chExt cx="8661398" cy="5150588"/>
          </a:xfrm>
        </p:grpSpPr>
        <p:sp>
          <p:nvSpPr>
            <p:cNvPr id="1048650"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51"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69" name="Google Shape;14;p2"/>
          <p:cNvGrpSpPr/>
          <p:nvPr/>
        </p:nvGrpSpPr>
        <p:grpSpPr>
          <a:xfrm rot="10800000" flipH="1">
            <a:off x="1" y="1090763"/>
            <a:ext cx="8847502" cy="2961974"/>
            <a:chOff x="-8178042" y="-4493254"/>
            <a:chExt cx="19483597" cy="6522736"/>
          </a:xfrm>
        </p:grpSpPr>
        <p:sp>
          <p:nvSpPr>
            <p:cNvPr id="1048652"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048653"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70" name="Google Shape;17;p2"/>
          <p:cNvGrpSpPr/>
          <p:nvPr/>
        </p:nvGrpSpPr>
        <p:grpSpPr>
          <a:xfrm>
            <a:off x="3677236" y="4278349"/>
            <a:ext cx="5480828" cy="432996"/>
            <a:chOff x="5582265" y="4646738"/>
            <a:chExt cx="5480828" cy="432996"/>
          </a:xfrm>
        </p:grpSpPr>
        <p:sp>
          <p:nvSpPr>
            <p:cNvPr id="1048654"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 name="Google Shape;19;p2"/>
            <p:cNvGrpSpPr/>
            <p:nvPr/>
          </p:nvGrpSpPr>
          <p:grpSpPr>
            <a:xfrm flipH="1">
              <a:off x="5585232" y="4646738"/>
              <a:ext cx="5477861" cy="304551"/>
              <a:chOff x="-24158748" y="330075"/>
              <a:chExt cx="30568423" cy="1699506"/>
            </a:xfrm>
          </p:grpSpPr>
          <p:sp>
            <p:nvSpPr>
              <p:cNvPr id="1048655"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56"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48657" name="Google Shape;22;p2"/>
          <p:cNvSpPr txBox="1">
            <a:spLocks noGrp="1"/>
          </p:cNvSpPr>
          <p:nvPr>
            <p:ph type="ctrTitle"/>
          </p:nvPr>
        </p:nvSpPr>
        <p:spPr>
          <a:xfrm>
            <a:off x="685800" y="1090750"/>
            <a:ext cx="5367900" cy="29619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grpSp>
        <p:nvGrpSpPr>
          <p:cNvPr id="38" name="Google Shape;24;p3"/>
          <p:cNvGrpSpPr/>
          <p:nvPr/>
        </p:nvGrpSpPr>
        <p:grpSpPr>
          <a:xfrm>
            <a:off x="-4" y="41"/>
            <a:ext cx="7072430" cy="1327314"/>
            <a:chOff x="-4" y="41"/>
            <a:chExt cx="7072430" cy="1327314"/>
          </a:xfrm>
        </p:grpSpPr>
        <p:sp>
          <p:nvSpPr>
            <p:cNvPr id="1048594" name="Google Shape;25;p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39" name="Google Shape;26;p3"/>
            <p:cNvGrpSpPr/>
            <p:nvPr/>
          </p:nvGrpSpPr>
          <p:grpSpPr>
            <a:xfrm rot="10800000" flipH="1">
              <a:off x="3" y="41"/>
              <a:ext cx="6756168" cy="1327314"/>
              <a:chOff x="-2168138" y="330075"/>
              <a:chExt cx="8650663" cy="1699506"/>
            </a:xfrm>
          </p:grpSpPr>
          <p:sp>
            <p:nvSpPr>
              <p:cNvPr id="1048595" name="Google Shape;27;p3"/>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048596" name="Google Shape;28;p3"/>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40" name="Google Shape;29;p3"/>
            <p:cNvGrpSpPr/>
            <p:nvPr/>
          </p:nvGrpSpPr>
          <p:grpSpPr>
            <a:xfrm rot="10800000" flipH="1">
              <a:off x="-4" y="381008"/>
              <a:ext cx="7072430" cy="771743"/>
              <a:chOff x="-9092084" y="330075"/>
              <a:chExt cx="15574609" cy="1699501"/>
            </a:xfrm>
          </p:grpSpPr>
          <p:sp>
            <p:nvSpPr>
              <p:cNvPr id="1048597" name="Google Shape;30;p3"/>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048598" name="Google Shape;31;p3"/>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41" name="Google Shape;32;p3"/>
          <p:cNvGrpSpPr/>
          <p:nvPr/>
        </p:nvGrpSpPr>
        <p:grpSpPr>
          <a:xfrm>
            <a:off x="6946842" y="4472723"/>
            <a:ext cx="2202830" cy="670795"/>
            <a:chOff x="5575242" y="4472723"/>
            <a:chExt cx="2202830" cy="670795"/>
          </a:xfrm>
        </p:grpSpPr>
        <p:sp>
          <p:nvSpPr>
            <p:cNvPr id="1048599" name="Google Shape;33;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34;p3"/>
            <p:cNvGrpSpPr/>
            <p:nvPr/>
          </p:nvGrpSpPr>
          <p:grpSpPr>
            <a:xfrm flipH="1">
              <a:off x="5734850" y="4472723"/>
              <a:ext cx="2040837" cy="670795"/>
              <a:chOff x="1297954" y="330075"/>
              <a:chExt cx="5169293" cy="1699506"/>
            </a:xfrm>
          </p:grpSpPr>
          <p:sp>
            <p:nvSpPr>
              <p:cNvPr id="1048600" name="Google Shape;35;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01" name="Google Shape;36;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 name="Google Shape;37;p3"/>
            <p:cNvGrpSpPr/>
            <p:nvPr/>
          </p:nvGrpSpPr>
          <p:grpSpPr>
            <a:xfrm flipH="1">
              <a:off x="5578209" y="4646738"/>
              <a:ext cx="2199863" cy="304563"/>
              <a:chOff x="-5827153" y="330075"/>
              <a:chExt cx="12276019" cy="1699569"/>
            </a:xfrm>
          </p:grpSpPr>
          <p:sp>
            <p:nvSpPr>
              <p:cNvPr id="1048602" name="Google Shape;38;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03" name="Google Shape;39;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48604" name="Google Shape;40;p3"/>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000"/>
              <a:buNone/>
            </a:lvl1pPr>
            <a:lvl2pPr lvl="1" algn="l">
              <a:lnSpc>
                <a:spcPct val="100000"/>
              </a:lnSpc>
              <a:spcBef>
                <a:spcPts val="0"/>
              </a:spcBef>
              <a:spcAft>
                <a:spcPts val="0"/>
              </a:spcAft>
              <a:buSzPts val="2000"/>
              <a:buNone/>
            </a:lvl2pPr>
            <a:lvl3pPr lvl="2" algn="l">
              <a:lnSpc>
                <a:spcPct val="100000"/>
              </a:lnSpc>
              <a:spcBef>
                <a:spcPts val="0"/>
              </a:spcBef>
              <a:spcAft>
                <a:spcPts val="0"/>
              </a:spcAft>
              <a:buSzPts val="2000"/>
              <a:buNone/>
            </a:lvl3pPr>
            <a:lvl4pPr lvl="3" algn="l">
              <a:lnSpc>
                <a:spcPct val="100000"/>
              </a:lnSpc>
              <a:spcBef>
                <a:spcPts val="0"/>
              </a:spcBef>
              <a:spcAft>
                <a:spcPts val="0"/>
              </a:spcAft>
              <a:buSzPts val="2000"/>
              <a:buNone/>
            </a:lvl4pPr>
            <a:lvl5pPr lvl="4" algn="l">
              <a:lnSpc>
                <a:spcPct val="100000"/>
              </a:lnSpc>
              <a:spcBef>
                <a:spcPts val="0"/>
              </a:spcBef>
              <a:spcAft>
                <a:spcPts val="0"/>
              </a:spcAft>
              <a:buSzPts val="2000"/>
              <a:buNone/>
            </a:lvl5pPr>
            <a:lvl6pPr lvl="5" algn="l">
              <a:lnSpc>
                <a:spcPct val="100000"/>
              </a:lnSpc>
              <a:spcBef>
                <a:spcPts val="0"/>
              </a:spcBef>
              <a:spcAft>
                <a:spcPts val="0"/>
              </a:spcAft>
              <a:buSzPts val="2000"/>
              <a:buNone/>
            </a:lvl6pPr>
            <a:lvl7pPr lvl="6" algn="l">
              <a:lnSpc>
                <a:spcPct val="100000"/>
              </a:lnSpc>
              <a:spcBef>
                <a:spcPts val="0"/>
              </a:spcBef>
              <a:spcAft>
                <a:spcPts val="0"/>
              </a:spcAft>
              <a:buSzPts val="2000"/>
              <a:buNone/>
            </a:lvl7pPr>
            <a:lvl8pPr lvl="7" algn="l">
              <a:lnSpc>
                <a:spcPct val="100000"/>
              </a:lnSpc>
              <a:spcBef>
                <a:spcPts val="0"/>
              </a:spcBef>
              <a:spcAft>
                <a:spcPts val="0"/>
              </a:spcAft>
              <a:buSzPts val="2000"/>
              <a:buNone/>
            </a:lvl8pPr>
            <a:lvl9pPr lvl="8" algn="l">
              <a:lnSpc>
                <a:spcPct val="100000"/>
              </a:lnSpc>
              <a:spcBef>
                <a:spcPts val="0"/>
              </a:spcBef>
              <a:spcAft>
                <a:spcPts val="0"/>
              </a:spcAft>
              <a:buSzPts val="2000"/>
              <a:buNone/>
            </a:lvl9pPr>
          </a:lstStyle>
          <a:p>
            <a:endParaRPr/>
          </a:p>
        </p:txBody>
      </p:sp>
      <p:sp>
        <p:nvSpPr>
          <p:cNvPr id="1048605" name="Google Shape;41;p3"/>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lgn="l">
              <a:lnSpc>
                <a:spcPct val="100000"/>
              </a:lnSpc>
              <a:spcBef>
                <a:spcPts val="600"/>
              </a:spcBef>
              <a:spcAft>
                <a:spcPts val="0"/>
              </a:spcAft>
              <a:buSzPts val="2400"/>
              <a:buChar char="▰"/>
            </a:lvl1pPr>
            <a:lvl2pPr marL="914400" lvl="1" indent="-381000" algn="l">
              <a:lnSpc>
                <a:spcPct val="100000"/>
              </a:lnSpc>
              <a:spcBef>
                <a:spcPts val="1000"/>
              </a:spcBef>
              <a:spcAft>
                <a:spcPts val="0"/>
              </a:spcAft>
              <a:buSzPts val="2400"/>
              <a:buChar char="▻"/>
            </a:lvl2pPr>
            <a:lvl3pPr marL="1371600" lvl="2" indent="-381000" algn="l">
              <a:lnSpc>
                <a:spcPct val="100000"/>
              </a:lnSpc>
              <a:spcBef>
                <a:spcPts val="1000"/>
              </a:spcBef>
              <a:spcAft>
                <a:spcPts val="0"/>
              </a:spcAft>
              <a:buSzPts val="2400"/>
              <a:buChar char="▻"/>
            </a:lvl3pPr>
            <a:lvl4pPr marL="1828800" lvl="3" indent="-381000" algn="l">
              <a:lnSpc>
                <a:spcPct val="100000"/>
              </a:lnSpc>
              <a:spcBef>
                <a:spcPts val="1000"/>
              </a:spcBef>
              <a:spcAft>
                <a:spcPts val="0"/>
              </a:spcAft>
              <a:buSzPts val="2400"/>
              <a:buChar char="▻"/>
            </a:lvl4pPr>
            <a:lvl5pPr marL="2286000" lvl="4" indent="-381000" algn="l">
              <a:lnSpc>
                <a:spcPct val="100000"/>
              </a:lnSpc>
              <a:spcBef>
                <a:spcPts val="1000"/>
              </a:spcBef>
              <a:spcAft>
                <a:spcPts val="0"/>
              </a:spcAft>
              <a:buSzPts val="2400"/>
              <a:buChar char="▻"/>
            </a:lvl5pPr>
            <a:lvl6pPr marL="2743200" lvl="5" indent="-381000" algn="l">
              <a:lnSpc>
                <a:spcPct val="100000"/>
              </a:lnSpc>
              <a:spcBef>
                <a:spcPts val="1000"/>
              </a:spcBef>
              <a:spcAft>
                <a:spcPts val="0"/>
              </a:spcAft>
              <a:buSzPts val="2400"/>
              <a:buChar char="▻"/>
            </a:lvl6pPr>
            <a:lvl7pPr marL="3200400" lvl="6" indent="-381000" algn="l">
              <a:lnSpc>
                <a:spcPct val="100000"/>
              </a:lnSpc>
              <a:spcBef>
                <a:spcPts val="1000"/>
              </a:spcBef>
              <a:spcAft>
                <a:spcPts val="0"/>
              </a:spcAft>
              <a:buSzPts val="2400"/>
              <a:buChar char="▻"/>
            </a:lvl7pPr>
            <a:lvl8pPr marL="3657600" lvl="7" indent="-381000" algn="l">
              <a:lnSpc>
                <a:spcPct val="100000"/>
              </a:lnSpc>
              <a:spcBef>
                <a:spcPts val="1000"/>
              </a:spcBef>
              <a:spcAft>
                <a:spcPts val="0"/>
              </a:spcAft>
              <a:buSzPts val="2400"/>
              <a:buChar char="▻"/>
            </a:lvl8pPr>
            <a:lvl9pPr marL="4114800" lvl="8" indent="-381000" algn="l">
              <a:lnSpc>
                <a:spcPct val="100000"/>
              </a:lnSpc>
              <a:spcBef>
                <a:spcPts val="1000"/>
              </a:spcBef>
              <a:spcAft>
                <a:spcPts val="1000"/>
              </a:spcAft>
              <a:buSzPts val="2400"/>
              <a:buChar char="▻"/>
            </a:lvl9pPr>
          </a:lstStyle>
          <a:p>
            <a:endParaRPr/>
          </a:p>
        </p:txBody>
      </p:sp>
      <p:sp>
        <p:nvSpPr>
          <p:cNvPr id="1048606" name="Google Shape;42;p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2"/>
        <p:cNvGrpSpPr/>
        <p:nvPr/>
      </p:nvGrpSpPr>
      <p:grpSpPr>
        <a:xfrm>
          <a:off x="0" y="0"/>
          <a:ext cx="0" cy="0"/>
          <a:chOff x="0" y="0"/>
          <a:chExt cx="0" cy="0"/>
        </a:xfrm>
      </p:grpSpPr>
      <p:grpSp>
        <p:nvGrpSpPr>
          <p:cNvPr id="123" name="Google Shape;63;p5"/>
          <p:cNvGrpSpPr/>
          <p:nvPr/>
        </p:nvGrpSpPr>
        <p:grpSpPr>
          <a:xfrm>
            <a:off x="-4" y="41"/>
            <a:ext cx="7072430" cy="1327314"/>
            <a:chOff x="-4" y="41"/>
            <a:chExt cx="7072430" cy="1327314"/>
          </a:xfrm>
        </p:grpSpPr>
        <p:sp>
          <p:nvSpPr>
            <p:cNvPr id="1048764" name="Google Shape;64;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24" name="Google Shape;65;p5"/>
            <p:cNvGrpSpPr/>
            <p:nvPr/>
          </p:nvGrpSpPr>
          <p:grpSpPr>
            <a:xfrm rot="10800000" flipH="1">
              <a:off x="3" y="41"/>
              <a:ext cx="6756168" cy="1327314"/>
              <a:chOff x="-2168138" y="330075"/>
              <a:chExt cx="8650663" cy="1699506"/>
            </a:xfrm>
          </p:grpSpPr>
          <p:sp>
            <p:nvSpPr>
              <p:cNvPr id="1048765" name="Google Shape;66;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048766" name="Google Shape;67;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25" name="Google Shape;68;p5"/>
            <p:cNvGrpSpPr/>
            <p:nvPr/>
          </p:nvGrpSpPr>
          <p:grpSpPr>
            <a:xfrm rot="10800000" flipH="1">
              <a:off x="-4" y="381008"/>
              <a:ext cx="7072430" cy="771743"/>
              <a:chOff x="-9092084" y="330075"/>
              <a:chExt cx="15574609" cy="1699501"/>
            </a:xfrm>
          </p:grpSpPr>
          <p:sp>
            <p:nvSpPr>
              <p:cNvPr id="1048767" name="Google Shape;69;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048768" name="Google Shape;70;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26" name="Google Shape;71;p5"/>
          <p:cNvGrpSpPr/>
          <p:nvPr/>
        </p:nvGrpSpPr>
        <p:grpSpPr>
          <a:xfrm>
            <a:off x="6946842" y="4472723"/>
            <a:ext cx="2202830" cy="670795"/>
            <a:chOff x="5575242" y="4472723"/>
            <a:chExt cx="2202830" cy="670795"/>
          </a:xfrm>
        </p:grpSpPr>
        <p:sp>
          <p:nvSpPr>
            <p:cNvPr id="1048769" name="Google Shape;72;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7" name="Google Shape;73;p5"/>
            <p:cNvGrpSpPr/>
            <p:nvPr/>
          </p:nvGrpSpPr>
          <p:grpSpPr>
            <a:xfrm flipH="1">
              <a:off x="5734850" y="4472723"/>
              <a:ext cx="2040837" cy="670795"/>
              <a:chOff x="1297954" y="330075"/>
              <a:chExt cx="5169293" cy="1699506"/>
            </a:xfrm>
          </p:grpSpPr>
          <p:sp>
            <p:nvSpPr>
              <p:cNvPr id="1048770" name="Google Shape;74;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71" name="Google Shape;75;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 name="Google Shape;76;p5"/>
            <p:cNvGrpSpPr/>
            <p:nvPr/>
          </p:nvGrpSpPr>
          <p:grpSpPr>
            <a:xfrm flipH="1">
              <a:off x="5578209" y="4646738"/>
              <a:ext cx="2199863" cy="304563"/>
              <a:chOff x="-5827153" y="330075"/>
              <a:chExt cx="12276019" cy="1699569"/>
            </a:xfrm>
          </p:grpSpPr>
          <p:sp>
            <p:nvSpPr>
              <p:cNvPr id="1048772" name="Google Shape;77;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73" name="Google Shape;78;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48774" name="Google Shape;79;p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000"/>
              <a:buNone/>
            </a:lvl1pPr>
            <a:lvl2pPr lvl="1" algn="l">
              <a:lnSpc>
                <a:spcPct val="100000"/>
              </a:lnSpc>
              <a:spcBef>
                <a:spcPts val="0"/>
              </a:spcBef>
              <a:spcAft>
                <a:spcPts val="0"/>
              </a:spcAft>
              <a:buSzPts val="2000"/>
              <a:buNone/>
            </a:lvl2pPr>
            <a:lvl3pPr lvl="2" algn="l">
              <a:lnSpc>
                <a:spcPct val="100000"/>
              </a:lnSpc>
              <a:spcBef>
                <a:spcPts val="0"/>
              </a:spcBef>
              <a:spcAft>
                <a:spcPts val="0"/>
              </a:spcAft>
              <a:buSzPts val="2000"/>
              <a:buNone/>
            </a:lvl3pPr>
            <a:lvl4pPr lvl="3" algn="l">
              <a:lnSpc>
                <a:spcPct val="100000"/>
              </a:lnSpc>
              <a:spcBef>
                <a:spcPts val="0"/>
              </a:spcBef>
              <a:spcAft>
                <a:spcPts val="0"/>
              </a:spcAft>
              <a:buSzPts val="2000"/>
              <a:buNone/>
            </a:lvl4pPr>
            <a:lvl5pPr lvl="4" algn="l">
              <a:lnSpc>
                <a:spcPct val="100000"/>
              </a:lnSpc>
              <a:spcBef>
                <a:spcPts val="0"/>
              </a:spcBef>
              <a:spcAft>
                <a:spcPts val="0"/>
              </a:spcAft>
              <a:buSzPts val="2000"/>
              <a:buNone/>
            </a:lvl5pPr>
            <a:lvl6pPr lvl="5" algn="l">
              <a:lnSpc>
                <a:spcPct val="100000"/>
              </a:lnSpc>
              <a:spcBef>
                <a:spcPts val="0"/>
              </a:spcBef>
              <a:spcAft>
                <a:spcPts val="0"/>
              </a:spcAft>
              <a:buSzPts val="2000"/>
              <a:buNone/>
            </a:lvl6pPr>
            <a:lvl7pPr lvl="6" algn="l">
              <a:lnSpc>
                <a:spcPct val="100000"/>
              </a:lnSpc>
              <a:spcBef>
                <a:spcPts val="0"/>
              </a:spcBef>
              <a:spcAft>
                <a:spcPts val="0"/>
              </a:spcAft>
              <a:buSzPts val="2000"/>
              <a:buNone/>
            </a:lvl7pPr>
            <a:lvl8pPr lvl="7" algn="l">
              <a:lnSpc>
                <a:spcPct val="100000"/>
              </a:lnSpc>
              <a:spcBef>
                <a:spcPts val="0"/>
              </a:spcBef>
              <a:spcAft>
                <a:spcPts val="0"/>
              </a:spcAft>
              <a:buSzPts val="2000"/>
              <a:buNone/>
            </a:lvl8pPr>
            <a:lvl9pPr lvl="8" algn="l">
              <a:lnSpc>
                <a:spcPct val="100000"/>
              </a:lnSpc>
              <a:spcBef>
                <a:spcPts val="0"/>
              </a:spcBef>
              <a:spcAft>
                <a:spcPts val="0"/>
              </a:spcAft>
              <a:buSzPts val="2000"/>
              <a:buNone/>
            </a:lvl9pPr>
          </a:lstStyle>
          <a:p>
            <a:endParaRPr/>
          </a:p>
        </p:txBody>
      </p:sp>
      <p:sp>
        <p:nvSpPr>
          <p:cNvPr id="1048775" name="Google Shape;80;p5"/>
          <p:cNvSpPr txBox="1">
            <a:spLocks noGrp="1"/>
          </p:cNvSpPr>
          <p:nvPr>
            <p:ph type="body" idx="1"/>
          </p:nvPr>
        </p:nvSpPr>
        <p:spPr>
          <a:xfrm>
            <a:off x="814275" y="1537988"/>
            <a:ext cx="3378300" cy="2724300"/>
          </a:xfrm>
          <a:prstGeom prst="rect">
            <a:avLst/>
          </a:prstGeom>
          <a:noFill/>
          <a:ln>
            <a:noFill/>
          </a:ln>
        </p:spPr>
        <p:txBody>
          <a:bodyPr spcFirstLastPara="1" wrap="square" lIns="91425" tIns="91425" rIns="91425" bIns="91425" anchor="t" anchorCtr="0"/>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1048776" name="Google Shape;81;p5"/>
          <p:cNvSpPr txBox="1">
            <a:spLocks noGrp="1"/>
          </p:cNvSpPr>
          <p:nvPr>
            <p:ph type="body" idx="2"/>
          </p:nvPr>
        </p:nvSpPr>
        <p:spPr>
          <a:xfrm>
            <a:off x="4396123" y="1537988"/>
            <a:ext cx="3378300" cy="2724300"/>
          </a:xfrm>
          <a:prstGeom prst="rect">
            <a:avLst/>
          </a:prstGeom>
          <a:noFill/>
          <a:ln>
            <a:noFill/>
          </a:ln>
        </p:spPr>
        <p:txBody>
          <a:bodyPr spcFirstLastPara="1" wrap="square" lIns="91425" tIns="91425" rIns="91425" bIns="91425" anchor="t" anchorCtr="0"/>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1048777" name="Google Shape;82;p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3"/>
        <p:cNvGrpSpPr/>
        <p:nvPr/>
      </p:nvGrpSpPr>
      <p:grpSpPr>
        <a:xfrm>
          <a:off x="0" y="0"/>
          <a:ext cx="0" cy="0"/>
          <a:chOff x="0" y="0"/>
          <a:chExt cx="0" cy="0"/>
        </a:xfrm>
      </p:grpSpPr>
      <p:grpSp>
        <p:nvGrpSpPr>
          <p:cNvPr id="116" name="Google Shape;84;p6"/>
          <p:cNvGrpSpPr/>
          <p:nvPr/>
        </p:nvGrpSpPr>
        <p:grpSpPr>
          <a:xfrm>
            <a:off x="-4" y="41"/>
            <a:ext cx="7072430" cy="1327314"/>
            <a:chOff x="-4" y="41"/>
            <a:chExt cx="7072430" cy="1327314"/>
          </a:xfrm>
        </p:grpSpPr>
        <p:sp>
          <p:nvSpPr>
            <p:cNvPr id="1048749" name="Google Shape;85;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17" name="Google Shape;86;p6"/>
            <p:cNvGrpSpPr/>
            <p:nvPr/>
          </p:nvGrpSpPr>
          <p:grpSpPr>
            <a:xfrm rot="10800000" flipH="1">
              <a:off x="3" y="41"/>
              <a:ext cx="6756168" cy="1327314"/>
              <a:chOff x="-2168138" y="330075"/>
              <a:chExt cx="8650663" cy="1699506"/>
            </a:xfrm>
          </p:grpSpPr>
          <p:sp>
            <p:nvSpPr>
              <p:cNvPr id="1048750" name="Google Shape;87;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048751" name="Google Shape;88;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18" name="Google Shape;89;p6"/>
            <p:cNvGrpSpPr/>
            <p:nvPr/>
          </p:nvGrpSpPr>
          <p:grpSpPr>
            <a:xfrm rot="10800000" flipH="1">
              <a:off x="-4" y="381008"/>
              <a:ext cx="7072430" cy="771743"/>
              <a:chOff x="-9092084" y="330075"/>
              <a:chExt cx="15574609" cy="1699501"/>
            </a:xfrm>
          </p:grpSpPr>
          <p:sp>
            <p:nvSpPr>
              <p:cNvPr id="1048752" name="Google Shape;90;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048753" name="Google Shape;91;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19" name="Google Shape;92;p6"/>
          <p:cNvGrpSpPr/>
          <p:nvPr/>
        </p:nvGrpSpPr>
        <p:grpSpPr>
          <a:xfrm>
            <a:off x="6946842" y="4472723"/>
            <a:ext cx="2202830" cy="670795"/>
            <a:chOff x="5575242" y="4472723"/>
            <a:chExt cx="2202830" cy="670795"/>
          </a:xfrm>
        </p:grpSpPr>
        <p:sp>
          <p:nvSpPr>
            <p:cNvPr id="1048754" name="Google Shape;93;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94;p6"/>
            <p:cNvGrpSpPr/>
            <p:nvPr/>
          </p:nvGrpSpPr>
          <p:grpSpPr>
            <a:xfrm flipH="1">
              <a:off x="5734850" y="4472723"/>
              <a:ext cx="2040837" cy="670795"/>
              <a:chOff x="1297954" y="330075"/>
              <a:chExt cx="5169293" cy="1699506"/>
            </a:xfrm>
          </p:grpSpPr>
          <p:sp>
            <p:nvSpPr>
              <p:cNvPr id="1048755" name="Google Shape;95;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56" name="Google Shape;96;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 name="Google Shape;97;p6"/>
            <p:cNvGrpSpPr/>
            <p:nvPr/>
          </p:nvGrpSpPr>
          <p:grpSpPr>
            <a:xfrm flipH="1">
              <a:off x="5578209" y="4646738"/>
              <a:ext cx="2199863" cy="304563"/>
              <a:chOff x="-5827153" y="330075"/>
              <a:chExt cx="12276019" cy="1699569"/>
            </a:xfrm>
          </p:grpSpPr>
          <p:sp>
            <p:nvSpPr>
              <p:cNvPr id="1048757" name="Google Shape;98;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58" name="Google Shape;99;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48759" name="Google Shape;100;p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000"/>
              <a:buNone/>
            </a:lvl1pPr>
            <a:lvl2pPr lvl="1" algn="l">
              <a:lnSpc>
                <a:spcPct val="100000"/>
              </a:lnSpc>
              <a:spcBef>
                <a:spcPts val="0"/>
              </a:spcBef>
              <a:spcAft>
                <a:spcPts val="0"/>
              </a:spcAft>
              <a:buSzPts val="2000"/>
              <a:buNone/>
            </a:lvl2pPr>
            <a:lvl3pPr lvl="2" algn="l">
              <a:lnSpc>
                <a:spcPct val="100000"/>
              </a:lnSpc>
              <a:spcBef>
                <a:spcPts val="0"/>
              </a:spcBef>
              <a:spcAft>
                <a:spcPts val="0"/>
              </a:spcAft>
              <a:buSzPts val="2000"/>
              <a:buNone/>
            </a:lvl3pPr>
            <a:lvl4pPr lvl="3" algn="l">
              <a:lnSpc>
                <a:spcPct val="100000"/>
              </a:lnSpc>
              <a:spcBef>
                <a:spcPts val="0"/>
              </a:spcBef>
              <a:spcAft>
                <a:spcPts val="0"/>
              </a:spcAft>
              <a:buSzPts val="2000"/>
              <a:buNone/>
            </a:lvl4pPr>
            <a:lvl5pPr lvl="4" algn="l">
              <a:lnSpc>
                <a:spcPct val="100000"/>
              </a:lnSpc>
              <a:spcBef>
                <a:spcPts val="0"/>
              </a:spcBef>
              <a:spcAft>
                <a:spcPts val="0"/>
              </a:spcAft>
              <a:buSzPts val="2000"/>
              <a:buNone/>
            </a:lvl5pPr>
            <a:lvl6pPr lvl="5" algn="l">
              <a:lnSpc>
                <a:spcPct val="100000"/>
              </a:lnSpc>
              <a:spcBef>
                <a:spcPts val="0"/>
              </a:spcBef>
              <a:spcAft>
                <a:spcPts val="0"/>
              </a:spcAft>
              <a:buSzPts val="2000"/>
              <a:buNone/>
            </a:lvl6pPr>
            <a:lvl7pPr lvl="6" algn="l">
              <a:lnSpc>
                <a:spcPct val="100000"/>
              </a:lnSpc>
              <a:spcBef>
                <a:spcPts val="0"/>
              </a:spcBef>
              <a:spcAft>
                <a:spcPts val="0"/>
              </a:spcAft>
              <a:buSzPts val="2000"/>
              <a:buNone/>
            </a:lvl7pPr>
            <a:lvl8pPr lvl="7" algn="l">
              <a:lnSpc>
                <a:spcPct val="100000"/>
              </a:lnSpc>
              <a:spcBef>
                <a:spcPts val="0"/>
              </a:spcBef>
              <a:spcAft>
                <a:spcPts val="0"/>
              </a:spcAft>
              <a:buSzPts val="2000"/>
              <a:buNone/>
            </a:lvl8pPr>
            <a:lvl9pPr lvl="8" algn="l">
              <a:lnSpc>
                <a:spcPct val="100000"/>
              </a:lnSpc>
              <a:spcBef>
                <a:spcPts val="0"/>
              </a:spcBef>
              <a:spcAft>
                <a:spcPts val="0"/>
              </a:spcAft>
              <a:buSzPts val="2000"/>
              <a:buNone/>
            </a:lvl9pPr>
          </a:lstStyle>
          <a:p>
            <a:endParaRPr/>
          </a:p>
        </p:txBody>
      </p:sp>
      <p:sp>
        <p:nvSpPr>
          <p:cNvPr id="1048760" name="Google Shape;101;p6"/>
          <p:cNvSpPr txBox="1">
            <a:spLocks noGrp="1"/>
          </p:cNvSpPr>
          <p:nvPr>
            <p:ph type="body" idx="1"/>
          </p:nvPr>
        </p:nvSpPr>
        <p:spPr>
          <a:xfrm>
            <a:off x="870450" y="1545076"/>
            <a:ext cx="2247900" cy="2709900"/>
          </a:xfrm>
          <a:prstGeom prst="rect">
            <a:avLst/>
          </a:prstGeom>
          <a:noFill/>
          <a:ln>
            <a:noFill/>
          </a:ln>
        </p:spPr>
        <p:txBody>
          <a:bodyPr spcFirstLastPara="1" wrap="square" lIns="91425" tIns="91425" rIns="91425" bIns="91425" anchor="t" anchorCtr="0"/>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048761" name="Google Shape;102;p6"/>
          <p:cNvSpPr txBox="1">
            <a:spLocks noGrp="1"/>
          </p:cNvSpPr>
          <p:nvPr>
            <p:ph type="body" idx="2"/>
          </p:nvPr>
        </p:nvSpPr>
        <p:spPr>
          <a:xfrm>
            <a:off x="3233637" y="1545076"/>
            <a:ext cx="2247900" cy="2709900"/>
          </a:xfrm>
          <a:prstGeom prst="rect">
            <a:avLst/>
          </a:prstGeom>
          <a:noFill/>
          <a:ln>
            <a:noFill/>
          </a:ln>
        </p:spPr>
        <p:txBody>
          <a:bodyPr spcFirstLastPara="1" wrap="square" lIns="91425" tIns="91425" rIns="91425" bIns="91425" anchor="t" anchorCtr="0"/>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048762" name="Google Shape;103;p6"/>
          <p:cNvSpPr txBox="1">
            <a:spLocks noGrp="1"/>
          </p:cNvSpPr>
          <p:nvPr>
            <p:ph type="body" idx="3"/>
          </p:nvPr>
        </p:nvSpPr>
        <p:spPr>
          <a:xfrm>
            <a:off x="5540650" y="1545076"/>
            <a:ext cx="2247900" cy="2709900"/>
          </a:xfrm>
          <a:prstGeom prst="rect">
            <a:avLst/>
          </a:prstGeom>
          <a:noFill/>
          <a:ln>
            <a:noFill/>
          </a:ln>
        </p:spPr>
        <p:txBody>
          <a:bodyPr spcFirstLastPara="1" wrap="square" lIns="91425" tIns="91425" rIns="91425" bIns="91425" anchor="t" anchorCtr="0"/>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048763" name="Google Shape;104;p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48736" name="Google Shape;106;p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lang="en-GB"/>
          </a:p>
        </p:txBody>
      </p:sp>
      <p:grpSp>
        <p:nvGrpSpPr>
          <p:cNvPr id="108" name="Google Shape;107;p7"/>
          <p:cNvGrpSpPr/>
          <p:nvPr/>
        </p:nvGrpSpPr>
        <p:grpSpPr>
          <a:xfrm>
            <a:off x="6946842" y="4472723"/>
            <a:ext cx="2202830" cy="670795"/>
            <a:chOff x="5575242" y="4472723"/>
            <a:chExt cx="2202830" cy="670795"/>
          </a:xfrm>
        </p:grpSpPr>
        <p:sp>
          <p:nvSpPr>
            <p:cNvPr id="1048737" name="Google Shape;108;p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9" name="Google Shape;109;p7"/>
            <p:cNvGrpSpPr/>
            <p:nvPr/>
          </p:nvGrpSpPr>
          <p:grpSpPr>
            <a:xfrm flipH="1">
              <a:off x="5734850" y="4472723"/>
              <a:ext cx="2040837" cy="670795"/>
              <a:chOff x="1297954" y="330075"/>
              <a:chExt cx="5169293" cy="1699506"/>
            </a:xfrm>
          </p:grpSpPr>
          <p:sp>
            <p:nvSpPr>
              <p:cNvPr id="1048738" name="Google Shape;110;p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39" name="Google Shape;111;p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 name="Google Shape;112;p7"/>
            <p:cNvGrpSpPr/>
            <p:nvPr/>
          </p:nvGrpSpPr>
          <p:grpSpPr>
            <a:xfrm flipH="1">
              <a:off x="5578209" y="4646738"/>
              <a:ext cx="2199863" cy="304563"/>
              <a:chOff x="-5827153" y="330075"/>
              <a:chExt cx="12276019" cy="1699569"/>
            </a:xfrm>
          </p:grpSpPr>
          <p:sp>
            <p:nvSpPr>
              <p:cNvPr id="1048740" name="Google Shape;113;p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41" name="Google Shape;114;p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1" name="Google Shape;115;p7"/>
          <p:cNvGrpSpPr/>
          <p:nvPr/>
        </p:nvGrpSpPr>
        <p:grpSpPr>
          <a:xfrm rot="10800000">
            <a:off x="-8" y="-2"/>
            <a:ext cx="2202830" cy="670795"/>
            <a:chOff x="5575242" y="4472723"/>
            <a:chExt cx="2202830" cy="670795"/>
          </a:xfrm>
        </p:grpSpPr>
        <p:sp>
          <p:nvSpPr>
            <p:cNvPr id="1048742" name="Google Shape;116;p7"/>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7;p7"/>
            <p:cNvGrpSpPr/>
            <p:nvPr/>
          </p:nvGrpSpPr>
          <p:grpSpPr>
            <a:xfrm flipH="1">
              <a:off x="5734850" y="4472723"/>
              <a:ext cx="2040837" cy="670795"/>
              <a:chOff x="1297954" y="330075"/>
              <a:chExt cx="5169293" cy="1699506"/>
            </a:xfrm>
          </p:grpSpPr>
          <p:sp>
            <p:nvSpPr>
              <p:cNvPr id="1048743" name="Google Shape;118;p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44" name="Google Shape;119;p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 name="Google Shape;120;p7"/>
            <p:cNvGrpSpPr/>
            <p:nvPr/>
          </p:nvGrpSpPr>
          <p:grpSpPr>
            <a:xfrm flipH="1">
              <a:off x="5578209" y="4646738"/>
              <a:ext cx="2199863" cy="304563"/>
              <a:chOff x="-5827153" y="330075"/>
              <a:chExt cx="12276019" cy="1699569"/>
            </a:xfrm>
          </p:grpSpPr>
          <p:sp>
            <p:nvSpPr>
              <p:cNvPr id="1048745" name="Google Shape;121;p7"/>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46" name="Google Shape;122;p7"/>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048617" name="Google Shape;12;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18" name="Google Shape;13;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1048619" name="Google Shape;14;p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20" name="Google Shape;15;p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21" name="Google Shape;16;p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048579" name="Google Shape;18;p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80" name="Google Shape;19;p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lstStyle>
            <a:lvl1pPr marL="342900" lvl="0" indent="-257175" algn="l">
              <a:lnSpc>
                <a:spcPct val="90000"/>
              </a:lnSpc>
              <a:spcBef>
                <a:spcPts val="750"/>
              </a:spcBef>
              <a:spcAft>
                <a:spcPts val="0"/>
              </a:spcAft>
              <a:buClr>
                <a:schemeClr val="dk1"/>
              </a:buClr>
              <a:buSzPts val="1800"/>
              <a:buChar char="•"/>
            </a:lvl1pPr>
            <a:lvl2pPr marL="685800" lvl="1" indent="-257175" algn="l">
              <a:lnSpc>
                <a:spcPct val="90000"/>
              </a:lnSpc>
              <a:spcBef>
                <a:spcPts val="375"/>
              </a:spcBef>
              <a:spcAft>
                <a:spcPts val="0"/>
              </a:spcAft>
              <a:buClr>
                <a:schemeClr val="dk1"/>
              </a:buClr>
              <a:buSzPts val="1800"/>
              <a:buChar char="•"/>
            </a:lvl2pPr>
            <a:lvl3pPr marL="1028700" lvl="2" indent="-257175" algn="l">
              <a:lnSpc>
                <a:spcPct val="90000"/>
              </a:lnSpc>
              <a:spcBef>
                <a:spcPts val="375"/>
              </a:spcBef>
              <a:spcAft>
                <a:spcPts val="0"/>
              </a:spcAft>
              <a:buClr>
                <a:schemeClr val="dk1"/>
              </a:buClr>
              <a:buSzPts val="1800"/>
              <a:buChar char="•"/>
            </a:lvl3pPr>
            <a:lvl4pPr marL="1371600" lvl="3" indent="-257175" algn="l">
              <a:lnSpc>
                <a:spcPct val="90000"/>
              </a:lnSpc>
              <a:spcBef>
                <a:spcPts val="375"/>
              </a:spcBef>
              <a:spcAft>
                <a:spcPts val="0"/>
              </a:spcAft>
              <a:buClr>
                <a:schemeClr val="dk1"/>
              </a:buClr>
              <a:buSzPts val="1800"/>
              <a:buChar char="•"/>
            </a:lvl4pPr>
            <a:lvl5pPr marL="1714500" lvl="4" indent="-257175" algn="l">
              <a:lnSpc>
                <a:spcPct val="90000"/>
              </a:lnSpc>
              <a:spcBef>
                <a:spcPts val="375"/>
              </a:spcBef>
              <a:spcAft>
                <a:spcPts val="0"/>
              </a:spcAft>
              <a:buClr>
                <a:schemeClr val="dk1"/>
              </a:buClr>
              <a:buSzPts val="1800"/>
              <a:buChar char="•"/>
            </a:lvl5pPr>
            <a:lvl6pPr marL="2057400" lvl="5" indent="-257175" algn="l">
              <a:lnSpc>
                <a:spcPct val="90000"/>
              </a:lnSpc>
              <a:spcBef>
                <a:spcPts val="375"/>
              </a:spcBef>
              <a:spcAft>
                <a:spcPts val="0"/>
              </a:spcAft>
              <a:buClr>
                <a:schemeClr val="dk1"/>
              </a:buClr>
              <a:buSzPts val="1800"/>
              <a:buChar char="•"/>
            </a:lvl6pPr>
            <a:lvl7pPr marL="2400300" lvl="6" indent="-257175" algn="l">
              <a:lnSpc>
                <a:spcPct val="90000"/>
              </a:lnSpc>
              <a:spcBef>
                <a:spcPts val="375"/>
              </a:spcBef>
              <a:spcAft>
                <a:spcPts val="0"/>
              </a:spcAft>
              <a:buClr>
                <a:schemeClr val="dk1"/>
              </a:buClr>
              <a:buSzPts val="1800"/>
              <a:buChar char="•"/>
            </a:lvl7pPr>
            <a:lvl8pPr marL="2743200" lvl="7" indent="-257175" algn="l">
              <a:lnSpc>
                <a:spcPct val="90000"/>
              </a:lnSpc>
              <a:spcBef>
                <a:spcPts val="375"/>
              </a:spcBef>
              <a:spcAft>
                <a:spcPts val="0"/>
              </a:spcAft>
              <a:buClr>
                <a:schemeClr val="dk1"/>
              </a:buClr>
              <a:buSzPts val="1800"/>
              <a:buChar char="•"/>
            </a:lvl8pPr>
            <a:lvl9pPr marL="3086100" lvl="8" indent="-257175" algn="l">
              <a:lnSpc>
                <a:spcPct val="90000"/>
              </a:lnSpc>
              <a:spcBef>
                <a:spcPts val="375"/>
              </a:spcBef>
              <a:spcAft>
                <a:spcPts val="0"/>
              </a:spcAft>
              <a:buClr>
                <a:schemeClr val="dk1"/>
              </a:buClr>
              <a:buSzPts val="1800"/>
              <a:buChar char="•"/>
            </a:lvl9pPr>
          </a:lstStyle>
          <a:p>
            <a:endParaRPr/>
          </a:p>
        </p:txBody>
      </p:sp>
      <p:sp>
        <p:nvSpPr>
          <p:cNvPr id="1048581" name="Google Shape;20;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2" name="Google Shape;21;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3" name="Google Shape;22;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a:p>
        </p:txBody>
      </p:sp>
      <p:sp>
        <p:nvSpPr>
          <p:cNvPr id="104857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104857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jpeg"/><Relationship Id="rId11" Type="http://schemas.openxmlformats.org/officeDocument/2006/relationships/image" Target="../media/image16.jpeg"/><Relationship Id="rId5" Type="http://schemas.openxmlformats.org/officeDocument/2006/relationships/image" Target="../media/image13.jpeg"/><Relationship Id="rId10" Type="http://schemas.openxmlformats.org/officeDocument/2006/relationships/image" Target="../media/image1.jpeg"/><Relationship Id="rId4" Type="http://schemas.openxmlformats.org/officeDocument/2006/relationships/image" Target="../media/image12.png"/><Relationship Id="rId9"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8.jpe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10"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4.jpeg"/><Relationship Id="rId10" Type="http://schemas.openxmlformats.org/officeDocument/2006/relationships/image" Target="../media/image27.jpeg"/><Relationship Id="rId4" Type="http://schemas.openxmlformats.org/officeDocument/2006/relationships/image" Target="../media/image11.png"/><Relationship Id="rId9"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jp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ctrTitle"/>
          </p:nvPr>
        </p:nvSpPr>
        <p:spPr>
          <a:xfrm>
            <a:off x="685800" y="1090750"/>
            <a:ext cx="6788888" cy="2961900"/>
          </a:xfrm>
        </p:spPr>
        <p:txBody>
          <a:bodyPr/>
          <a:lstStyle/>
          <a:p>
            <a:r>
              <a:rPr lang="en-GB" sz="4000" dirty="0">
                <a:solidFill>
                  <a:schemeClr val="bg1"/>
                </a:solidFill>
                <a:latin typeface="Roboto Condensed" panose="020B0604020202020204" charset="0"/>
                <a:ea typeface="Roboto Condensed" panose="020B0604020202020204" charset="0"/>
                <a:cs typeface="Times New Roman"/>
                <a:sym typeface="Times New Roman"/>
              </a:rPr>
              <a:t>AN INTELLIGENT TOOL TO ASSIST IN MAKING SMARTER PROPERTY DECISIONS </a:t>
            </a:r>
            <a:br>
              <a:rPr lang="en-GB" sz="4000" dirty="0">
                <a:solidFill>
                  <a:schemeClr val="bg1"/>
                </a:solidFill>
                <a:latin typeface="Roboto Condensed" panose="020B0604020202020204" charset="0"/>
                <a:ea typeface="Roboto Condensed" panose="020B0604020202020204" charset="0"/>
                <a:cs typeface="Times New Roman"/>
                <a:sym typeface="Times New Roman"/>
              </a:rPr>
            </a:br>
            <a:r>
              <a:rPr lang="en-GB" sz="2000" b="0" dirty="0">
                <a:solidFill>
                  <a:schemeClr val="bg1"/>
                </a:solidFill>
                <a:latin typeface="Roboto Condensed" panose="020B0604020202020204" charset="0"/>
                <a:ea typeface="Roboto Condensed" panose="020B0604020202020204" charset="0"/>
                <a:cs typeface="Times New Roman"/>
                <a:sym typeface="Times New Roman"/>
              </a:rPr>
              <a:t>Project ID : </a:t>
            </a:r>
            <a:r>
              <a:rPr lang="en-US" sz="2000" b="0" dirty="0">
                <a:solidFill>
                  <a:schemeClr val="bg1"/>
                </a:solidFill>
                <a:latin typeface="Roboto Condensed" panose="020B0604020202020204" charset="0"/>
                <a:ea typeface="Roboto Condensed" panose="020B0604020202020204" charset="0"/>
                <a:cs typeface="Times New Roman"/>
                <a:sym typeface="Times New Roman"/>
              </a:rPr>
              <a:t>19-010</a:t>
            </a:r>
            <a:endParaRPr lang="en-US" sz="4000" dirty="0">
              <a:solidFill>
                <a:schemeClr val="bg1"/>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048682" name="Google Shape;179;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Sub Objectives</a:t>
            </a:r>
            <a:endParaRPr sz="3600" dirty="0"/>
          </a:p>
        </p:txBody>
      </p:sp>
      <p:sp>
        <p:nvSpPr>
          <p:cNvPr id="1048683" name="Google Shape;180;p16"/>
          <p:cNvSpPr txBox="1">
            <a:spLocks noGrp="1"/>
          </p:cNvSpPr>
          <p:nvPr>
            <p:ph type="body" idx="1"/>
          </p:nvPr>
        </p:nvSpPr>
        <p:spPr>
          <a:xfrm>
            <a:off x="243099" y="1397479"/>
            <a:ext cx="8496863" cy="3353446"/>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a:buNone/>
            </a:pPr>
            <a:r>
              <a:rPr lang="en-GB" sz="2000" dirty="0">
                <a:solidFill>
                  <a:schemeClr val="dk1"/>
                </a:solidFill>
                <a:latin typeface="Roboto Condensed Light" panose="020B0604020202020204" charset="0"/>
                <a:ea typeface="Roboto Condensed Light" panose="020B0604020202020204" charset="0"/>
                <a:cs typeface="Times New Roman"/>
                <a:sym typeface="Times New Roman"/>
              </a:rPr>
              <a:t>●  Identifying the most accurate methodology of application of conventional and non-conventional techniques in the domain of current value prediction following the Sales Comparison Approach and optimizing the same</a:t>
            </a:r>
            <a:endParaRPr sz="2000" dirty="0">
              <a:solidFill>
                <a:schemeClr val="dk1"/>
              </a:solidFill>
              <a:latin typeface="Roboto Condensed Light" panose="020B0604020202020204" charset="0"/>
              <a:ea typeface="Roboto Condensed Light" panose="020B0604020202020204" charset="0"/>
              <a:cs typeface="Times New Roman"/>
              <a:sym typeface="Times New Roman"/>
            </a:endParaRPr>
          </a:p>
          <a:p>
            <a:pPr marL="0" lvl="0" indent="0" algn="l" rtl="0">
              <a:spcBef>
                <a:spcPts val="600"/>
              </a:spcBef>
              <a:spcAft>
                <a:spcPts val="0"/>
              </a:spcAft>
              <a:buClr>
                <a:schemeClr val="dk1"/>
              </a:buClr>
              <a:buSzPts val="1100"/>
              <a:buFont typeface="Arial"/>
              <a:buNone/>
            </a:pPr>
            <a:r>
              <a:rPr lang="en-GB" sz="2000" dirty="0">
                <a:solidFill>
                  <a:schemeClr val="dk1"/>
                </a:solidFill>
                <a:latin typeface="Roboto Condensed Light" panose="020B0604020202020204" charset="0"/>
                <a:ea typeface="Roboto Condensed Light" panose="020B0604020202020204" charset="0"/>
                <a:cs typeface="Times New Roman"/>
                <a:sym typeface="Times New Roman"/>
              </a:rPr>
              <a:t> </a:t>
            </a:r>
            <a:endParaRPr sz="2000" dirty="0">
              <a:solidFill>
                <a:schemeClr val="dk1"/>
              </a:solidFill>
              <a:latin typeface="Roboto Condensed Light" panose="020B0604020202020204" charset="0"/>
              <a:ea typeface="Roboto Condensed Light" panose="020B0604020202020204" charset="0"/>
              <a:cs typeface="Times New Roman"/>
              <a:sym typeface="Times New Roman"/>
            </a:endParaRPr>
          </a:p>
          <a:p>
            <a:pPr marL="0" lvl="0" indent="0" algn="l" rtl="0">
              <a:spcBef>
                <a:spcPts val="600"/>
              </a:spcBef>
              <a:spcAft>
                <a:spcPts val="0"/>
              </a:spcAft>
              <a:buClr>
                <a:schemeClr val="dk1"/>
              </a:buClr>
              <a:buSzPts val="1100"/>
              <a:buFont typeface="Arial"/>
              <a:buNone/>
            </a:pPr>
            <a:r>
              <a:rPr lang="en-GB" sz="2000" dirty="0">
                <a:solidFill>
                  <a:schemeClr val="dk1"/>
                </a:solidFill>
                <a:latin typeface="Roboto Condensed Light" panose="020B0604020202020204" charset="0"/>
                <a:ea typeface="Roboto Condensed Light" panose="020B0604020202020204" charset="0"/>
                <a:cs typeface="Times New Roman"/>
                <a:sym typeface="Times New Roman"/>
              </a:rPr>
              <a:t>●  Identifying method to predict future value based on the fluctuation rates, records of weather conditions and the effect of proposed development plans on the future price of the selected land plot</a:t>
            </a:r>
            <a:endParaRPr sz="2000" dirty="0">
              <a:solidFill>
                <a:schemeClr val="dk1"/>
              </a:solidFill>
              <a:latin typeface="Roboto Condensed Light" panose="020B0604020202020204" charset="0"/>
              <a:ea typeface="Roboto Condensed Light" panose="020B0604020202020204" charset="0"/>
              <a:cs typeface="Times New Roman"/>
              <a:sym typeface="Times New Roman"/>
            </a:endParaRPr>
          </a:p>
          <a:p>
            <a:pPr marL="0" lvl="0" indent="0" algn="l" rtl="0">
              <a:spcBef>
                <a:spcPts val="600"/>
              </a:spcBef>
              <a:spcAft>
                <a:spcPts val="0"/>
              </a:spcAft>
              <a:buClr>
                <a:schemeClr val="dk1"/>
              </a:buClr>
              <a:buSzPts val="1100"/>
              <a:buFont typeface="Arial"/>
              <a:buNone/>
            </a:pPr>
            <a:r>
              <a:rPr lang="en-GB" sz="1600" dirty="0">
                <a:solidFill>
                  <a:schemeClr val="dk1"/>
                </a:solidFill>
                <a:latin typeface="Roboto Condensed Light" panose="020B0604020202020204" charset="0"/>
                <a:ea typeface="Roboto Condensed Light" panose="020B0604020202020204" charset="0"/>
                <a:cs typeface="Times New Roman"/>
                <a:sym typeface="Times New Roman"/>
              </a:rPr>
              <a:t> </a:t>
            </a:r>
            <a:endParaRPr sz="1200" dirty="0"/>
          </a:p>
        </p:txBody>
      </p:sp>
      <p:sp>
        <p:nvSpPr>
          <p:cNvPr id="1048684"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ctrTitle"/>
          </p:nvPr>
        </p:nvSpPr>
        <p:spPr/>
        <p:txBody>
          <a:bodyPr/>
          <a:lstStyle/>
          <a:p>
            <a:r>
              <a:rPr lang="en-US" dirty="0"/>
              <a:t>	System Diagram</a:t>
            </a: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2097182" name="Google Shape;84;p13"/>
          <p:cNvPicPr preferRelativeResize="0">
            <a:picLocks/>
          </p:cNvPicPr>
          <p:nvPr/>
        </p:nvPicPr>
        <p:blipFill rotWithShape="1">
          <a:blip r:embed="rId3">
            <a:alphaModFix/>
          </a:blip>
          <a:srcRect/>
          <a:stretch>
            <a:fillRect/>
          </a:stretch>
        </p:blipFill>
        <p:spPr>
          <a:xfrm>
            <a:off x="110974" y="645709"/>
            <a:ext cx="833718" cy="833718"/>
          </a:xfrm>
          <a:prstGeom prst="rect">
            <a:avLst/>
          </a:prstGeom>
          <a:noFill/>
          <a:ln>
            <a:noFill/>
          </a:ln>
        </p:spPr>
      </p:pic>
      <p:pic>
        <p:nvPicPr>
          <p:cNvPr id="2097183" name="Google Shape;85;p13"/>
          <p:cNvPicPr preferRelativeResize="0">
            <a:picLocks/>
          </p:cNvPicPr>
          <p:nvPr/>
        </p:nvPicPr>
        <p:blipFill rotWithShape="1">
          <a:blip r:embed="rId4">
            <a:alphaModFix/>
          </a:blip>
          <a:srcRect/>
          <a:stretch>
            <a:fillRect/>
          </a:stretch>
        </p:blipFill>
        <p:spPr>
          <a:xfrm>
            <a:off x="557925" y="1558225"/>
            <a:ext cx="943814" cy="943814"/>
          </a:xfrm>
          <a:prstGeom prst="rect">
            <a:avLst/>
          </a:prstGeom>
          <a:noFill/>
          <a:ln>
            <a:noFill/>
          </a:ln>
        </p:spPr>
      </p:pic>
      <p:pic>
        <p:nvPicPr>
          <p:cNvPr id="2097184" name="Google Shape;86;p13"/>
          <p:cNvPicPr preferRelativeResize="0">
            <a:picLocks/>
          </p:cNvPicPr>
          <p:nvPr/>
        </p:nvPicPr>
        <p:blipFill rotWithShape="1">
          <a:blip r:embed="rId5">
            <a:alphaModFix/>
          </a:blip>
          <a:srcRect b="11371"/>
          <a:stretch>
            <a:fillRect/>
          </a:stretch>
        </p:blipFill>
        <p:spPr>
          <a:xfrm>
            <a:off x="139336" y="2774884"/>
            <a:ext cx="1191008" cy="952440"/>
          </a:xfrm>
          <a:prstGeom prst="rect">
            <a:avLst/>
          </a:prstGeom>
          <a:noFill/>
          <a:ln>
            <a:noFill/>
          </a:ln>
        </p:spPr>
      </p:pic>
      <p:pic>
        <p:nvPicPr>
          <p:cNvPr id="2097185" name="Google Shape;87;p13"/>
          <p:cNvPicPr preferRelativeResize="0">
            <a:picLocks/>
          </p:cNvPicPr>
          <p:nvPr/>
        </p:nvPicPr>
        <p:blipFill rotWithShape="1">
          <a:blip r:embed="rId6">
            <a:alphaModFix/>
          </a:blip>
          <a:srcRect/>
          <a:stretch>
            <a:fillRect/>
          </a:stretch>
        </p:blipFill>
        <p:spPr>
          <a:xfrm>
            <a:off x="2693138" y="4032240"/>
            <a:ext cx="831363" cy="831363"/>
          </a:xfrm>
          <a:prstGeom prst="rect">
            <a:avLst/>
          </a:prstGeom>
          <a:noFill/>
          <a:ln>
            <a:noFill/>
          </a:ln>
        </p:spPr>
      </p:pic>
      <p:pic>
        <p:nvPicPr>
          <p:cNvPr id="2097186" name="Google Shape;88;p13"/>
          <p:cNvPicPr preferRelativeResize="0">
            <a:picLocks/>
          </p:cNvPicPr>
          <p:nvPr/>
        </p:nvPicPr>
        <p:blipFill rotWithShape="1">
          <a:blip r:embed="rId7">
            <a:alphaModFix/>
          </a:blip>
          <a:srcRect/>
          <a:stretch>
            <a:fillRect/>
          </a:stretch>
        </p:blipFill>
        <p:spPr>
          <a:xfrm>
            <a:off x="2506518" y="2224540"/>
            <a:ext cx="1017983" cy="1063226"/>
          </a:xfrm>
          <a:prstGeom prst="rect">
            <a:avLst/>
          </a:prstGeom>
          <a:noFill/>
          <a:ln>
            <a:noFill/>
          </a:ln>
        </p:spPr>
      </p:pic>
      <p:pic>
        <p:nvPicPr>
          <p:cNvPr id="2097187" name="Google Shape;89;p13"/>
          <p:cNvPicPr preferRelativeResize="0">
            <a:picLocks/>
          </p:cNvPicPr>
          <p:nvPr/>
        </p:nvPicPr>
        <p:blipFill rotWithShape="1">
          <a:blip r:embed="rId8">
            <a:alphaModFix/>
          </a:blip>
          <a:srcRect l="27010" t="9577" r="54921" b="37266"/>
          <a:stretch>
            <a:fillRect/>
          </a:stretch>
        </p:blipFill>
        <p:spPr>
          <a:xfrm>
            <a:off x="3185709" y="253265"/>
            <a:ext cx="1011097" cy="1711086"/>
          </a:xfrm>
          <a:prstGeom prst="rect">
            <a:avLst/>
          </a:prstGeom>
          <a:noFill/>
          <a:ln>
            <a:noFill/>
          </a:ln>
        </p:spPr>
      </p:pic>
      <p:sp>
        <p:nvSpPr>
          <p:cNvPr id="1048688" name="Google Shape;90;p13"/>
          <p:cNvSpPr/>
          <p:nvPr/>
        </p:nvSpPr>
        <p:spPr>
          <a:xfrm rot="10800000">
            <a:off x="2750435" y="3389193"/>
            <a:ext cx="226920" cy="541979"/>
          </a:xfrm>
          <a:prstGeom prst="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048689" name="Google Shape;91;p13"/>
          <p:cNvSpPr/>
          <p:nvPr/>
        </p:nvSpPr>
        <p:spPr>
          <a:xfrm>
            <a:off x="362260" y="1455906"/>
            <a:ext cx="241001" cy="1211884"/>
          </a:xfrm>
          <a:prstGeom prst="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048690" name="Google Shape;92;p13"/>
          <p:cNvSpPr/>
          <p:nvPr/>
        </p:nvSpPr>
        <p:spPr>
          <a:xfrm rot="-1128081">
            <a:off x="1395397" y="3032865"/>
            <a:ext cx="1159809" cy="21823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048691" name="Google Shape;93;p13"/>
          <p:cNvSpPr/>
          <p:nvPr/>
        </p:nvSpPr>
        <p:spPr>
          <a:xfrm>
            <a:off x="3069346" y="3346847"/>
            <a:ext cx="224363" cy="541979"/>
          </a:xfrm>
          <a:prstGeom prst="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048692" name="Google Shape;94;p13"/>
          <p:cNvSpPr/>
          <p:nvPr/>
        </p:nvSpPr>
        <p:spPr>
          <a:xfrm>
            <a:off x="2950863" y="1210236"/>
            <a:ext cx="440036" cy="949212"/>
          </a:xfrm>
          <a:prstGeom prst="bentArrow">
            <a:avLst>
              <a:gd name="adj1" fmla="val 25000"/>
              <a:gd name="adj2" fmla="val 25000"/>
              <a:gd name="adj3" fmla="val 25000"/>
              <a:gd name="adj4" fmla="val 4375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048693" name="Google Shape;95;p13"/>
          <p:cNvSpPr/>
          <p:nvPr/>
        </p:nvSpPr>
        <p:spPr>
          <a:xfrm rot="7648042">
            <a:off x="4565232" y="916545"/>
            <a:ext cx="243929" cy="1633489"/>
          </a:xfrm>
          <a:prstGeom prst="up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048694" name="Google Shape;96;p13"/>
          <p:cNvSpPr/>
          <p:nvPr/>
        </p:nvSpPr>
        <p:spPr>
          <a:xfrm>
            <a:off x="5726649" y="1154918"/>
            <a:ext cx="142278" cy="459384"/>
          </a:xfrm>
          <a:prstGeom prst="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048695" name="Google Shape;97;p13"/>
          <p:cNvSpPr txBox="1"/>
          <p:nvPr/>
        </p:nvSpPr>
        <p:spPr>
          <a:xfrm>
            <a:off x="5430670" y="357588"/>
            <a:ext cx="876514" cy="692498"/>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Current value Predictor</a:t>
            </a:r>
            <a:endParaRPr sz="1350">
              <a:solidFill>
                <a:schemeClr val="dk1"/>
              </a:solidFill>
              <a:latin typeface="Calibri"/>
              <a:ea typeface="Calibri"/>
              <a:cs typeface="Calibri"/>
              <a:sym typeface="Calibri"/>
            </a:endParaRPr>
          </a:p>
        </p:txBody>
      </p:sp>
      <p:sp>
        <p:nvSpPr>
          <p:cNvPr id="1048696" name="Google Shape;98;p13"/>
          <p:cNvSpPr txBox="1"/>
          <p:nvPr/>
        </p:nvSpPr>
        <p:spPr>
          <a:xfrm>
            <a:off x="5430670" y="1838972"/>
            <a:ext cx="1253465" cy="692498"/>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Optimization unit of current Value</a:t>
            </a:r>
            <a:endParaRPr sz="1350">
              <a:solidFill>
                <a:schemeClr val="dk1"/>
              </a:solidFill>
              <a:latin typeface="Calibri"/>
              <a:ea typeface="Calibri"/>
              <a:cs typeface="Calibri"/>
              <a:sym typeface="Calibri"/>
            </a:endParaRPr>
          </a:p>
        </p:txBody>
      </p:sp>
      <p:grpSp>
        <p:nvGrpSpPr>
          <p:cNvPr id="91" name="Google Shape;99;p13"/>
          <p:cNvGrpSpPr/>
          <p:nvPr/>
        </p:nvGrpSpPr>
        <p:grpSpPr>
          <a:xfrm>
            <a:off x="4409792" y="2634296"/>
            <a:ext cx="3161470" cy="2352208"/>
            <a:chOff x="5920381" y="3440373"/>
            <a:chExt cx="4215293" cy="3136277"/>
          </a:xfrm>
        </p:grpSpPr>
        <p:sp>
          <p:nvSpPr>
            <p:cNvPr id="1048697" name="Google Shape;100;p13"/>
            <p:cNvSpPr/>
            <p:nvPr/>
          </p:nvSpPr>
          <p:spPr>
            <a:xfrm>
              <a:off x="5920381" y="3440373"/>
              <a:ext cx="3957716" cy="3136277"/>
            </a:xfrm>
            <a:prstGeom prst="flowChartConnector">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048698" name="Google Shape;101;p13"/>
            <p:cNvSpPr txBox="1"/>
            <p:nvPr/>
          </p:nvSpPr>
          <p:spPr>
            <a:xfrm>
              <a:off x="7133748" y="5376321"/>
              <a:ext cx="1430703" cy="120032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Future Commercial value predictor</a:t>
              </a:r>
              <a:endParaRPr sz="1350">
                <a:solidFill>
                  <a:schemeClr val="dk1"/>
                </a:solidFill>
                <a:latin typeface="Calibri"/>
                <a:ea typeface="Calibri"/>
                <a:cs typeface="Calibri"/>
                <a:sym typeface="Calibri"/>
              </a:endParaRPr>
            </a:p>
          </p:txBody>
        </p:sp>
        <p:sp>
          <p:nvSpPr>
            <p:cNvPr id="1048699" name="Google Shape;102;p13"/>
            <p:cNvSpPr/>
            <p:nvPr/>
          </p:nvSpPr>
          <p:spPr>
            <a:xfrm rot="5400000">
              <a:off x="6516686" y="5407133"/>
              <a:ext cx="577481" cy="772732"/>
            </a:xfrm>
            <a:prstGeom prst="bentUpArrow">
              <a:avLst>
                <a:gd name="adj1" fmla="val 25000"/>
                <a:gd name="adj2" fmla="val 25000"/>
                <a:gd name="adj3" fmla="val 25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048700" name="Google Shape;103;p13"/>
            <p:cNvSpPr txBox="1"/>
            <p:nvPr/>
          </p:nvSpPr>
          <p:spPr>
            <a:xfrm>
              <a:off x="6154463" y="4027432"/>
              <a:ext cx="1481071" cy="1477328"/>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Effect of Future development calculation unit </a:t>
              </a:r>
              <a:endParaRPr sz="1350">
                <a:solidFill>
                  <a:schemeClr val="dk1"/>
                </a:solidFill>
                <a:latin typeface="Calibri"/>
                <a:ea typeface="Calibri"/>
                <a:cs typeface="Calibri"/>
                <a:sym typeface="Calibri"/>
              </a:endParaRPr>
            </a:p>
          </p:txBody>
        </p:sp>
        <p:sp>
          <p:nvSpPr>
            <p:cNvPr id="1048701" name="Google Shape;104;p13"/>
            <p:cNvSpPr txBox="1"/>
            <p:nvPr/>
          </p:nvSpPr>
          <p:spPr>
            <a:xfrm>
              <a:off x="7953963" y="3802391"/>
              <a:ext cx="2181711" cy="1477328"/>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Effect of past fluctuation rates , weather</a:t>
              </a:r>
              <a:endParaRPr sz="1050"/>
            </a:p>
            <a:p>
              <a:r>
                <a:rPr lang="en-US" sz="1350">
                  <a:solidFill>
                    <a:schemeClr val="dk1"/>
                  </a:solidFill>
                  <a:latin typeface="Calibri"/>
                  <a:ea typeface="Calibri"/>
                  <a:cs typeface="Calibri"/>
                  <a:sym typeface="Calibri"/>
                </a:rPr>
                <a:t>Effects calculation unit</a:t>
              </a:r>
              <a:endParaRPr sz="1350">
                <a:solidFill>
                  <a:schemeClr val="dk1"/>
                </a:solidFill>
                <a:latin typeface="Calibri"/>
                <a:ea typeface="Calibri"/>
                <a:cs typeface="Calibri"/>
                <a:sym typeface="Calibri"/>
              </a:endParaRPr>
            </a:p>
          </p:txBody>
        </p:sp>
        <p:sp>
          <p:nvSpPr>
            <p:cNvPr id="1048702" name="Google Shape;105;p13"/>
            <p:cNvSpPr/>
            <p:nvPr/>
          </p:nvSpPr>
          <p:spPr>
            <a:xfrm rot="-5400000" flipH="1">
              <a:off x="8242181" y="5209008"/>
              <a:ext cx="1097947" cy="619470"/>
            </a:xfrm>
            <a:prstGeom prst="bentUpArrow">
              <a:avLst>
                <a:gd name="adj1" fmla="val 25000"/>
                <a:gd name="adj2" fmla="val 25000"/>
                <a:gd name="adj3" fmla="val 25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grpSp>
      <p:grpSp>
        <p:nvGrpSpPr>
          <p:cNvPr id="92" name="Google Shape;106;p13"/>
          <p:cNvGrpSpPr/>
          <p:nvPr/>
        </p:nvGrpSpPr>
        <p:grpSpPr>
          <a:xfrm>
            <a:off x="7313295" y="655761"/>
            <a:ext cx="1719329" cy="1532245"/>
            <a:chOff x="9749307" y="879547"/>
            <a:chExt cx="2292439" cy="2042993"/>
          </a:xfrm>
        </p:grpSpPr>
        <p:pic>
          <p:nvPicPr>
            <p:cNvPr id="2097188" name="Google Shape;107;p13"/>
            <p:cNvPicPr preferRelativeResize="0">
              <a:picLocks/>
            </p:cNvPicPr>
            <p:nvPr/>
          </p:nvPicPr>
          <p:blipFill rotWithShape="1">
            <a:blip r:embed="rId9">
              <a:alphaModFix/>
            </a:blip>
            <a:srcRect/>
            <a:stretch>
              <a:fillRect/>
            </a:stretch>
          </p:blipFill>
          <p:spPr>
            <a:xfrm>
              <a:off x="9749308" y="1273467"/>
              <a:ext cx="2264399" cy="1649073"/>
            </a:xfrm>
            <a:prstGeom prst="rect">
              <a:avLst/>
            </a:prstGeom>
            <a:noFill/>
            <a:ln>
              <a:noFill/>
            </a:ln>
          </p:spPr>
        </p:pic>
        <p:sp>
          <p:nvSpPr>
            <p:cNvPr id="1048703" name="Google Shape;108;p13"/>
            <p:cNvSpPr txBox="1"/>
            <p:nvPr/>
          </p:nvSpPr>
          <p:spPr>
            <a:xfrm>
              <a:off x="9749307" y="879547"/>
              <a:ext cx="2292439" cy="369332"/>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Report Generator</a:t>
              </a:r>
              <a:endParaRPr sz="1350">
                <a:solidFill>
                  <a:schemeClr val="dk1"/>
                </a:solidFill>
                <a:latin typeface="Calibri"/>
                <a:ea typeface="Calibri"/>
                <a:cs typeface="Calibri"/>
                <a:sym typeface="Calibri"/>
              </a:endParaRPr>
            </a:p>
          </p:txBody>
        </p:sp>
      </p:grpSp>
      <p:pic>
        <p:nvPicPr>
          <p:cNvPr id="2097189" name="Google Shape;109;p13"/>
          <p:cNvPicPr preferRelativeResize="0">
            <a:picLocks/>
          </p:cNvPicPr>
          <p:nvPr/>
        </p:nvPicPr>
        <p:blipFill rotWithShape="1">
          <a:blip r:embed="rId10">
            <a:alphaModFix/>
          </a:blip>
          <a:srcRect/>
          <a:stretch>
            <a:fillRect/>
          </a:stretch>
        </p:blipFill>
        <p:spPr>
          <a:xfrm rot="-2760855">
            <a:off x="6215563" y="1517735"/>
            <a:ext cx="1183034" cy="321060"/>
          </a:xfrm>
          <a:prstGeom prst="rect">
            <a:avLst/>
          </a:prstGeom>
          <a:noFill/>
          <a:ln>
            <a:noFill/>
          </a:ln>
        </p:spPr>
      </p:pic>
      <p:pic>
        <p:nvPicPr>
          <p:cNvPr id="2097190" name="Google Shape;110;p13"/>
          <p:cNvPicPr preferRelativeResize="0">
            <a:picLocks/>
          </p:cNvPicPr>
          <p:nvPr/>
        </p:nvPicPr>
        <p:blipFill rotWithShape="1">
          <a:blip r:embed="rId10">
            <a:alphaModFix/>
          </a:blip>
          <a:srcRect/>
          <a:stretch>
            <a:fillRect/>
          </a:stretch>
        </p:blipFill>
        <p:spPr>
          <a:xfrm rot="8425797" flipH="1">
            <a:off x="6458290" y="2199162"/>
            <a:ext cx="1457309" cy="404532"/>
          </a:xfrm>
          <a:prstGeom prst="rect">
            <a:avLst/>
          </a:prstGeom>
          <a:noFill/>
          <a:ln>
            <a:noFill/>
          </a:ln>
        </p:spPr>
      </p:pic>
      <p:pic>
        <p:nvPicPr>
          <p:cNvPr id="2097191" name="Google Shape;111;p13"/>
          <p:cNvPicPr preferRelativeResize="0">
            <a:picLocks/>
          </p:cNvPicPr>
          <p:nvPr/>
        </p:nvPicPr>
        <p:blipFill rotWithShape="1">
          <a:blip r:embed="rId10">
            <a:alphaModFix/>
          </a:blip>
          <a:srcRect/>
          <a:stretch>
            <a:fillRect/>
          </a:stretch>
        </p:blipFill>
        <p:spPr>
          <a:xfrm flipH="1">
            <a:off x="283478" y="10875"/>
            <a:ext cx="7826656" cy="810197"/>
          </a:xfrm>
          <a:prstGeom prst="rect">
            <a:avLst/>
          </a:prstGeom>
          <a:noFill/>
          <a:ln>
            <a:noFill/>
          </a:ln>
        </p:spPr>
      </p:pic>
      <p:sp>
        <p:nvSpPr>
          <p:cNvPr id="1048704" name="Google Shape;112;p13"/>
          <p:cNvSpPr/>
          <p:nvPr/>
        </p:nvSpPr>
        <p:spPr>
          <a:xfrm rot="5240511">
            <a:off x="4639451" y="296905"/>
            <a:ext cx="252318" cy="935669"/>
          </a:xfrm>
          <a:prstGeom prst="up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048705" name="Google Shape;113;p13"/>
          <p:cNvSpPr/>
          <p:nvPr/>
        </p:nvSpPr>
        <p:spPr>
          <a:xfrm rot="-1849497">
            <a:off x="4128343" y="1632341"/>
            <a:ext cx="317378" cy="1624239"/>
          </a:xfrm>
          <a:prstGeom prst="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7182"/>
                                        </p:tgtEl>
                                        <p:attrNameLst>
                                          <p:attrName>style.visibility</p:attrName>
                                        </p:attrNameLst>
                                      </p:cBhvr>
                                      <p:to>
                                        <p:strVal val="visible"/>
                                      </p:to>
                                    </p:set>
                                    <p:animEffect transition="in" filter="fade">
                                      <p:cBhvr>
                                        <p:cTn id="7" dur="1000"/>
                                        <p:tgtEl>
                                          <p:spTgt spid="20971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8689"/>
                                        </p:tgtEl>
                                        <p:attrNameLst>
                                          <p:attrName>style.visibility</p:attrName>
                                        </p:attrNameLst>
                                      </p:cBhvr>
                                      <p:to>
                                        <p:strVal val="visible"/>
                                      </p:to>
                                    </p:set>
                                    <p:animEffect transition="in" filter="fade">
                                      <p:cBhvr>
                                        <p:cTn id="12" dur="500"/>
                                        <p:tgtEl>
                                          <p:spTgt spid="1048689"/>
                                        </p:tgtEl>
                                      </p:cBhvr>
                                    </p:animEffect>
                                  </p:childTnLst>
                                </p:cTn>
                              </p:par>
                              <p:par>
                                <p:cTn id="13" presetID="10" presetClass="entr" presetSubtype="0" fill="hold" nodeType="withEffect">
                                  <p:stCondLst>
                                    <p:cond delay="0"/>
                                  </p:stCondLst>
                                  <p:childTnLst>
                                    <p:set>
                                      <p:cBhvr>
                                        <p:cTn id="14" dur="1" fill="hold">
                                          <p:stCondLst>
                                            <p:cond delay="0"/>
                                          </p:stCondLst>
                                        </p:cTn>
                                        <p:tgtEl>
                                          <p:spTgt spid="2097183"/>
                                        </p:tgtEl>
                                        <p:attrNameLst>
                                          <p:attrName>style.visibility</p:attrName>
                                        </p:attrNameLst>
                                      </p:cBhvr>
                                      <p:to>
                                        <p:strVal val="visible"/>
                                      </p:to>
                                    </p:set>
                                    <p:animEffect transition="in" filter="fade">
                                      <p:cBhvr>
                                        <p:cTn id="15" dur="500"/>
                                        <p:tgtEl>
                                          <p:spTgt spid="209718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97184"/>
                                        </p:tgtEl>
                                        <p:attrNameLst>
                                          <p:attrName>style.visibility</p:attrName>
                                        </p:attrNameLst>
                                      </p:cBhvr>
                                      <p:to>
                                        <p:strVal val="visible"/>
                                      </p:to>
                                    </p:set>
                                    <p:animEffect transition="in" filter="fade">
                                      <p:cBhvr>
                                        <p:cTn id="20" dur="1000"/>
                                        <p:tgtEl>
                                          <p:spTgt spid="209718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48690"/>
                                        </p:tgtEl>
                                        <p:attrNameLst>
                                          <p:attrName>style.visibility</p:attrName>
                                        </p:attrNameLst>
                                      </p:cBhvr>
                                      <p:to>
                                        <p:strVal val="visible"/>
                                      </p:to>
                                    </p:set>
                                    <p:animEffect transition="in" filter="fade">
                                      <p:cBhvr>
                                        <p:cTn id="25" dur="500"/>
                                        <p:tgtEl>
                                          <p:spTgt spid="104869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97185"/>
                                        </p:tgtEl>
                                        <p:attrNameLst>
                                          <p:attrName>style.visibility</p:attrName>
                                        </p:attrNameLst>
                                      </p:cBhvr>
                                      <p:to>
                                        <p:strVal val="visible"/>
                                      </p:to>
                                    </p:set>
                                    <p:animEffect transition="in" filter="fade">
                                      <p:cBhvr>
                                        <p:cTn id="30" dur="1000"/>
                                        <p:tgtEl>
                                          <p:spTgt spid="209718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48688"/>
                                        </p:tgtEl>
                                        <p:attrNameLst>
                                          <p:attrName>style.visibility</p:attrName>
                                        </p:attrNameLst>
                                      </p:cBhvr>
                                      <p:to>
                                        <p:strVal val="visible"/>
                                      </p:to>
                                    </p:set>
                                    <p:animEffect transition="in" filter="fade">
                                      <p:cBhvr>
                                        <p:cTn id="35" dur="500"/>
                                        <p:tgtEl>
                                          <p:spTgt spid="1048688"/>
                                        </p:tgtEl>
                                      </p:cBhvr>
                                    </p:animEffect>
                                  </p:childTnLst>
                                </p:cTn>
                              </p:par>
                              <p:par>
                                <p:cTn id="36" presetID="10" presetClass="entr" presetSubtype="0" fill="hold" nodeType="withEffect">
                                  <p:stCondLst>
                                    <p:cond delay="0"/>
                                  </p:stCondLst>
                                  <p:childTnLst>
                                    <p:set>
                                      <p:cBhvr>
                                        <p:cTn id="37" dur="1" fill="hold">
                                          <p:stCondLst>
                                            <p:cond delay="0"/>
                                          </p:stCondLst>
                                        </p:cTn>
                                        <p:tgtEl>
                                          <p:spTgt spid="2097186"/>
                                        </p:tgtEl>
                                        <p:attrNameLst>
                                          <p:attrName>style.visibility</p:attrName>
                                        </p:attrNameLst>
                                      </p:cBhvr>
                                      <p:to>
                                        <p:strVal val="visible"/>
                                      </p:to>
                                    </p:set>
                                    <p:animEffect transition="in" filter="fade">
                                      <p:cBhvr>
                                        <p:cTn id="38" dur="500"/>
                                        <p:tgtEl>
                                          <p:spTgt spid="209718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48691"/>
                                        </p:tgtEl>
                                        <p:attrNameLst>
                                          <p:attrName>style.visibility</p:attrName>
                                        </p:attrNameLst>
                                      </p:cBhvr>
                                      <p:to>
                                        <p:strVal val="visible"/>
                                      </p:to>
                                    </p:set>
                                    <p:animEffect transition="in" filter="fade">
                                      <p:cBhvr>
                                        <p:cTn id="43" dur="500"/>
                                        <p:tgtEl>
                                          <p:spTgt spid="104869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97187"/>
                                        </p:tgtEl>
                                        <p:attrNameLst>
                                          <p:attrName>style.visibility</p:attrName>
                                        </p:attrNameLst>
                                      </p:cBhvr>
                                      <p:to>
                                        <p:strVal val="visible"/>
                                      </p:to>
                                    </p:set>
                                    <p:animEffect transition="in" filter="fade">
                                      <p:cBhvr>
                                        <p:cTn id="48" dur="1000"/>
                                        <p:tgtEl>
                                          <p:spTgt spid="209718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048692"/>
                                        </p:tgtEl>
                                        <p:attrNameLst>
                                          <p:attrName>style.visibility</p:attrName>
                                        </p:attrNameLst>
                                      </p:cBhvr>
                                      <p:to>
                                        <p:strVal val="visible"/>
                                      </p:to>
                                    </p:set>
                                    <p:animEffect transition="in" filter="fade">
                                      <p:cBhvr>
                                        <p:cTn id="53" dur="500"/>
                                        <p:tgtEl>
                                          <p:spTgt spid="104869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fade">
                                      <p:cBhvr>
                                        <p:cTn id="58" dur="1000"/>
                                        <p:tgtEl>
                                          <p:spTgt spid="91"/>
                                        </p:tgtEl>
                                      </p:cBhvr>
                                    </p:animEffect>
                                  </p:childTnLst>
                                </p:cTn>
                              </p:par>
                              <p:par>
                                <p:cTn id="59" presetID="10" presetClass="entr" presetSubtype="0" fill="hold" nodeType="withEffect">
                                  <p:stCondLst>
                                    <p:cond delay="0"/>
                                  </p:stCondLst>
                                  <p:childTnLst>
                                    <p:set>
                                      <p:cBhvr>
                                        <p:cTn id="60" dur="1" fill="hold">
                                          <p:stCondLst>
                                            <p:cond delay="0"/>
                                          </p:stCondLst>
                                        </p:cTn>
                                        <p:tgtEl>
                                          <p:spTgt spid="1048695"/>
                                        </p:tgtEl>
                                        <p:attrNameLst>
                                          <p:attrName>style.visibility</p:attrName>
                                        </p:attrNameLst>
                                      </p:cBhvr>
                                      <p:to>
                                        <p:strVal val="visible"/>
                                      </p:to>
                                    </p:set>
                                    <p:animEffect transition="in" filter="fade">
                                      <p:cBhvr>
                                        <p:cTn id="61" dur="1000"/>
                                        <p:tgtEl>
                                          <p:spTgt spid="104869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048705"/>
                                        </p:tgtEl>
                                        <p:attrNameLst>
                                          <p:attrName>style.visibility</p:attrName>
                                        </p:attrNameLst>
                                      </p:cBhvr>
                                      <p:to>
                                        <p:strVal val="visible"/>
                                      </p:to>
                                    </p:set>
                                    <p:animEffect transition="in" filter="fade">
                                      <p:cBhvr>
                                        <p:cTn id="66" dur="500"/>
                                        <p:tgtEl>
                                          <p:spTgt spid="1048705"/>
                                        </p:tgtEl>
                                      </p:cBhvr>
                                    </p:animEffect>
                                  </p:childTnLst>
                                </p:cTn>
                              </p:par>
                              <p:par>
                                <p:cTn id="67" presetID="10" presetClass="entr" presetSubtype="0" fill="hold" nodeType="withEffect">
                                  <p:stCondLst>
                                    <p:cond delay="0"/>
                                  </p:stCondLst>
                                  <p:childTnLst>
                                    <p:set>
                                      <p:cBhvr>
                                        <p:cTn id="68" dur="1" fill="hold">
                                          <p:stCondLst>
                                            <p:cond delay="0"/>
                                          </p:stCondLst>
                                        </p:cTn>
                                        <p:tgtEl>
                                          <p:spTgt spid="1048704"/>
                                        </p:tgtEl>
                                        <p:attrNameLst>
                                          <p:attrName>style.visibility</p:attrName>
                                        </p:attrNameLst>
                                      </p:cBhvr>
                                      <p:to>
                                        <p:strVal val="visible"/>
                                      </p:to>
                                    </p:set>
                                    <p:animEffect transition="in" filter="fade">
                                      <p:cBhvr>
                                        <p:cTn id="69" dur="500"/>
                                        <p:tgtEl>
                                          <p:spTgt spid="104870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048694"/>
                                        </p:tgtEl>
                                        <p:attrNameLst>
                                          <p:attrName>style.visibility</p:attrName>
                                        </p:attrNameLst>
                                      </p:cBhvr>
                                      <p:to>
                                        <p:strVal val="visible"/>
                                      </p:to>
                                    </p:set>
                                    <p:animEffect transition="in" filter="fade">
                                      <p:cBhvr>
                                        <p:cTn id="74" dur="500"/>
                                        <p:tgtEl>
                                          <p:spTgt spid="1048694"/>
                                        </p:tgtEl>
                                      </p:cBhvr>
                                    </p:animEffect>
                                  </p:childTnLst>
                                </p:cTn>
                              </p:par>
                              <p:par>
                                <p:cTn id="75" presetID="10" presetClass="entr" presetSubtype="0" fill="hold" nodeType="withEffect">
                                  <p:stCondLst>
                                    <p:cond delay="0"/>
                                  </p:stCondLst>
                                  <p:childTnLst>
                                    <p:set>
                                      <p:cBhvr>
                                        <p:cTn id="76" dur="1" fill="hold">
                                          <p:stCondLst>
                                            <p:cond delay="0"/>
                                          </p:stCondLst>
                                        </p:cTn>
                                        <p:tgtEl>
                                          <p:spTgt spid="1048696"/>
                                        </p:tgtEl>
                                        <p:attrNameLst>
                                          <p:attrName>style.visibility</p:attrName>
                                        </p:attrNameLst>
                                      </p:cBhvr>
                                      <p:to>
                                        <p:strVal val="visible"/>
                                      </p:to>
                                    </p:set>
                                    <p:animEffect transition="in" filter="fade">
                                      <p:cBhvr>
                                        <p:cTn id="77" dur="500"/>
                                        <p:tgtEl>
                                          <p:spTgt spid="1048696"/>
                                        </p:tgtEl>
                                      </p:cBhvr>
                                    </p:animEffect>
                                  </p:childTnLst>
                                </p:cTn>
                              </p:par>
                              <p:par>
                                <p:cTn id="78" presetID="10" presetClass="entr" presetSubtype="0" fill="hold" nodeType="withEffect">
                                  <p:stCondLst>
                                    <p:cond delay="0"/>
                                  </p:stCondLst>
                                  <p:childTnLst>
                                    <p:set>
                                      <p:cBhvr>
                                        <p:cTn id="79" dur="1" fill="hold">
                                          <p:stCondLst>
                                            <p:cond delay="0"/>
                                          </p:stCondLst>
                                        </p:cTn>
                                        <p:tgtEl>
                                          <p:spTgt spid="1048693"/>
                                        </p:tgtEl>
                                        <p:attrNameLst>
                                          <p:attrName>style.visibility</p:attrName>
                                        </p:attrNameLst>
                                      </p:cBhvr>
                                      <p:to>
                                        <p:strVal val="visible"/>
                                      </p:to>
                                    </p:set>
                                    <p:animEffect transition="in" filter="fade">
                                      <p:cBhvr>
                                        <p:cTn id="80" dur="500"/>
                                        <p:tgtEl>
                                          <p:spTgt spid="104869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500"/>
                                        <p:tgtEl>
                                          <p:spTgt spid="9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2097189"/>
                                        </p:tgtEl>
                                        <p:attrNameLst>
                                          <p:attrName>style.visibility</p:attrName>
                                        </p:attrNameLst>
                                      </p:cBhvr>
                                      <p:to>
                                        <p:strVal val="visible"/>
                                      </p:to>
                                    </p:set>
                                    <p:animEffect transition="in" filter="fade">
                                      <p:cBhvr>
                                        <p:cTn id="90" dur="500"/>
                                        <p:tgtEl>
                                          <p:spTgt spid="2097189"/>
                                        </p:tgtEl>
                                      </p:cBhvr>
                                    </p:animEffect>
                                  </p:childTnLst>
                                </p:cTn>
                              </p:par>
                              <p:par>
                                <p:cTn id="91" presetID="10" presetClass="entr" presetSubtype="0" fill="hold" nodeType="withEffect">
                                  <p:stCondLst>
                                    <p:cond delay="0"/>
                                  </p:stCondLst>
                                  <p:childTnLst>
                                    <p:set>
                                      <p:cBhvr>
                                        <p:cTn id="92" dur="1" fill="hold">
                                          <p:stCondLst>
                                            <p:cond delay="0"/>
                                          </p:stCondLst>
                                        </p:cTn>
                                        <p:tgtEl>
                                          <p:spTgt spid="2097190"/>
                                        </p:tgtEl>
                                        <p:attrNameLst>
                                          <p:attrName>style.visibility</p:attrName>
                                        </p:attrNameLst>
                                      </p:cBhvr>
                                      <p:to>
                                        <p:strVal val="visible"/>
                                      </p:to>
                                    </p:set>
                                    <p:animEffect transition="in" filter="fade">
                                      <p:cBhvr>
                                        <p:cTn id="93" dur="500"/>
                                        <p:tgtEl>
                                          <p:spTgt spid="2097190"/>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2097191"/>
                                        </p:tgtEl>
                                        <p:attrNameLst>
                                          <p:attrName>style.visibility</p:attrName>
                                        </p:attrNameLst>
                                      </p:cBhvr>
                                      <p:to>
                                        <p:strVal val="visible"/>
                                      </p:to>
                                    </p:set>
                                    <p:anim calcmode="lin" valueType="num">
                                      <p:cBhvr additive="base">
                                        <p:cTn id="98" dur="500"/>
                                        <p:tgtEl>
                                          <p:spTgt spid="20971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3.png"/>
          <p:cNvPicPr/>
          <p:nvPr/>
        </p:nvPicPr>
        <p:blipFill>
          <a:blip r:embed="rId2"/>
          <a:srcRect/>
          <a:stretch>
            <a:fillRect/>
          </a:stretch>
        </p:blipFill>
        <p:spPr>
          <a:xfrm>
            <a:off x="219133" y="1158775"/>
            <a:ext cx="8110592" cy="3909098"/>
          </a:xfrm>
          <a:prstGeom prst="rect">
            <a:avLst/>
          </a:prstGeom>
          <a:ln/>
        </p:spPr>
      </p:pic>
      <p:sp>
        <p:nvSpPr>
          <p:cNvPr id="2" name="Title 1"/>
          <p:cNvSpPr>
            <a:spLocks noGrp="1"/>
          </p:cNvSpPr>
          <p:nvPr>
            <p:ph type="title"/>
          </p:nvPr>
        </p:nvSpPr>
        <p:spPr/>
        <p:txBody>
          <a:bodyPr/>
          <a:lstStyle/>
          <a:p>
            <a:r>
              <a:rPr lang="en-US" sz="3600" dirty="0"/>
              <a:t>Work Breakdown Structure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187363542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1048708" name="Google Shape;204;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dirty="0"/>
              <a:t>Individual Research components</a:t>
            </a:r>
            <a:endParaRPr sz="3200" dirty="0"/>
          </a:p>
        </p:txBody>
      </p:sp>
      <p:sp>
        <p:nvSpPr>
          <p:cNvPr id="1048709" name="Google Shape;205;p20"/>
          <p:cNvSpPr/>
          <p:nvPr/>
        </p:nvSpPr>
        <p:spPr>
          <a:xfrm>
            <a:off x="359025" y="1777175"/>
            <a:ext cx="1974600" cy="1937700"/>
          </a:xfrm>
          <a:prstGeom prst="verticalScroll">
            <a:avLst>
              <a:gd name="adj" fmla="val 12500"/>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GB"/>
              <a:t>Rough Valuation based on the recent sales happened in the area</a:t>
            </a:r>
          </a:p>
        </p:txBody>
      </p:sp>
      <p:sp>
        <p:nvSpPr>
          <p:cNvPr id="1048710" name="Google Shape;206;p20"/>
          <p:cNvSpPr/>
          <p:nvPr/>
        </p:nvSpPr>
        <p:spPr>
          <a:xfrm>
            <a:off x="2410100" y="1811681"/>
            <a:ext cx="1974600" cy="1937700"/>
          </a:xfrm>
          <a:prstGeom prst="verticalScroll">
            <a:avLst>
              <a:gd name="adj" fmla="val 12500"/>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GB" dirty="0"/>
              <a:t>Optimization of the rough valuation</a:t>
            </a:r>
            <a:endParaRPr dirty="0"/>
          </a:p>
        </p:txBody>
      </p:sp>
      <p:sp>
        <p:nvSpPr>
          <p:cNvPr id="1048711" name="Google Shape;207;p20"/>
          <p:cNvSpPr/>
          <p:nvPr/>
        </p:nvSpPr>
        <p:spPr>
          <a:xfrm>
            <a:off x="6678800" y="1777175"/>
            <a:ext cx="1974600" cy="1937700"/>
          </a:xfrm>
          <a:prstGeom prst="verticalScroll">
            <a:avLst>
              <a:gd name="adj" fmla="val 12500"/>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GB" dirty="0"/>
              <a:t>Predicting the effect of future development projects on future commercial Value</a:t>
            </a:r>
            <a:endParaRPr dirty="0"/>
          </a:p>
        </p:txBody>
      </p:sp>
      <p:sp>
        <p:nvSpPr>
          <p:cNvPr id="1048712" name="Google Shape;208;p20"/>
          <p:cNvSpPr/>
          <p:nvPr/>
        </p:nvSpPr>
        <p:spPr>
          <a:xfrm>
            <a:off x="4461175" y="1777175"/>
            <a:ext cx="1974600" cy="1937700"/>
          </a:xfrm>
          <a:prstGeom prst="verticalScroll">
            <a:avLst>
              <a:gd name="adj" fmla="val 12500"/>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dirty="0">
                <a:solidFill>
                  <a:schemeClr val="dk1"/>
                </a:solidFill>
              </a:rPr>
              <a:t>Predicting the future commercial value based on the past fluctuation rates</a:t>
            </a:r>
            <a:endParaRPr dirty="0">
              <a:solidFill>
                <a:schemeClr val="dk1"/>
              </a:solidFill>
            </a:endParaRPr>
          </a:p>
        </p:txBody>
      </p:sp>
      <p:sp>
        <p:nvSpPr>
          <p:cNvPr id="1048713" name="Google Shape;209;p20"/>
          <p:cNvSpPr txBox="1"/>
          <p:nvPr/>
        </p:nvSpPr>
        <p:spPr>
          <a:xfrm>
            <a:off x="542625" y="3801200"/>
            <a:ext cx="1607400" cy="5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Impact"/>
                <a:ea typeface="Impact"/>
                <a:cs typeface="Impact"/>
                <a:sym typeface="Impact"/>
              </a:rPr>
              <a:t>Bimali YMY   </a:t>
            </a:r>
            <a:endParaRPr>
              <a:latin typeface="Impact"/>
              <a:ea typeface="Impact"/>
              <a:cs typeface="Impact"/>
              <a:sym typeface="Impact"/>
            </a:endParaRPr>
          </a:p>
        </p:txBody>
      </p:sp>
      <p:sp>
        <p:nvSpPr>
          <p:cNvPr id="1048714" name="Google Shape;210;p20"/>
          <p:cNvSpPr txBox="1"/>
          <p:nvPr/>
        </p:nvSpPr>
        <p:spPr>
          <a:xfrm>
            <a:off x="2659425" y="3844400"/>
            <a:ext cx="1201500" cy="4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Impact"/>
                <a:ea typeface="Impact"/>
                <a:cs typeface="Impact"/>
                <a:sym typeface="Impact"/>
              </a:rPr>
              <a:t>Rodrigo U.S.D</a:t>
            </a:r>
            <a:endParaRPr>
              <a:latin typeface="Impact"/>
              <a:ea typeface="Impact"/>
              <a:cs typeface="Impact"/>
              <a:sym typeface="Impact"/>
            </a:endParaRPr>
          </a:p>
        </p:txBody>
      </p:sp>
      <p:sp>
        <p:nvSpPr>
          <p:cNvPr id="1048715" name="Google Shape;211;p20"/>
          <p:cNvSpPr txBox="1"/>
          <p:nvPr/>
        </p:nvSpPr>
        <p:spPr>
          <a:xfrm>
            <a:off x="4734800" y="3801200"/>
            <a:ext cx="1201500" cy="5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Impact"/>
                <a:ea typeface="Impact"/>
                <a:cs typeface="Impact"/>
                <a:sym typeface="Impact"/>
              </a:rPr>
              <a:t>D.Denuka</a:t>
            </a:r>
            <a:endParaRPr>
              <a:latin typeface="Impact"/>
              <a:ea typeface="Impact"/>
              <a:cs typeface="Impact"/>
              <a:sym typeface="Impact"/>
            </a:endParaRPr>
          </a:p>
        </p:txBody>
      </p:sp>
      <p:sp>
        <p:nvSpPr>
          <p:cNvPr id="1048716" name="Google Shape;212;p20"/>
          <p:cNvSpPr txBox="1"/>
          <p:nvPr/>
        </p:nvSpPr>
        <p:spPr>
          <a:xfrm>
            <a:off x="7024550" y="3801200"/>
            <a:ext cx="1283100" cy="5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Impact"/>
                <a:ea typeface="Impact"/>
                <a:cs typeface="Impact"/>
                <a:sym typeface="Impact"/>
              </a:rPr>
              <a:t>K.Thayalini</a:t>
            </a:r>
            <a:endParaRPr>
              <a:latin typeface="Impact"/>
              <a:ea typeface="Impact"/>
              <a:cs typeface="Impact"/>
              <a:sym typeface="Impact"/>
            </a:endParaRPr>
          </a:p>
        </p:txBody>
      </p:sp>
      <p:sp>
        <p:nvSpPr>
          <p:cNvPr id="1048717"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20" name="Google Shape;217;p21"/>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a:buNone/>
            </a:pPr>
            <a:r>
              <a:rPr lang="en-GB" sz="2400" dirty="0">
                <a:solidFill>
                  <a:schemeClr val="lt1"/>
                </a:solidFill>
                <a:latin typeface="Roboto Condensed" panose="020B0604020202020204" charset="0"/>
                <a:ea typeface="Roboto Condensed" panose="020B0604020202020204" charset="0"/>
                <a:cs typeface="Times New Roman"/>
                <a:sym typeface="Times New Roman"/>
              </a:rPr>
              <a:t>Rough Valuation Based On Neighbourhood Commercial Value</a:t>
            </a:r>
            <a:endParaRPr sz="2400" dirty="0">
              <a:solidFill>
                <a:schemeClr val="lt1"/>
              </a:solidFill>
              <a:latin typeface="Roboto Condensed" panose="020B0604020202020204" charset="0"/>
              <a:ea typeface="Roboto Condensed" panose="020B0604020202020204" charset="0"/>
            </a:endParaRPr>
          </a:p>
        </p:txBody>
      </p:sp>
      <p:sp>
        <p:nvSpPr>
          <p:cNvPr id="1048721" name="Google Shape;218;p21"/>
          <p:cNvSpPr txBox="1">
            <a:spLocks noGrp="1"/>
          </p:cNvSpPr>
          <p:nvPr>
            <p:ph type="body" idx="1"/>
          </p:nvPr>
        </p:nvSpPr>
        <p:spPr>
          <a:xfrm>
            <a:off x="814275" y="1660079"/>
            <a:ext cx="6828729" cy="2169203"/>
          </a:xfrm>
          <a:prstGeom prst="rect">
            <a:avLst/>
          </a:prstGeom>
        </p:spPr>
        <p:txBody>
          <a:bodyPr spcFirstLastPara="1" wrap="square" lIns="91425" tIns="91425" rIns="91425" bIns="91425" anchor="ctr" anchorCtr="0">
            <a:noAutofit/>
          </a:bodyPr>
          <a:lstStyle/>
          <a:p>
            <a:pPr marL="0" indent="0">
              <a:buNone/>
            </a:pPr>
            <a:r>
              <a:rPr lang="en-US" dirty="0"/>
              <a:t>This component tests the accuracy of Multiple Regression Analysis(MRA) verses Artificial Neural Networks(ANN) in its training environment on the prediction of vacant land price and the most accurate algorithm will be used in determining the current value</a:t>
            </a:r>
          </a:p>
          <a:p>
            <a:pPr marL="0" lvl="0" indent="0" algn="l" rtl="0">
              <a:spcBef>
                <a:spcPts val="600"/>
              </a:spcBef>
              <a:spcAft>
                <a:spcPts val="0"/>
              </a:spcAft>
              <a:buNone/>
            </a:pPr>
            <a:endParaRPr lang="en-US" sz="1800" dirty="0"/>
          </a:p>
        </p:txBody>
      </p:sp>
      <p:sp>
        <p:nvSpPr>
          <p:cNvPr id="104872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
        <p:nvSpPr>
          <p:cNvPr id="2" name="TextBox 1"/>
          <p:cNvSpPr txBox="1"/>
          <p:nvPr/>
        </p:nvSpPr>
        <p:spPr>
          <a:xfrm>
            <a:off x="7931888" y="4917530"/>
            <a:ext cx="1301102" cy="338554"/>
          </a:xfrm>
          <a:prstGeom prst="rect">
            <a:avLst/>
          </a:prstGeom>
          <a:noFill/>
        </p:spPr>
        <p:txBody>
          <a:bodyPr wrap="square" rtlCol="0">
            <a:spAutoFit/>
          </a:bodyPr>
          <a:lstStyle/>
          <a:p>
            <a:r>
              <a:rPr lang="en-US" sz="1600" dirty="0">
                <a:latin typeface="Roboto Condensed Light" panose="020B0604020202020204" charset="0"/>
                <a:ea typeface="Roboto Condensed Light" panose="020B0604020202020204" charset="0"/>
              </a:rPr>
              <a:t>IT16423534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02" name="Google Shape;118;p14"/>
          <p:cNvGrpSpPr/>
          <p:nvPr/>
        </p:nvGrpSpPr>
        <p:grpSpPr>
          <a:xfrm>
            <a:off x="230481" y="183563"/>
            <a:ext cx="1558931" cy="1613079"/>
            <a:chOff x="375258" y="207856"/>
            <a:chExt cx="2078575" cy="2150772"/>
          </a:xfrm>
        </p:grpSpPr>
        <p:sp>
          <p:nvSpPr>
            <p:cNvPr id="1048725" name="Google Shape;119;p14"/>
            <p:cNvSpPr/>
            <p:nvPr/>
          </p:nvSpPr>
          <p:spPr>
            <a:xfrm>
              <a:off x="375258" y="207856"/>
              <a:ext cx="2078575" cy="2150772"/>
            </a:xfrm>
            <a:prstGeom prst="wedgeEllipseCallout">
              <a:avLst>
                <a:gd name="adj1" fmla="val -20833"/>
                <a:gd name="adj2" fmla="val 62500"/>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pic>
          <p:nvPicPr>
            <p:cNvPr id="2097192" name="Google Shape;120;p14"/>
            <p:cNvPicPr preferRelativeResize="0">
              <a:picLocks/>
            </p:cNvPicPr>
            <p:nvPr/>
          </p:nvPicPr>
          <p:blipFill rotWithShape="1">
            <a:blip r:embed="rId3">
              <a:alphaModFix/>
            </a:blip>
            <a:srcRect/>
            <a:stretch>
              <a:fillRect/>
            </a:stretch>
          </p:blipFill>
          <p:spPr>
            <a:xfrm>
              <a:off x="444705" y="320872"/>
              <a:ext cx="1893381" cy="1531078"/>
            </a:xfrm>
            <a:prstGeom prst="ellipse">
              <a:avLst/>
            </a:prstGeom>
            <a:noFill/>
            <a:ln>
              <a:noFill/>
            </a:ln>
          </p:spPr>
        </p:pic>
        <p:sp>
          <p:nvSpPr>
            <p:cNvPr id="1048726" name="Google Shape;121;p14"/>
            <p:cNvSpPr txBox="1"/>
            <p:nvPr/>
          </p:nvSpPr>
          <p:spPr>
            <a:xfrm>
              <a:off x="740780" y="1668604"/>
              <a:ext cx="1666753" cy="646331"/>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Location of the</a:t>
              </a:r>
              <a:endParaRPr sz="1050"/>
            </a:p>
            <a:p>
              <a:r>
                <a:rPr lang="en-US" sz="1350">
                  <a:solidFill>
                    <a:schemeClr val="dk1"/>
                  </a:solidFill>
                  <a:latin typeface="Calibri"/>
                  <a:ea typeface="Calibri"/>
                  <a:cs typeface="Calibri"/>
                  <a:sym typeface="Calibri"/>
                </a:rPr>
                <a:t> land</a:t>
              </a:r>
              <a:endParaRPr sz="1350">
                <a:solidFill>
                  <a:schemeClr val="dk1"/>
                </a:solidFill>
                <a:latin typeface="Calibri"/>
                <a:ea typeface="Calibri"/>
                <a:cs typeface="Calibri"/>
                <a:sym typeface="Calibri"/>
              </a:endParaRPr>
            </a:p>
          </p:txBody>
        </p:sp>
      </p:grpSp>
      <p:pic>
        <p:nvPicPr>
          <p:cNvPr id="2097193" name="Google Shape;122;p14"/>
          <p:cNvPicPr preferRelativeResize="0">
            <a:picLocks/>
          </p:cNvPicPr>
          <p:nvPr/>
        </p:nvPicPr>
        <p:blipFill rotWithShape="1">
          <a:blip r:embed="rId4">
            <a:alphaModFix/>
          </a:blip>
          <a:srcRect/>
          <a:stretch>
            <a:fillRect/>
          </a:stretch>
        </p:blipFill>
        <p:spPr>
          <a:xfrm flipH="1">
            <a:off x="151729" y="2038083"/>
            <a:ext cx="1414260" cy="1212223"/>
          </a:xfrm>
          <a:prstGeom prst="rect">
            <a:avLst/>
          </a:prstGeom>
          <a:noFill/>
          <a:ln>
            <a:noFill/>
          </a:ln>
        </p:spPr>
      </p:pic>
      <p:pic>
        <p:nvPicPr>
          <p:cNvPr id="2097194" name="Google Shape;123;p14"/>
          <p:cNvPicPr preferRelativeResize="0">
            <a:picLocks/>
          </p:cNvPicPr>
          <p:nvPr/>
        </p:nvPicPr>
        <p:blipFill rotWithShape="1">
          <a:blip r:embed="rId5">
            <a:alphaModFix/>
          </a:blip>
          <a:srcRect b="14429"/>
          <a:stretch>
            <a:fillRect/>
          </a:stretch>
        </p:blipFill>
        <p:spPr>
          <a:xfrm>
            <a:off x="2648419" y="526642"/>
            <a:ext cx="1716738" cy="1165412"/>
          </a:xfrm>
          <a:prstGeom prst="rect">
            <a:avLst/>
          </a:prstGeom>
          <a:noFill/>
          <a:ln>
            <a:noFill/>
          </a:ln>
        </p:spPr>
      </p:pic>
      <p:pic>
        <p:nvPicPr>
          <p:cNvPr id="2097195" name="Google Shape;124;p14"/>
          <p:cNvPicPr preferRelativeResize="0">
            <a:picLocks/>
          </p:cNvPicPr>
          <p:nvPr/>
        </p:nvPicPr>
        <p:blipFill rotWithShape="1">
          <a:blip r:embed="rId6">
            <a:alphaModFix/>
          </a:blip>
          <a:srcRect/>
          <a:stretch>
            <a:fillRect/>
          </a:stretch>
        </p:blipFill>
        <p:spPr>
          <a:xfrm>
            <a:off x="3058845" y="3125793"/>
            <a:ext cx="1095561" cy="1095561"/>
          </a:xfrm>
          <a:prstGeom prst="ellipse">
            <a:avLst/>
          </a:prstGeom>
          <a:noFill/>
          <a:ln>
            <a:noFill/>
          </a:ln>
        </p:spPr>
      </p:pic>
      <p:pic>
        <p:nvPicPr>
          <p:cNvPr id="2097196" name="Google Shape;125;p14"/>
          <p:cNvPicPr preferRelativeResize="0">
            <a:picLocks/>
          </p:cNvPicPr>
          <p:nvPr/>
        </p:nvPicPr>
        <p:blipFill rotWithShape="1">
          <a:blip r:embed="rId7">
            <a:alphaModFix/>
          </a:blip>
          <a:srcRect l="27155" t="9519" r="55412" b="37594"/>
          <a:stretch>
            <a:fillRect/>
          </a:stretch>
        </p:blipFill>
        <p:spPr>
          <a:xfrm>
            <a:off x="5167713" y="183563"/>
            <a:ext cx="1024935" cy="1788613"/>
          </a:xfrm>
          <a:prstGeom prst="rect">
            <a:avLst/>
          </a:prstGeom>
          <a:noFill/>
          <a:ln>
            <a:noFill/>
          </a:ln>
        </p:spPr>
      </p:pic>
      <p:sp>
        <p:nvSpPr>
          <p:cNvPr id="1048727" name="Google Shape;126;p14"/>
          <p:cNvSpPr/>
          <p:nvPr/>
        </p:nvSpPr>
        <p:spPr>
          <a:xfrm>
            <a:off x="1951714" y="1114532"/>
            <a:ext cx="619277" cy="142185"/>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pic>
        <p:nvPicPr>
          <p:cNvPr id="2097197" name="Google Shape;127;p14"/>
          <p:cNvPicPr preferRelativeResize="0">
            <a:picLocks/>
          </p:cNvPicPr>
          <p:nvPr/>
        </p:nvPicPr>
        <p:blipFill rotWithShape="1">
          <a:blip r:embed="rId8">
            <a:alphaModFix/>
          </a:blip>
          <a:srcRect/>
          <a:stretch>
            <a:fillRect/>
          </a:stretch>
        </p:blipFill>
        <p:spPr>
          <a:xfrm rot="4406199">
            <a:off x="3306392" y="1877828"/>
            <a:ext cx="1554600" cy="1087427"/>
          </a:xfrm>
          <a:prstGeom prst="rect">
            <a:avLst/>
          </a:prstGeom>
          <a:noFill/>
          <a:ln>
            <a:noFill/>
          </a:ln>
        </p:spPr>
      </p:pic>
      <p:pic>
        <p:nvPicPr>
          <p:cNvPr id="2097198" name="Google Shape;128;p14"/>
          <p:cNvPicPr preferRelativeResize="0">
            <a:picLocks/>
          </p:cNvPicPr>
          <p:nvPr/>
        </p:nvPicPr>
        <p:blipFill rotWithShape="1">
          <a:blip r:embed="rId8">
            <a:alphaModFix/>
          </a:blip>
          <a:srcRect/>
          <a:stretch>
            <a:fillRect/>
          </a:stretch>
        </p:blipFill>
        <p:spPr>
          <a:xfrm rot="15876812">
            <a:off x="2301180" y="2059589"/>
            <a:ext cx="1535558" cy="1034450"/>
          </a:xfrm>
          <a:prstGeom prst="rect">
            <a:avLst/>
          </a:prstGeom>
          <a:noFill/>
          <a:ln>
            <a:noFill/>
          </a:ln>
        </p:spPr>
      </p:pic>
      <p:grpSp>
        <p:nvGrpSpPr>
          <p:cNvPr id="103" name="Google Shape;129;p14"/>
          <p:cNvGrpSpPr/>
          <p:nvPr/>
        </p:nvGrpSpPr>
        <p:grpSpPr>
          <a:xfrm>
            <a:off x="1329019" y="3599334"/>
            <a:ext cx="2588417" cy="1276543"/>
            <a:chOff x="1418139" y="4744720"/>
            <a:chExt cx="4041717" cy="1929114"/>
          </a:xfrm>
        </p:grpSpPr>
        <p:pic>
          <p:nvPicPr>
            <p:cNvPr id="2097199" name="Google Shape;130;p14"/>
            <p:cNvPicPr preferRelativeResize="0">
              <a:picLocks/>
            </p:cNvPicPr>
            <p:nvPr/>
          </p:nvPicPr>
          <p:blipFill rotWithShape="1">
            <a:blip r:embed="rId9">
              <a:alphaModFix/>
            </a:blip>
            <a:srcRect l="2602" t="6814" b="6205"/>
            <a:stretch>
              <a:fillRect/>
            </a:stretch>
          </p:blipFill>
          <p:spPr>
            <a:xfrm>
              <a:off x="1823191" y="5216644"/>
              <a:ext cx="2390878" cy="1457190"/>
            </a:xfrm>
            <a:prstGeom prst="rect">
              <a:avLst/>
            </a:prstGeom>
            <a:noFill/>
            <a:ln>
              <a:noFill/>
            </a:ln>
          </p:spPr>
        </p:pic>
        <p:sp>
          <p:nvSpPr>
            <p:cNvPr id="1048728" name="Google Shape;131;p14"/>
            <p:cNvSpPr txBox="1"/>
            <p:nvPr/>
          </p:nvSpPr>
          <p:spPr>
            <a:xfrm>
              <a:off x="1418139" y="4744720"/>
              <a:ext cx="4041717" cy="321704"/>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Data about recent sales</a:t>
              </a:r>
              <a:endParaRPr sz="1350" dirty="0">
                <a:solidFill>
                  <a:schemeClr val="dk1"/>
                </a:solidFill>
                <a:latin typeface="Calibri"/>
                <a:ea typeface="Calibri"/>
                <a:cs typeface="Calibri"/>
                <a:sym typeface="Calibri"/>
              </a:endParaRPr>
            </a:p>
          </p:txBody>
        </p:sp>
      </p:grpSp>
      <p:sp>
        <p:nvSpPr>
          <p:cNvPr id="1048729" name="Google Shape;132;p14"/>
          <p:cNvSpPr/>
          <p:nvPr/>
        </p:nvSpPr>
        <p:spPr>
          <a:xfrm rot="16200000">
            <a:off x="4777755" y="824517"/>
            <a:ext cx="130147" cy="699809"/>
          </a:xfrm>
          <a:prstGeom prst="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048730" name="Google Shape;133;p14"/>
          <p:cNvSpPr/>
          <p:nvPr/>
        </p:nvSpPr>
        <p:spPr>
          <a:xfrm rot="5400000" flipV="1">
            <a:off x="7664150" y="3239157"/>
            <a:ext cx="1442970" cy="290968"/>
          </a:xfrm>
          <a:prstGeom prst="bentUpArrow">
            <a:avLst>
              <a:gd name="adj1" fmla="val 25000"/>
              <a:gd name="adj2" fmla="val 39505"/>
              <a:gd name="adj3"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solidFill>
                <a:schemeClr val="lt1"/>
              </a:solidFill>
              <a:latin typeface="Calibri"/>
              <a:ea typeface="Calibri"/>
              <a:cs typeface="Calibri"/>
              <a:sym typeface="Calibri"/>
            </a:endParaRPr>
          </a:p>
        </p:txBody>
      </p:sp>
      <p:grpSp>
        <p:nvGrpSpPr>
          <p:cNvPr id="104" name="Google Shape;134;p14"/>
          <p:cNvGrpSpPr/>
          <p:nvPr/>
        </p:nvGrpSpPr>
        <p:grpSpPr>
          <a:xfrm>
            <a:off x="4989596" y="3161961"/>
            <a:ext cx="3477994" cy="1713916"/>
            <a:chOff x="8668877" y="244750"/>
            <a:chExt cx="4975305" cy="2397121"/>
          </a:xfrm>
        </p:grpSpPr>
        <p:pic>
          <p:nvPicPr>
            <p:cNvPr id="2097200" name="Google Shape;135;p14"/>
            <p:cNvPicPr preferRelativeResize="0">
              <a:picLocks/>
            </p:cNvPicPr>
            <p:nvPr/>
          </p:nvPicPr>
          <p:blipFill rotWithShape="1">
            <a:blip r:embed="rId10">
              <a:alphaModFix/>
            </a:blip>
            <a:srcRect l="22512" r="13436"/>
            <a:stretch>
              <a:fillRect/>
            </a:stretch>
          </p:blipFill>
          <p:spPr>
            <a:xfrm>
              <a:off x="9682281" y="623701"/>
              <a:ext cx="2297431" cy="2018170"/>
            </a:xfrm>
            <a:prstGeom prst="rect">
              <a:avLst/>
            </a:prstGeom>
            <a:noFill/>
            <a:ln>
              <a:noFill/>
            </a:ln>
          </p:spPr>
        </p:pic>
        <p:sp>
          <p:nvSpPr>
            <p:cNvPr id="1048731" name="Google Shape;136;p14"/>
            <p:cNvSpPr txBox="1"/>
            <p:nvPr/>
          </p:nvSpPr>
          <p:spPr>
            <a:xfrm>
              <a:off x="8668877" y="244750"/>
              <a:ext cx="4975305" cy="646331"/>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Berlin Sans FB" panose="020E0602020502020306" pitchFamily="34" charset="0"/>
                  <a:ea typeface="Calibri"/>
                  <a:cs typeface="Calibri"/>
                  <a:sym typeface="Calibri"/>
                </a:rPr>
                <a:t>Get the prediction by Selected Al model</a:t>
              </a:r>
              <a:endParaRPr sz="1350" dirty="0">
                <a:solidFill>
                  <a:schemeClr val="dk1"/>
                </a:solidFill>
                <a:latin typeface="Berlin Sans FB" panose="020E0602020502020306" pitchFamily="34" charset="0"/>
                <a:ea typeface="Calibri"/>
                <a:cs typeface="Calibri"/>
                <a:sym typeface="Calibri"/>
              </a:endParaRPr>
            </a:p>
          </p:txBody>
        </p:sp>
      </p:grpSp>
      <p:sp>
        <p:nvSpPr>
          <p:cNvPr id="1048732" name="Google Shape;132;p14"/>
          <p:cNvSpPr/>
          <p:nvPr/>
        </p:nvSpPr>
        <p:spPr>
          <a:xfrm rot="16200000">
            <a:off x="6379054" y="1001655"/>
            <a:ext cx="130147" cy="699809"/>
          </a:xfrm>
          <a:prstGeom prst="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048733" name="Google Shape;136;p14"/>
          <p:cNvSpPr txBox="1"/>
          <p:nvPr/>
        </p:nvSpPr>
        <p:spPr>
          <a:xfrm>
            <a:off x="6706514" y="1822988"/>
            <a:ext cx="2539470" cy="462120"/>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Berlin Sans FB" panose="020E0602020502020306" pitchFamily="34" charset="0"/>
                <a:ea typeface="Calibri"/>
                <a:cs typeface="Calibri"/>
                <a:sym typeface="Calibri"/>
              </a:rPr>
              <a:t>Training environment selects the best out of MRA and ANN and that is used for AI model</a:t>
            </a:r>
            <a:endParaRPr sz="1350" dirty="0">
              <a:solidFill>
                <a:schemeClr val="dk1"/>
              </a:solidFill>
              <a:latin typeface="Berlin Sans FB" panose="020E0602020502020306" pitchFamily="34" charset="0"/>
              <a:ea typeface="Calibri"/>
              <a:cs typeface="Calibri"/>
              <a:sym typeface="Calibri"/>
            </a:endParaRPr>
          </a:p>
        </p:txBody>
      </p:sp>
      <p:pic>
        <p:nvPicPr>
          <p:cNvPr id="2097201" name="Picture 10" descr="Image result for aitraining"/>
          <p:cNvPicPr>
            <a:picLocks noChangeAspect="1" noChangeArrowheads="1"/>
          </p:cNvPicPr>
          <p:nvPr/>
        </p:nvPicPr>
        <p:blipFill>
          <a:blip r:embed="rId11"/>
          <a:srcRect/>
          <a:stretch>
            <a:fillRect/>
          </a:stretch>
        </p:blipFill>
        <p:spPr bwMode="auto">
          <a:xfrm>
            <a:off x="7030843" y="656361"/>
            <a:ext cx="1890812" cy="1119917"/>
          </a:xfrm>
          <a:prstGeom prst="rect">
            <a:avLst/>
          </a:prstGeom>
          <a:noFill/>
        </p:spPr>
      </p:pic>
      <p:sp>
        <p:nvSpPr>
          <p:cNvPr id="24" name="TextBox 23">
            <a:extLst>
              <a:ext uri="{FF2B5EF4-FFF2-40B4-BE49-F238E27FC236}">
                <a16:creationId xmlns:a16="http://schemas.microsoft.com/office/drawing/2014/main" id="{0558B0D1-D4BF-4C9A-AB68-189AB0F11FD3}"/>
              </a:ext>
            </a:extLst>
          </p:cNvPr>
          <p:cNvSpPr txBox="1"/>
          <p:nvPr/>
        </p:nvSpPr>
        <p:spPr>
          <a:xfrm>
            <a:off x="7976249" y="4804946"/>
            <a:ext cx="1177241" cy="338554"/>
          </a:xfrm>
          <a:prstGeom prst="rect">
            <a:avLst/>
          </a:prstGeom>
          <a:noFill/>
        </p:spPr>
        <p:txBody>
          <a:bodyPr wrap="square" rtlCol="0">
            <a:spAutoFit/>
          </a:bodyPr>
          <a:lstStyle/>
          <a:p>
            <a:r>
              <a:rPr lang="en-US" sz="1600" dirty="0">
                <a:latin typeface="Roboto Condensed Light" panose="020B0604020202020204" charset="0"/>
                <a:ea typeface="Roboto Condensed Light" panose="020B0604020202020204" charset="0"/>
              </a:rPr>
              <a:t>IT16423534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7193"/>
                                        </p:tgtEl>
                                        <p:attrNameLst>
                                          <p:attrName>style.visibility</p:attrName>
                                        </p:attrNameLst>
                                      </p:cBhvr>
                                      <p:to>
                                        <p:strVal val="visible"/>
                                      </p:to>
                                    </p:set>
                                    <p:animEffect transition="in" filter="fade">
                                      <p:cBhvr>
                                        <p:cTn id="7" dur="500"/>
                                        <p:tgtEl>
                                          <p:spTgt spid="20971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8727"/>
                                        </p:tgtEl>
                                        <p:attrNameLst>
                                          <p:attrName>style.visibility</p:attrName>
                                        </p:attrNameLst>
                                      </p:cBhvr>
                                      <p:to>
                                        <p:strVal val="visible"/>
                                      </p:to>
                                    </p:set>
                                    <p:animEffect transition="in" filter="fade">
                                      <p:cBhvr>
                                        <p:cTn id="17" dur="500"/>
                                        <p:tgtEl>
                                          <p:spTgt spid="10487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97194"/>
                                        </p:tgtEl>
                                        <p:attrNameLst>
                                          <p:attrName>style.visibility</p:attrName>
                                        </p:attrNameLst>
                                      </p:cBhvr>
                                      <p:to>
                                        <p:strVal val="visible"/>
                                      </p:to>
                                    </p:set>
                                    <p:animEffect transition="in" filter="fade">
                                      <p:cBhvr>
                                        <p:cTn id="22" dur="500"/>
                                        <p:tgtEl>
                                          <p:spTgt spid="209719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97198"/>
                                        </p:tgtEl>
                                        <p:attrNameLst>
                                          <p:attrName>style.visibility</p:attrName>
                                        </p:attrNameLst>
                                      </p:cBhvr>
                                      <p:to>
                                        <p:strVal val="visible"/>
                                      </p:to>
                                    </p:set>
                                    <p:animEffect transition="in" filter="fade">
                                      <p:cBhvr>
                                        <p:cTn id="27" dur="500"/>
                                        <p:tgtEl>
                                          <p:spTgt spid="2097198"/>
                                        </p:tgtEl>
                                      </p:cBhvr>
                                    </p:animEffect>
                                  </p:childTnLst>
                                </p:cTn>
                              </p:par>
                              <p:par>
                                <p:cTn id="28" presetID="10" presetClass="entr" presetSubtype="0" fill="hold" nodeType="withEffect">
                                  <p:stCondLst>
                                    <p:cond delay="0"/>
                                  </p:stCondLst>
                                  <p:childTnLst>
                                    <p:set>
                                      <p:cBhvr>
                                        <p:cTn id="29" dur="1" fill="hold">
                                          <p:stCondLst>
                                            <p:cond delay="0"/>
                                          </p:stCondLst>
                                        </p:cTn>
                                        <p:tgtEl>
                                          <p:spTgt spid="2097197"/>
                                        </p:tgtEl>
                                        <p:attrNameLst>
                                          <p:attrName>style.visibility</p:attrName>
                                        </p:attrNameLst>
                                      </p:cBhvr>
                                      <p:to>
                                        <p:strVal val="visible"/>
                                      </p:to>
                                    </p:set>
                                    <p:animEffect transition="in" filter="fade">
                                      <p:cBhvr>
                                        <p:cTn id="30" dur="500"/>
                                        <p:tgtEl>
                                          <p:spTgt spid="2097197"/>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097195"/>
                                        </p:tgtEl>
                                        <p:attrNameLst>
                                          <p:attrName>style.visibility</p:attrName>
                                        </p:attrNameLst>
                                      </p:cBhvr>
                                      <p:to>
                                        <p:strVal val="visible"/>
                                      </p:to>
                                    </p:set>
                                    <p:animEffect transition="in" filter="fade">
                                      <p:cBhvr>
                                        <p:cTn id="34" dur="500"/>
                                        <p:tgtEl>
                                          <p:spTgt spid="2097195"/>
                                        </p:tgtEl>
                                      </p:cBhvr>
                                    </p:animEffect>
                                  </p:childTnLst>
                                </p:cTn>
                              </p:par>
                              <p:par>
                                <p:cTn id="35" presetID="10" presetClass="entr" presetSubtype="0" fill="hold" nodeType="with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48729"/>
                                        </p:tgtEl>
                                        <p:attrNameLst>
                                          <p:attrName>style.visibility</p:attrName>
                                        </p:attrNameLst>
                                      </p:cBhvr>
                                      <p:to>
                                        <p:strVal val="visible"/>
                                      </p:to>
                                    </p:set>
                                    <p:animEffect transition="in" filter="fade">
                                      <p:cBhvr>
                                        <p:cTn id="42" dur="500"/>
                                        <p:tgtEl>
                                          <p:spTgt spid="10487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97196"/>
                                        </p:tgtEl>
                                        <p:attrNameLst>
                                          <p:attrName>style.visibility</p:attrName>
                                        </p:attrNameLst>
                                      </p:cBhvr>
                                      <p:to>
                                        <p:strVal val="visible"/>
                                      </p:to>
                                    </p:set>
                                    <p:animEffect transition="in" filter="fade">
                                      <p:cBhvr>
                                        <p:cTn id="47" dur="500"/>
                                        <p:tgtEl>
                                          <p:spTgt spid="209719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48732"/>
                                        </p:tgtEl>
                                        <p:attrNameLst>
                                          <p:attrName>style.visibility</p:attrName>
                                        </p:attrNameLst>
                                      </p:cBhvr>
                                      <p:to>
                                        <p:strVal val="visible"/>
                                      </p:to>
                                    </p:set>
                                    <p:animEffect transition="in" filter="fade">
                                      <p:cBhvr>
                                        <p:cTn id="52" dur="500"/>
                                        <p:tgtEl>
                                          <p:spTgt spid="10487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97201"/>
                                        </p:tgtEl>
                                        <p:attrNameLst>
                                          <p:attrName>style.visibility</p:attrName>
                                        </p:attrNameLst>
                                      </p:cBhvr>
                                      <p:to>
                                        <p:strVal val="visible"/>
                                      </p:to>
                                    </p:set>
                                    <p:animEffect transition="in" filter="fade">
                                      <p:cBhvr>
                                        <p:cTn id="57" dur="500"/>
                                        <p:tgtEl>
                                          <p:spTgt spid="209720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48733"/>
                                        </p:tgtEl>
                                        <p:attrNameLst>
                                          <p:attrName>style.visibility</p:attrName>
                                        </p:attrNameLst>
                                      </p:cBhvr>
                                      <p:to>
                                        <p:strVal val="visible"/>
                                      </p:to>
                                    </p:set>
                                    <p:animEffect transition="in" filter="fade">
                                      <p:cBhvr>
                                        <p:cTn id="60" dur="500"/>
                                        <p:tgtEl>
                                          <p:spTgt spid="104873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048730"/>
                                        </p:tgtEl>
                                        <p:attrNameLst>
                                          <p:attrName>style.visibility</p:attrName>
                                        </p:attrNameLst>
                                      </p:cBhvr>
                                      <p:to>
                                        <p:strVal val="visible"/>
                                      </p:to>
                                    </p:set>
                                    <p:animEffect transition="in" filter="fade">
                                      <p:cBhvr>
                                        <p:cTn id="65" dur="500"/>
                                        <p:tgtEl>
                                          <p:spTgt spid="104873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04"/>
                                        </p:tgtEl>
                                        <p:attrNameLst>
                                          <p:attrName>style.visibility</p:attrName>
                                        </p:attrNameLst>
                                      </p:cBhvr>
                                      <p:to>
                                        <p:strVal val="visible"/>
                                      </p:to>
                                    </p:set>
                                    <p:animEffect transition="in" filter="fade">
                                      <p:cBhvr>
                                        <p:cTn id="70"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1048644" name="Google Shape;229;p23"/>
          <p:cNvSpPr txBox="1">
            <a:spLocks noGrp="1"/>
          </p:cNvSpPr>
          <p:nvPr>
            <p:ph type="title"/>
          </p:nvPr>
        </p:nvSpPr>
        <p:spPr>
          <a:xfrm>
            <a:off x="528524" y="321450"/>
            <a:ext cx="5989725" cy="10896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Clr>
                <a:schemeClr val="dk1"/>
              </a:buClr>
              <a:buSzPts val="1100"/>
              <a:buFont typeface="Arial"/>
              <a:buNone/>
            </a:pPr>
            <a:r>
              <a:rPr lang="en-GB" sz="3200" dirty="0">
                <a:solidFill>
                  <a:schemeClr val="lt1"/>
                </a:solidFill>
                <a:latin typeface="Roboto Condensed" panose="020B0604020202020204" charset="0"/>
                <a:ea typeface="Roboto Condensed" panose="020B0604020202020204" charset="0"/>
                <a:cs typeface="Arial"/>
                <a:sym typeface="Arial"/>
              </a:rPr>
              <a:t>Optimization of the rough valuation</a:t>
            </a:r>
            <a:endParaRPr sz="3200" dirty="0">
              <a:solidFill>
                <a:schemeClr val="lt1"/>
              </a:solidFill>
              <a:latin typeface="Roboto Condensed" panose="020B0604020202020204" charset="0"/>
              <a:ea typeface="Roboto Condensed" panose="020B0604020202020204" charset="0"/>
              <a:cs typeface="Arial"/>
              <a:sym typeface="Arial"/>
            </a:endParaRPr>
          </a:p>
        </p:txBody>
      </p:sp>
      <p:sp>
        <p:nvSpPr>
          <p:cNvPr id="1048645" name="Google Shape;230;p23"/>
          <p:cNvSpPr txBox="1">
            <a:spLocks noGrp="1"/>
          </p:cNvSpPr>
          <p:nvPr>
            <p:ph type="body" idx="1"/>
          </p:nvPr>
        </p:nvSpPr>
        <p:spPr>
          <a:xfrm>
            <a:off x="385650" y="1411049"/>
            <a:ext cx="7792192" cy="3401583"/>
          </a:xfrm>
          <a:prstGeom prst="rect">
            <a:avLst/>
          </a:prstGeom>
        </p:spPr>
        <p:txBody>
          <a:bodyPr spcFirstLastPara="1" wrap="square" lIns="91425" tIns="91425" rIns="91425" bIns="91425" anchor="ctr" anchorCtr="0">
            <a:noAutofit/>
          </a:bodyPr>
          <a:lstStyle/>
          <a:p>
            <a:pPr marL="0" indent="0">
              <a:buNone/>
            </a:pPr>
            <a:r>
              <a:rPr lang="en-US" sz="2800" dirty="0"/>
              <a:t>To minimize the objective error , the current value predicted based on recent sales is optimized by gradient descent technique, stochastic gradient descent.</a:t>
            </a:r>
          </a:p>
          <a:p>
            <a:pPr marL="0" lvl="0" indent="0">
              <a:buNone/>
            </a:pPr>
            <a:endParaRPr lang="en-US" sz="2800" dirty="0">
              <a:latin typeface="Arial"/>
              <a:ea typeface="Arial"/>
              <a:cs typeface="Arial"/>
              <a:sym typeface="Arial"/>
            </a:endParaRPr>
          </a:p>
          <a:p>
            <a:pPr marL="0" lvl="0" indent="0">
              <a:buNone/>
            </a:pPr>
            <a:r>
              <a:rPr lang="en-US" sz="2800" dirty="0">
                <a:latin typeface="Roboto Condensed Light" panose="020B0604020202020204" charset="0"/>
                <a:ea typeface="Roboto Condensed Light" panose="020B0604020202020204" charset="0"/>
                <a:cs typeface="Arial"/>
                <a:sym typeface="Arial"/>
              </a:rPr>
              <a:t>Tradeoffs might be made among the Gradient Descent Techniques depending on the accuracy rate</a:t>
            </a:r>
            <a:r>
              <a:rPr lang="en-US" sz="2800" dirty="0">
                <a:latin typeface="Arial"/>
                <a:ea typeface="Arial"/>
                <a:cs typeface="Arial"/>
                <a:sym typeface="Arial"/>
              </a:rPr>
              <a:t> </a:t>
            </a:r>
          </a:p>
        </p:txBody>
      </p:sp>
      <p:sp>
        <p:nvSpPr>
          <p:cNvPr id="1048646"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
        <p:nvSpPr>
          <p:cNvPr id="2" name="TextBox 1"/>
          <p:cNvSpPr txBox="1"/>
          <p:nvPr/>
        </p:nvSpPr>
        <p:spPr>
          <a:xfrm>
            <a:off x="8177842" y="4881890"/>
            <a:ext cx="2365635" cy="523220"/>
          </a:xfrm>
          <a:prstGeom prst="rect">
            <a:avLst/>
          </a:prstGeom>
          <a:noFill/>
        </p:spPr>
        <p:txBody>
          <a:bodyPr wrap="square" rtlCol="0">
            <a:spAutoFit/>
          </a:bodyPr>
          <a:lstStyle/>
          <a:p>
            <a:r>
              <a:rPr lang="en-US" dirty="0">
                <a:latin typeface="Roboto Condensed Light" panose="020B0604020202020204" charset="0"/>
                <a:ea typeface="Roboto Condensed Light" panose="020B0604020202020204" charset="0"/>
              </a:rPr>
              <a:t>IT16154490</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pSp>
        <p:nvGrpSpPr>
          <p:cNvPr id="58" name="Google Shape;143;p15"/>
          <p:cNvGrpSpPr/>
          <p:nvPr/>
        </p:nvGrpSpPr>
        <p:grpSpPr>
          <a:xfrm>
            <a:off x="2156951" y="368122"/>
            <a:ext cx="2256503" cy="2000396"/>
            <a:chOff x="2786074" y="1059256"/>
            <a:chExt cx="3008672" cy="2667195"/>
          </a:xfrm>
        </p:grpSpPr>
        <p:pic>
          <p:nvPicPr>
            <p:cNvPr id="2097177" name="Google Shape;144;p15"/>
            <p:cNvPicPr preferRelativeResize="0">
              <a:picLocks/>
            </p:cNvPicPr>
            <p:nvPr/>
          </p:nvPicPr>
          <p:blipFill rotWithShape="1">
            <a:blip r:embed="rId3">
              <a:alphaModFix/>
            </a:blip>
            <a:srcRect l="7528" r="14369"/>
            <a:stretch>
              <a:fillRect/>
            </a:stretch>
          </p:blipFill>
          <p:spPr>
            <a:xfrm>
              <a:off x="2786074" y="1413196"/>
              <a:ext cx="2890684" cy="2313255"/>
            </a:xfrm>
            <a:prstGeom prst="rect">
              <a:avLst/>
            </a:prstGeom>
            <a:noFill/>
            <a:ln>
              <a:noFill/>
            </a:ln>
          </p:spPr>
        </p:pic>
        <p:sp>
          <p:nvSpPr>
            <p:cNvPr id="1048631" name="Google Shape;145;p15"/>
            <p:cNvSpPr txBox="1"/>
            <p:nvPr/>
          </p:nvSpPr>
          <p:spPr>
            <a:xfrm>
              <a:off x="2786075" y="1059256"/>
              <a:ext cx="3008671" cy="707886"/>
            </a:xfrm>
            <a:prstGeom prst="rect">
              <a:avLst/>
            </a:prstGeom>
            <a:noFill/>
            <a:ln>
              <a:noFill/>
            </a:ln>
          </p:spPr>
          <p:txBody>
            <a:bodyPr spcFirstLastPara="1" wrap="square" lIns="68569" tIns="34275" rIns="68569" bIns="34275" anchor="t" anchorCtr="0">
              <a:noAutofit/>
            </a:bodyPr>
            <a:lstStyle/>
            <a:p>
              <a:r>
                <a:rPr lang="en-US" sz="1500" b="1" dirty="0">
                  <a:solidFill>
                    <a:schemeClr val="dk1"/>
                  </a:solidFill>
                  <a:latin typeface="Calibri"/>
                  <a:ea typeface="Calibri"/>
                  <a:cs typeface="Calibri"/>
                  <a:sym typeface="Calibri"/>
                </a:rPr>
                <a:t>Identifying Algorithm to minimize the error</a:t>
              </a:r>
              <a:endParaRPr sz="1500" b="1" dirty="0">
                <a:solidFill>
                  <a:schemeClr val="dk1"/>
                </a:solidFill>
                <a:latin typeface="Calibri"/>
                <a:ea typeface="Calibri"/>
                <a:cs typeface="Calibri"/>
                <a:sym typeface="Calibri"/>
              </a:endParaRPr>
            </a:p>
          </p:txBody>
        </p:sp>
      </p:grpSp>
      <p:sp>
        <p:nvSpPr>
          <p:cNvPr id="1048632" name="Google Shape;146;p15"/>
          <p:cNvSpPr/>
          <p:nvPr/>
        </p:nvSpPr>
        <p:spPr>
          <a:xfrm rot="1772101">
            <a:off x="4207768" y="1583277"/>
            <a:ext cx="1349511" cy="245970"/>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grpSp>
        <p:nvGrpSpPr>
          <p:cNvPr id="59" name="Google Shape;147;p15"/>
          <p:cNvGrpSpPr/>
          <p:nvPr/>
        </p:nvGrpSpPr>
        <p:grpSpPr>
          <a:xfrm>
            <a:off x="7130684" y="48987"/>
            <a:ext cx="1575159" cy="2062641"/>
            <a:chOff x="8668876" y="371895"/>
            <a:chExt cx="2362878" cy="2910435"/>
          </a:xfrm>
        </p:grpSpPr>
        <p:pic>
          <p:nvPicPr>
            <p:cNvPr id="2097178" name="Google Shape;148;p15"/>
            <p:cNvPicPr preferRelativeResize="0">
              <a:picLocks/>
            </p:cNvPicPr>
            <p:nvPr/>
          </p:nvPicPr>
          <p:blipFill rotWithShape="1">
            <a:blip r:embed="rId4">
              <a:alphaModFix/>
            </a:blip>
            <a:srcRect l="22512" r="13436"/>
            <a:stretch>
              <a:fillRect/>
            </a:stretch>
          </p:blipFill>
          <p:spPr>
            <a:xfrm>
              <a:off x="8734323" y="1264160"/>
              <a:ext cx="2297431" cy="2018170"/>
            </a:xfrm>
            <a:prstGeom prst="rect">
              <a:avLst/>
            </a:prstGeom>
            <a:noFill/>
            <a:ln>
              <a:noFill/>
            </a:ln>
          </p:spPr>
        </p:pic>
        <p:sp>
          <p:nvSpPr>
            <p:cNvPr id="1048633" name="Google Shape;149;p15"/>
            <p:cNvSpPr txBox="1"/>
            <p:nvPr/>
          </p:nvSpPr>
          <p:spPr>
            <a:xfrm>
              <a:off x="8668876" y="371895"/>
              <a:ext cx="2297431" cy="1409945"/>
            </a:xfrm>
            <a:prstGeom prst="rect">
              <a:avLst/>
            </a:prstGeom>
            <a:noFill/>
            <a:ln>
              <a:noFill/>
            </a:ln>
          </p:spPr>
          <p:txBody>
            <a:bodyPr spcFirstLastPara="1" wrap="square" lIns="68569" tIns="34275" rIns="68569" bIns="34275" anchor="t" anchorCtr="0">
              <a:noAutofit/>
            </a:bodyPr>
            <a:lstStyle/>
            <a:p>
              <a:r>
                <a:rPr lang="en-US" sz="1350" b="1" dirty="0">
                  <a:solidFill>
                    <a:schemeClr val="dk1"/>
                  </a:solidFill>
                  <a:latin typeface="Calibri"/>
                  <a:ea typeface="Calibri"/>
                  <a:cs typeface="Calibri"/>
                  <a:sym typeface="Calibri"/>
                </a:rPr>
                <a:t>Get the prediction by Selected Al model</a:t>
              </a:r>
              <a:endParaRPr sz="1350" b="1" dirty="0">
                <a:solidFill>
                  <a:schemeClr val="dk1"/>
                </a:solidFill>
                <a:latin typeface="Calibri"/>
                <a:ea typeface="Calibri"/>
                <a:cs typeface="Calibri"/>
                <a:sym typeface="Calibri"/>
              </a:endParaRPr>
            </a:p>
          </p:txBody>
        </p:sp>
      </p:grpSp>
      <p:grpSp>
        <p:nvGrpSpPr>
          <p:cNvPr id="60" name="Google Shape;150;p15"/>
          <p:cNvGrpSpPr/>
          <p:nvPr/>
        </p:nvGrpSpPr>
        <p:grpSpPr>
          <a:xfrm>
            <a:off x="5009256" y="1988819"/>
            <a:ext cx="2069970" cy="1572917"/>
            <a:chOff x="6679008" y="2651758"/>
            <a:chExt cx="2759960" cy="2097223"/>
          </a:xfrm>
        </p:grpSpPr>
        <p:sp>
          <p:nvSpPr>
            <p:cNvPr id="1048634" name="Google Shape;151;p15"/>
            <p:cNvSpPr/>
            <p:nvPr/>
          </p:nvSpPr>
          <p:spPr>
            <a:xfrm>
              <a:off x="6679008" y="2651758"/>
              <a:ext cx="2759960" cy="2097223"/>
            </a:xfrm>
            <a:prstGeom prst="ellipse">
              <a:avLst/>
            </a:prstGeom>
            <a:solidFill>
              <a:schemeClr val="lt1"/>
            </a:solidFill>
            <a:ln w="5715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048635" name="Google Shape;152;p15"/>
            <p:cNvSpPr txBox="1"/>
            <p:nvPr/>
          </p:nvSpPr>
          <p:spPr>
            <a:xfrm>
              <a:off x="7246066" y="3056681"/>
              <a:ext cx="2085770" cy="1172342"/>
            </a:xfrm>
            <a:prstGeom prst="rect">
              <a:avLst/>
            </a:prstGeom>
            <a:noFill/>
            <a:ln>
              <a:noFill/>
            </a:ln>
          </p:spPr>
          <p:txBody>
            <a:bodyPr spcFirstLastPara="1" wrap="square" lIns="68569" tIns="34275" rIns="68569" bIns="34275" anchor="t" anchorCtr="0">
              <a:noAutofit/>
            </a:bodyPr>
            <a:lstStyle/>
            <a:p>
              <a:r>
                <a:rPr lang="en-US" sz="1500" b="1" dirty="0">
                  <a:solidFill>
                    <a:schemeClr val="dk1"/>
                  </a:solidFill>
                  <a:latin typeface="Calibri"/>
                  <a:ea typeface="Calibri"/>
                  <a:cs typeface="Calibri"/>
                  <a:sym typeface="Calibri"/>
                </a:rPr>
                <a:t>Apply the Optimization algorithm to predicted value</a:t>
              </a:r>
              <a:endParaRPr sz="1500" b="1" dirty="0">
                <a:solidFill>
                  <a:schemeClr val="dk1"/>
                </a:solidFill>
                <a:latin typeface="Calibri"/>
                <a:ea typeface="Calibri"/>
                <a:cs typeface="Calibri"/>
                <a:sym typeface="Calibri"/>
              </a:endParaRPr>
            </a:p>
          </p:txBody>
        </p:sp>
      </p:grpSp>
      <p:sp>
        <p:nvSpPr>
          <p:cNvPr id="1048636" name="Google Shape;153;p15"/>
          <p:cNvSpPr/>
          <p:nvPr/>
        </p:nvSpPr>
        <p:spPr>
          <a:xfrm rot="10800000">
            <a:off x="6527386" y="887975"/>
            <a:ext cx="459663" cy="1043535"/>
          </a:xfrm>
          <a:prstGeom prst="bentUpArrow">
            <a:avLst>
              <a:gd name="adj1" fmla="val 25000"/>
              <a:gd name="adj2" fmla="val 25000"/>
              <a:gd name="adj3" fmla="val 25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048637" name="Google Shape;155;p15"/>
          <p:cNvSpPr/>
          <p:nvPr/>
        </p:nvSpPr>
        <p:spPr>
          <a:xfrm rot="2159268">
            <a:off x="1447679" y="1949592"/>
            <a:ext cx="221138" cy="867403"/>
          </a:xfrm>
          <a:prstGeom prst="up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solidFill>
                <a:schemeClr val="lt1"/>
              </a:solidFill>
              <a:latin typeface="Calibri"/>
              <a:ea typeface="Calibri"/>
              <a:cs typeface="Calibri"/>
              <a:sym typeface="Calibri"/>
            </a:endParaRPr>
          </a:p>
        </p:txBody>
      </p:sp>
      <p:pic>
        <p:nvPicPr>
          <p:cNvPr id="2097180" name="Google Shape;156;p15"/>
          <p:cNvPicPr preferRelativeResize="0">
            <a:picLocks/>
          </p:cNvPicPr>
          <p:nvPr/>
        </p:nvPicPr>
        <p:blipFill rotWithShape="1">
          <a:blip r:embed="rId5">
            <a:alphaModFix/>
          </a:blip>
          <a:srcRect l="3812" t="4942" r="4587" b="30954"/>
          <a:stretch>
            <a:fillRect/>
          </a:stretch>
        </p:blipFill>
        <p:spPr>
          <a:xfrm>
            <a:off x="6729951" y="3532768"/>
            <a:ext cx="1429730" cy="1502306"/>
          </a:xfrm>
          <a:prstGeom prst="rect">
            <a:avLst/>
          </a:prstGeom>
          <a:noFill/>
          <a:ln>
            <a:noFill/>
          </a:ln>
        </p:spPr>
      </p:pic>
      <p:sp>
        <p:nvSpPr>
          <p:cNvPr id="1048638" name="Google Shape;157;p15"/>
          <p:cNvSpPr/>
          <p:nvPr/>
        </p:nvSpPr>
        <p:spPr>
          <a:xfrm rot="5400000">
            <a:off x="5959676" y="3780602"/>
            <a:ext cx="862440" cy="602370"/>
          </a:xfrm>
          <a:prstGeom prst="bentUpArrow">
            <a:avLst>
              <a:gd name="adj1" fmla="val 25000"/>
              <a:gd name="adj2" fmla="val 25000"/>
              <a:gd name="adj3" fmla="val 25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pic>
        <p:nvPicPr>
          <p:cNvPr id="19" name="Picture 10" descr="Image result for aitraining">
            <a:extLst>
              <a:ext uri="{FF2B5EF4-FFF2-40B4-BE49-F238E27FC236}">
                <a16:creationId xmlns:a16="http://schemas.microsoft.com/office/drawing/2014/main" id="{5A18A6AB-7CCE-45C0-8831-ED59BBDA1DFA}"/>
              </a:ext>
            </a:extLst>
          </p:cNvPr>
          <p:cNvPicPr>
            <a:picLocks noChangeAspect="1" noChangeArrowheads="1"/>
          </p:cNvPicPr>
          <p:nvPr/>
        </p:nvPicPr>
        <p:blipFill>
          <a:blip r:embed="rId6"/>
          <a:srcRect/>
          <a:stretch>
            <a:fillRect/>
          </a:stretch>
        </p:blipFill>
        <p:spPr bwMode="auto">
          <a:xfrm>
            <a:off x="523238" y="2961870"/>
            <a:ext cx="1890812" cy="1119917"/>
          </a:xfrm>
          <a:prstGeom prst="rect">
            <a:avLst/>
          </a:prstGeom>
          <a:noFill/>
        </p:spPr>
      </p:pic>
      <p:sp>
        <p:nvSpPr>
          <p:cNvPr id="20" name="Google Shape;145;p15">
            <a:extLst>
              <a:ext uri="{FF2B5EF4-FFF2-40B4-BE49-F238E27FC236}">
                <a16:creationId xmlns:a16="http://schemas.microsoft.com/office/drawing/2014/main" id="{1466FAB1-E915-49EF-BF4F-494FDDEE7DC2}"/>
              </a:ext>
            </a:extLst>
          </p:cNvPr>
          <p:cNvSpPr txBox="1"/>
          <p:nvPr/>
        </p:nvSpPr>
        <p:spPr>
          <a:xfrm>
            <a:off x="523238" y="4244464"/>
            <a:ext cx="2256502" cy="530914"/>
          </a:xfrm>
          <a:prstGeom prst="rect">
            <a:avLst/>
          </a:prstGeom>
          <a:noFill/>
          <a:ln>
            <a:noFill/>
          </a:ln>
        </p:spPr>
        <p:txBody>
          <a:bodyPr spcFirstLastPara="1" wrap="square" lIns="68569" tIns="34275" rIns="68569" bIns="34275" anchor="t" anchorCtr="0">
            <a:noAutofit/>
          </a:bodyPr>
          <a:lstStyle/>
          <a:p>
            <a:r>
              <a:rPr lang="en-US" sz="1500" b="1" dirty="0">
                <a:solidFill>
                  <a:schemeClr val="dk1"/>
                </a:solidFill>
                <a:latin typeface="Calibri"/>
                <a:ea typeface="Calibri"/>
                <a:cs typeface="Calibri"/>
                <a:sym typeface="Calibri"/>
              </a:rPr>
              <a:t>Training  Environment</a:t>
            </a:r>
            <a:endParaRPr sz="1500" b="1" dirty="0">
              <a:solidFill>
                <a:schemeClr val="dk1"/>
              </a:solidFill>
              <a:latin typeface="Calibri"/>
              <a:ea typeface="Calibri"/>
              <a:cs typeface="Calibri"/>
              <a:sym typeface="Calibri"/>
            </a:endParaRPr>
          </a:p>
        </p:txBody>
      </p:sp>
      <p:sp>
        <p:nvSpPr>
          <p:cNvPr id="21" name="TextBox 20">
            <a:extLst>
              <a:ext uri="{FF2B5EF4-FFF2-40B4-BE49-F238E27FC236}">
                <a16:creationId xmlns:a16="http://schemas.microsoft.com/office/drawing/2014/main" id="{79DF78E8-09C9-48F5-A9B5-0A1E600F1155}"/>
              </a:ext>
            </a:extLst>
          </p:cNvPr>
          <p:cNvSpPr txBox="1"/>
          <p:nvPr/>
        </p:nvSpPr>
        <p:spPr>
          <a:xfrm>
            <a:off x="8177842" y="4881890"/>
            <a:ext cx="2365635" cy="523220"/>
          </a:xfrm>
          <a:prstGeom prst="rect">
            <a:avLst/>
          </a:prstGeom>
          <a:noFill/>
        </p:spPr>
        <p:txBody>
          <a:bodyPr wrap="square" rtlCol="0">
            <a:spAutoFit/>
          </a:bodyPr>
          <a:lstStyle/>
          <a:p>
            <a:r>
              <a:rPr lang="en-US" dirty="0">
                <a:latin typeface="Roboto Condensed Light" panose="020B0604020202020204" charset="0"/>
                <a:ea typeface="Roboto Condensed Light" panose="020B0604020202020204" charset="0"/>
              </a:rPr>
              <a:t>IT16154490</a:t>
            </a:r>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8637"/>
                                        </p:tgtEl>
                                        <p:attrNameLst>
                                          <p:attrName>style.visibility</p:attrName>
                                        </p:attrNameLst>
                                      </p:cBhvr>
                                      <p:to>
                                        <p:strVal val="visible"/>
                                      </p:to>
                                    </p:set>
                                    <p:animEffect transition="in" filter="fade">
                                      <p:cBhvr>
                                        <p:cTn id="12" dur="500"/>
                                        <p:tgtEl>
                                          <p:spTgt spid="10486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632"/>
                                        </p:tgtEl>
                                        <p:attrNameLst>
                                          <p:attrName>style.visibility</p:attrName>
                                        </p:attrNameLst>
                                      </p:cBhvr>
                                      <p:to>
                                        <p:strVal val="visible"/>
                                      </p:to>
                                    </p:set>
                                    <p:animEffect transition="in" filter="fade">
                                      <p:cBhvr>
                                        <p:cTn id="17" dur="500"/>
                                        <p:tgtEl>
                                          <p:spTgt spid="10486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48636"/>
                                        </p:tgtEl>
                                        <p:attrNameLst>
                                          <p:attrName>style.visibility</p:attrName>
                                        </p:attrNameLst>
                                      </p:cBhvr>
                                      <p:to>
                                        <p:strVal val="visible"/>
                                      </p:to>
                                    </p:set>
                                    <p:animEffect transition="in" filter="fade">
                                      <p:cBhvr>
                                        <p:cTn id="20" dur="500"/>
                                        <p:tgtEl>
                                          <p:spTgt spid="1048636"/>
                                        </p:tgtEl>
                                      </p:cBhvr>
                                    </p:animEffect>
                                  </p:childTnLst>
                                </p:cTn>
                              </p:par>
                              <p:par>
                                <p:cTn id="21" presetID="10"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48638"/>
                                        </p:tgtEl>
                                        <p:attrNameLst>
                                          <p:attrName>style.visibility</p:attrName>
                                        </p:attrNameLst>
                                      </p:cBhvr>
                                      <p:to>
                                        <p:strVal val="visible"/>
                                      </p:to>
                                    </p:set>
                                    <p:animEffect transition="in" filter="fade">
                                      <p:cBhvr>
                                        <p:cTn id="33" dur="500"/>
                                        <p:tgtEl>
                                          <p:spTgt spid="104863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97180"/>
                                        </p:tgtEl>
                                        <p:attrNameLst>
                                          <p:attrName>style.visibility</p:attrName>
                                        </p:attrNameLst>
                                      </p:cBhvr>
                                      <p:to>
                                        <p:strVal val="visible"/>
                                      </p:to>
                                    </p:set>
                                    <p:animEffect transition="in" filter="fade">
                                      <p:cBhvr>
                                        <p:cTn id="38" dur="500"/>
                                        <p:tgtEl>
                                          <p:spTgt spid="209718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2" grpId="0" animBg="1"/>
      <p:bldP spid="1048636" grpId="0" animBg="1"/>
      <p:bldP spid="1048637" grpId="0" animBg="1"/>
      <p:bldP spid="10486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C6C729-7AF9-43EB-A906-B792FB9EDD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pic>
        <p:nvPicPr>
          <p:cNvPr id="4" name="Picture 3">
            <a:extLst>
              <a:ext uri="{FF2B5EF4-FFF2-40B4-BE49-F238E27FC236}">
                <a16:creationId xmlns:a16="http://schemas.microsoft.com/office/drawing/2014/main" id="{76C77102-76D9-4E8C-8BE2-E5C54AB27BAF}"/>
              </a:ext>
            </a:extLst>
          </p:cNvPr>
          <p:cNvPicPr>
            <a:picLocks noChangeAspect="1"/>
          </p:cNvPicPr>
          <p:nvPr/>
        </p:nvPicPr>
        <p:blipFill>
          <a:blip r:embed="rId2"/>
          <a:stretch>
            <a:fillRect/>
          </a:stretch>
        </p:blipFill>
        <p:spPr>
          <a:xfrm>
            <a:off x="407963" y="1181686"/>
            <a:ext cx="4413394" cy="2391508"/>
          </a:xfrm>
          <a:prstGeom prst="rect">
            <a:avLst/>
          </a:prstGeom>
        </p:spPr>
      </p:pic>
      <p:pic>
        <p:nvPicPr>
          <p:cNvPr id="6" name="Picture 5">
            <a:extLst>
              <a:ext uri="{FF2B5EF4-FFF2-40B4-BE49-F238E27FC236}">
                <a16:creationId xmlns:a16="http://schemas.microsoft.com/office/drawing/2014/main" id="{E1C80C79-E429-43CE-88C8-EF9F4E95A127}"/>
              </a:ext>
            </a:extLst>
          </p:cNvPr>
          <p:cNvPicPr>
            <a:picLocks noChangeAspect="1"/>
          </p:cNvPicPr>
          <p:nvPr/>
        </p:nvPicPr>
        <p:blipFill>
          <a:blip r:embed="rId3"/>
          <a:stretch>
            <a:fillRect/>
          </a:stretch>
        </p:blipFill>
        <p:spPr>
          <a:xfrm>
            <a:off x="5474970" y="967153"/>
            <a:ext cx="3486150" cy="933450"/>
          </a:xfrm>
          <a:prstGeom prst="rect">
            <a:avLst/>
          </a:prstGeom>
        </p:spPr>
      </p:pic>
      <p:pic>
        <p:nvPicPr>
          <p:cNvPr id="8" name="Picture 7">
            <a:extLst>
              <a:ext uri="{FF2B5EF4-FFF2-40B4-BE49-F238E27FC236}">
                <a16:creationId xmlns:a16="http://schemas.microsoft.com/office/drawing/2014/main" id="{830B355B-245E-4239-BC66-844777E59680}"/>
              </a:ext>
            </a:extLst>
          </p:cNvPr>
          <p:cNvPicPr>
            <a:picLocks noChangeAspect="1"/>
          </p:cNvPicPr>
          <p:nvPr/>
        </p:nvPicPr>
        <p:blipFill>
          <a:blip r:embed="rId4"/>
          <a:stretch>
            <a:fillRect/>
          </a:stretch>
        </p:blipFill>
        <p:spPr>
          <a:xfrm>
            <a:off x="5645632" y="2766647"/>
            <a:ext cx="2857500" cy="1409700"/>
          </a:xfrm>
          <a:prstGeom prst="rect">
            <a:avLst/>
          </a:prstGeom>
        </p:spPr>
      </p:pic>
      <p:sp>
        <p:nvSpPr>
          <p:cNvPr id="9" name="TextBox 8">
            <a:extLst>
              <a:ext uri="{FF2B5EF4-FFF2-40B4-BE49-F238E27FC236}">
                <a16:creationId xmlns:a16="http://schemas.microsoft.com/office/drawing/2014/main" id="{F38730AB-28EC-43BB-ADAE-7E576D5A19F3}"/>
              </a:ext>
            </a:extLst>
          </p:cNvPr>
          <p:cNvSpPr txBox="1"/>
          <p:nvPr/>
        </p:nvSpPr>
        <p:spPr>
          <a:xfrm>
            <a:off x="757725" y="738553"/>
            <a:ext cx="1856935" cy="307777"/>
          </a:xfrm>
          <a:prstGeom prst="rect">
            <a:avLst/>
          </a:prstGeom>
          <a:noFill/>
        </p:spPr>
        <p:txBody>
          <a:bodyPr wrap="square" rtlCol="0">
            <a:spAutoFit/>
          </a:bodyPr>
          <a:lstStyle/>
          <a:p>
            <a:r>
              <a:rPr lang="en-US" b="1" dirty="0"/>
              <a:t>Finding the minima</a:t>
            </a:r>
          </a:p>
        </p:txBody>
      </p:sp>
      <p:sp>
        <p:nvSpPr>
          <p:cNvPr id="10" name="TextBox 9">
            <a:extLst>
              <a:ext uri="{FF2B5EF4-FFF2-40B4-BE49-F238E27FC236}">
                <a16:creationId xmlns:a16="http://schemas.microsoft.com/office/drawing/2014/main" id="{9998C433-E9C7-4E1A-AAF7-FC591F589543}"/>
              </a:ext>
            </a:extLst>
          </p:cNvPr>
          <p:cNvSpPr txBox="1"/>
          <p:nvPr/>
        </p:nvSpPr>
        <p:spPr>
          <a:xfrm>
            <a:off x="5563772" y="716278"/>
            <a:ext cx="1385316" cy="307777"/>
          </a:xfrm>
          <a:prstGeom prst="rect">
            <a:avLst/>
          </a:prstGeom>
          <a:noFill/>
        </p:spPr>
        <p:txBody>
          <a:bodyPr wrap="none" rtlCol="0">
            <a:spAutoFit/>
          </a:bodyPr>
          <a:lstStyle/>
          <a:p>
            <a:r>
              <a:rPr lang="en-US" b="1" dirty="0"/>
              <a:t>Cost Function</a:t>
            </a:r>
          </a:p>
        </p:txBody>
      </p:sp>
      <p:sp>
        <p:nvSpPr>
          <p:cNvPr id="11" name="TextBox 10">
            <a:extLst>
              <a:ext uri="{FF2B5EF4-FFF2-40B4-BE49-F238E27FC236}">
                <a16:creationId xmlns:a16="http://schemas.microsoft.com/office/drawing/2014/main" id="{108F1CFF-89C6-4CEC-948D-7C9E61C4BF62}"/>
              </a:ext>
            </a:extLst>
          </p:cNvPr>
          <p:cNvSpPr txBox="1"/>
          <p:nvPr/>
        </p:nvSpPr>
        <p:spPr>
          <a:xfrm>
            <a:off x="5627077" y="2377440"/>
            <a:ext cx="2561920" cy="307777"/>
          </a:xfrm>
          <a:prstGeom prst="rect">
            <a:avLst/>
          </a:prstGeom>
          <a:noFill/>
        </p:spPr>
        <p:txBody>
          <a:bodyPr wrap="none" rtlCol="0">
            <a:spAutoFit/>
          </a:bodyPr>
          <a:lstStyle/>
          <a:p>
            <a:r>
              <a:rPr lang="en-US" b="1" dirty="0"/>
              <a:t>Gradient Descent Algorithm</a:t>
            </a:r>
          </a:p>
        </p:txBody>
      </p:sp>
      <p:sp>
        <p:nvSpPr>
          <p:cNvPr id="12" name="TextBox 11">
            <a:extLst>
              <a:ext uri="{FF2B5EF4-FFF2-40B4-BE49-F238E27FC236}">
                <a16:creationId xmlns:a16="http://schemas.microsoft.com/office/drawing/2014/main" id="{7AA2D245-23BA-47E9-A9CA-07DA77B592D6}"/>
              </a:ext>
            </a:extLst>
          </p:cNvPr>
          <p:cNvSpPr txBox="1"/>
          <p:nvPr/>
        </p:nvSpPr>
        <p:spPr>
          <a:xfrm>
            <a:off x="8290383" y="4881890"/>
            <a:ext cx="2365635" cy="523220"/>
          </a:xfrm>
          <a:prstGeom prst="rect">
            <a:avLst/>
          </a:prstGeom>
          <a:noFill/>
        </p:spPr>
        <p:txBody>
          <a:bodyPr wrap="square" rtlCol="0">
            <a:spAutoFit/>
          </a:bodyPr>
          <a:lstStyle/>
          <a:p>
            <a:r>
              <a:rPr lang="en-US" dirty="0">
                <a:latin typeface="Roboto Condensed Light" panose="020B0604020202020204" charset="0"/>
                <a:ea typeface="Roboto Condensed Light" panose="020B0604020202020204" charset="0"/>
              </a:rPr>
              <a:t>IT16154490</a:t>
            </a:r>
          </a:p>
          <a:p>
            <a:endParaRPr lang="en-US" dirty="0"/>
          </a:p>
        </p:txBody>
      </p:sp>
    </p:spTree>
    <p:extLst>
      <p:ext uri="{BB962C8B-B14F-4D97-AF65-F5344CB8AC3E}">
        <p14:creationId xmlns:p14="http://schemas.microsoft.com/office/powerpoint/2010/main" val="3968599217"/>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048659" name="Google Shape;133;p9"/>
          <p:cNvSpPr txBox="1">
            <a:spLocks noGrp="1"/>
          </p:cNvSpPr>
          <p:nvPr>
            <p:ph type="body" idx="1"/>
          </p:nvPr>
        </p:nvSpPr>
        <p:spPr>
          <a:xfrm>
            <a:off x="205649" y="1580349"/>
            <a:ext cx="7506365" cy="1283621"/>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a:buNone/>
            </a:pPr>
            <a:r>
              <a:rPr lang="en-GB" b="1" dirty="0">
                <a:solidFill>
                  <a:schemeClr val="dk1"/>
                </a:solidFill>
                <a:latin typeface="Roboto Condensed" panose="020B0604020202020204" charset="0"/>
                <a:ea typeface="Roboto Condensed" panose="020B0604020202020204" charset="0"/>
                <a:cs typeface="Times New Roman"/>
                <a:sym typeface="Times New Roman"/>
              </a:rPr>
              <a:t>Supervisor         </a:t>
            </a:r>
            <a:r>
              <a:rPr lang="en-GB" dirty="0">
                <a:solidFill>
                  <a:schemeClr val="dk1"/>
                </a:solidFill>
                <a:latin typeface="Roboto Condensed" panose="020B0604020202020204" charset="0"/>
                <a:ea typeface="Roboto Condensed" panose="020B0604020202020204" charset="0"/>
                <a:cs typeface="Times New Roman"/>
                <a:sym typeface="Times New Roman"/>
              </a:rPr>
              <a:t>Mrs. M.P.A.W. Gamage</a:t>
            </a:r>
            <a:endParaRPr dirty="0">
              <a:solidFill>
                <a:schemeClr val="dk1"/>
              </a:solidFill>
              <a:latin typeface="Roboto Condensed" panose="020B0604020202020204" charset="0"/>
              <a:ea typeface="Roboto Condensed" panose="020B0604020202020204" charset="0"/>
              <a:cs typeface="Times New Roman"/>
              <a:sym typeface="Times New Roman"/>
            </a:endParaRPr>
          </a:p>
          <a:p>
            <a:pPr marL="0" lvl="0" indent="0" algn="l" rtl="0">
              <a:spcBef>
                <a:spcPts val="600"/>
              </a:spcBef>
              <a:spcAft>
                <a:spcPts val="0"/>
              </a:spcAft>
              <a:buClr>
                <a:schemeClr val="dk1"/>
              </a:buClr>
              <a:buSzPts val="1100"/>
              <a:buFont typeface="Arial"/>
              <a:buNone/>
            </a:pPr>
            <a:r>
              <a:rPr lang="en-GB" b="1" dirty="0">
                <a:solidFill>
                  <a:schemeClr val="dk1"/>
                </a:solidFill>
                <a:latin typeface="Roboto Condensed" panose="020B0604020202020204" charset="0"/>
                <a:ea typeface="Roboto Condensed" panose="020B0604020202020204" charset="0"/>
                <a:cs typeface="Times New Roman"/>
                <a:sym typeface="Times New Roman"/>
              </a:rPr>
              <a:t>Co-supervisor </a:t>
            </a:r>
            <a:r>
              <a:rPr lang="en-GB" dirty="0">
                <a:solidFill>
                  <a:schemeClr val="dk1"/>
                </a:solidFill>
                <a:latin typeface="Roboto Condensed" panose="020B0604020202020204" charset="0"/>
                <a:ea typeface="Roboto Condensed" panose="020B0604020202020204" charset="0"/>
                <a:cs typeface="Times New Roman"/>
                <a:sym typeface="Times New Roman"/>
              </a:rPr>
              <a:t>  Mrs. Pasangi </a:t>
            </a:r>
            <a:r>
              <a:rPr lang="en-GB" dirty="0" err="1">
                <a:solidFill>
                  <a:schemeClr val="dk1"/>
                </a:solidFill>
                <a:latin typeface="Roboto Condensed" panose="020B0604020202020204" charset="0"/>
                <a:ea typeface="Roboto Condensed" panose="020B0604020202020204" charset="0"/>
                <a:cs typeface="Times New Roman"/>
                <a:sym typeface="Times New Roman"/>
              </a:rPr>
              <a:t>Rathnayke</a:t>
            </a:r>
            <a:endParaRPr lang="en-GB" dirty="0">
              <a:solidFill>
                <a:schemeClr val="dk1"/>
              </a:solidFill>
              <a:latin typeface="Roboto Condensed" panose="020B0604020202020204" charset="0"/>
              <a:ea typeface="Roboto Condensed" panose="020B0604020202020204" charset="0"/>
              <a:cs typeface="Times New Roman"/>
              <a:sym typeface="Times New Roman"/>
            </a:endParaRPr>
          </a:p>
        </p:txBody>
      </p:sp>
      <p:sp>
        <p:nvSpPr>
          <p:cNvPr id="1048660" name="Google Shape;135;p9"/>
          <p:cNvSpPr txBox="1"/>
          <p:nvPr/>
        </p:nvSpPr>
        <p:spPr>
          <a:xfrm>
            <a:off x="430714" y="392904"/>
            <a:ext cx="4442100" cy="54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3600" b="1">
                <a:solidFill>
                  <a:srgbClr val="FFFFFF"/>
                </a:solidFill>
                <a:latin typeface="Roboto Condensed"/>
                <a:ea typeface="Roboto Condensed"/>
                <a:cs typeface="Roboto Condensed"/>
                <a:sym typeface="Roboto Condensed"/>
              </a:rPr>
              <a:t>Our team</a:t>
            </a:r>
            <a:endParaRPr sz="3600">
              <a:latin typeface="Roboto Condensed Light"/>
              <a:ea typeface="Roboto Condensed Light"/>
              <a:cs typeface="Roboto Condensed Light"/>
              <a:sym typeface="Roboto Condensed Light"/>
            </a:endParaRPr>
          </a:p>
        </p:txBody>
      </p:sp>
      <p:graphicFrame>
        <p:nvGraphicFramePr>
          <p:cNvPr id="4194304" name="Table 1"/>
          <p:cNvGraphicFramePr>
            <a:graphicFrameLocks noGrp="1"/>
          </p:cNvGraphicFramePr>
          <p:nvPr/>
        </p:nvGraphicFramePr>
        <p:xfrm>
          <a:off x="205649" y="3034840"/>
          <a:ext cx="6049269" cy="1584960"/>
        </p:xfrm>
        <a:graphic>
          <a:graphicData uri="http://schemas.openxmlformats.org/drawingml/2006/table">
            <a:tbl>
              <a:tblPr>
                <a:tableStyleId>{2D5ABB26-0587-4C30-8999-92F81FD0307C}</a:tableStyleId>
              </a:tblPr>
              <a:tblGrid>
                <a:gridCol w="4342920">
                  <a:extLst>
                    <a:ext uri="{9D8B030D-6E8A-4147-A177-3AD203B41FA5}">
                      <a16:colId xmlns:a16="http://schemas.microsoft.com/office/drawing/2014/main" val="20000"/>
                    </a:ext>
                  </a:extLst>
                </a:gridCol>
                <a:gridCol w="1706349">
                  <a:extLst>
                    <a:ext uri="{9D8B030D-6E8A-4147-A177-3AD203B41FA5}">
                      <a16:colId xmlns:a16="http://schemas.microsoft.com/office/drawing/2014/main" val="20001"/>
                    </a:ext>
                  </a:extLst>
                </a:gridCol>
              </a:tblGrid>
              <a:tr h="370840">
                <a:tc>
                  <a:txBody>
                    <a:bodyPr/>
                    <a:lstStyle/>
                    <a:p>
                      <a:r>
                        <a:rPr lang="en-GB" sz="2000" b="0" dirty="0">
                          <a:solidFill>
                            <a:schemeClr val="dk1"/>
                          </a:solidFill>
                          <a:latin typeface="Roboto Condensed Light" panose="020B0604020202020204" charset="0"/>
                          <a:ea typeface="Roboto Condensed Light" panose="020B0604020202020204" charset="0"/>
                          <a:cs typeface="Times New Roman"/>
                          <a:sym typeface="Times New Roman"/>
                        </a:rPr>
                        <a:t>Bimali YMY </a:t>
                      </a:r>
                      <a:endParaRPr lang="en-US" sz="2000" b="0" dirty="0">
                        <a:latin typeface="Roboto Condensed Light" panose="020B0604020202020204" charset="0"/>
                        <a:ea typeface="Roboto Condensed Light" panose="020B0604020202020204" charset="0"/>
                      </a:endParaRPr>
                    </a:p>
                  </a:txBody>
                  <a:tcPr/>
                </a:tc>
                <a:tc>
                  <a:txBody>
                    <a:bodyPr/>
                    <a:lstStyle/>
                    <a:p>
                      <a:r>
                        <a:rPr lang="en-US" sz="2000" b="0" dirty="0">
                          <a:latin typeface="Roboto Condensed Light" panose="020B0604020202020204" charset="0"/>
                          <a:ea typeface="Roboto Condensed Light" panose="020B0604020202020204" charset="0"/>
                        </a:rPr>
                        <a:t>IT16423534</a:t>
                      </a:r>
                    </a:p>
                  </a:txBody>
                  <a:tcPr/>
                </a:tc>
                <a:extLst>
                  <a:ext uri="{0D108BD9-81ED-4DB2-BD59-A6C34878D82A}">
                    <a16:rowId xmlns:a16="http://schemas.microsoft.com/office/drawing/2014/main" val="10000"/>
                  </a:ext>
                </a:extLst>
              </a:tr>
              <a:tr h="370840">
                <a:tc>
                  <a:txBody>
                    <a:bodyPr/>
                    <a:lstStyle/>
                    <a:p>
                      <a:r>
                        <a:rPr lang="en-US" sz="2000" b="0" dirty="0">
                          <a:latin typeface="Roboto Condensed Light" panose="020B0604020202020204" charset="0"/>
                          <a:ea typeface="Roboto Condensed Light" panose="020B0604020202020204" charset="0"/>
                        </a:rPr>
                        <a:t>Rodrigo  USD</a:t>
                      </a:r>
                    </a:p>
                  </a:txBody>
                  <a:tcPr/>
                </a:tc>
                <a:tc>
                  <a:txBody>
                    <a:bodyPr/>
                    <a:lstStyle/>
                    <a:p>
                      <a:r>
                        <a:rPr lang="en-US" sz="2000" b="0" dirty="0">
                          <a:latin typeface="Roboto Condensed Light" panose="020B0604020202020204" charset="0"/>
                          <a:ea typeface="Roboto Condensed Light" panose="020B0604020202020204" charset="0"/>
                        </a:rPr>
                        <a:t>IT16154490</a:t>
                      </a:r>
                    </a:p>
                  </a:txBody>
                  <a:tcPr/>
                </a:tc>
                <a:extLst>
                  <a:ext uri="{0D108BD9-81ED-4DB2-BD59-A6C34878D82A}">
                    <a16:rowId xmlns:a16="http://schemas.microsoft.com/office/drawing/2014/main" val="10001"/>
                  </a:ext>
                </a:extLst>
              </a:tr>
              <a:tr h="370840">
                <a:tc>
                  <a:txBody>
                    <a:bodyPr/>
                    <a:lstStyle/>
                    <a:p>
                      <a:r>
                        <a:rPr lang="en-US" sz="2000" b="0" dirty="0" err="1">
                          <a:latin typeface="Roboto Condensed Light" panose="020B0604020202020204" charset="0"/>
                          <a:ea typeface="Roboto Condensed Light" panose="020B0604020202020204" charset="0"/>
                        </a:rPr>
                        <a:t>Denuka</a:t>
                      </a:r>
                      <a:r>
                        <a:rPr lang="en-US" sz="2000" b="0" dirty="0">
                          <a:latin typeface="Roboto Condensed Light" panose="020B0604020202020204" charset="0"/>
                          <a:ea typeface="Roboto Condensed Light" panose="020B0604020202020204" charset="0"/>
                        </a:rPr>
                        <a:t> </a:t>
                      </a:r>
                      <a:r>
                        <a:rPr lang="en-US" sz="2000" b="0" dirty="0" err="1">
                          <a:latin typeface="Roboto Condensed Light" panose="020B0604020202020204" charset="0"/>
                          <a:ea typeface="Roboto Condensed Light" panose="020B0604020202020204" charset="0"/>
                        </a:rPr>
                        <a:t>Dharmaseelan</a:t>
                      </a:r>
                      <a:endParaRPr lang="en-US" sz="2000" b="0" dirty="0">
                        <a:latin typeface="Roboto Condensed Light" panose="020B0604020202020204" charset="0"/>
                        <a:ea typeface="Roboto Condensed Light" panose="020B0604020202020204" charset="0"/>
                      </a:endParaRPr>
                    </a:p>
                  </a:txBody>
                  <a:tcPr/>
                </a:tc>
                <a:tc>
                  <a:txBody>
                    <a:bodyPr/>
                    <a:lstStyle/>
                    <a:p>
                      <a:r>
                        <a:rPr lang="en-US" sz="2000" b="0" dirty="0">
                          <a:latin typeface="Roboto Condensed Light" panose="020B0604020202020204" charset="0"/>
                          <a:ea typeface="Roboto Condensed Light" panose="020B0604020202020204" charset="0"/>
                        </a:rPr>
                        <a:t>IT16116566</a:t>
                      </a:r>
                    </a:p>
                  </a:txBody>
                  <a:tcPr/>
                </a:tc>
                <a:extLst>
                  <a:ext uri="{0D108BD9-81ED-4DB2-BD59-A6C34878D82A}">
                    <a16:rowId xmlns:a16="http://schemas.microsoft.com/office/drawing/2014/main" val="10002"/>
                  </a:ext>
                </a:extLst>
              </a:tr>
              <a:tr h="370840">
                <a:tc>
                  <a:txBody>
                    <a:bodyPr/>
                    <a:lstStyle/>
                    <a:p>
                      <a:r>
                        <a:rPr lang="en-US" sz="2000" b="0" dirty="0" err="1">
                          <a:latin typeface="Roboto Condensed Light" panose="020B0604020202020204" charset="0"/>
                          <a:ea typeface="Roboto Condensed Light" panose="020B0604020202020204" charset="0"/>
                        </a:rPr>
                        <a:t>Kamaleshwaran</a:t>
                      </a:r>
                      <a:r>
                        <a:rPr lang="en-US" sz="2000" b="0" dirty="0">
                          <a:latin typeface="Roboto Condensed Light" panose="020B0604020202020204" charset="0"/>
                          <a:ea typeface="Roboto Condensed Light" panose="020B0604020202020204" charset="0"/>
                        </a:rPr>
                        <a:t> </a:t>
                      </a:r>
                      <a:r>
                        <a:rPr lang="en-US" sz="2000" b="0" dirty="0" err="1">
                          <a:latin typeface="Roboto Condensed Light" panose="020B0604020202020204" charset="0"/>
                          <a:ea typeface="Roboto Condensed Light" panose="020B0604020202020204" charset="0"/>
                        </a:rPr>
                        <a:t>Thayalini</a:t>
                      </a:r>
                      <a:endParaRPr lang="en-US" sz="2000" b="0" dirty="0">
                        <a:latin typeface="Roboto Condensed Light" panose="020B0604020202020204" charset="0"/>
                        <a:ea typeface="Roboto Condensed Light" panose="020B0604020202020204" charset="0"/>
                      </a:endParaRPr>
                    </a:p>
                  </a:txBody>
                  <a:tcPr/>
                </a:tc>
                <a:tc>
                  <a:txBody>
                    <a:bodyPr/>
                    <a:lstStyle/>
                    <a:p>
                      <a:r>
                        <a:rPr lang="en-US" sz="2000" b="0" dirty="0">
                          <a:latin typeface="Roboto Condensed Light" panose="020B0604020202020204" charset="0"/>
                          <a:ea typeface="Roboto Condensed Light" panose="020B0604020202020204" charset="0"/>
                        </a:rPr>
                        <a:t>IT15156884</a:t>
                      </a:r>
                    </a:p>
                  </a:txBody>
                  <a:tcPr/>
                </a:tc>
                <a:extLst>
                  <a:ext uri="{0D108BD9-81ED-4DB2-BD59-A6C34878D82A}">
                    <a16:rowId xmlns:a16="http://schemas.microsoft.com/office/drawing/2014/main" val="10003"/>
                  </a:ext>
                </a:extLst>
              </a:tr>
            </a:tbl>
          </a:graphicData>
        </a:graphic>
      </p:graphicFrame>
      <p:sp>
        <p:nvSpPr>
          <p:cNvPr id="1048661"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226D5-2C3D-43CD-9CB8-617020B9D25B}"/>
              </a:ext>
            </a:extLst>
          </p:cNvPr>
          <p:cNvSpPr>
            <a:spLocks noGrp="1"/>
          </p:cNvSpPr>
          <p:nvPr>
            <p:ph type="title"/>
          </p:nvPr>
        </p:nvSpPr>
        <p:spPr>
          <a:xfrm>
            <a:off x="279702" y="387283"/>
            <a:ext cx="5492400" cy="766200"/>
          </a:xfrm>
        </p:spPr>
        <p:txBody>
          <a:bodyPr/>
          <a:lstStyle/>
          <a:p>
            <a:r>
              <a:rPr lang="en-US" sz="2400" dirty="0"/>
              <a:t>Possible Approach</a:t>
            </a:r>
          </a:p>
        </p:txBody>
      </p:sp>
      <p:sp>
        <p:nvSpPr>
          <p:cNvPr id="4" name="Slide Number Placeholder 3">
            <a:extLst>
              <a:ext uri="{FF2B5EF4-FFF2-40B4-BE49-F238E27FC236}">
                <a16:creationId xmlns:a16="http://schemas.microsoft.com/office/drawing/2014/main" id="{8562C981-8464-4C38-B467-5893F6C9C4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
        <p:nvSpPr>
          <p:cNvPr id="5" name="Slide Number Placeholder 1">
            <a:extLst>
              <a:ext uri="{FF2B5EF4-FFF2-40B4-BE49-F238E27FC236}">
                <a16:creationId xmlns:a16="http://schemas.microsoft.com/office/drawing/2014/main" id="{DAD6FD72-7CAF-437A-ACAB-B09845CFBF3A}"/>
              </a:ext>
            </a:extLst>
          </p:cNvPr>
          <p:cNvSpPr txBox="1">
            <a:spLocks/>
          </p:cNvSpPr>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fld id="{00000000-1234-1234-1234-123412341234}" type="slidenum">
              <a:rPr lang="en-GB" smtClean="0"/>
              <a:pPr/>
              <a:t>20</a:t>
            </a:fld>
            <a:endParaRPr lang="en-GB"/>
          </a:p>
        </p:txBody>
      </p:sp>
      <p:pic>
        <p:nvPicPr>
          <p:cNvPr id="6" name="Picture 5">
            <a:extLst>
              <a:ext uri="{FF2B5EF4-FFF2-40B4-BE49-F238E27FC236}">
                <a16:creationId xmlns:a16="http://schemas.microsoft.com/office/drawing/2014/main" id="{13B299EE-2185-4FE7-896D-CDF3EE1264D0}"/>
              </a:ext>
            </a:extLst>
          </p:cNvPr>
          <p:cNvPicPr>
            <a:picLocks noChangeAspect="1"/>
          </p:cNvPicPr>
          <p:nvPr/>
        </p:nvPicPr>
        <p:blipFill>
          <a:blip r:embed="rId2"/>
          <a:stretch>
            <a:fillRect/>
          </a:stretch>
        </p:blipFill>
        <p:spPr>
          <a:xfrm>
            <a:off x="38600" y="2106770"/>
            <a:ext cx="4413394" cy="2391508"/>
          </a:xfrm>
          <a:prstGeom prst="rect">
            <a:avLst/>
          </a:prstGeom>
        </p:spPr>
      </p:pic>
      <p:pic>
        <p:nvPicPr>
          <p:cNvPr id="7" name="Picture 6">
            <a:extLst>
              <a:ext uri="{FF2B5EF4-FFF2-40B4-BE49-F238E27FC236}">
                <a16:creationId xmlns:a16="http://schemas.microsoft.com/office/drawing/2014/main" id="{BACE90E1-E8E6-4A70-A26C-4166E0942538}"/>
              </a:ext>
            </a:extLst>
          </p:cNvPr>
          <p:cNvPicPr>
            <a:picLocks noChangeAspect="1"/>
          </p:cNvPicPr>
          <p:nvPr/>
        </p:nvPicPr>
        <p:blipFill>
          <a:blip r:embed="rId3"/>
          <a:stretch>
            <a:fillRect/>
          </a:stretch>
        </p:blipFill>
        <p:spPr>
          <a:xfrm>
            <a:off x="5188431" y="1765999"/>
            <a:ext cx="3155988" cy="845046"/>
          </a:xfrm>
          <a:prstGeom prst="rect">
            <a:avLst/>
          </a:prstGeom>
        </p:spPr>
      </p:pic>
      <p:pic>
        <p:nvPicPr>
          <p:cNvPr id="8" name="Picture 7">
            <a:extLst>
              <a:ext uri="{FF2B5EF4-FFF2-40B4-BE49-F238E27FC236}">
                <a16:creationId xmlns:a16="http://schemas.microsoft.com/office/drawing/2014/main" id="{08083A46-190C-4642-B1FC-C7B5C1B55BFB}"/>
              </a:ext>
            </a:extLst>
          </p:cNvPr>
          <p:cNvPicPr>
            <a:picLocks noChangeAspect="1"/>
          </p:cNvPicPr>
          <p:nvPr/>
        </p:nvPicPr>
        <p:blipFill>
          <a:blip r:embed="rId4"/>
          <a:stretch>
            <a:fillRect/>
          </a:stretch>
        </p:blipFill>
        <p:spPr>
          <a:xfrm>
            <a:off x="5265804" y="3064055"/>
            <a:ext cx="2857500" cy="1409700"/>
          </a:xfrm>
          <a:prstGeom prst="rect">
            <a:avLst/>
          </a:prstGeom>
        </p:spPr>
      </p:pic>
      <p:sp>
        <p:nvSpPr>
          <p:cNvPr id="9" name="TextBox 8">
            <a:extLst>
              <a:ext uri="{FF2B5EF4-FFF2-40B4-BE49-F238E27FC236}">
                <a16:creationId xmlns:a16="http://schemas.microsoft.com/office/drawing/2014/main" id="{F12E6295-B0B4-4FBF-9036-FAC2C4D708A5}"/>
              </a:ext>
            </a:extLst>
          </p:cNvPr>
          <p:cNvSpPr txBox="1"/>
          <p:nvPr/>
        </p:nvSpPr>
        <p:spPr>
          <a:xfrm>
            <a:off x="388362" y="1478884"/>
            <a:ext cx="1856935" cy="307777"/>
          </a:xfrm>
          <a:prstGeom prst="rect">
            <a:avLst/>
          </a:prstGeom>
          <a:noFill/>
        </p:spPr>
        <p:txBody>
          <a:bodyPr wrap="square" rtlCol="0">
            <a:spAutoFit/>
          </a:bodyPr>
          <a:lstStyle/>
          <a:p>
            <a:r>
              <a:rPr lang="en-US" b="1" dirty="0"/>
              <a:t>Finding the minima</a:t>
            </a:r>
          </a:p>
        </p:txBody>
      </p:sp>
      <p:sp>
        <p:nvSpPr>
          <p:cNvPr id="10" name="TextBox 9">
            <a:extLst>
              <a:ext uri="{FF2B5EF4-FFF2-40B4-BE49-F238E27FC236}">
                <a16:creationId xmlns:a16="http://schemas.microsoft.com/office/drawing/2014/main" id="{1E7C49D0-B101-4CAD-AD13-6668D5E72136}"/>
              </a:ext>
            </a:extLst>
          </p:cNvPr>
          <p:cNvSpPr txBox="1"/>
          <p:nvPr/>
        </p:nvSpPr>
        <p:spPr>
          <a:xfrm>
            <a:off x="5242156" y="1478884"/>
            <a:ext cx="1385316" cy="307777"/>
          </a:xfrm>
          <a:prstGeom prst="rect">
            <a:avLst/>
          </a:prstGeom>
          <a:noFill/>
        </p:spPr>
        <p:txBody>
          <a:bodyPr wrap="none" rtlCol="0">
            <a:spAutoFit/>
          </a:bodyPr>
          <a:lstStyle/>
          <a:p>
            <a:r>
              <a:rPr lang="en-US" b="1" dirty="0"/>
              <a:t>Cost Function</a:t>
            </a:r>
          </a:p>
        </p:txBody>
      </p:sp>
      <p:sp>
        <p:nvSpPr>
          <p:cNvPr id="11" name="TextBox 10">
            <a:extLst>
              <a:ext uri="{FF2B5EF4-FFF2-40B4-BE49-F238E27FC236}">
                <a16:creationId xmlns:a16="http://schemas.microsoft.com/office/drawing/2014/main" id="{4AE95888-F673-4D09-9590-6188AE6E46E5}"/>
              </a:ext>
            </a:extLst>
          </p:cNvPr>
          <p:cNvSpPr txBox="1"/>
          <p:nvPr/>
        </p:nvSpPr>
        <p:spPr>
          <a:xfrm>
            <a:off x="5188431" y="2674905"/>
            <a:ext cx="2561920" cy="307777"/>
          </a:xfrm>
          <a:prstGeom prst="rect">
            <a:avLst/>
          </a:prstGeom>
          <a:noFill/>
        </p:spPr>
        <p:txBody>
          <a:bodyPr wrap="none" rtlCol="0">
            <a:spAutoFit/>
          </a:bodyPr>
          <a:lstStyle/>
          <a:p>
            <a:r>
              <a:rPr lang="en-US" b="1" dirty="0"/>
              <a:t>Gradient Descent Algorithm</a:t>
            </a:r>
          </a:p>
        </p:txBody>
      </p:sp>
      <p:sp>
        <p:nvSpPr>
          <p:cNvPr id="12" name="TextBox 11">
            <a:extLst>
              <a:ext uri="{FF2B5EF4-FFF2-40B4-BE49-F238E27FC236}">
                <a16:creationId xmlns:a16="http://schemas.microsoft.com/office/drawing/2014/main" id="{18C67D1A-CADD-4578-8985-5E38AB3A7C60}"/>
              </a:ext>
            </a:extLst>
          </p:cNvPr>
          <p:cNvSpPr txBox="1"/>
          <p:nvPr/>
        </p:nvSpPr>
        <p:spPr>
          <a:xfrm>
            <a:off x="8188997" y="4881890"/>
            <a:ext cx="2365635" cy="523220"/>
          </a:xfrm>
          <a:prstGeom prst="rect">
            <a:avLst/>
          </a:prstGeom>
          <a:noFill/>
        </p:spPr>
        <p:txBody>
          <a:bodyPr wrap="square" rtlCol="0">
            <a:spAutoFit/>
          </a:bodyPr>
          <a:lstStyle/>
          <a:p>
            <a:r>
              <a:rPr lang="en-US" dirty="0">
                <a:latin typeface="Roboto Condensed Light" panose="020B0604020202020204" charset="0"/>
                <a:ea typeface="Roboto Condensed Light" panose="020B0604020202020204" charset="0"/>
              </a:rPr>
              <a:t>IT16154490</a:t>
            </a:r>
          </a:p>
          <a:p>
            <a:endParaRPr lang="en-US" dirty="0"/>
          </a:p>
        </p:txBody>
      </p:sp>
    </p:spTree>
    <p:extLst>
      <p:ext uri="{BB962C8B-B14F-4D97-AF65-F5344CB8AC3E}">
        <p14:creationId xmlns:p14="http://schemas.microsoft.com/office/powerpoint/2010/main" val="3819713283"/>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1048612" name="Google Shape;240;p25"/>
          <p:cNvSpPr txBox="1">
            <a:spLocks noGrp="1"/>
          </p:cNvSpPr>
          <p:nvPr>
            <p:ph type="title"/>
          </p:nvPr>
        </p:nvSpPr>
        <p:spPr>
          <a:xfrm>
            <a:off x="47400" y="664844"/>
            <a:ext cx="7570600" cy="403862"/>
          </a:xfrm>
          <a:prstGeom prst="rect">
            <a:avLst/>
          </a:prstGeom>
          <a:noFill/>
        </p:spPr>
        <p:txBody>
          <a:bodyPr spcFirstLastPara="1" wrap="square" lIns="91425" tIns="91425" rIns="91425" bIns="91425" anchor="ctr" anchorCtr="0">
            <a:noAutofit/>
          </a:bodyPr>
          <a:lstStyle/>
          <a:p>
            <a:pPr marL="0" lvl="0" indent="0" rtl="0">
              <a:lnSpc>
                <a:spcPct val="115000"/>
              </a:lnSpc>
              <a:spcBef>
                <a:spcPts val="0"/>
              </a:spcBef>
              <a:spcAft>
                <a:spcPts val="0"/>
              </a:spcAft>
              <a:buClr>
                <a:schemeClr val="dk1"/>
              </a:buClr>
              <a:buSzPts val="1100"/>
              <a:buFont typeface="Arial"/>
              <a:buNone/>
            </a:pPr>
            <a:r>
              <a:rPr lang="en-GB" sz="2400" dirty="0">
                <a:solidFill>
                  <a:schemeClr val="lt1"/>
                </a:solidFill>
                <a:latin typeface="Roboto Condensed" panose="020B0604020202020204" charset="0"/>
                <a:ea typeface="Roboto Condensed" panose="020B0604020202020204" charset="0"/>
                <a:cs typeface="Arial"/>
                <a:sym typeface="Arial"/>
              </a:rPr>
              <a:t>Predict The Future Commercial Value Of The Land </a:t>
            </a:r>
            <a:endParaRPr sz="2400" dirty="0">
              <a:solidFill>
                <a:schemeClr val="lt1"/>
              </a:solidFill>
              <a:latin typeface="Roboto Condensed" panose="020B0604020202020204" charset="0"/>
              <a:ea typeface="Roboto Condensed" panose="020B0604020202020204" charset="0"/>
              <a:cs typeface="Arial"/>
              <a:sym typeface="Arial"/>
            </a:endParaRPr>
          </a:p>
          <a:p>
            <a:pPr marL="0" lvl="0" indent="0" algn="l" rtl="0">
              <a:spcBef>
                <a:spcPts val="0"/>
              </a:spcBef>
              <a:spcAft>
                <a:spcPts val="0"/>
              </a:spcAft>
              <a:buNone/>
            </a:pPr>
            <a:endParaRPr sz="2400" dirty="0">
              <a:solidFill>
                <a:schemeClr val="lt1"/>
              </a:solidFill>
              <a:highlight>
                <a:schemeClr val="lt1"/>
              </a:highlight>
            </a:endParaRPr>
          </a:p>
        </p:txBody>
      </p:sp>
      <p:sp>
        <p:nvSpPr>
          <p:cNvPr id="1048613" name="Google Shape;241;p25"/>
          <p:cNvSpPr txBox="1">
            <a:spLocks noGrp="1"/>
          </p:cNvSpPr>
          <p:nvPr>
            <p:ph type="body" idx="1"/>
          </p:nvPr>
        </p:nvSpPr>
        <p:spPr>
          <a:xfrm>
            <a:off x="814275" y="1553850"/>
            <a:ext cx="7570600" cy="1017900"/>
          </a:xfrm>
          <a:prstGeom prst="rect">
            <a:avLst/>
          </a:prstGeom>
        </p:spPr>
        <p:txBody>
          <a:bodyPr spcFirstLastPara="1" wrap="square" lIns="91425" tIns="91425" rIns="91425" bIns="91425" anchor="ctr" anchorCtr="0">
            <a:noAutofit/>
          </a:bodyPr>
          <a:lstStyle/>
          <a:p>
            <a:pPr marL="0" indent="0">
              <a:buNone/>
            </a:pPr>
            <a:r>
              <a:rPr lang="en-GB" dirty="0">
                <a:solidFill>
                  <a:schemeClr val="dk1"/>
                </a:solidFill>
                <a:latin typeface="Roboto Condensed Light" panose="020B0604020202020204" charset="0"/>
                <a:ea typeface="Roboto Condensed Light" panose="020B0604020202020204" charset="0"/>
                <a:cs typeface="Arial"/>
                <a:sym typeface="Arial"/>
              </a:rPr>
              <a:t>Prediction of value of the property considering local trends, using standard prediction algorithms and statistics</a:t>
            </a:r>
            <a:endParaRPr dirty="0">
              <a:latin typeface="Roboto Condensed Light" panose="020B0604020202020204" charset="0"/>
              <a:ea typeface="Roboto Condensed Light" panose="020B0604020202020204" charset="0"/>
              <a:cs typeface="Arial"/>
              <a:sym typeface="Arial"/>
            </a:endParaRPr>
          </a:p>
        </p:txBody>
      </p:sp>
      <p:pic>
        <p:nvPicPr>
          <p:cNvPr id="2097163" name="Google Shape;242;p25"/>
          <p:cNvPicPr preferRelativeResize="0">
            <a:picLocks/>
          </p:cNvPicPr>
          <p:nvPr/>
        </p:nvPicPr>
        <p:blipFill rotWithShape="1">
          <a:blip r:embed="rId3">
            <a:alphaModFix/>
          </a:blip>
          <a:srcRect t="9877"/>
          <a:stretch>
            <a:fillRect/>
          </a:stretch>
        </p:blipFill>
        <p:spPr>
          <a:xfrm>
            <a:off x="4974425" y="2668125"/>
            <a:ext cx="3663000" cy="1608600"/>
          </a:xfrm>
          <a:prstGeom prst="rect">
            <a:avLst/>
          </a:prstGeom>
          <a:noFill/>
          <a:ln>
            <a:noFill/>
          </a:ln>
        </p:spPr>
      </p:pic>
      <p:pic>
        <p:nvPicPr>
          <p:cNvPr id="2097164" name="Google Shape;243;p25"/>
          <p:cNvPicPr preferRelativeResize="0">
            <a:picLocks/>
          </p:cNvPicPr>
          <p:nvPr/>
        </p:nvPicPr>
        <p:blipFill>
          <a:blip r:embed="rId4">
            <a:alphaModFix/>
          </a:blip>
          <a:stretch>
            <a:fillRect/>
          </a:stretch>
        </p:blipFill>
        <p:spPr>
          <a:xfrm>
            <a:off x="814275" y="2966825"/>
            <a:ext cx="3072575" cy="1720650"/>
          </a:xfrm>
          <a:prstGeom prst="rect">
            <a:avLst/>
          </a:prstGeom>
          <a:noFill/>
          <a:ln>
            <a:noFill/>
          </a:ln>
        </p:spPr>
      </p:pic>
      <p:sp>
        <p:nvSpPr>
          <p:cNvPr id="1048614"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
        <p:nvSpPr>
          <p:cNvPr id="3" name="TextBox 2"/>
          <p:cNvSpPr txBox="1"/>
          <p:nvPr/>
        </p:nvSpPr>
        <p:spPr>
          <a:xfrm>
            <a:off x="8145019" y="4908087"/>
            <a:ext cx="1395663" cy="307777"/>
          </a:xfrm>
          <a:prstGeom prst="rect">
            <a:avLst/>
          </a:prstGeom>
          <a:noFill/>
        </p:spPr>
        <p:txBody>
          <a:bodyPr wrap="square" rtlCol="0">
            <a:spAutoFit/>
          </a:bodyPr>
          <a:lstStyle/>
          <a:p>
            <a:r>
              <a:rPr lang="en-US" dirty="0">
                <a:latin typeface="Roboto Condensed Light" panose="020B0604020202020204" charset="0"/>
                <a:ea typeface="Roboto Condensed Light" panose="020B0604020202020204" charset="0"/>
              </a:rPr>
              <a:t>IT16116566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2097152" name="Google Shape;162;p16"/>
          <p:cNvPicPr preferRelativeResize="0">
            <a:picLocks/>
          </p:cNvPicPr>
          <p:nvPr/>
        </p:nvPicPr>
        <p:blipFill rotWithShape="1">
          <a:blip r:embed="rId3">
            <a:alphaModFix/>
          </a:blip>
          <a:srcRect/>
          <a:stretch>
            <a:fillRect/>
          </a:stretch>
        </p:blipFill>
        <p:spPr>
          <a:xfrm flipH="1">
            <a:off x="151729" y="2038083"/>
            <a:ext cx="1414260" cy="1212223"/>
          </a:xfrm>
          <a:prstGeom prst="rect">
            <a:avLst/>
          </a:prstGeom>
          <a:noFill/>
          <a:ln>
            <a:noFill/>
          </a:ln>
        </p:spPr>
      </p:pic>
      <p:grpSp>
        <p:nvGrpSpPr>
          <p:cNvPr id="32" name="Google Shape;163;p16"/>
          <p:cNvGrpSpPr/>
          <p:nvPr/>
        </p:nvGrpSpPr>
        <p:grpSpPr>
          <a:xfrm>
            <a:off x="230481" y="268324"/>
            <a:ext cx="1912916" cy="1641365"/>
            <a:chOff x="375258" y="320872"/>
            <a:chExt cx="2550555" cy="2188486"/>
          </a:xfrm>
        </p:grpSpPr>
        <p:sp>
          <p:nvSpPr>
            <p:cNvPr id="1048584" name="Google Shape;164;p16"/>
            <p:cNvSpPr/>
            <p:nvPr/>
          </p:nvSpPr>
          <p:spPr>
            <a:xfrm>
              <a:off x="375258" y="320872"/>
              <a:ext cx="2288984" cy="2188486"/>
            </a:xfrm>
            <a:prstGeom prst="wedgeEllipseCallout">
              <a:avLst>
                <a:gd name="adj1" fmla="val -20833"/>
                <a:gd name="adj2" fmla="val 62500"/>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pic>
          <p:nvPicPr>
            <p:cNvPr id="2097153" name="Google Shape;165;p16"/>
            <p:cNvPicPr preferRelativeResize="0">
              <a:picLocks/>
            </p:cNvPicPr>
            <p:nvPr/>
          </p:nvPicPr>
          <p:blipFill rotWithShape="1">
            <a:blip r:embed="rId4">
              <a:alphaModFix/>
            </a:blip>
            <a:srcRect/>
            <a:stretch>
              <a:fillRect/>
            </a:stretch>
          </p:blipFill>
          <p:spPr>
            <a:xfrm>
              <a:off x="573059" y="368694"/>
              <a:ext cx="1893381" cy="1531078"/>
            </a:xfrm>
            <a:prstGeom prst="ellipse">
              <a:avLst/>
            </a:prstGeom>
            <a:noFill/>
            <a:ln>
              <a:noFill/>
            </a:ln>
          </p:spPr>
        </p:pic>
        <p:sp>
          <p:nvSpPr>
            <p:cNvPr id="1048585" name="Google Shape;166;p16"/>
            <p:cNvSpPr txBox="1"/>
            <p:nvPr/>
          </p:nvSpPr>
          <p:spPr>
            <a:xfrm>
              <a:off x="740780" y="1775809"/>
              <a:ext cx="2185033" cy="539126"/>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Location of the</a:t>
              </a:r>
              <a:endParaRPr sz="1050" dirty="0"/>
            </a:p>
            <a:p>
              <a:r>
                <a:rPr lang="en-US" sz="1350" dirty="0">
                  <a:solidFill>
                    <a:schemeClr val="dk1"/>
                  </a:solidFill>
                  <a:latin typeface="Calibri"/>
                  <a:ea typeface="Calibri"/>
                  <a:cs typeface="Calibri"/>
                  <a:sym typeface="Calibri"/>
                </a:rPr>
                <a:t> land</a:t>
              </a:r>
              <a:endParaRPr sz="1350" dirty="0">
                <a:solidFill>
                  <a:schemeClr val="dk1"/>
                </a:solidFill>
                <a:latin typeface="Calibri"/>
                <a:ea typeface="Calibri"/>
                <a:cs typeface="Calibri"/>
                <a:sym typeface="Calibri"/>
              </a:endParaRPr>
            </a:p>
          </p:txBody>
        </p:sp>
      </p:grpSp>
      <p:pic>
        <p:nvPicPr>
          <p:cNvPr id="2097154" name="Google Shape;167;p16"/>
          <p:cNvPicPr preferRelativeResize="0">
            <a:picLocks/>
          </p:cNvPicPr>
          <p:nvPr/>
        </p:nvPicPr>
        <p:blipFill rotWithShape="1">
          <a:blip r:embed="rId5">
            <a:alphaModFix/>
          </a:blip>
          <a:srcRect b="14429"/>
          <a:stretch>
            <a:fillRect/>
          </a:stretch>
        </p:blipFill>
        <p:spPr>
          <a:xfrm>
            <a:off x="2764115" y="356086"/>
            <a:ext cx="1716738" cy="1165412"/>
          </a:xfrm>
          <a:prstGeom prst="rect">
            <a:avLst/>
          </a:prstGeom>
          <a:noFill/>
          <a:ln>
            <a:noFill/>
          </a:ln>
        </p:spPr>
      </p:pic>
      <p:pic>
        <p:nvPicPr>
          <p:cNvPr id="2097155" name="Google Shape;168;p16"/>
          <p:cNvPicPr preferRelativeResize="0">
            <a:picLocks/>
          </p:cNvPicPr>
          <p:nvPr/>
        </p:nvPicPr>
        <p:blipFill rotWithShape="1">
          <a:blip r:embed="rId6">
            <a:alphaModFix/>
          </a:blip>
          <a:srcRect/>
          <a:stretch>
            <a:fillRect/>
          </a:stretch>
        </p:blipFill>
        <p:spPr>
          <a:xfrm>
            <a:off x="3723337" y="2510375"/>
            <a:ext cx="1155279" cy="1155279"/>
          </a:xfrm>
          <a:prstGeom prst="ellipse">
            <a:avLst/>
          </a:prstGeom>
          <a:noFill/>
          <a:ln>
            <a:noFill/>
          </a:ln>
        </p:spPr>
      </p:pic>
      <p:pic>
        <p:nvPicPr>
          <p:cNvPr id="2097156" name="Google Shape;169;p16"/>
          <p:cNvPicPr preferRelativeResize="0">
            <a:picLocks/>
          </p:cNvPicPr>
          <p:nvPr/>
        </p:nvPicPr>
        <p:blipFill rotWithShape="1">
          <a:blip r:embed="rId7">
            <a:alphaModFix/>
          </a:blip>
          <a:srcRect l="27155" t="9519" r="55412" b="37594"/>
          <a:stretch>
            <a:fillRect/>
          </a:stretch>
        </p:blipFill>
        <p:spPr>
          <a:xfrm>
            <a:off x="6285631" y="2430380"/>
            <a:ext cx="1223016" cy="2134284"/>
          </a:xfrm>
          <a:prstGeom prst="rect">
            <a:avLst/>
          </a:prstGeom>
          <a:noFill/>
          <a:ln>
            <a:noFill/>
          </a:ln>
        </p:spPr>
      </p:pic>
      <p:grpSp>
        <p:nvGrpSpPr>
          <p:cNvPr id="33" name="Google Shape;170;p16"/>
          <p:cNvGrpSpPr/>
          <p:nvPr/>
        </p:nvGrpSpPr>
        <p:grpSpPr>
          <a:xfrm>
            <a:off x="6964135" y="66274"/>
            <a:ext cx="1638611" cy="1958814"/>
            <a:chOff x="8622258" y="244750"/>
            <a:chExt cx="2344050" cy="2739641"/>
          </a:xfrm>
        </p:grpSpPr>
        <p:pic>
          <p:nvPicPr>
            <p:cNvPr id="2097157" name="Google Shape;171;p16"/>
            <p:cNvPicPr preferRelativeResize="0">
              <a:picLocks/>
            </p:cNvPicPr>
            <p:nvPr/>
          </p:nvPicPr>
          <p:blipFill rotWithShape="1">
            <a:blip r:embed="rId8">
              <a:alphaModFix/>
            </a:blip>
            <a:srcRect l="22512" r="13436"/>
            <a:stretch>
              <a:fillRect/>
            </a:stretch>
          </p:blipFill>
          <p:spPr>
            <a:xfrm>
              <a:off x="8622258" y="966221"/>
              <a:ext cx="2297431" cy="2018170"/>
            </a:xfrm>
            <a:prstGeom prst="rect">
              <a:avLst/>
            </a:prstGeom>
            <a:noFill/>
            <a:ln>
              <a:noFill/>
            </a:ln>
          </p:spPr>
        </p:pic>
        <p:sp>
          <p:nvSpPr>
            <p:cNvPr id="1048586" name="Google Shape;172;p16"/>
            <p:cNvSpPr txBox="1"/>
            <p:nvPr/>
          </p:nvSpPr>
          <p:spPr>
            <a:xfrm>
              <a:off x="8668877" y="244750"/>
              <a:ext cx="2297431" cy="646331"/>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Get the prediction by Selected Al model</a:t>
              </a:r>
              <a:endParaRPr sz="1350" dirty="0">
                <a:solidFill>
                  <a:schemeClr val="dk1"/>
                </a:solidFill>
                <a:latin typeface="Calibri"/>
                <a:ea typeface="Calibri"/>
                <a:cs typeface="Calibri"/>
                <a:sym typeface="Calibri"/>
              </a:endParaRPr>
            </a:p>
          </p:txBody>
        </p:sp>
      </p:grpSp>
      <p:grpSp>
        <p:nvGrpSpPr>
          <p:cNvPr id="34" name="Google Shape;173;p16"/>
          <p:cNvGrpSpPr/>
          <p:nvPr/>
        </p:nvGrpSpPr>
        <p:grpSpPr>
          <a:xfrm>
            <a:off x="1692210" y="3436104"/>
            <a:ext cx="1970770" cy="1095453"/>
            <a:chOff x="1900142" y="4556844"/>
            <a:chExt cx="2922581" cy="1762525"/>
          </a:xfrm>
        </p:grpSpPr>
        <p:pic>
          <p:nvPicPr>
            <p:cNvPr id="2097158" name="Google Shape;174;p16"/>
            <p:cNvPicPr preferRelativeResize="0">
              <a:picLocks/>
            </p:cNvPicPr>
            <p:nvPr/>
          </p:nvPicPr>
          <p:blipFill rotWithShape="1">
            <a:blip r:embed="rId9">
              <a:alphaModFix/>
            </a:blip>
            <a:srcRect t="12388"/>
            <a:stretch>
              <a:fillRect/>
            </a:stretch>
          </p:blipFill>
          <p:spPr>
            <a:xfrm>
              <a:off x="1900142" y="4859421"/>
              <a:ext cx="2922581" cy="1459948"/>
            </a:xfrm>
            <a:prstGeom prst="rect">
              <a:avLst/>
            </a:prstGeom>
            <a:noFill/>
            <a:ln>
              <a:noFill/>
            </a:ln>
          </p:spPr>
        </p:pic>
        <p:sp>
          <p:nvSpPr>
            <p:cNvPr id="1048587" name="Google Shape;175;p16"/>
            <p:cNvSpPr txBox="1"/>
            <p:nvPr/>
          </p:nvSpPr>
          <p:spPr>
            <a:xfrm>
              <a:off x="2027930" y="4556844"/>
              <a:ext cx="2734738" cy="369332"/>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Last 10 years Values</a:t>
              </a:r>
              <a:endParaRPr sz="1350" dirty="0">
                <a:solidFill>
                  <a:schemeClr val="dk1"/>
                </a:solidFill>
                <a:latin typeface="Calibri"/>
                <a:ea typeface="Calibri"/>
                <a:cs typeface="Calibri"/>
                <a:sym typeface="Calibri"/>
              </a:endParaRPr>
            </a:p>
          </p:txBody>
        </p:sp>
      </p:grpSp>
      <p:sp>
        <p:nvSpPr>
          <p:cNvPr id="1048588" name="Google Shape;176;p16"/>
          <p:cNvSpPr/>
          <p:nvPr/>
        </p:nvSpPr>
        <p:spPr>
          <a:xfrm rot="2179643">
            <a:off x="2011803" y="957398"/>
            <a:ext cx="100705" cy="1755077"/>
          </a:xfrm>
          <a:prstGeom prst="up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pic>
        <p:nvPicPr>
          <p:cNvPr id="2097159" name="Google Shape;177;p16"/>
          <p:cNvPicPr preferRelativeResize="0">
            <a:picLocks/>
          </p:cNvPicPr>
          <p:nvPr/>
        </p:nvPicPr>
        <p:blipFill rotWithShape="1">
          <a:blip r:embed="rId10">
            <a:alphaModFix/>
          </a:blip>
          <a:srcRect/>
          <a:stretch>
            <a:fillRect/>
          </a:stretch>
        </p:blipFill>
        <p:spPr>
          <a:xfrm rot="-6608111">
            <a:off x="2729368" y="1834178"/>
            <a:ext cx="1535558" cy="1034450"/>
          </a:xfrm>
          <a:prstGeom prst="rect">
            <a:avLst/>
          </a:prstGeom>
          <a:noFill/>
          <a:ln>
            <a:noFill/>
          </a:ln>
        </p:spPr>
      </p:pic>
      <p:pic>
        <p:nvPicPr>
          <p:cNvPr id="2097160" name="Google Shape;178;p16"/>
          <p:cNvPicPr preferRelativeResize="0">
            <a:picLocks/>
          </p:cNvPicPr>
          <p:nvPr/>
        </p:nvPicPr>
        <p:blipFill rotWithShape="1">
          <a:blip r:embed="rId10">
            <a:alphaModFix/>
          </a:blip>
          <a:srcRect/>
          <a:stretch>
            <a:fillRect/>
          </a:stretch>
        </p:blipFill>
        <p:spPr>
          <a:xfrm rot="4406199">
            <a:off x="3993426" y="1540631"/>
            <a:ext cx="1462542" cy="1023033"/>
          </a:xfrm>
          <a:prstGeom prst="rect">
            <a:avLst/>
          </a:prstGeom>
          <a:noFill/>
          <a:ln>
            <a:noFill/>
          </a:ln>
        </p:spPr>
      </p:pic>
      <p:sp>
        <p:nvSpPr>
          <p:cNvPr id="1048589" name="Google Shape;179;p16"/>
          <p:cNvSpPr/>
          <p:nvPr/>
        </p:nvSpPr>
        <p:spPr>
          <a:xfrm rot="5400000" flipH="1">
            <a:off x="3988418" y="3562563"/>
            <a:ext cx="389343" cy="595526"/>
          </a:xfrm>
          <a:prstGeom prst="bentArrow">
            <a:avLst>
              <a:gd name="adj1" fmla="val 25000"/>
              <a:gd name="adj2" fmla="val 25000"/>
              <a:gd name="adj3" fmla="val 25000"/>
              <a:gd name="adj4" fmla="val 4375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048590" name="Google Shape;180;p16"/>
          <p:cNvSpPr/>
          <p:nvPr/>
        </p:nvSpPr>
        <p:spPr>
          <a:xfrm rot="-2749061">
            <a:off x="5420691" y="742894"/>
            <a:ext cx="132102" cy="2099644"/>
          </a:xfrm>
          <a:prstGeom prst="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048591" name="Google Shape;181;p16"/>
          <p:cNvSpPr/>
          <p:nvPr/>
        </p:nvSpPr>
        <p:spPr>
          <a:xfrm>
            <a:off x="7567968" y="2310619"/>
            <a:ext cx="231767" cy="1266899"/>
          </a:xfrm>
          <a:prstGeom prst="bentUpArrow">
            <a:avLst>
              <a:gd name="adj1" fmla="val 25000"/>
              <a:gd name="adj2" fmla="val 25000"/>
              <a:gd name="adj3" fmla="val 25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22" name="TextBox 21">
            <a:extLst>
              <a:ext uri="{FF2B5EF4-FFF2-40B4-BE49-F238E27FC236}">
                <a16:creationId xmlns:a16="http://schemas.microsoft.com/office/drawing/2014/main" id="{0A70DC29-B317-4585-814F-ADFE20E2217E}"/>
              </a:ext>
            </a:extLst>
          </p:cNvPr>
          <p:cNvSpPr txBox="1"/>
          <p:nvPr/>
        </p:nvSpPr>
        <p:spPr>
          <a:xfrm>
            <a:off x="8145019" y="4908087"/>
            <a:ext cx="1395663" cy="307777"/>
          </a:xfrm>
          <a:prstGeom prst="rect">
            <a:avLst/>
          </a:prstGeom>
          <a:noFill/>
        </p:spPr>
        <p:txBody>
          <a:bodyPr wrap="square" rtlCol="0">
            <a:spAutoFit/>
          </a:bodyPr>
          <a:lstStyle/>
          <a:p>
            <a:r>
              <a:rPr lang="en-US" dirty="0">
                <a:latin typeface="Roboto Condensed Light" panose="020B0604020202020204" charset="0"/>
                <a:ea typeface="Roboto Condensed Light" panose="020B0604020202020204" charset="0"/>
              </a:rPr>
              <a:t>IT16116566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7152"/>
                                        </p:tgtEl>
                                        <p:attrNameLst>
                                          <p:attrName>style.visibility</p:attrName>
                                        </p:attrNameLst>
                                      </p:cBhvr>
                                      <p:to>
                                        <p:strVal val="visible"/>
                                      </p:to>
                                    </p:set>
                                    <p:animEffect transition="in" filter="fade">
                                      <p:cBhvr>
                                        <p:cTn id="7" dur="500"/>
                                        <p:tgtEl>
                                          <p:spTgt spid="20971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8588"/>
                                        </p:tgtEl>
                                        <p:attrNameLst>
                                          <p:attrName>style.visibility</p:attrName>
                                        </p:attrNameLst>
                                      </p:cBhvr>
                                      <p:to>
                                        <p:strVal val="visible"/>
                                      </p:to>
                                    </p:set>
                                    <p:animEffect transition="in" filter="fade">
                                      <p:cBhvr>
                                        <p:cTn id="17" dur="500"/>
                                        <p:tgtEl>
                                          <p:spTgt spid="10485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0"/>
                                  </p:stCondLst>
                                  <p:childTnLst>
                                    <p:set>
                                      <p:cBhvr>
                                        <p:cTn id="24" dur="1" fill="hold">
                                          <p:stCondLst>
                                            <p:cond delay="0"/>
                                          </p:stCondLst>
                                        </p:cTn>
                                        <p:tgtEl>
                                          <p:spTgt spid="2097155"/>
                                        </p:tgtEl>
                                        <p:attrNameLst>
                                          <p:attrName>style.visibility</p:attrName>
                                        </p:attrNameLst>
                                      </p:cBhvr>
                                      <p:to>
                                        <p:strVal val="visible"/>
                                      </p:to>
                                    </p:set>
                                    <p:animEffect transition="in" filter="fade">
                                      <p:cBhvr>
                                        <p:cTn id="25" dur="500"/>
                                        <p:tgtEl>
                                          <p:spTgt spid="2097155"/>
                                        </p:tgtEl>
                                      </p:cBhvr>
                                    </p:animEffect>
                                  </p:childTnLst>
                                </p:cTn>
                              </p:par>
                              <p:par>
                                <p:cTn id="26" presetID="10" presetClass="entr" presetSubtype="0" fill="hold" nodeType="withEffect">
                                  <p:stCondLst>
                                    <p:cond delay="0"/>
                                  </p:stCondLst>
                                  <p:childTnLst>
                                    <p:set>
                                      <p:cBhvr>
                                        <p:cTn id="27" dur="1" fill="hold">
                                          <p:stCondLst>
                                            <p:cond delay="0"/>
                                          </p:stCondLst>
                                        </p:cTn>
                                        <p:tgtEl>
                                          <p:spTgt spid="2097154"/>
                                        </p:tgtEl>
                                        <p:attrNameLst>
                                          <p:attrName>style.visibility</p:attrName>
                                        </p:attrNameLst>
                                      </p:cBhvr>
                                      <p:to>
                                        <p:strVal val="visible"/>
                                      </p:to>
                                    </p:set>
                                    <p:animEffect transition="in" filter="fade">
                                      <p:cBhvr>
                                        <p:cTn id="28" dur="500"/>
                                        <p:tgtEl>
                                          <p:spTgt spid="2097154"/>
                                        </p:tgtEl>
                                      </p:cBhvr>
                                    </p:animEffect>
                                  </p:childTnLst>
                                </p:cTn>
                              </p:par>
                              <p:par>
                                <p:cTn id="29" presetID="10" presetClass="entr" presetSubtype="0" fill="hold" nodeType="withEffect">
                                  <p:stCondLst>
                                    <p:cond delay="0"/>
                                  </p:stCondLst>
                                  <p:childTnLst>
                                    <p:set>
                                      <p:cBhvr>
                                        <p:cTn id="30" dur="1" fill="hold">
                                          <p:stCondLst>
                                            <p:cond delay="0"/>
                                          </p:stCondLst>
                                        </p:cTn>
                                        <p:tgtEl>
                                          <p:spTgt spid="1048589"/>
                                        </p:tgtEl>
                                        <p:attrNameLst>
                                          <p:attrName>style.visibility</p:attrName>
                                        </p:attrNameLst>
                                      </p:cBhvr>
                                      <p:to>
                                        <p:strVal val="visible"/>
                                      </p:to>
                                    </p:set>
                                    <p:animEffect transition="in" filter="fade">
                                      <p:cBhvr>
                                        <p:cTn id="31" dur="500"/>
                                        <p:tgtEl>
                                          <p:spTgt spid="104858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97159"/>
                                        </p:tgtEl>
                                        <p:attrNameLst>
                                          <p:attrName>style.visibility</p:attrName>
                                        </p:attrNameLst>
                                      </p:cBhvr>
                                      <p:to>
                                        <p:strVal val="visible"/>
                                      </p:to>
                                    </p:set>
                                    <p:animEffect transition="in" filter="fade">
                                      <p:cBhvr>
                                        <p:cTn id="36" dur="500"/>
                                        <p:tgtEl>
                                          <p:spTgt spid="2097159"/>
                                        </p:tgtEl>
                                      </p:cBhvr>
                                    </p:animEffect>
                                  </p:childTnLst>
                                </p:cTn>
                              </p:par>
                              <p:par>
                                <p:cTn id="37" presetID="10" presetClass="entr" presetSubtype="0" fill="hold" nodeType="withEffect">
                                  <p:stCondLst>
                                    <p:cond delay="0"/>
                                  </p:stCondLst>
                                  <p:childTnLst>
                                    <p:set>
                                      <p:cBhvr>
                                        <p:cTn id="38" dur="1" fill="hold">
                                          <p:stCondLst>
                                            <p:cond delay="0"/>
                                          </p:stCondLst>
                                        </p:cTn>
                                        <p:tgtEl>
                                          <p:spTgt spid="2097160"/>
                                        </p:tgtEl>
                                        <p:attrNameLst>
                                          <p:attrName>style.visibility</p:attrName>
                                        </p:attrNameLst>
                                      </p:cBhvr>
                                      <p:to>
                                        <p:strVal val="visible"/>
                                      </p:to>
                                    </p:set>
                                    <p:animEffect transition="in" filter="fade">
                                      <p:cBhvr>
                                        <p:cTn id="39" dur="500"/>
                                        <p:tgtEl>
                                          <p:spTgt spid="209716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97156"/>
                                        </p:tgtEl>
                                        <p:attrNameLst>
                                          <p:attrName>style.visibility</p:attrName>
                                        </p:attrNameLst>
                                      </p:cBhvr>
                                      <p:to>
                                        <p:strVal val="visible"/>
                                      </p:to>
                                    </p:set>
                                    <p:animEffect transition="in" filter="fade">
                                      <p:cBhvr>
                                        <p:cTn id="44" dur="500"/>
                                        <p:tgtEl>
                                          <p:spTgt spid="2097156"/>
                                        </p:tgtEl>
                                      </p:cBhvr>
                                    </p:animEffect>
                                  </p:childTnLst>
                                </p:cTn>
                              </p:par>
                              <p:par>
                                <p:cTn id="45" presetID="10" presetClass="entr" presetSubtype="0" fill="hold" nodeType="withEffect">
                                  <p:stCondLst>
                                    <p:cond delay="0"/>
                                  </p:stCondLst>
                                  <p:childTnLst>
                                    <p:set>
                                      <p:cBhvr>
                                        <p:cTn id="46" dur="1" fill="hold">
                                          <p:stCondLst>
                                            <p:cond delay="0"/>
                                          </p:stCondLst>
                                        </p:cTn>
                                        <p:tgtEl>
                                          <p:spTgt spid="1048590"/>
                                        </p:tgtEl>
                                        <p:attrNameLst>
                                          <p:attrName>style.visibility</p:attrName>
                                        </p:attrNameLst>
                                      </p:cBhvr>
                                      <p:to>
                                        <p:strVal val="visible"/>
                                      </p:to>
                                    </p:set>
                                    <p:animEffect transition="in" filter="fade">
                                      <p:cBhvr>
                                        <p:cTn id="47" dur="500"/>
                                        <p:tgtEl>
                                          <p:spTgt spid="104859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48591"/>
                                        </p:tgtEl>
                                        <p:attrNameLst>
                                          <p:attrName>style.visibility</p:attrName>
                                        </p:attrNameLst>
                                      </p:cBhvr>
                                      <p:to>
                                        <p:strVal val="visible"/>
                                      </p:to>
                                    </p:set>
                                    <p:animEffect transition="in" filter="fade">
                                      <p:cBhvr>
                                        <p:cTn id="52" dur="500"/>
                                        <p:tgtEl>
                                          <p:spTgt spid="1048591"/>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1048607" name="Google Shape;253;p27"/>
          <p:cNvSpPr txBox="1">
            <a:spLocks noGrp="1"/>
          </p:cNvSpPr>
          <p:nvPr>
            <p:ph type="title"/>
          </p:nvPr>
        </p:nvSpPr>
        <p:spPr>
          <a:xfrm>
            <a:off x="359423" y="307595"/>
            <a:ext cx="6132600" cy="9395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a:solidFill>
                  <a:schemeClr val="lt1"/>
                </a:solidFill>
                <a:latin typeface="Roboto Condensed" panose="020B0604020202020204" charset="0"/>
                <a:ea typeface="Roboto Condensed" panose="020B0604020202020204" charset="0"/>
                <a:cs typeface="Times New Roman"/>
                <a:sym typeface="Times New Roman"/>
              </a:rPr>
              <a:t>Predicting The Effect Of Proposed Development Projects On Future Commercial Value</a:t>
            </a:r>
            <a:endParaRPr sz="2400" dirty="0">
              <a:solidFill>
                <a:schemeClr val="lt1"/>
              </a:solidFill>
              <a:latin typeface="Roboto Condensed" panose="020B0604020202020204" charset="0"/>
              <a:ea typeface="Roboto Condensed" panose="020B0604020202020204" charset="0"/>
            </a:endParaRPr>
          </a:p>
        </p:txBody>
      </p:sp>
      <p:sp>
        <p:nvSpPr>
          <p:cNvPr id="1048608" name="Google Shape;254;p27"/>
          <p:cNvSpPr txBox="1">
            <a:spLocks noGrp="1"/>
          </p:cNvSpPr>
          <p:nvPr>
            <p:ph type="body" idx="1"/>
          </p:nvPr>
        </p:nvSpPr>
        <p:spPr>
          <a:xfrm>
            <a:off x="207050" y="1335238"/>
            <a:ext cx="7787400" cy="1830600"/>
          </a:xfrm>
          <a:prstGeom prst="rect">
            <a:avLst/>
          </a:prstGeom>
        </p:spPr>
        <p:txBody>
          <a:bodyPr spcFirstLastPara="1" wrap="square" lIns="91425" tIns="91425" rIns="91425" bIns="91425" anchor="ctr" anchorCtr="0">
            <a:noAutofit/>
          </a:bodyPr>
          <a:lstStyle/>
          <a:p>
            <a:pPr marL="0" indent="0">
              <a:buNone/>
            </a:pPr>
            <a:r>
              <a:rPr lang="en-GB" sz="2000" dirty="0">
                <a:solidFill>
                  <a:schemeClr val="dk1"/>
                </a:solidFill>
                <a:latin typeface="Roboto Condensed Light" panose="020B0604020202020204" charset="0"/>
                <a:ea typeface="Roboto Condensed Light" panose="020B0604020202020204" charset="0"/>
                <a:cs typeface="Arial"/>
                <a:sym typeface="Arial"/>
              </a:rPr>
              <a:t>The system will automatically find the current land value and compare with future development infrastructure facilities such as future apartments, hospital, railway station, bus stand, airport and schools and calculating the commercial value of the land</a:t>
            </a:r>
            <a:endParaRPr sz="2000" dirty="0">
              <a:latin typeface="Roboto Condensed Light" panose="020B0604020202020204" charset="0"/>
              <a:ea typeface="Roboto Condensed Light" panose="020B0604020202020204" charset="0"/>
              <a:cs typeface="Arial"/>
              <a:sym typeface="Arial"/>
            </a:endParaRPr>
          </a:p>
        </p:txBody>
      </p:sp>
      <p:pic>
        <p:nvPicPr>
          <p:cNvPr id="2097161" name="Google Shape;255;p27"/>
          <p:cNvPicPr preferRelativeResize="0">
            <a:picLocks/>
          </p:cNvPicPr>
          <p:nvPr/>
        </p:nvPicPr>
        <p:blipFill rotWithShape="1">
          <a:blip r:embed="rId3">
            <a:alphaModFix/>
          </a:blip>
          <a:srcRect t="18267"/>
          <a:stretch>
            <a:fillRect/>
          </a:stretch>
        </p:blipFill>
        <p:spPr>
          <a:xfrm>
            <a:off x="4100750" y="2795587"/>
            <a:ext cx="3385534" cy="1830600"/>
          </a:xfrm>
          <a:prstGeom prst="rect">
            <a:avLst/>
          </a:prstGeom>
          <a:noFill/>
          <a:ln>
            <a:noFill/>
          </a:ln>
        </p:spPr>
      </p:pic>
      <p:pic>
        <p:nvPicPr>
          <p:cNvPr id="2097162" name="Google Shape;256;p27"/>
          <p:cNvPicPr preferRelativeResize="0">
            <a:picLocks/>
          </p:cNvPicPr>
          <p:nvPr/>
        </p:nvPicPr>
        <p:blipFill rotWithShape="1">
          <a:blip r:embed="rId4">
            <a:alphaModFix/>
          </a:blip>
          <a:srcRect b="20185"/>
          <a:stretch>
            <a:fillRect/>
          </a:stretch>
        </p:blipFill>
        <p:spPr>
          <a:xfrm>
            <a:off x="1054575" y="2901724"/>
            <a:ext cx="2371148" cy="1892576"/>
          </a:xfrm>
          <a:prstGeom prst="rect">
            <a:avLst/>
          </a:prstGeom>
          <a:noFill/>
          <a:ln>
            <a:noFill/>
          </a:ln>
        </p:spPr>
      </p:pic>
      <p:sp>
        <p:nvSpPr>
          <p:cNvPr id="1048609"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
        <p:nvSpPr>
          <p:cNvPr id="2" name="TextBox 1"/>
          <p:cNvSpPr txBox="1"/>
          <p:nvPr/>
        </p:nvSpPr>
        <p:spPr>
          <a:xfrm>
            <a:off x="8113800" y="4864949"/>
            <a:ext cx="1347536" cy="307777"/>
          </a:xfrm>
          <a:prstGeom prst="rect">
            <a:avLst/>
          </a:prstGeom>
          <a:noFill/>
        </p:spPr>
        <p:txBody>
          <a:bodyPr wrap="square" rtlCol="0">
            <a:spAutoFit/>
          </a:bodyPr>
          <a:lstStyle/>
          <a:p>
            <a:r>
              <a:rPr lang="en-US" dirty="0">
                <a:latin typeface="Roboto Condensed" panose="020B0604020202020204" charset="0"/>
                <a:ea typeface="Roboto Condensed" panose="020B0604020202020204" charset="0"/>
              </a:rPr>
              <a:t>IT15156884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2097165" name="Google Shape;186;p17"/>
          <p:cNvPicPr preferRelativeResize="0">
            <a:picLocks/>
          </p:cNvPicPr>
          <p:nvPr/>
        </p:nvPicPr>
        <p:blipFill rotWithShape="1">
          <a:blip r:embed="rId3">
            <a:alphaModFix/>
          </a:blip>
          <a:srcRect/>
          <a:stretch>
            <a:fillRect/>
          </a:stretch>
        </p:blipFill>
        <p:spPr>
          <a:xfrm flipH="1">
            <a:off x="151729" y="2038083"/>
            <a:ext cx="1414260" cy="1212223"/>
          </a:xfrm>
          <a:prstGeom prst="rect">
            <a:avLst/>
          </a:prstGeom>
          <a:noFill/>
          <a:ln>
            <a:noFill/>
          </a:ln>
        </p:spPr>
      </p:pic>
      <p:grpSp>
        <p:nvGrpSpPr>
          <p:cNvPr id="52" name="Google Shape;187;p17"/>
          <p:cNvGrpSpPr/>
          <p:nvPr/>
        </p:nvGrpSpPr>
        <p:grpSpPr>
          <a:xfrm>
            <a:off x="165695" y="183563"/>
            <a:ext cx="1623717" cy="3630477"/>
            <a:chOff x="288877" y="207856"/>
            <a:chExt cx="2164956" cy="4840636"/>
          </a:xfrm>
        </p:grpSpPr>
        <p:sp>
          <p:nvSpPr>
            <p:cNvPr id="1048622" name="Google Shape;188;p17"/>
            <p:cNvSpPr/>
            <p:nvPr/>
          </p:nvSpPr>
          <p:spPr>
            <a:xfrm>
              <a:off x="375258" y="207856"/>
              <a:ext cx="2078575" cy="2150772"/>
            </a:xfrm>
            <a:prstGeom prst="wedgeEllipseCallout">
              <a:avLst>
                <a:gd name="adj1" fmla="val -20833"/>
                <a:gd name="adj2" fmla="val 62500"/>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pic>
          <p:nvPicPr>
            <p:cNvPr id="2097166" name="Google Shape;189;p17"/>
            <p:cNvPicPr preferRelativeResize="0">
              <a:picLocks/>
            </p:cNvPicPr>
            <p:nvPr/>
          </p:nvPicPr>
          <p:blipFill rotWithShape="1">
            <a:blip r:embed="rId4">
              <a:alphaModFix/>
            </a:blip>
            <a:srcRect/>
            <a:stretch>
              <a:fillRect/>
            </a:stretch>
          </p:blipFill>
          <p:spPr>
            <a:xfrm>
              <a:off x="467854" y="475639"/>
              <a:ext cx="1893381" cy="1531079"/>
            </a:xfrm>
            <a:prstGeom prst="ellipse">
              <a:avLst/>
            </a:prstGeom>
            <a:noFill/>
            <a:ln>
              <a:noFill/>
            </a:ln>
          </p:spPr>
        </p:pic>
        <p:sp>
          <p:nvSpPr>
            <p:cNvPr id="1048623" name="Google Shape;190;p17"/>
            <p:cNvSpPr txBox="1"/>
            <p:nvPr/>
          </p:nvSpPr>
          <p:spPr>
            <a:xfrm>
              <a:off x="288877" y="4402161"/>
              <a:ext cx="1666754" cy="646331"/>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Location of the</a:t>
              </a:r>
              <a:endParaRPr sz="1050" dirty="0"/>
            </a:p>
            <a:p>
              <a:r>
                <a:rPr lang="en-US" sz="1350" dirty="0">
                  <a:solidFill>
                    <a:schemeClr val="dk1"/>
                  </a:solidFill>
                  <a:latin typeface="Calibri"/>
                  <a:ea typeface="Calibri"/>
                  <a:cs typeface="Calibri"/>
                  <a:sym typeface="Calibri"/>
                </a:rPr>
                <a:t> land</a:t>
              </a:r>
              <a:endParaRPr sz="1350" dirty="0">
                <a:solidFill>
                  <a:schemeClr val="dk1"/>
                </a:solidFill>
                <a:latin typeface="Calibri"/>
                <a:ea typeface="Calibri"/>
                <a:cs typeface="Calibri"/>
                <a:sym typeface="Calibri"/>
              </a:endParaRPr>
            </a:p>
          </p:txBody>
        </p:sp>
      </p:grpSp>
      <p:pic>
        <p:nvPicPr>
          <p:cNvPr id="2097167" name="Google Shape;191;p17"/>
          <p:cNvPicPr preferRelativeResize="0">
            <a:picLocks/>
          </p:cNvPicPr>
          <p:nvPr/>
        </p:nvPicPr>
        <p:blipFill rotWithShape="1">
          <a:blip r:embed="rId5">
            <a:alphaModFix/>
          </a:blip>
          <a:srcRect/>
          <a:stretch>
            <a:fillRect/>
          </a:stretch>
        </p:blipFill>
        <p:spPr>
          <a:xfrm>
            <a:off x="4895200" y="62092"/>
            <a:ext cx="1095561" cy="1095561"/>
          </a:xfrm>
          <a:prstGeom prst="ellipse">
            <a:avLst/>
          </a:prstGeom>
          <a:noFill/>
          <a:ln>
            <a:noFill/>
          </a:ln>
        </p:spPr>
      </p:pic>
      <p:pic>
        <p:nvPicPr>
          <p:cNvPr id="2097168" name="Google Shape;192;p17"/>
          <p:cNvPicPr preferRelativeResize="0">
            <a:picLocks/>
          </p:cNvPicPr>
          <p:nvPr/>
        </p:nvPicPr>
        <p:blipFill rotWithShape="1">
          <a:blip r:embed="rId6">
            <a:alphaModFix/>
          </a:blip>
          <a:srcRect b="14429"/>
          <a:stretch>
            <a:fillRect/>
          </a:stretch>
        </p:blipFill>
        <p:spPr>
          <a:xfrm>
            <a:off x="2970022" y="2212370"/>
            <a:ext cx="1716738" cy="1165412"/>
          </a:xfrm>
          <a:prstGeom prst="rect">
            <a:avLst/>
          </a:prstGeom>
          <a:noFill/>
          <a:ln>
            <a:noFill/>
          </a:ln>
        </p:spPr>
      </p:pic>
      <p:pic>
        <p:nvPicPr>
          <p:cNvPr id="2097169" name="Google Shape;193;p17"/>
          <p:cNvPicPr preferRelativeResize="0">
            <a:picLocks/>
          </p:cNvPicPr>
          <p:nvPr/>
        </p:nvPicPr>
        <p:blipFill rotWithShape="1">
          <a:blip r:embed="rId7">
            <a:alphaModFix/>
          </a:blip>
          <a:srcRect l="27155" t="9519" r="55412" b="37594"/>
          <a:stretch>
            <a:fillRect/>
          </a:stretch>
        </p:blipFill>
        <p:spPr>
          <a:xfrm>
            <a:off x="5532522" y="3123227"/>
            <a:ext cx="1024935" cy="1788613"/>
          </a:xfrm>
          <a:prstGeom prst="rect">
            <a:avLst/>
          </a:prstGeom>
          <a:noFill/>
          <a:ln>
            <a:noFill/>
          </a:ln>
        </p:spPr>
      </p:pic>
      <p:sp>
        <p:nvSpPr>
          <p:cNvPr id="1048624" name="Google Shape;194;p17"/>
          <p:cNvSpPr/>
          <p:nvPr/>
        </p:nvSpPr>
        <p:spPr>
          <a:xfrm rot="-867882">
            <a:off x="1515123" y="2833872"/>
            <a:ext cx="1378774" cy="257680"/>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grpSp>
        <p:nvGrpSpPr>
          <p:cNvPr id="53" name="Google Shape;195;p17"/>
          <p:cNvGrpSpPr/>
          <p:nvPr/>
        </p:nvGrpSpPr>
        <p:grpSpPr>
          <a:xfrm>
            <a:off x="2227629" y="62092"/>
            <a:ext cx="2004179" cy="1592919"/>
            <a:chOff x="3112724" y="315914"/>
            <a:chExt cx="2672240" cy="2123892"/>
          </a:xfrm>
        </p:grpSpPr>
        <p:pic>
          <p:nvPicPr>
            <p:cNvPr id="2097170" name="Google Shape;196;p17"/>
            <p:cNvPicPr preferRelativeResize="0">
              <a:picLocks/>
            </p:cNvPicPr>
            <p:nvPr/>
          </p:nvPicPr>
          <p:blipFill rotWithShape="1">
            <a:blip r:embed="rId8">
              <a:alphaModFix/>
            </a:blip>
            <a:srcRect t="-1484" b="20481"/>
            <a:stretch>
              <a:fillRect/>
            </a:stretch>
          </p:blipFill>
          <p:spPr>
            <a:xfrm>
              <a:off x="3112724" y="590890"/>
              <a:ext cx="2319190" cy="1848916"/>
            </a:xfrm>
            <a:prstGeom prst="rect">
              <a:avLst/>
            </a:prstGeom>
            <a:noFill/>
            <a:ln>
              <a:noFill/>
            </a:ln>
          </p:spPr>
        </p:pic>
        <p:sp>
          <p:nvSpPr>
            <p:cNvPr id="1048625" name="Google Shape;197;p17"/>
            <p:cNvSpPr txBox="1"/>
            <p:nvPr/>
          </p:nvSpPr>
          <p:spPr>
            <a:xfrm>
              <a:off x="3465774" y="315914"/>
              <a:ext cx="2319190" cy="646331"/>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 about recent infrastructure  </a:t>
              </a:r>
              <a:endParaRPr sz="1350">
                <a:solidFill>
                  <a:schemeClr val="dk1"/>
                </a:solidFill>
                <a:latin typeface="Calibri"/>
                <a:ea typeface="Calibri"/>
                <a:cs typeface="Calibri"/>
                <a:sym typeface="Calibri"/>
              </a:endParaRPr>
            </a:p>
          </p:txBody>
        </p:sp>
      </p:grpSp>
      <p:pic>
        <p:nvPicPr>
          <p:cNvPr id="2097171" name="Google Shape;198;p17"/>
          <p:cNvPicPr preferRelativeResize="0">
            <a:picLocks/>
          </p:cNvPicPr>
          <p:nvPr/>
        </p:nvPicPr>
        <p:blipFill rotWithShape="1">
          <a:blip r:embed="rId9">
            <a:alphaModFix/>
          </a:blip>
          <a:srcRect/>
          <a:stretch>
            <a:fillRect/>
          </a:stretch>
        </p:blipFill>
        <p:spPr>
          <a:xfrm rot="7512746" flipH="1">
            <a:off x="4481435" y="1311319"/>
            <a:ext cx="1718118" cy="991862"/>
          </a:xfrm>
          <a:prstGeom prst="rect">
            <a:avLst/>
          </a:prstGeom>
          <a:noFill/>
          <a:ln>
            <a:noFill/>
          </a:ln>
        </p:spPr>
      </p:pic>
      <p:pic>
        <p:nvPicPr>
          <p:cNvPr id="2097172" name="Google Shape;199;p17"/>
          <p:cNvPicPr preferRelativeResize="0">
            <a:picLocks/>
          </p:cNvPicPr>
          <p:nvPr/>
        </p:nvPicPr>
        <p:blipFill rotWithShape="1">
          <a:blip r:embed="rId9">
            <a:alphaModFix/>
          </a:blip>
          <a:srcRect/>
          <a:stretch>
            <a:fillRect/>
          </a:stretch>
        </p:blipFill>
        <p:spPr>
          <a:xfrm rot="-3700857" flipH="1">
            <a:off x="3454086" y="868474"/>
            <a:ext cx="1825267" cy="773411"/>
          </a:xfrm>
          <a:prstGeom prst="rect">
            <a:avLst/>
          </a:prstGeom>
          <a:noFill/>
          <a:ln>
            <a:noFill/>
          </a:ln>
        </p:spPr>
      </p:pic>
      <p:sp>
        <p:nvSpPr>
          <p:cNvPr id="1048626" name="Google Shape;200;p17"/>
          <p:cNvSpPr/>
          <p:nvPr/>
        </p:nvSpPr>
        <p:spPr>
          <a:xfrm rot="21425439">
            <a:off x="3958533" y="409192"/>
            <a:ext cx="982078" cy="203556"/>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pic>
        <p:nvPicPr>
          <p:cNvPr id="2097173" name="Google Shape;201;p17"/>
          <p:cNvPicPr preferRelativeResize="0">
            <a:picLocks/>
          </p:cNvPicPr>
          <p:nvPr/>
        </p:nvPicPr>
        <p:blipFill rotWithShape="1">
          <a:blip r:embed="rId9">
            <a:alphaModFix/>
          </a:blip>
          <a:srcRect/>
          <a:stretch>
            <a:fillRect/>
          </a:stretch>
        </p:blipFill>
        <p:spPr>
          <a:xfrm rot="-9001122" flipH="1">
            <a:off x="3643133" y="3682277"/>
            <a:ext cx="2088542" cy="758468"/>
          </a:xfrm>
          <a:prstGeom prst="rect">
            <a:avLst/>
          </a:prstGeom>
          <a:noFill/>
          <a:ln>
            <a:noFill/>
          </a:ln>
        </p:spPr>
      </p:pic>
      <p:grpSp>
        <p:nvGrpSpPr>
          <p:cNvPr id="54" name="Google Shape;202;p17"/>
          <p:cNvGrpSpPr/>
          <p:nvPr/>
        </p:nvGrpSpPr>
        <p:grpSpPr>
          <a:xfrm>
            <a:off x="7034140" y="760564"/>
            <a:ext cx="2109860" cy="1841215"/>
            <a:chOff x="9378852" y="1014085"/>
            <a:chExt cx="2813147" cy="2454953"/>
          </a:xfrm>
        </p:grpSpPr>
        <p:pic>
          <p:nvPicPr>
            <p:cNvPr id="2097174" name="Google Shape;203;p17"/>
            <p:cNvPicPr preferRelativeResize="0">
              <a:picLocks/>
            </p:cNvPicPr>
            <p:nvPr/>
          </p:nvPicPr>
          <p:blipFill rotWithShape="1">
            <a:blip r:embed="rId10">
              <a:alphaModFix/>
            </a:blip>
            <a:srcRect/>
            <a:stretch>
              <a:fillRect/>
            </a:stretch>
          </p:blipFill>
          <p:spPr>
            <a:xfrm>
              <a:off x="9397186" y="1851950"/>
              <a:ext cx="2430201" cy="1617088"/>
            </a:xfrm>
            <a:prstGeom prst="rect">
              <a:avLst/>
            </a:prstGeom>
            <a:noFill/>
            <a:ln>
              <a:noFill/>
            </a:ln>
          </p:spPr>
        </p:pic>
        <p:sp>
          <p:nvSpPr>
            <p:cNvPr id="1048627" name="Google Shape;204;p17"/>
            <p:cNvSpPr txBox="1"/>
            <p:nvPr/>
          </p:nvSpPr>
          <p:spPr>
            <a:xfrm>
              <a:off x="9378852" y="1014085"/>
              <a:ext cx="2813147" cy="923330"/>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Effect of future Development projects Calculation</a:t>
              </a:r>
              <a:endParaRPr sz="1350">
                <a:solidFill>
                  <a:schemeClr val="dk1"/>
                </a:solidFill>
                <a:latin typeface="Calibri"/>
                <a:ea typeface="Calibri"/>
                <a:cs typeface="Calibri"/>
                <a:sym typeface="Calibri"/>
              </a:endParaRPr>
            </a:p>
          </p:txBody>
        </p:sp>
      </p:grpSp>
      <p:pic>
        <p:nvPicPr>
          <p:cNvPr id="2097175" name="Google Shape;205;p17"/>
          <p:cNvPicPr preferRelativeResize="0">
            <a:picLocks/>
          </p:cNvPicPr>
          <p:nvPr/>
        </p:nvPicPr>
        <p:blipFill rotWithShape="1">
          <a:blip r:embed="rId9">
            <a:alphaModFix/>
          </a:blip>
          <a:srcRect/>
          <a:stretch>
            <a:fillRect/>
          </a:stretch>
        </p:blipFill>
        <p:spPr>
          <a:xfrm rot="8126557" flipH="1">
            <a:off x="6122432" y="3157593"/>
            <a:ext cx="2561039" cy="1269996"/>
          </a:xfrm>
          <a:prstGeom prst="rect">
            <a:avLst/>
          </a:prstGeom>
          <a:noFill/>
          <a:ln>
            <a:noFill/>
          </a:ln>
        </p:spPr>
      </p:pic>
      <p:sp>
        <p:nvSpPr>
          <p:cNvPr id="22" name="TextBox 21">
            <a:extLst>
              <a:ext uri="{FF2B5EF4-FFF2-40B4-BE49-F238E27FC236}">
                <a16:creationId xmlns:a16="http://schemas.microsoft.com/office/drawing/2014/main" id="{39773B3A-E62C-4A95-8103-019AC675AC3C}"/>
              </a:ext>
            </a:extLst>
          </p:cNvPr>
          <p:cNvSpPr txBox="1"/>
          <p:nvPr/>
        </p:nvSpPr>
        <p:spPr>
          <a:xfrm>
            <a:off x="8113800" y="4864949"/>
            <a:ext cx="1347536" cy="307777"/>
          </a:xfrm>
          <a:prstGeom prst="rect">
            <a:avLst/>
          </a:prstGeom>
          <a:noFill/>
        </p:spPr>
        <p:txBody>
          <a:bodyPr wrap="square" rtlCol="0">
            <a:spAutoFit/>
          </a:bodyPr>
          <a:lstStyle/>
          <a:p>
            <a:r>
              <a:rPr lang="en-US" dirty="0">
                <a:latin typeface="Roboto Condensed" panose="020B0604020202020204" charset="0"/>
                <a:ea typeface="Roboto Condensed" panose="020B0604020202020204" charset="0"/>
              </a:rPr>
              <a:t>IT15156884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7165"/>
                                        </p:tgtEl>
                                        <p:attrNameLst>
                                          <p:attrName>style.visibility</p:attrName>
                                        </p:attrNameLst>
                                      </p:cBhvr>
                                      <p:to>
                                        <p:strVal val="visible"/>
                                      </p:to>
                                    </p:set>
                                    <p:animEffect transition="in" filter="fade">
                                      <p:cBhvr>
                                        <p:cTn id="7" dur="500"/>
                                        <p:tgtEl>
                                          <p:spTgt spid="20971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7168"/>
                                        </p:tgtEl>
                                        <p:attrNameLst>
                                          <p:attrName>style.visibility</p:attrName>
                                        </p:attrNameLst>
                                      </p:cBhvr>
                                      <p:to>
                                        <p:strVal val="visible"/>
                                      </p:to>
                                    </p:set>
                                    <p:animEffect transition="in" filter="fade">
                                      <p:cBhvr>
                                        <p:cTn id="17" dur="500"/>
                                        <p:tgtEl>
                                          <p:spTgt spid="2097168"/>
                                        </p:tgtEl>
                                      </p:cBhvr>
                                    </p:animEffect>
                                  </p:childTnLst>
                                </p:cTn>
                              </p:par>
                              <p:par>
                                <p:cTn id="18" presetID="10"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nodeType="withEffect">
                                  <p:stCondLst>
                                    <p:cond delay="0"/>
                                  </p:stCondLst>
                                  <p:childTnLst>
                                    <p:set>
                                      <p:cBhvr>
                                        <p:cTn id="22" dur="1" fill="hold">
                                          <p:stCondLst>
                                            <p:cond delay="0"/>
                                          </p:stCondLst>
                                        </p:cTn>
                                        <p:tgtEl>
                                          <p:spTgt spid="2097167"/>
                                        </p:tgtEl>
                                        <p:attrNameLst>
                                          <p:attrName>style.visibility</p:attrName>
                                        </p:attrNameLst>
                                      </p:cBhvr>
                                      <p:to>
                                        <p:strVal val="visible"/>
                                      </p:to>
                                    </p:set>
                                    <p:animEffect transition="in" filter="fade">
                                      <p:cBhvr>
                                        <p:cTn id="23" dur="500"/>
                                        <p:tgtEl>
                                          <p:spTgt spid="209716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48624"/>
                                        </p:tgtEl>
                                        <p:attrNameLst>
                                          <p:attrName>style.visibility</p:attrName>
                                        </p:attrNameLst>
                                      </p:cBhvr>
                                      <p:to>
                                        <p:strVal val="visible"/>
                                      </p:to>
                                    </p:set>
                                    <p:animEffect transition="in" filter="fade">
                                      <p:cBhvr>
                                        <p:cTn id="28" dur="500"/>
                                        <p:tgtEl>
                                          <p:spTgt spid="10486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97172"/>
                                        </p:tgtEl>
                                        <p:attrNameLst>
                                          <p:attrName>style.visibility</p:attrName>
                                        </p:attrNameLst>
                                      </p:cBhvr>
                                      <p:to>
                                        <p:strVal val="visible"/>
                                      </p:to>
                                    </p:set>
                                    <p:animEffect transition="in" filter="fade">
                                      <p:cBhvr>
                                        <p:cTn id="33" dur="500"/>
                                        <p:tgtEl>
                                          <p:spTgt spid="2097172"/>
                                        </p:tgtEl>
                                      </p:cBhvr>
                                    </p:animEffect>
                                  </p:childTnLst>
                                </p:cTn>
                              </p:par>
                              <p:par>
                                <p:cTn id="34" presetID="10" presetClass="entr" presetSubtype="0" fill="hold" nodeType="withEffect">
                                  <p:stCondLst>
                                    <p:cond delay="0"/>
                                  </p:stCondLst>
                                  <p:childTnLst>
                                    <p:set>
                                      <p:cBhvr>
                                        <p:cTn id="35" dur="1" fill="hold">
                                          <p:stCondLst>
                                            <p:cond delay="0"/>
                                          </p:stCondLst>
                                        </p:cTn>
                                        <p:tgtEl>
                                          <p:spTgt spid="1048626"/>
                                        </p:tgtEl>
                                        <p:attrNameLst>
                                          <p:attrName>style.visibility</p:attrName>
                                        </p:attrNameLst>
                                      </p:cBhvr>
                                      <p:to>
                                        <p:strVal val="visible"/>
                                      </p:to>
                                    </p:set>
                                    <p:animEffect transition="in" filter="fade">
                                      <p:cBhvr>
                                        <p:cTn id="36" dur="500"/>
                                        <p:tgtEl>
                                          <p:spTgt spid="1048626"/>
                                        </p:tgtEl>
                                      </p:cBhvr>
                                    </p:animEffect>
                                  </p:childTnLst>
                                </p:cTn>
                              </p:par>
                              <p:par>
                                <p:cTn id="37" presetID="10" presetClass="entr" presetSubtype="0" fill="hold" nodeType="withEffect">
                                  <p:stCondLst>
                                    <p:cond delay="0"/>
                                  </p:stCondLst>
                                  <p:childTnLst>
                                    <p:set>
                                      <p:cBhvr>
                                        <p:cTn id="38" dur="1" fill="hold">
                                          <p:stCondLst>
                                            <p:cond delay="0"/>
                                          </p:stCondLst>
                                        </p:cTn>
                                        <p:tgtEl>
                                          <p:spTgt spid="2097171"/>
                                        </p:tgtEl>
                                        <p:attrNameLst>
                                          <p:attrName>style.visibility</p:attrName>
                                        </p:attrNameLst>
                                      </p:cBhvr>
                                      <p:to>
                                        <p:strVal val="visible"/>
                                      </p:to>
                                    </p:set>
                                    <p:animEffect transition="in" filter="fade">
                                      <p:cBhvr>
                                        <p:cTn id="39" dur="500"/>
                                        <p:tgtEl>
                                          <p:spTgt spid="209717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97169"/>
                                        </p:tgtEl>
                                        <p:attrNameLst>
                                          <p:attrName>style.visibility</p:attrName>
                                        </p:attrNameLst>
                                      </p:cBhvr>
                                      <p:to>
                                        <p:strVal val="visible"/>
                                      </p:to>
                                    </p:set>
                                    <p:animEffect transition="in" filter="fade">
                                      <p:cBhvr>
                                        <p:cTn id="44" dur="500"/>
                                        <p:tgtEl>
                                          <p:spTgt spid="209716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097173"/>
                                        </p:tgtEl>
                                        <p:attrNameLst>
                                          <p:attrName>style.visibility</p:attrName>
                                        </p:attrNameLst>
                                      </p:cBhvr>
                                      <p:to>
                                        <p:strVal val="visible"/>
                                      </p:to>
                                    </p:set>
                                    <p:animEffect transition="in" filter="fade">
                                      <p:cBhvr>
                                        <p:cTn id="49" dur="500"/>
                                        <p:tgtEl>
                                          <p:spTgt spid="209717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5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097175"/>
                                        </p:tgtEl>
                                        <p:attrNameLst>
                                          <p:attrName>style.visibility</p:attrName>
                                        </p:attrNameLst>
                                      </p:cBhvr>
                                      <p:to>
                                        <p:strVal val="visible"/>
                                      </p:to>
                                    </p:set>
                                    <p:animEffect transition="in" filter="fade">
                                      <p:cBhvr>
                                        <p:cTn id="59" dur="500"/>
                                        <p:tgtEl>
                                          <p:spTgt spid="209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p:txBody>
          <a:bodyPr/>
          <a:lstStyle/>
          <a:p>
            <a:r>
              <a:rPr lang="en-US" sz="3600" dirty="0"/>
              <a:t>Technology To Be Used</a:t>
            </a:r>
            <a:endParaRPr lang="en-US" dirty="0"/>
          </a:p>
        </p:txBody>
      </p:sp>
      <p:sp>
        <p:nvSpPr>
          <p:cNvPr id="1048642" name="Text Placeholder 2"/>
          <p:cNvSpPr>
            <a:spLocks noGrp="1"/>
          </p:cNvSpPr>
          <p:nvPr>
            <p:ph type="body" idx="1"/>
          </p:nvPr>
        </p:nvSpPr>
        <p:spPr/>
        <p:txBody>
          <a:bodyPr/>
          <a:lstStyle/>
          <a:p>
            <a:pPr lvl="0">
              <a:buFont typeface="Wingdings" panose="05000000000000000000" pitchFamily="2" charset="2"/>
              <a:buChar char="v"/>
            </a:pPr>
            <a:r>
              <a:rPr lang="en-US" dirty="0"/>
              <a:t>Python (</a:t>
            </a:r>
            <a:r>
              <a:rPr lang="en-US" dirty="0" err="1"/>
              <a:t>Numpy</a:t>
            </a:r>
            <a:r>
              <a:rPr lang="en-US" dirty="0"/>
              <a:t>, Pandas, Matplotlib)</a:t>
            </a:r>
          </a:p>
          <a:p>
            <a:pPr lvl="0">
              <a:buFont typeface="Wingdings" panose="05000000000000000000" pitchFamily="2" charset="2"/>
              <a:buChar char="v"/>
            </a:pPr>
            <a:r>
              <a:rPr lang="en-US" dirty="0"/>
              <a:t>Anaconda distribution</a:t>
            </a:r>
          </a:p>
          <a:p>
            <a:pPr lvl="0">
              <a:buFont typeface="Wingdings" panose="05000000000000000000" pitchFamily="2" charset="2"/>
              <a:buChar char="v"/>
            </a:pPr>
            <a:r>
              <a:rPr lang="en-US" dirty="0"/>
              <a:t>AngularJS/ReactJS</a:t>
            </a:r>
          </a:p>
          <a:p>
            <a:pPr lvl="0">
              <a:buFont typeface="Wingdings" panose="05000000000000000000" pitchFamily="2" charset="2"/>
              <a:buChar char="v"/>
            </a:pPr>
            <a:r>
              <a:rPr lang="en-US" dirty="0"/>
              <a:t>Google API</a:t>
            </a:r>
          </a:p>
          <a:p>
            <a:pPr lvl="0">
              <a:buFont typeface="Wingdings" panose="05000000000000000000" pitchFamily="2" charset="2"/>
              <a:buChar char="v"/>
            </a:pPr>
            <a:r>
              <a:rPr lang="en-US" dirty="0"/>
              <a:t>Elasticsearch (Optional)</a:t>
            </a:r>
          </a:p>
          <a:p>
            <a:endParaRPr lang="en-US" dirty="0"/>
          </a:p>
        </p:txBody>
      </p:sp>
      <p:sp>
        <p:nvSpPr>
          <p:cNvPr id="1048643"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Commercialization</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26</a:t>
            </a:fld>
            <a:endParaRPr lang="en-GB"/>
          </a:p>
        </p:txBody>
      </p:sp>
      <p:sp>
        <p:nvSpPr>
          <p:cNvPr id="8" name="TextBox 7"/>
          <p:cNvSpPr txBox="1"/>
          <p:nvPr/>
        </p:nvSpPr>
        <p:spPr>
          <a:xfrm>
            <a:off x="453977" y="1641312"/>
            <a:ext cx="5135765" cy="1631216"/>
          </a:xfrm>
          <a:prstGeom prst="rect">
            <a:avLst/>
          </a:prstGeom>
          <a:noFill/>
        </p:spPr>
        <p:txBody>
          <a:bodyPr wrap="square" rtlCol="0">
            <a:spAutoFit/>
          </a:bodyPr>
          <a:lstStyle/>
          <a:p>
            <a:r>
              <a:rPr lang="en-US" sz="2000" dirty="0">
                <a:latin typeface="Roboto Condensed" panose="020B0604020202020204" charset="0"/>
                <a:ea typeface="Roboto Condensed" panose="020B0604020202020204" charset="0"/>
              </a:rPr>
              <a:t>Targeted Customers</a:t>
            </a:r>
          </a:p>
          <a:p>
            <a:pPr marL="285750" indent="-285750">
              <a:buFont typeface="Arial" panose="020B0604020202020204" pitchFamily="34" charset="0"/>
              <a:buChar char="•"/>
            </a:pPr>
            <a:r>
              <a:rPr lang="en-US" sz="2000" dirty="0">
                <a:latin typeface="Roboto Condensed" panose="020B0604020202020204" charset="0"/>
                <a:ea typeface="Roboto Condensed" panose="020B0604020202020204" charset="0"/>
              </a:rPr>
              <a:t>Surveyors </a:t>
            </a:r>
          </a:p>
          <a:p>
            <a:pPr marL="285750" indent="-285750">
              <a:buFont typeface="Arial" panose="020B0604020202020204" pitchFamily="34" charset="0"/>
              <a:buChar char="•"/>
            </a:pPr>
            <a:r>
              <a:rPr lang="en-US" sz="2000" dirty="0">
                <a:latin typeface="Roboto Condensed" panose="020B0604020202020204" charset="0"/>
                <a:ea typeface="Roboto Condensed" panose="020B0604020202020204" charset="0"/>
              </a:rPr>
              <a:t>Land sale companies</a:t>
            </a:r>
          </a:p>
          <a:p>
            <a:pPr marL="285750" indent="-285750">
              <a:buFont typeface="Arial" panose="020B0604020202020204" pitchFamily="34" charset="0"/>
              <a:buChar char="•"/>
            </a:pPr>
            <a:r>
              <a:rPr lang="en-US" sz="2000" dirty="0">
                <a:latin typeface="Roboto Condensed" panose="020B0604020202020204" charset="0"/>
                <a:ea typeface="Roboto Condensed" panose="020B0604020202020204" charset="0"/>
              </a:rPr>
              <a:t>Brokers</a:t>
            </a:r>
          </a:p>
          <a:p>
            <a:pPr marL="285750" indent="-285750">
              <a:buFont typeface="Arial" panose="020B0604020202020204" pitchFamily="34" charset="0"/>
              <a:buChar char="•"/>
            </a:pPr>
            <a:r>
              <a:rPr lang="en-US" sz="2000" dirty="0">
                <a:latin typeface="Roboto Condensed" panose="020B0604020202020204" charset="0"/>
                <a:ea typeface="Roboto Condensed" panose="020B0604020202020204" charset="0"/>
              </a:rPr>
              <a:t>Land buyers &amp; Sellers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337" y="1693476"/>
            <a:ext cx="1206682" cy="125604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977" y="3852784"/>
            <a:ext cx="1746083" cy="94151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475" y="3342184"/>
            <a:ext cx="1828478" cy="1294316"/>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t="14071" b="26466"/>
          <a:stretch/>
        </p:blipFill>
        <p:spPr>
          <a:xfrm>
            <a:off x="5933861" y="3484223"/>
            <a:ext cx="2061984" cy="919588"/>
          </a:xfrm>
          <a:prstGeom prst="rect">
            <a:avLst/>
          </a:prstGeom>
        </p:spPr>
      </p:pic>
    </p:spTree>
    <p:extLst>
      <p:ext uri="{BB962C8B-B14F-4D97-AF65-F5344CB8AC3E}">
        <p14:creationId xmlns:p14="http://schemas.microsoft.com/office/powerpoint/2010/main" val="2072758978"/>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7" name="Title 1"/>
          <p:cNvSpPr txBox="1"/>
          <p:nvPr/>
        </p:nvSpPr>
        <p:spPr>
          <a:xfrm>
            <a:off x="1759790" y="2031025"/>
            <a:ext cx="6469810" cy="103998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0" dirty="0">
                <a:latin typeface="Roboto Condensed" panose="020B0604020202020204" charset="0"/>
                <a:ea typeface="Roboto Condensed" panose="020B0604020202020204" charset="0"/>
                <a:cs typeface="Arial" panose="020B0604020202020204" pitchFamily="34" charset="0"/>
              </a:rPr>
              <a:t>Thank You……!</a:t>
            </a:r>
          </a:p>
        </p:txBody>
      </p:sp>
      <p:sp>
        <p:nvSpPr>
          <p:cNvPr id="1048748"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27</a:t>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048664" name="Google Shape;146;p11"/>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dirty="0">
                <a:solidFill>
                  <a:schemeClr val="lt1"/>
                </a:solidFill>
                <a:latin typeface="Roboto Condensed" panose="020B0604020202020204" charset="0"/>
                <a:ea typeface="Roboto Condensed" panose="020B0604020202020204" charset="0"/>
                <a:cs typeface="Arial"/>
                <a:sym typeface="Arial"/>
              </a:rPr>
              <a:t>Introduction</a:t>
            </a:r>
            <a:endParaRPr sz="4000" dirty="0">
              <a:solidFill>
                <a:schemeClr val="lt1"/>
              </a:solidFill>
              <a:latin typeface="Roboto Condensed" panose="020B0604020202020204" charset="0"/>
              <a:ea typeface="Roboto Condensed" panose="020B0604020202020204" charset="0"/>
            </a:endParaRPr>
          </a:p>
        </p:txBody>
      </p:sp>
      <p:sp>
        <p:nvSpPr>
          <p:cNvPr id="1048665" name="Google Shape;148;p11"/>
          <p:cNvSpPr txBox="1"/>
          <p:nvPr/>
        </p:nvSpPr>
        <p:spPr>
          <a:xfrm>
            <a:off x="345057" y="1355765"/>
            <a:ext cx="7058168" cy="15011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dk1"/>
                </a:solidFill>
                <a:latin typeface="Roboto Condensed Light" panose="020B0604020202020204" charset="0"/>
                <a:ea typeface="Roboto Condensed Light" panose="020B0604020202020204" charset="0"/>
              </a:rPr>
              <a:t>This is an Intelligent tool which can help people to get an idea about the land they are hoping to buy, to decide the suitability of the land for their purpose. </a:t>
            </a:r>
            <a:endParaRPr sz="2400" dirty="0">
              <a:solidFill>
                <a:schemeClr val="dk1"/>
              </a:solidFill>
              <a:latin typeface="Roboto Condensed Light" panose="020B0604020202020204" charset="0"/>
              <a:ea typeface="Roboto Condensed Light" panose="020B0604020202020204" charset="0"/>
            </a:endParaRPr>
          </a:p>
          <a:p>
            <a:pPr marL="0" lvl="0" indent="0" algn="just" rtl="0">
              <a:lnSpc>
                <a:spcPct val="115000"/>
              </a:lnSpc>
              <a:spcBef>
                <a:spcPts val="0"/>
              </a:spcBef>
              <a:spcAft>
                <a:spcPts val="0"/>
              </a:spcAft>
              <a:buNone/>
            </a:pPr>
            <a:endParaRPr sz="18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p:txBody>
      </p:sp>
      <p:pic>
        <p:nvPicPr>
          <p:cNvPr id="2097181" name="Google Shape;149;p11"/>
          <p:cNvPicPr preferRelativeResize="0">
            <a:picLocks/>
          </p:cNvPicPr>
          <p:nvPr/>
        </p:nvPicPr>
        <p:blipFill>
          <a:blip r:embed="rId3">
            <a:alphaModFix/>
          </a:blip>
          <a:stretch>
            <a:fillRect/>
          </a:stretch>
        </p:blipFill>
        <p:spPr>
          <a:xfrm>
            <a:off x="2288100" y="3053875"/>
            <a:ext cx="3172082" cy="1784825"/>
          </a:xfrm>
          <a:prstGeom prst="rect">
            <a:avLst/>
          </a:prstGeom>
          <a:noFill/>
          <a:ln>
            <a:noFill/>
          </a:ln>
        </p:spPr>
      </p:pic>
      <p:sp>
        <p:nvSpPr>
          <p:cNvPr id="1048666"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Literature</a:t>
            </a:r>
          </a:p>
        </p:txBody>
      </p:sp>
      <p:sp>
        <p:nvSpPr>
          <p:cNvPr id="3" name="Text Placeholder 2"/>
          <p:cNvSpPr>
            <a:spLocks noGrp="1"/>
          </p:cNvSpPr>
          <p:nvPr>
            <p:ph type="body" idx="1"/>
          </p:nvPr>
        </p:nvSpPr>
        <p:spPr/>
        <p:txBody>
          <a:bodyPr/>
          <a:lstStyle/>
          <a:p>
            <a:pPr marL="76200" indent="0">
              <a:buNone/>
            </a:pPr>
            <a:r>
              <a:rPr lang="en-US" sz="2000" dirty="0"/>
              <a:t>Artificial Intelligence based land valuation has been suggested in literature from 1990s.</a:t>
            </a:r>
          </a:p>
          <a:p>
            <a:pPr marL="76200" indent="0">
              <a:buNone/>
            </a:pPr>
            <a:endParaRPr lang="en-US" sz="100" dirty="0"/>
          </a:p>
          <a:p>
            <a:pPr marL="76200" indent="0">
              <a:buNone/>
            </a:pPr>
            <a:r>
              <a:rPr lang="en-US" sz="2000" dirty="0"/>
              <a:t>Many up and running valuation systems are there in developed countries.</a:t>
            </a:r>
          </a:p>
          <a:p>
            <a:pPr marL="76200" indent="0">
              <a:buNone/>
            </a:pPr>
            <a:endParaRPr lang="en-US" sz="1000" dirty="0"/>
          </a:p>
          <a:p>
            <a:pPr marL="76200" indent="0">
              <a:buNone/>
            </a:pP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2650382470"/>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Comparison of Existing System</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3201166599"/>
              </p:ext>
            </p:extLst>
          </p:nvPr>
        </p:nvGraphicFramePr>
        <p:xfrm>
          <a:off x="585711" y="1467802"/>
          <a:ext cx="6564484" cy="3090448"/>
        </p:xfrm>
        <a:graphic>
          <a:graphicData uri="http://schemas.openxmlformats.org/drawingml/2006/table">
            <a:tbl>
              <a:tblPr>
                <a:tableStyleId>{5C22544A-7EE6-4342-B048-85BDC9FD1C3A}</a:tableStyleId>
              </a:tblPr>
              <a:tblGrid>
                <a:gridCol w="1946202">
                  <a:extLst>
                    <a:ext uri="{9D8B030D-6E8A-4147-A177-3AD203B41FA5}">
                      <a16:colId xmlns:a16="http://schemas.microsoft.com/office/drawing/2014/main" val="20000"/>
                    </a:ext>
                  </a:extLst>
                </a:gridCol>
                <a:gridCol w="652240">
                  <a:extLst>
                    <a:ext uri="{9D8B030D-6E8A-4147-A177-3AD203B41FA5}">
                      <a16:colId xmlns:a16="http://schemas.microsoft.com/office/drawing/2014/main" val="20001"/>
                    </a:ext>
                  </a:extLst>
                </a:gridCol>
                <a:gridCol w="831080">
                  <a:extLst>
                    <a:ext uri="{9D8B030D-6E8A-4147-A177-3AD203B41FA5}">
                      <a16:colId xmlns:a16="http://schemas.microsoft.com/office/drawing/2014/main" val="20002"/>
                    </a:ext>
                  </a:extLst>
                </a:gridCol>
                <a:gridCol w="1073041">
                  <a:extLst>
                    <a:ext uri="{9D8B030D-6E8A-4147-A177-3AD203B41FA5}">
                      <a16:colId xmlns:a16="http://schemas.microsoft.com/office/drawing/2014/main" val="20003"/>
                    </a:ext>
                  </a:extLst>
                </a:gridCol>
                <a:gridCol w="1125641">
                  <a:extLst>
                    <a:ext uri="{9D8B030D-6E8A-4147-A177-3AD203B41FA5}">
                      <a16:colId xmlns:a16="http://schemas.microsoft.com/office/drawing/2014/main" val="20004"/>
                    </a:ext>
                  </a:extLst>
                </a:gridCol>
                <a:gridCol w="936280">
                  <a:extLst>
                    <a:ext uri="{9D8B030D-6E8A-4147-A177-3AD203B41FA5}">
                      <a16:colId xmlns:a16="http://schemas.microsoft.com/office/drawing/2014/main" val="20005"/>
                    </a:ext>
                  </a:extLst>
                </a:gridCol>
              </a:tblGrid>
              <a:tr h="590692">
                <a:tc>
                  <a:txBody>
                    <a:bodyPr/>
                    <a:lstStyle/>
                    <a:p>
                      <a:pPr marL="0" marR="0">
                        <a:lnSpc>
                          <a:spcPct val="115000"/>
                        </a:lnSpc>
                        <a:spcBef>
                          <a:spcPts val="0"/>
                        </a:spcBef>
                        <a:spcAft>
                          <a:spcPts val="0"/>
                        </a:spcAft>
                      </a:pPr>
                      <a:r>
                        <a:rPr lang="en-US" sz="1200" b="1" dirty="0">
                          <a:effectLst/>
                        </a:rPr>
                        <a:t> </a:t>
                      </a:r>
                      <a:endParaRPr lang="en-US" sz="1100" b="1"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b="1" dirty="0">
                          <a:effectLst/>
                        </a:rPr>
                        <a:t>Zillow</a:t>
                      </a:r>
                      <a:endParaRPr lang="en-US" sz="1100" b="1"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b="1">
                          <a:effectLst/>
                        </a:rPr>
                        <a:t>Trulia</a:t>
                      </a:r>
                      <a:endParaRPr lang="en-US" sz="1100" b="1">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b="1">
                          <a:effectLst/>
                        </a:rPr>
                        <a:t>QV- CoreLogic</a:t>
                      </a:r>
                      <a:endParaRPr lang="en-US" sz="1100" b="1">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b="1" dirty="0">
                          <a:effectLst/>
                        </a:rPr>
                        <a:t>HousePrice.ai</a:t>
                      </a:r>
                      <a:endParaRPr lang="en-US" sz="1100" b="1"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b="1" dirty="0">
                          <a:effectLst/>
                        </a:rPr>
                        <a:t>Our Product</a:t>
                      </a:r>
                      <a:endParaRPr lang="en-US" sz="1100" b="1"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000"/>
                  </a:ext>
                </a:extLst>
              </a:tr>
              <a:tr h="363840">
                <a:tc>
                  <a:txBody>
                    <a:bodyPr/>
                    <a:lstStyle/>
                    <a:p>
                      <a:pPr marL="0" marR="0">
                        <a:lnSpc>
                          <a:spcPct val="115000"/>
                        </a:lnSpc>
                        <a:spcBef>
                          <a:spcPts val="0"/>
                        </a:spcBef>
                        <a:spcAft>
                          <a:spcPts val="0"/>
                        </a:spcAft>
                      </a:pPr>
                      <a:r>
                        <a:rPr lang="en-US" sz="1200" b="1" dirty="0">
                          <a:effectLst/>
                        </a:rPr>
                        <a:t>Current Value Prediction</a:t>
                      </a:r>
                      <a:endParaRPr lang="en-US" sz="1100" b="1"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dirty="0">
                          <a:effectLst/>
                        </a:rPr>
                        <a:t>Yes</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001"/>
                  </a:ext>
                </a:extLst>
              </a:tr>
              <a:tr h="590692">
                <a:tc>
                  <a:txBody>
                    <a:bodyPr/>
                    <a:lstStyle/>
                    <a:p>
                      <a:pPr marL="0" marR="0">
                        <a:lnSpc>
                          <a:spcPct val="115000"/>
                        </a:lnSpc>
                        <a:spcBef>
                          <a:spcPts val="0"/>
                        </a:spcBef>
                        <a:spcAft>
                          <a:spcPts val="0"/>
                        </a:spcAft>
                      </a:pPr>
                      <a:r>
                        <a:rPr lang="en-US" sz="1200" b="1" dirty="0">
                          <a:effectLst/>
                        </a:rPr>
                        <a:t>Use of AI/ Machine Learning</a:t>
                      </a:r>
                      <a:endParaRPr lang="en-US" sz="1100" b="1"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Unknown</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002"/>
                  </a:ext>
                </a:extLst>
              </a:tr>
              <a:tr h="590692">
                <a:tc>
                  <a:txBody>
                    <a:bodyPr/>
                    <a:lstStyle/>
                    <a:p>
                      <a:pPr marL="0" marR="0">
                        <a:lnSpc>
                          <a:spcPct val="115000"/>
                        </a:lnSpc>
                        <a:spcBef>
                          <a:spcPts val="0"/>
                        </a:spcBef>
                        <a:spcAft>
                          <a:spcPts val="0"/>
                        </a:spcAft>
                      </a:pPr>
                      <a:r>
                        <a:rPr lang="en-US" sz="1200" b="1" dirty="0">
                          <a:effectLst/>
                        </a:rPr>
                        <a:t>Future Value forecasting</a:t>
                      </a:r>
                      <a:endParaRPr lang="en-US" sz="1100" b="1"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For 12 months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Yes, with E-Valuer report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For 3 years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For 5 years</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003"/>
                  </a:ext>
                </a:extLst>
              </a:tr>
              <a:tr h="590692">
                <a:tc>
                  <a:txBody>
                    <a:bodyPr/>
                    <a:lstStyle/>
                    <a:p>
                      <a:pPr marL="0" marR="0">
                        <a:lnSpc>
                          <a:spcPct val="115000"/>
                        </a:lnSpc>
                        <a:spcBef>
                          <a:spcPts val="0"/>
                        </a:spcBef>
                        <a:spcAft>
                          <a:spcPts val="0"/>
                        </a:spcAft>
                      </a:pPr>
                      <a:r>
                        <a:rPr lang="en-US" sz="1200" b="1" dirty="0">
                          <a:effectLst/>
                        </a:rPr>
                        <a:t>Future Development effects prediction</a:t>
                      </a:r>
                      <a:endParaRPr lang="en-US" sz="1100" b="1"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004"/>
                  </a:ext>
                </a:extLst>
              </a:tr>
              <a:tr h="363840">
                <a:tc>
                  <a:txBody>
                    <a:bodyPr/>
                    <a:lstStyle/>
                    <a:p>
                      <a:pPr marL="0" marR="0">
                        <a:lnSpc>
                          <a:spcPct val="115000"/>
                        </a:lnSpc>
                        <a:spcBef>
                          <a:spcPts val="0"/>
                        </a:spcBef>
                        <a:spcAft>
                          <a:spcPts val="0"/>
                        </a:spcAft>
                      </a:pPr>
                      <a:r>
                        <a:rPr lang="en-US" sz="1200" b="1" dirty="0">
                          <a:effectLst/>
                        </a:rPr>
                        <a:t>Available for Sri Lanka </a:t>
                      </a:r>
                      <a:endParaRPr lang="en-US" sz="1100" b="1"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dirty="0">
                          <a:effectLst/>
                        </a:rPr>
                        <a:t>Yes</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18112351"/>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Research Gap</a:t>
            </a:r>
          </a:p>
        </p:txBody>
      </p:sp>
      <p:sp>
        <p:nvSpPr>
          <p:cNvPr id="3" name="Text Placeholder 2"/>
          <p:cNvSpPr>
            <a:spLocks noGrp="1"/>
          </p:cNvSpPr>
          <p:nvPr>
            <p:ph type="body" idx="1"/>
          </p:nvPr>
        </p:nvSpPr>
        <p:spPr/>
        <p:txBody>
          <a:bodyPr/>
          <a:lstStyle/>
          <a:p>
            <a:pPr marL="76200" indent="0">
              <a:buNone/>
            </a:pPr>
            <a:r>
              <a:rPr lang="en-US" dirty="0"/>
              <a:t>The current valuation process is subjective to the person and time consuming.</a:t>
            </a:r>
          </a:p>
          <a:p>
            <a:pPr marL="76200" indent="0">
              <a:buNone/>
            </a:pPr>
            <a:endParaRPr lang="en-US" sz="1600" dirty="0"/>
          </a:p>
          <a:p>
            <a:pPr marL="76200" indent="0">
              <a:buNone/>
            </a:pPr>
            <a:r>
              <a:rPr lang="en-US" dirty="0"/>
              <a:t>It does not give an insight of the future value of the land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3664251800"/>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048669" name="Google Shape;154;p12"/>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Research problem</a:t>
            </a:r>
            <a:endParaRPr sz="3600" dirty="0"/>
          </a:p>
        </p:txBody>
      </p:sp>
      <p:sp>
        <p:nvSpPr>
          <p:cNvPr id="1048670" name="TextBox 1"/>
          <p:cNvSpPr txBox="1"/>
          <p:nvPr/>
        </p:nvSpPr>
        <p:spPr>
          <a:xfrm>
            <a:off x="603849" y="1690777"/>
            <a:ext cx="7504981" cy="2462213"/>
          </a:xfrm>
          <a:prstGeom prst="rect">
            <a:avLst/>
          </a:prstGeom>
          <a:noFill/>
        </p:spPr>
        <p:txBody>
          <a:bodyPr wrap="square" rtlCol="0">
            <a:spAutoFit/>
          </a:bodyPr>
          <a:lstStyle/>
          <a:p>
            <a:r>
              <a:rPr lang="en-US" sz="2800" dirty="0">
                <a:latin typeface="Roboto Condensed Light" panose="020B0604020202020204" charset="0"/>
                <a:ea typeface="Roboto Condensed Light" panose="020B0604020202020204" charset="0"/>
              </a:rPr>
              <a:t>To develop an automated system to evaluate the land in terms of current and future commercial value, based on innovative idea from expertise, which would be an improvement to the corresponding land valuation domain.</a:t>
            </a:r>
          </a:p>
          <a:p>
            <a:pPr marL="285750" indent="-285750">
              <a:buFont typeface="Wingdings" panose="05000000000000000000" pitchFamily="2" charset="2"/>
              <a:buChar char="v"/>
            </a:pPr>
            <a:endParaRPr lang="en-US" dirty="0"/>
          </a:p>
        </p:txBody>
      </p:sp>
      <p:sp>
        <p:nvSpPr>
          <p:cNvPr id="1048671"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048674" name="Google Shape;173;p1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Proposed Solution</a:t>
            </a:r>
            <a:endParaRPr sz="3600" dirty="0"/>
          </a:p>
        </p:txBody>
      </p:sp>
      <p:sp>
        <p:nvSpPr>
          <p:cNvPr id="1048675" name="Google Shape;174;p15"/>
          <p:cNvSpPr txBox="1">
            <a:spLocks noGrp="1"/>
          </p:cNvSpPr>
          <p:nvPr>
            <p:ph type="body" idx="1"/>
          </p:nvPr>
        </p:nvSpPr>
        <p:spPr>
          <a:xfrm>
            <a:off x="634824" y="1648799"/>
            <a:ext cx="7479120" cy="3145500"/>
          </a:xfrm>
          <a:prstGeom prst="rect">
            <a:avLst/>
          </a:prstGeom>
        </p:spPr>
        <p:txBody>
          <a:bodyPr spcFirstLastPara="1" wrap="square" lIns="91425" tIns="91425" rIns="91425" bIns="91425" anchor="ctr" anchorCtr="0">
            <a:noAutofit/>
          </a:bodyPr>
          <a:lstStyle/>
          <a:p>
            <a:pPr marL="0" indent="0">
              <a:buClr>
                <a:schemeClr val="dk1"/>
              </a:buClr>
              <a:buSzPts val="1100"/>
              <a:buNone/>
            </a:pPr>
            <a:r>
              <a:rPr lang="en-GB" sz="2800" dirty="0">
                <a:solidFill>
                  <a:schemeClr val="dk1"/>
                </a:solidFill>
                <a:latin typeface="Roboto Condensed Light" panose="020B0604020202020204" charset="0"/>
                <a:ea typeface="Roboto Condensed Light" panose="020B0604020202020204" charset="0"/>
                <a:cs typeface="Times New Roman"/>
                <a:sym typeface="Times New Roman"/>
              </a:rPr>
              <a:t>To develop a portable application which can provide instant report of a selected land parcel to provide the users with an insight of the land with current value and future value, just by giving the location.</a:t>
            </a:r>
            <a:endParaRPr sz="2800" dirty="0">
              <a:solidFill>
                <a:schemeClr val="dk1"/>
              </a:solidFill>
              <a:latin typeface="Roboto Condensed Light" panose="020B0604020202020204" charset="0"/>
              <a:ea typeface="Roboto Condensed Light" panose="020B0604020202020204" charset="0"/>
              <a:cs typeface="Times New Roman"/>
              <a:sym typeface="Times New Roman"/>
            </a:endParaRPr>
          </a:p>
          <a:p>
            <a:pPr marL="0" lvl="0" indent="0" algn="l" rtl="0">
              <a:spcBef>
                <a:spcPts val="600"/>
              </a:spcBef>
              <a:spcAft>
                <a:spcPts val="0"/>
              </a:spcAft>
              <a:buNone/>
            </a:pPr>
            <a:endParaRPr dirty="0"/>
          </a:p>
        </p:txBody>
      </p:sp>
      <p:sp>
        <p:nvSpPr>
          <p:cNvPr id="1048676"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
          <p:cNvSpPr>
            <a:spLocks noGrp="1"/>
          </p:cNvSpPr>
          <p:nvPr>
            <p:ph type="title"/>
          </p:nvPr>
        </p:nvSpPr>
        <p:spPr/>
        <p:txBody>
          <a:bodyPr/>
          <a:lstStyle/>
          <a:p>
            <a:r>
              <a:rPr lang="en-US" sz="3600" dirty="0"/>
              <a:t>Main Objective</a:t>
            </a:r>
          </a:p>
        </p:txBody>
      </p:sp>
      <p:sp>
        <p:nvSpPr>
          <p:cNvPr id="1048680" name="Text Placeholder 2"/>
          <p:cNvSpPr>
            <a:spLocks noGrp="1"/>
          </p:cNvSpPr>
          <p:nvPr>
            <p:ph type="body" idx="1"/>
          </p:nvPr>
        </p:nvSpPr>
        <p:spPr>
          <a:xfrm>
            <a:off x="814274" y="1431984"/>
            <a:ext cx="7574813" cy="3040865"/>
          </a:xfrm>
        </p:spPr>
        <p:txBody>
          <a:bodyPr/>
          <a:lstStyle/>
          <a:p>
            <a:pPr marL="76200" indent="0">
              <a:buNone/>
            </a:pPr>
            <a:r>
              <a:rPr lang="en-US" sz="3200" dirty="0"/>
              <a:t>To provide people with fair and accurate prediction of the value of the land they are going to buy, on time, to make better decisions. </a:t>
            </a:r>
            <a:endParaRPr lang="zh-CN" altLang="en-US" dirty="0"/>
          </a:p>
        </p:txBody>
      </p:sp>
      <p:sp>
        <p:nvSpPr>
          <p:cNvPr id="1048681"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802</Words>
  <Application>Microsoft Office PowerPoint</Application>
  <PresentationFormat>On-screen Show (16:9)</PresentationFormat>
  <Paragraphs>168</Paragraphs>
  <Slides>27</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Calibri</vt:lpstr>
      <vt:lpstr>Arvo</vt:lpstr>
      <vt:lpstr>Roboto Condensed Light</vt:lpstr>
      <vt:lpstr>Impact</vt:lpstr>
      <vt:lpstr>Roboto Condensed</vt:lpstr>
      <vt:lpstr>Arial</vt:lpstr>
      <vt:lpstr>Wingdings</vt:lpstr>
      <vt:lpstr>Berlin Sans FB</vt:lpstr>
      <vt:lpstr>Salerio template</vt:lpstr>
      <vt:lpstr>AN INTELLIGENT TOOL TO ASSIST IN MAKING SMARTER PROPERTY DECISIONS  Project ID : 19-010</vt:lpstr>
      <vt:lpstr>PowerPoint Presentation</vt:lpstr>
      <vt:lpstr>Introduction</vt:lpstr>
      <vt:lpstr>Literature</vt:lpstr>
      <vt:lpstr>Comparison of Existing System</vt:lpstr>
      <vt:lpstr>Research Gap</vt:lpstr>
      <vt:lpstr>Research problem</vt:lpstr>
      <vt:lpstr>Proposed Solution</vt:lpstr>
      <vt:lpstr>Main Objective</vt:lpstr>
      <vt:lpstr>Sub Objectives</vt:lpstr>
      <vt:lpstr> System Diagram</vt:lpstr>
      <vt:lpstr>PowerPoint Presentation</vt:lpstr>
      <vt:lpstr>Work Breakdown Structure</vt:lpstr>
      <vt:lpstr>Individual Research components</vt:lpstr>
      <vt:lpstr>Rough Valuation Based On Neighbourhood Commercial Value</vt:lpstr>
      <vt:lpstr>PowerPoint Presentation</vt:lpstr>
      <vt:lpstr>Optimization of the rough valuation</vt:lpstr>
      <vt:lpstr>PowerPoint Presentation</vt:lpstr>
      <vt:lpstr>PowerPoint Presentation</vt:lpstr>
      <vt:lpstr>Possible Approach</vt:lpstr>
      <vt:lpstr>Predict The Future Commercial Value Of The Land  </vt:lpstr>
      <vt:lpstr>PowerPoint Presentation</vt:lpstr>
      <vt:lpstr>Predicting The Effect Of Proposed Development Projects On Future Commercial Value</vt:lpstr>
      <vt:lpstr>PowerPoint Presentation</vt:lpstr>
      <vt:lpstr>Technology To Be Used</vt:lpstr>
      <vt:lpstr>Commercialization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INTELLIGENT TOOL TO ASSIST IN MAKING SMARTER PROPERTY DECISIONS</dc:title>
  <dc:creator>IdeaTab S6000-H</dc:creator>
  <cp:lastModifiedBy>Supun Dileepa</cp:lastModifiedBy>
  <cp:revision>18</cp:revision>
  <dcterms:created xsi:type="dcterms:W3CDTF">2019-03-11T05:18:11Z</dcterms:created>
  <dcterms:modified xsi:type="dcterms:W3CDTF">2019-03-12T17:10:13Z</dcterms:modified>
</cp:coreProperties>
</file>