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-360"/>
            <a:ext cx="9067680" cy="1259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Fate clic per modificare il formato del testo del titolo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7680" cy="49896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Font typeface="Times New Roman"/>
              <a:buChar char="–"/>
            </a:pPr>
            <a:r>
              <a:rPr lang="it-IT"/>
              <a:t>Secondo livello struttura</a:t>
            </a:r>
            <a:endParaRPr/>
          </a:p>
          <a:p>
            <a:pPr lvl="2">
              <a:buFont typeface="Times New Roman"/>
              <a:buChar char="•"/>
            </a:pPr>
            <a:r>
              <a:rPr lang="it-IT"/>
              <a:t>Terzo livello struttura</a:t>
            </a:r>
            <a:endParaRPr/>
          </a:p>
          <a:p>
            <a:pPr lvl="3">
              <a:buFont typeface="Times New Roman"/>
              <a:buChar char="–"/>
            </a:pPr>
            <a:r>
              <a:rPr lang="it-IT"/>
              <a:t>Quarto livello struttura</a:t>
            </a:r>
            <a:endParaRPr/>
          </a:p>
          <a:p>
            <a:pPr lvl="4">
              <a:buFont typeface="Times New Roman"/>
              <a:buChar char="»"/>
            </a:pPr>
            <a:r>
              <a:rPr lang="it-IT"/>
              <a:t>Quinto livello struttura</a:t>
            </a:r>
            <a:endParaRPr/>
          </a:p>
          <a:p>
            <a:pPr lvl="5">
              <a:buFont typeface="Times New Roman"/>
              <a:buChar char="»"/>
            </a:pPr>
            <a:r>
              <a:rPr lang="it-IT"/>
              <a:t>Sesto livello struttura</a:t>
            </a:r>
            <a:endParaRPr/>
          </a:p>
          <a:p>
            <a:pPr lvl="6">
              <a:buFont typeface="Times New Roman"/>
              <a:buChar char="»"/>
            </a:pPr>
            <a:r>
              <a:rPr lang="it-IT"/>
              <a:t>Settimo livello struttura</a:t>
            </a:r>
            <a:endParaRPr/>
          </a:p>
          <a:p>
            <a:pPr lvl="7">
              <a:buFont typeface="Times New Roman"/>
              <a:buChar char="»"/>
            </a:pPr>
            <a:r>
              <a:rPr lang="it-IT"/>
              <a:t>Ottavo livello struttura</a:t>
            </a:r>
            <a:endParaRPr/>
          </a:p>
          <a:p>
            <a:pPr lvl="8">
              <a:buFont typeface="Times New Roman"/>
              <a:buChar char="»"/>
            </a:pPr>
            <a:r>
              <a:rPr lang="it-IT"/>
              <a:t>Nono livello struttura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46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lang="fi-FI"/>
              <a:t>01-06-2011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24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lang="fi-FI"/>
              <a:t>Project revew &lt;ProjName&gt;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440"/>
            <a:ext cx="23446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fld id="{E1A151A1-6101-41C1-8191-31115151C181}" type="slidenum">
              <a:rPr lang="fi-FI"/>
              <a:t>&lt;numero&gt;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000" y="-36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Fate clic per modificare il formato del testo del titolo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9896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Font typeface="Times New Roman"/>
              <a:buChar char="–"/>
            </a:pPr>
            <a:r>
              <a:rPr lang="it-IT"/>
              <a:t>Secondo livello struttura</a:t>
            </a:r>
            <a:endParaRPr/>
          </a:p>
          <a:p>
            <a:pPr lvl="2">
              <a:buFont typeface="Times New Roman"/>
              <a:buChar char="•"/>
            </a:pPr>
            <a:r>
              <a:rPr lang="it-IT"/>
              <a:t>Terzo livello struttura</a:t>
            </a:r>
            <a:endParaRPr/>
          </a:p>
          <a:p>
            <a:pPr lvl="3">
              <a:buFont typeface="Times New Roman"/>
              <a:buChar char="–"/>
            </a:pPr>
            <a:r>
              <a:rPr lang="it-IT"/>
              <a:t>Quarto livello struttura</a:t>
            </a:r>
            <a:endParaRPr/>
          </a:p>
          <a:p>
            <a:pPr lvl="4">
              <a:buFont typeface="Times New Roman"/>
              <a:buChar char="»"/>
            </a:pPr>
            <a:r>
              <a:rPr lang="it-IT"/>
              <a:t>Quinto livello struttura</a:t>
            </a:r>
            <a:endParaRPr/>
          </a:p>
          <a:p>
            <a:pPr lvl="5">
              <a:buFont typeface="Times New Roman"/>
              <a:buChar char="»"/>
            </a:pPr>
            <a:r>
              <a:rPr lang="it-IT"/>
              <a:t>Sesto livello struttura</a:t>
            </a:r>
            <a:endParaRPr/>
          </a:p>
          <a:p>
            <a:pPr lvl="6">
              <a:buFont typeface="Times New Roman"/>
              <a:buChar char="»"/>
            </a:pPr>
            <a:r>
              <a:rPr lang="it-IT"/>
              <a:t>Settimo livello struttura</a:t>
            </a:r>
            <a:endParaRPr/>
          </a:p>
          <a:p>
            <a:pPr lvl="7">
              <a:buFont typeface="Times New Roman"/>
              <a:buChar char="»"/>
            </a:pPr>
            <a:r>
              <a:rPr lang="it-IT"/>
              <a:t>Ottavo livello struttura</a:t>
            </a:r>
            <a:endParaRPr/>
          </a:p>
          <a:p>
            <a:pPr lvl="8">
              <a:buFont typeface="Times New Roman"/>
              <a:buChar char="»"/>
            </a:pPr>
            <a:r>
              <a:rPr lang="it-IT"/>
              <a:t>Nono livello struttura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4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3000"/>
              </a:lnSpc>
              <a:buFont typeface="StarSymbol"/>
              <a:buChar char=""/>
            </a:pPr>
            <a:r>
              <a:rPr lang="en-US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48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7226280" y="6886440"/>
            <a:ext cx="2346480" cy="51948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93000"/>
              </a:lnSpc>
              <a:buFont typeface="StarSymbol"/>
              <a:buChar char=""/>
            </a:pPr>
            <a:fld id="{51A171A1-01B1-4181-8181-B19151E14121}" type="slidenum">
              <a:rPr lang="en-US" sz="1400">
                <a:latin typeface="Times New Roman"/>
              </a:rPr>
              <a:t>&lt;numero&gt;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it-IT"/>
              <a:t>Muokkaa otsikon tekstimuotoa napsauttamalla</a:t>
            </a:r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it-IT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it-IT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it-IT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it-IT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it-IT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it-IT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it-IT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it-IT"/>
              <a:t>Yhdeksäs jäsennystaso</a:t>
            </a:r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 sz="1400"/>
              <a:t>&lt;data/ora&gt;</a:t>
            </a:r>
            <a:endParaRPr/>
          </a:p>
        </p:txBody>
      </p:sp>
      <p:sp>
        <p:nvSpPr>
          <p:cNvPr id="1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it-IT" sz="1400"/>
              <a:t>&lt;piè di pagina&gt;</a:t>
            </a:r>
            <a:endParaRPr/>
          </a:p>
        </p:txBody>
      </p:sp>
      <p:sp>
        <p:nvSpPr>
          <p:cNvPr id="1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D10111-C1E1-4131-B181-21C10111C171}" type="slidenum">
              <a:rPr lang="it-IT" sz="1400"/>
              <a:t>&lt;numero&gt;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3"/>
    <p:sldLayoutId id="214748365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468360" y="0"/>
            <a:ext cx="9070920" cy="67579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 sz="4400">
                <a:solidFill>
                  <a:srgbClr val="ff6309"/>
                </a:solidFill>
              </a:rPr>
              <a:t>Project Review</a:t>
            </a:r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 sz="4400">
                <a:solidFill>
                  <a:srgbClr val="ff6309"/>
                </a:solidFill>
              </a:rPr>
              <a:t>LunchAround</a:t>
            </a:r>
            <a:endParaRPr/>
          </a:p>
          <a:p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 sz="3200">
                <a:solidFill>
                  <a:srgbClr val="ff6309"/>
                </a:solidFill>
              </a:rPr>
              <a:t>June Ist, 2011</a:t>
            </a:r>
            <a:endParaRPr/>
          </a:p>
        </p:txBody>
      </p:sp>
      <p:sp>
        <p:nvSpPr>
          <p:cNvPr id="16" name="TextShape 2"/>
          <p:cNvSpPr txBox="1"/>
          <p:nvPr/>
        </p:nvSpPr>
        <p:spPr>
          <a:xfrm>
            <a:off x="457200" y="5257800"/>
            <a:ext cx="2743200" cy="102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93000"/>
              </a:lnSpc>
            </a:pPr>
            <a:r>
              <a:rPr lang="fi-FI" sz="2200">
                <a:solidFill>
                  <a:srgbClr val="ff6309"/>
                </a:solidFill>
                <a:latin typeface="Arial"/>
                <a:ea typeface="DejaVu Sans"/>
              </a:rPr>
              <a:t>Lorenzo Bovio</a:t>
            </a:r>
            <a:endParaRPr/>
          </a:p>
          <a:p>
            <a:pPr>
              <a:lnSpc>
                <a:spcPct val="93000"/>
              </a:lnSpc>
            </a:pPr>
            <a:r>
              <a:rPr lang="fi-FI" sz="2200">
                <a:solidFill>
                  <a:srgbClr val="ff6309"/>
                </a:solidFill>
                <a:latin typeface="Arial"/>
                <a:ea typeface="DejaVu Sans"/>
              </a:rPr>
              <a:t>Francesco Bronzino</a:t>
            </a:r>
            <a:endParaRPr/>
          </a:p>
          <a:p>
            <a:pPr>
              <a:lnSpc>
                <a:spcPct val="93000"/>
              </a:lnSpc>
            </a:pPr>
            <a:r>
              <a:rPr lang="fi-FI" sz="2200">
                <a:solidFill>
                  <a:srgbClr val="ff6309"/>
                </a:solidFill>
                <a:latin typeface="Arial"/>
                <a:ea typeface="DejaVu Sans"/>
              </a:rPr>
              <a:t>Davide Concas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468360" y="0"/>
            <a:ext cx="9070920" cy="67579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 sz="5400">
                <a:solidFill>
                  <a:srgbClr val="ff6309"/>
                </a:solidFill>
              </a:rPr>
              <a:t>Thank you for your attention !</a:t>
            </a:r>
            <a:endParaRPr/>
          </a:p>
          <a:p>
            <a:endParaRPr/>
          </a:p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 sz="5400">
                <a:solidFill>
                  <a:srgbClr val="ff6309"/>
                </a:solidFill>
              </a:rPr>
              <a:t>Questions?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/>
              <a:t>Project Review  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29920" y="1371600"/>
            <a:ext cx="9070920" cy="49896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Agenda:</a:t>
            </a:r>
            <a:endParaRPr/>
          </a:p>
          <a:p>
            <a:pPr lvl="1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Project goals</a:t>
            </a:r>
            <a:endParaRPr/>
          </a:p>
          <a:p>
            <a:pPr lvl="1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User stories – use cases – scenarios</a:t>
            </a:r>
            <a:endParaRPr/>
          </a:p>
          <a:p>
            <a:pPr lvl="1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Original Project plan summary</a:t>
            </a:r>
            <a:endParaRPr/>
          </a:p>
          <a:p>
            <a:pPr lvl="1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Status as of May 30th 2011</a:t>
            </a:r>
            <a:endParaRPr/>
          </a:p>
          <a:p>
            <a:pPr lvl="2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Analysis and Design</a:t>
            </a:r>
            <a:endParaRPr/>
          </a:p>
          <a:p>
            <a:pPr lvl="2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Spikes</a:t>
            </a:r>
            <a:endParaRPr/>
          </a:p>
          <a:p>
            <a:pPr lvl="2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Coding</a:t>
            </a:r>
            <a:endParaRPr/>
          </a:p>
          <a:p>
            <a:pPr lvl="2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UI and user interaction draft (on paper or ...)</a:t>
            </a:r>
            <a:endParaRPr/>
          </a:p>
          <a:p>
            <a:pPr lvl="1"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Updates to the project plan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/>
              <a:t>Project goals</a:t>
            </a:r>
            <a:endParaRPr/>
          </a:p>
        </p:txBody>
      </p:sp>
      <p:sp>
        <p:nvSpPr>
          <p:cNvPr id="20" name="TextShape 2"/>
          <p:cNvSpPr txBox="1"/>
          <p:nvPr/>
        </p:nvSpPr>
        <p:spPr>
          <a:xfrm>
            <a:off x="502920" y="1768320"/>
            <a:ext cx="9070920" cy="57733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it-IT"/>
              <a:t>Creare una piattaforma di comunicazione fra ristoratori e clienti.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/>
              <a:t>La piattaforma deve permettere di: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Effettuare ricerche di locali basandosi su luogo, tipologia di cibo e altro.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Visualizzare i dati di un locale e il suo menù del giorno.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Esprimere e visualizzare giudizi sui locali.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Ricevere consigli in base alle preferenze espresse.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/>
              <a:t>Interazione con i principali social network.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/>
              <a:t>Accesso facilitato attraverso più piattaforme.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/>
              <a:t>User stories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502920" y="1768320"/>
            <a:ext cx="9070920" cy="5081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it-IT"/>
              <a:t>Il gestore imposta il menu giornaliero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Il gestore esegue il login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Una pagina offre la possibilità di inserire piatti di diverse tipologie assegnandogli anche un prezzo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Il sistema suggerisce al gestore i piatti ricordandosi quelli già inseriti in passato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Il gestore può impostare una validità al menu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Il sistema salva la combinazione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Il gestore viene reindirizzato alla lista di tutte le sue combinazioni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/>
              <a:t>User stories</a:t>
            </a:r>
            <a:endParaRPr/>
          </a:p>
        </p:txBody>
      </p:sp>
      <p:sp>
        <p:nvSpPr>
          <p:cNvPr id="24" name="TextShape 2"/>
          <p:cNvSpPr txBox="1"/>
          <p:nvPr/>
        </p:nvSpPr>
        <p:spPr>
          <a:xfrm>
            <a:off x="502920" y="1768320"/>
            <a:ext cx="9070920" cy="5081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it-IT"/>
              <a:t>Un utente registrato valuta un locale: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L'utente effettua una ricerca per reperire la pagina del locale che vuole giudicare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Il sistema controlla che l'utente sia autenticato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Se l'utente ha già fornito una valutazione per il locale viene presentata la possibilità di modificarla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L'utente effettua il giudizio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Il sistema salva le preferenze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/>
              <a:t>Original Project plan summary</a:t>
            </a:r>
            <a:endParaRPr/>
          </a:p>
        </p:txBody>
      </p:sp>
      <p:sp>
        <p:nvSpPr>
          <p:cNvPr id="26" name="TextShape 2"/>
          <p:cNvSpPr txBox="1"/>
          <p:nvPr/>
        </p:nvSpPr>
        <p:spPr>
          <a:xfrm>
            <a:off x="502920" y="1768320"/>
            <a:ext cx="9070920" cy="5277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it-IT"/>
              <a:t>Analisi(discussione schema ER, definizione dizionario dati, esecuzione analisi object-oriented, CRC cards): 5 settimane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/>
              <a:t>Design: (definizione moduli e interfacce, mappa pagine web, specifica delle API per interazione): 2 settimane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/>
              <a:t>Spikes(Twitter, Facebook, Maps...): 3 settimane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/>
              <a:t>Sviluppo: 6 settimane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/>
              <a:t>Test: test continui ad ogni integrazione + 1 settimana finale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/>
              <a:t>Status as of May 30th 2011</a:t>
            </a:r>
            <a:endParaRPr/>
          </a:p>
        </p:txBody>
      </p:sp>
      <p:sp>
        <p:nvSpPr>
          <p:cNvPr id="28" name="TextShape 2"/>
          <p:cNvSpPr txBox="1"/>
          <p:nvPr/>
        </p:nvSpPr>
        <p:spPr>
          <a:xfrm>
            <a:off x="502920" y="1768320"/>
            <a:ext cx="9070920" cy="5081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it-IT">
                <a:latin typeface="Arial"/>
                <a:ea typeface="Arial"/>
              </a:rPr>
              <a:t>Analisi: completata nei tempi previsti.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>
                <a:latin typeface="Arial"/>
                <a:ea typeface="Arial"/>
              </a:rPr>
              <a:t>Design: (definizione moduli e interfacce, mappa </a:t>
            </a:r>
            <a:r>
              <a:rPr lang="it-IT"/>
              <a:t>pagine web, specifica delle API per interazione): da completare la specifica delle API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>
                <a:latin typeface="Arial"/>
                <a:ea typeface="Arial"/>
              </a:rPr>
              <a:t>Spikes: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Completi: Twitter, Facebook, 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it-IT"/>
              <a:t>Da completare: Maps, Directions, JSF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>
                <a:latin typeface="Arial"/>
                <a:ea typeface="Arial"/>
              </a:rPr>
              <a:t>Sviluppo: ejb e facade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fi-FI"/>
              <a:t>Updates to the project plan</a:t>
            </a:r>
            <a:endParaRPr/>
          </a:p>
        </p:txBody>
      </p:sp>
      <p:sp>
        <p:nvSpPr>
          <p:cNvPr id="30" name="TextShape 2"/>
          <p:cNvSpPr txBox="1"/>
          <p:nvPr/>
        </p:nvSpPr>
        <p:spPr>
          <a:xfrm>
            <a:off x="502920" y="1768320"/>
            <a:ext cx="9070920" cy="5081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it-IT"/>
              <a:t>Aggiunta di interazione con Google directions.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it-IT"/>
              <a:t>Aggiunta interazione google buzz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 txBox="1"/>
          <p:nvPr/>
        </p:nvSpPr>
        <p:spPr>
          <a:xfrm>
            <a:off x="468360" y="0"/>
            <a:ext cx="9071640" cy="1262160"/>
          </a:xfrm>
          <a:prstGeom prst="rect">
            <a:avLst/>
          </a:prstGeom>
        </p:spPr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