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67" r:id="rId3"/>
    <p:sldId id="280" r:id="rId4"/>
    <p:sldId id="289" r:id="rId5"/>
    <p:sldId id="290" r:id="rId6"/>
    <p:sldId id="294" r:id="rId7"/>
    <p:sldId id="295" r:id="rId8"/>
    <p:sldId id="288" r:id="rId9"/>
    <p:sldId id="291" r:id="rId10"/>
    <p:sldId id="292" r:id="rId11"/>
    <p:sldId id="293" r:id="rId12"/>
    <p:sldId id="287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B8"/>
    <a:srgbClr val="2258B2"/>
    <a:srgbClr val="0057B8"/>
    <a:srgbClr val="59595C"/>
    <a:srgbClr val="0E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6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2648" y="5599378"/>
            <a:ext cx="4066704" cy="5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81" y="1122363"/>
            <a:ext cx="10957302" cy="2387600"/>
          </a:xfrm>
        </p:spPr>
        <p:txBody>
          <a:bodyPr>
            <a:normAutofit/>
          </a:bodyPr>
          <a:lstStyle/>
          <a:p>
            <a:r>
              <a:rPr lang="en-US" sz="4800" b="0" dirty="0"/>
              <a:t>Forecasting Novel Modes Across Multiple Mode Choice Frameworks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Christopher Day</a:t>
            </a:r>
          </a:p>
          <a:p>
            <a:r>
              <a:rPr lang="en-US" sz="2400" dirty="0"/>
              <a:t>Greg Macfarlane, PhD PE</a:t>
            </a:r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Utilization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27CB2-3B0A-D88D-6BD7-39D0E6A8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50" y="2325802"/>
            <a:ext cx="4575054" cy="2620828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8E80B38-C1BB-4F16-AC80-EBCC714C0C1A}"/>
              </a:ext>
            </a:extLst>
          </p:cNvPr>
          <p:cNvSpPr txBox="1">
            <a:spLocks/>
          </p:cNvSpPr>
          <p:nvPr/>
        </p:nvSpPr>
        <p:spPr>
          <a:xfrm>
            <a:off x="838200" y="1558808"/>
            <a:ext cx="4203583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Percent Ride Hail Time Utilization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1C341D2-96BD-4140-AC63-4126F93320C6}"/>
              </a:ext>
            </a:extLst>
          </p:cNvPr>
          <p:cNvSpPr txBox="1">
            <a:spLocks/>
          </p:cNvSpPr>
          <p:nvPr/>
        </p:nvSpPr>
        <p:spPr>
          <a:xfrm>
            <a:off x="1102872" y="2505075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952 driver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Vastly different by BEAM mode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Explains difference in ridership and wait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RHMode</a:t>
            </a:r>
            <a:r>
              <a:rPr lang="en-US" dirty="0">
                <a:solidFill>
                  <a:schemeClr val="tx1"/>
                </a:solidFill>
              </a:rPr>
              <a:t> ridership would be higher with more ride hail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Wait times would be lower with more ride hail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22891-211D-4AA6-EF22-FBE7DF7836AE}"/>
              </a:ext>
            </a:extLst>
          </p:cNvPr>
          <p:cNvSpPr txBox="1"/>
          <p:nvPr/>
        </p:nvSpPr>
        <p:spPr>
          <a:xfrm>
            <a:off x="6383950" y="4946630"/>
            <a:ext cx="4836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Percent of total ride hail time available by total ride hail travel time</a:t>
            </a:r>
          </a:p>
        </p:txBody>
      </p:sp>
    </p:spTree>
    <p:extLst>
      <p:ext uri="{BB962C8B-B14F-4D97-AF65-F5344CB8AC3E}">
        <p14:creationId xmlns:p14="http://schemas.microsoft.com/office/powerpoint/2010/main" val="156046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D1C-22CA-0E46-ABD9-97C52750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Ride Hail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112BF-A380-E6AC-7B7F-F54C1F84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67" y="924337"/>
            <a:ext cx="7646836" cy="5392708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439F723-59BE-ED95-0C61-6EE44158FC04}"/>
              </a:ext>
            </a:extLst>
          </p:cNvPr>
          <p:cNvSpPr txBox="1">
            <a:spLocks/>
          </p:cNvSpPr>
          <p:nvPr/>
        </p:nvSpPr>
        <p:spPr>
          <a:xfrm>
            <a:off x="353427" y="2120514"/>
            <a:ext cx="2966616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Division of agents who switch from one mode toa ride hail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~75% from car type modes (car, </a:t>
            </a:r>
            <a:r>
              <a:rPr lang="en-US" dirty="0" err="1">
                <a:solidFill>
                  <a:schemeClr val="bg1"/>
                </a:solidFill>
              </a:rPr>
              <a:t>hov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14%-17% from walk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so many car?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BBBC99-F41A-7598-45CC-D82497CFCFF7}"/>
              </a:ext>
            </a:extLst>
          </p:cNvPr>
          <p:cNvGrpSpPr/>
          <p:nvPr/>
        </p:nvGrpSpPr>
        <p:grpSpPr>
          <a:xfrm>
            <a:off x="4123871" y="1551963"/>
            <a:ext cx="637563" cy="2417428"/>
            <a:chOff x="4035105" y="1551963"/>
            <a:chExt cx="637563" cy="24174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5D7028-BFAD-C2B3-8E88-2BF25565D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105" y="1551963"/>
              <a:ext cx="0" cy="2417428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FC196D-80DA-B174-6F4C-7809BB21DB08}"/>
                </a:ext>
              </a:extLst>
            </p:cNvPr>
            <p:cNvCxnSpPr/>
            <p:nvPr/>
          </p:nvCxnSpPr>
          <p:spPr>
            <a:xfrm>
              <a:off x="4035105" y="1551963"/>
              <a:ext cx="637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20A215-97AD-4D00-BFED-00492D9A7FA5}"/>
                </a:ext>
              </a:extLst>
            </p:cNvPr>
            <p:cNvCxnSpPr/>
            <p:nvPr/>
          </p:nvCxnSpPr>
          <p:spPr>
            <a:xfrm>
              <a:off x="4035105" y="3969391"/>
              <a:ext cx="637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0C6F2F-E250-E63B-661C-7F4F827B08F7}"/>
              </a:ext>
            </a:extLst>
          </p:cNvPr>
          <p:cNvSpPr txBox="1"/>
          <p:nvPr/>
        </p:nvSpPr>
        <p:spPr>
          <a:xfrm rot="16200000">
            <a:off x="3211503" y="2812206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~75% Car Modes</a:t>
            </a:r>
          </a:p>
        </p:txBody>
      </p:sp>
    </p:spTree>
    <p:extLst>
      <p:ext uri="{BB962C8B-B14F-4D97-AF65-F5344CB8AC3E}">
        <p14:creationId xmlns:p14="http://schemas.microsoft.com/office/powerpoint/2010/main" val="68889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C90-AC4E-A1D4-A61E-3412727B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57C0-3188-87EF-9EA6-69AEDEDC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677DC-85B4-2C1A-AE33-2C0704A7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17" y="286936"/>
            <a:ext cx="9104783" cy="59678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0AFF9-DE44-8B3C-E4B9-26308EA5DDD0}"/>
              </a:ext>
            </a:extLst>
          </p:cNvPr>
          <p:cNvSpPr txBox="1">
            <a:spLocks/>
          </p:cNvSpPr>
          <p:nvPr/>
        </p:nvSpPr>
        <p:spPr>
          <a:xfrm>
            <a:off x="359719" y="1542957"/>
            <a:ext cx="2727498" cy="45587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Sankey Diagram of how agents switch to ride hail across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wRH</a:t>
            </a:r>
            <a:r>
              <a:rPr lang="en-US" dirty="0">
                <a:solidFill>
                  <a:schemeClr val="tx1"/>
                </a:solidFill>
              </a:rPr>
              <a:t>-All-All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Constructed by plans file (“No Mode” represents the clearing of modes)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Car users switch to Walk or No Mode before Ride Hail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FE42C25-3474-E7EF-BCA8-AFCDAD978983}"/>
              </a:ext>
            </a:extLst>
          </p:cNvPr>
          <p:cNvSpPr txBox="1">
            <a:spLocks/>
          </p:cNvSpPr>
          <p:nvPr/>
        </p:nvSpPr>
        <p:spPr>
          <a:xfrm>
            <a:off x="629463" y="280974"/>
            <a:ext cx="2144217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 to Ride Hail</a:t>
            </a:r>
          </a:p>
        </p:txBody>
      </p:sp>
    </p:spTree>
    <p:extLst>
      <p:ext uri="{BB962C8B-B14F-4D97-AF65-F5344CB8AC3E}">
        <p14:creationId xmlns:p14="http://schemas.microsoft.com/office/powerpoint/2010/main" val="15815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D1C-22CA-0E46-ABD9-97C52750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Walk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03864C-837A-86F3-CB0E-A1619A6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874" y="924337"/>
            <a:ext cx="8268126" cy="4718636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9905C69-B5DF-FDFD-C23B-CA18628EFB34}"/>
              </a:ext>
            </a:extLst>
          </p:cNvPr>
          <p:cNvSpPr txBox="1">
            <a:spLocks/>
          </p:cNvSpPr>
          <p:nvPr/>
        </p:nvSpPr>
        <p:spPr>
          <a:xfrm>
            <a:off x="353427" y="2120514"/>
            <a:ext cx="2966616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Diagram of agents who switch to walk by hour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wRH</a:t>
            </a:r>
            <a:r>
              <a:rPr lang="en-US" dirty="0">
                <a:solidFill>
                  <a:schemeClr val="bg1"/>
                </a:solidFill>
              </a:rPr>
              <a:t>-All-All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1000s of cumulative car trips switch to walk by end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Hours 26-29: potential agents who get “stuck” and don’t finish their day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9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7B9-46E4-1844-894C-B32C373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26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772B-EE5D-7C4B-9900-4971454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Choice Combination Scenarios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15711-1E08-F951-4A51-3A7432CE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19" y="1030637"/>
            <a:ext cx="8385361" cy="57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910-709C-2B41-9287-4856C9AE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107E9-F38C-C260-03A2-2188F3A4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Ridership</a:t>
            </a:r>
          </a:p>
          <a:p>
            <a:r>
              <a:rPr lang="en-US" dirty="0"/>
              <a:t>Wait Times</a:t>
            </a:r>
          </a:p>
        </p:txBody>
      </p:sp>
    </p:spTree>
    <p:extLst>
      <p:ext uri="{BB962C8B-B14F-4D97-AF65-F5344CB8AC3E}">
        <p14:creationId xmlns:p14="http://schemas.microsoft.com/office/powerpoint/2010/main" val="40890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7" y="2330769"/>
            <a:ext cx="7278157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7" y="2330769"/>
            <a:ext cx="7278157" cy="26108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5" y="23307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Ridership affected significantly by BEAM mode choice structure</a:t>
            </a:r>
          </a:p>
          <a:p>
            <a:pPr marL="342900" indent="-342900" algn="r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ActivitySim</a:t>
            </a:r>
            <a:r>
              <a:rPr lang="en-US" dirty="0">
                <a:solidFill>
                  <a:schemeClr val="tx1"/>
                </a:solidFill>
              </a:rPr>
              <a:t> may struggle with ride hail to transit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A8203F-6B70-0C1A-C7FE-A26B8D68ECB5}"/>
              </a:ext>
            </a:extLst>
          </p:cNvPr>
          <p:cNvSpPr/>
          <p:nvPr/>
        </p:nvSpPr>
        <p:spPr>
          <a:xfrm>
            <a:off x="3680847" y="2719953"/>
            <a:ext cx="7278157" cy="418454"/>
          </a:xfrm>
          <a:prstGeom prst="round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2BF2CE-E4E6-42A5-417B-5B1ED699520E}"/>
              </a:ext>
            </a:extLst>
          </p:cNvPr>
          <p:cNvSpPr/>
          <p:nvPr/>
        </p:nvSpPr>
        <p:spPr>
          <a:xfrm>
            <a:off x="3680847" y="3138407"/>
            <a:ext cx="7278157" cy="86254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8433B-4477-5B4B-961C-371333D90ABA}"/>
              </a:ext>
            </a:extLst>
          </p:cNvPr>
          <p:cNvSpPr/>
          <p:nvPr/>
        </p:nvSpPr>
        <p:spPr>
          <a:xfrm>
            <a:off x="3680847" y="4000956"/>
            <a:ext cx="7278155" cy="856898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8BE35-E550-729F-AC22-AFF279121B5D}"/>
              </a:ext>
            </a:extLst>
          </p:cNvPr>
          <p:cNvSpPr txBox="1"/>
          <p:nvPr/>
        </p:nvSpPr>
        <p:spPr>
          <a:xfrm>
            <a:off x="3723467" y="2719953"/>
            <a:ext cx="104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257B29-E030-CD43-70A3-5BFEF06CF637}"/>
              </a:ext>
            </a:extLst>
          </p:cNvPr>
          <p:cNvSpPr txBox="1"/>
          <p:nvPr/>
        </p:nvSpPr>
        <p:spPr>
          <a:xfrm>
            <a:off x="3694406" y="3323073"/>
            <a:ext cx="110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5"/>
                </a:solidFill>
              </a:rPr>
              <a:t>AllModes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D19B4-460E-DF2A-3F4A-B4CC90375551}"/>
              </a:ext>
            </a:extLst>
          </p:cNvPr>
          <p:cNvSpPr txBox="1"/>
          <p:nvPr/>
        </p:nvSpPr>
        <p:spPr>
          <a:xfrm>
            <a:off x="3680847" y="4190789"/>
            <a:ext cx="1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3"/>
                </a:solidFill>
              </a:rPr>
              <a:t>RHModes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691B5B-C270-605B-A01A-123350E8EE4A}"/>
              </a:ext>
            </a:extLst>
          </p:cNvPr>
          <p:cNvSpPr/>
          <p:nvPr/>
        </p:nvSpPr>
        <p:spPr>
          <a:xfrm>
            <a:off x="9773176" y="2681710"/>
            <a:ext cx="562062" cy="46601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6" y="2330769"/>
            <a:ext cx="3184252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3.   Ridership is not affected by ride hail in the initial plans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BE2A01-6880-B3DB-0634-9269E16AD05C}"/>
              </a:ext>
            </a:extLst>
          </p:cNvPr>
          <p:cNvCxnSpPr/>
          <p:nvPr/>
        </p:nvCxnSpPr>
        <p:spPr>
          <a:xfrm>
            <a:off x="4463690" y="2744514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73F9E-3F82-C777-48A4-E6AAEFB0780F}"/>
              </a:ext>
            </a:extLst>
          </p:cNvPr>
          <p:cNvCxnSpPr>
            <a:cxnSpLocks/>
          </p:cNvCxnSpPr>
          <p:nvPr/>
        </p:nvCxnSpPr>
        <p:spPr>
          <a:xfrm flipH="1">
            <a:off x="4463690" y="3190068"/>
            <a:ext cx="9039" cy="750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8AFCB9-0459-D8D9-75B5-DD3B76B1567C}"/>
              </a:ext>
            </a:extLst>
          </p:cNvPr>
          <p:cNvCxnSpPr>
            <a:cxnSpLocks/>
          </p:cNvCxnSpPr>
          <p:nvPr/>
        </p:nvCxnSpPr>
        <p:spPr>
          <a:xfrm flipH="1">
            <a:off x="4472729" y="4054254"/>
            <a:ext cx="9039" cy="750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8" y="2334362"/>
            <a:ext cx="7278157" cy="26108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2E852-A80E-8E25-044D-6E82A9E7DB08}"/>
              </a:ext>
            </a:extLst>
          </p:cNvPr>
          <p:cNvGrpSpPr/>
          <p:nvPr/>
        </p:nvGrpSpPr>
        <p:grpSpPr>
          <a:xfrm>
            <a:off x="3726405" y="2719953"/>
            <a:ext cx="7482921" cy="1908539"/>
            <a:chOff x="3665349" y="2719953"/>
            <a:chExt cx="7849889" cy="1908539"/>
          </a:xfrm>
          <a:solidFill>
            <a:schemeClr val="tx2">
              <a:lumMod val="10000"/>
              <a:lumOff val="90000"/>
              <a:alpha val="2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A8203F-6B70-0C1A-C7FE-A26B8D68ECB5}"/>
                </a:ext>
              </a:extLst>
            </p:cNvPr>
            <p:cNvSpPr/>
            <p:nvPr/>
          </p:nvSpPr>
          <p:spPr>
            <a:xfrm>
              <a:off x="3680847" y="2719953"/>
              <a:ext cx="7485105" cy="198867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0053C2-ED02-93B9-121D-A7E07068807B}"/>
                </a:ext>
              </a:extLst>
            </p:cNvPr>
            <p:cNvSpPr/>
            <p:nvPr/>
          </p:nvSpPr>
          <p:spPr>
            <a:xfrm>
              <a:off x="3680846" y="3133698"/>
              <a:ext cx="7486297" cy="219587"/>
            </a:xfrm>
            <a:prstGeom prst="roundRect">
              <a:avLst/>
            </a:prstGeom>
            <a:solidFill>
              <a:schemeClr val="tx2">
                <a:lumMod val="10000"/>
                <a:lumOff val="90000"/>
                <a:alpha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0F791C7-ED0F-5ACF-30A4-1C8F2F712FCE}"/>
                </a:ext>
              </a:extLst>
            </p:cNvPr>
            <p:cNvSpPr/>
            <p:nvPr/>
          </p:nvSpPr>
          <p:spPr>
            <a:xfrm>
              <a:off x="3680846" y="3532071"/>
              <a:ext cx="7468123" cy="195024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3EF5E70-EDC4-9DD1-50D8-D8D1AAD746B1}"/>
                </a:ext>
              </a:extLst>
            </p:cNvPr>
            <p:cNvSpPr/>
            <p:nvPr/>
          </p:nvSpPr>
          <p:spPr>
            <a:xfrm>
              <a:off x="3665349" y="4020687"/>
              <a:ext cx="7501794" cy="183283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37F8253-9E56-5980-611F-29F1D6A6CA04}"/>
                </a:ext>
              </a:extLst>
            </p:cNvPr>
            <p:cNvSpPr/>
            <p:nvPr/>
          </p:nvSpPr>
          <p:spPr>
            <a:xfrm>
              <a:off x="3680848" y="4429626"/>
              <a:ext cx="7474160" cy="187530"/>
            </a:xfrm>
            <a:prstGeom prst="round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4C92B9-1A8E-8F92-604F-8E055BB7C60C}"/>
                </a:ext>
              </a:extLst>
            </p:cNvPr>
            <p:cNvSpPr/>
            <p:nvPr/>
          </p:nvSpPr>
          <p:spPr>
            <a:xfrm>
              <a:off x="11160481" y="2744514"/>
              <a:ext cx="354757" cy="1883978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034791-E06E-6EB2-0322-56DB623B9A79}"/>
              </a:ext>
            </a:extLst>
          </p:cNvPr>
          <p:cNvGrpSpPr/>
          <p:nvPr/>
        </p:nvGrpSpPr>
        <p:grpSpPr>
          <a:xfrm rot="10800000">
            <a:off x="3374384" y="2908041"/>
            <a:ext cx="7468672" cy="1919317"/>
            <a:chOff x="3679659" y="2719952"/>
            <a:chExt cx="7468672" cy="1919316"/>
          </a:xfrm>
          <a:solidFill>
            <a:schemeClr val="accent4">
              <a:lumMod val="20000"/>
              <a:lumOff val="80000"/>
              <a:alpha val="25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E61098-35A9-3BC6-1B8D-9A1F6D116DBB}"/>
                </a:ext>
              </a:extLst>
            </p:cNvPr>
            <p:cNvSpPr/>
            <p:nvPr/>
          </p:nvSpPr>
          <p:spPr>
            <a:xfrm>
              <a:off x="3680850" y="2719956"/>
              <a:ext cx="7115461" cy="219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571E3B-FCB2-4B9A-085D-5BAC599C6647}"/>
                </a:ext>
              </a:extLst>
            </p:cNvPr>
            <p:cNvSpPr/>
            <p:nvPr/>
          </p:nvSpPr>
          <p:spPr>
            <a:xfrm>
              <a:off x="3686322" y="3117689"/>
              <a:ext cx="7102423" cy="2394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EB5532-14C7-A404-DD9F-75D0E028C841}"/>
                </a:ext>
              </a:extLst>
            </p:cNvPr>
            <p:cNvSpPr/>
            <p:nvPr/>
          </p:nvSpPr>
          <p:spPr>
            <a:xfrm>
              <a:off x="3680852" y="3536854"/>
              <a:ext cx="7124759" cy="2795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61B86C-3660-731F-A812-2F7129862CBF}"/>
                </a:ext>
              </a:extLst>
            </p:cNvPr>
            <p:cNvSpPr/>
            <p:nvPr/>
          </p:nvSpPr>
          <p:spPr>
            <a:xfrm>
              <a:off x="3679659" y="4015499"/>
              <a:ext cx="7107891" cy="1594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615B625-B6B9-9E8F-15F8-FC5214255F1B}"/>
                </a:ext>
              </a:extLst>
            </p:cNvPr>
            <p:cNvSpPr/>
            <p:nvPr/>
          </p:nvSpPr>
          <p:spPr>
            <a:xfrm>
              <a:off x="3680851" y="4429631"/>
              <a:ext cx="7107893" cy="2096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D833E06-1CC5-6472-44EB-153B5F8EA065}"/>
                </a:ext>
              </a:extLst>
            </p:cNvPr>
            <p:cNvSpPr/>
            <p:nvPr/>
          </p:nvSpPr>
          <p:spPr>
            <a:xfrm>
              <a:off x="10793574" y="2719952"/>
              <a:ext cx="354757" cy="19085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5AF5414-4846-38EB-B9A4-51C2D1FFFF09}"/>
              </a:ext>
            </a:extLst>
          </p:cNvPr>
          <p:cNvSpPr txBox="1"/>
          <p:nvPr/>
        </p:nvSpPr>
        <p:spPr>
          <a:xfrm rot="16200000">
            <a:off x="2779204" y="3719197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Without Ride Hail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AE0DAC-4A66-2268-AF7E-1BA1300E9C5A}"/>
              </a:ext>
            </a:extLst>
          </p:cNvPr>
          <p:cNvSpPr txBox="1"/>
          <p:nvPr/>
        </p:nvSpPr>
        <p:spPr>
          <a:xfrm rot="5400000">
            <a:off x="10230575" y="3526001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With Ride Hail</a:t>
            </a:r>
          </a:p>
        </p:txBody>
      </p:sp>
    </p:spTree>
    <p:extLst>
      <p:ext uri="{BB962C8B-B14F-4D97-AF65-F5344CB8AC3E}">
        <p14:creationId xmlns:p14="http://schemas.microsoft.com/office/powerpoint/2010/main" val="16149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F80E9-9CE4-8379-32A3-E20907B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47" y="2330769"/>
            <a:ext cx="7278157" cy="26108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5" y="23307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Using path, person, and location estimates more ridership than path</a:t>
            </a:r>
          </a:p>
          <a:p>
            <a:pPr marL="342900" indent="-342900" algn="r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Lack of person attributes make pooled and transit ride hail less appealing</a:t>
            </a: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AC2524-DBD0-9EA9-732F-AA74346852BD}"/>
              </a:ext>
            </a:extLst>
          </p:cNvPr>
          <p:cNvGrpSpPr/>
          <p:nvPr/>
        </p:nvGrpSpPr>
        <p:grpSpPr>
          <a:xfrm>
            <a:off x="3774282" y="3123158"/>
            <a:ext cx="7278157" cy="1296252"/>
            <a:chOff x="3774282" y="3123158"/>
            <a:chExt cx="7278157" cy="1296252"/>
          </a:xfrm>
          <a:solidFill>
            <a:schemeClr val="tx2">
              <a:lumMod val="10000"/>
              <a:lumOff val="90000"/>
              <a:alpha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A8203F-6B70-0C1A-C7FE-A26B8D68ECB5}"/>
                </a:ext>
              </a:extLst>
            </p:cNvPr>
            <p:cNvSpPr/>
            <p:nvPr/>
          </p:nvSpPr>
          <p:spPr>
            <a:xfrm>
              <a:off x="4496499" y="3123159"/>
              <a:ext cx="6555940" cy="41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9F1355-CD01-E569-EC24-37CD934A3091}"/>
                </a:ext>
              </a:extLst>
            </p:cNvPr>
            <p:cNvSpPr/>
            <p:nvPr/>
          </p:nvSpPr>
          <p:spPr>
            <a:xfrm>
              <a:off x="4496498" y="4000956"/>
              <a:ext cx="6555941" cy="41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A91F67-C88F-56FA-8A61-D599F8F42C35}"/>
                </a:ext>
              </a:extLst>
            </p:cNvPr>
            <p:cNvSpPr/>
            <p:nvPr/>
          </p:nvSpPr>
          <p:spPr>
            <a:xfrm>
              <a:off x="3774282" y="3123158"/>
              <a:ext cx="722217" cy="1296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030ED8-703C-E8DC-4C35-965522B4CB66}"/>
              </a:ext>
            </a:extLst>
          </p:cNvPr>
          <p:cNvGrpSpPr/>
          <p:nvPr/>
        </p:nvGrpSpPr>
        <p:grpSpPr>
          <a:xfrm>
            <a:off x="4496499" y="3541613"/>
            <a:ext cx="7278156" cy="1284739"/>
            <a:chOff x="4496499" y="3541613"/>
            <a:chExt cx="7278156" cy="1284739"/>
          </a:xfrm>
          <a:solidFill>
            <a:schemeClr val="accent5">
              <a:lumMod val="20000"/>
              <a:lumOff val="80000"/>
              <a:alpha val="2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4C0738-0586-D8BF-EDFC-4FBD7EFE5539}"/>
                </a:ext>
              </a:extLst>
            </p:cNvPr>
            <p:cNvSpPr/>
            <p:nvPr/>
          </p:nvSpPr>
          <p:spPr>
            <a:xfrm>
              <a:off x="4511488" y="4407898"/>
              <a:ext cx="6555940" cy="418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6CA30D-A36D-FDFA-05A6-57368EE5750A}"/>
                </a:ext>
              </a:extLst>
            </p:cNvPr>
            <p:cNvSpPr/>
            <p:nvPr/>
          </p:nvSpPr>
          <p:spPr>
            <a:xfrm>
              <a:off x="4496499" y="3556932"/>
              <a:ext cx="6555941" cy="431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A1F16F-C433-12FA-DB6D-39D328F6DF59}"/>
                </a:ext>
              </a:extLst>
            </p:cNvPr>
            <p:cNvSpPr/>
            <p:nvPr/>
          </p:nvSpPr>
          <p:spPr>
            <a:xfrm>
              <a:off x="11052438" y="3541613"/>
              <a:ext cx="722217" cy="1273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AD3DFEA-FFA1-1463-C56D-BF62FE6FF535}"/>
              </a:ext>
            </a:extLst>
          </p:cNvPr>
          <p:cNvSpPr txBox="1"/>
          <p:nvPr/>
        </p:nvSpPr>
        <p:spPr>
          <a:xfrm rot="5400000">
            <a:off x="10664516" y="4023755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Path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D3E84-7D17-6A0A-506F-E15DED6FC6C4}"/>
              </a:ext>
            </a:extLst>
          </p:cNvPr>
          <p:cNvSpPr txBox="1"/>
          <p:nvPr/>
        </p:nvSpPr>
        <p:spPr>
          <a:xfrm rot="16200000">
            <a:off x="3401349" y="3509673"/>
            <a:ext cx="15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Path, Person, Location</a:t>
            </a:r>
          </a:p>
        </p:txBody>
      </p:sp>
    </p:spTree>
    <p:extLst>
      <p:ext uri="{BB962C8B-B14F-4D97-AF65-F5344CB8AC3E}">
        <p14:creationId xmlns:p14="http://schemas.microsoft.com/office/powerpoint/2010/main" val="11492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772B-EE5D-7C4B-9900-4971454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Wait Times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22B25-A865-CD3C-2761-CF8E4F43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1171429"/>
            <a:ext cx="7791330" cy="5408909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460191F-1090-321C-A337-A8A61B5D196D}"/>
              </a:ext>
            </a:extLst>
          </p:cNvPr>
          <p:cNvSpPr txBox="1">
            <a:spLocks/>
          </p:cNvSpPr>
          <p:nvPr/>
        </p:nvSpPr>
        <p:spPr>
          <a:xfrm>
            <a:off x="188709" y="1536902"/>
            <a:ext cx="3888341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Wait Time Violin Plots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02EB56-F58A-5B24-1FF1-7AAC946EFF73}"/>
              </a:ext>
            </a:extLst>
          </p:cNvPr>
          <p:cNvSpPr txBox="1">
            <a:spLocks/>
          </p:cNvSpPr>
          <p:nvPr/>
        </p:nvSpPr>
        <p:spPr>
          <a:xfrm>
            <a:off x="453381" y="24831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Dependent on BEAM mode choice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None – Smallest Mean, Largest Range, Bottom Heavy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AllModes</a:t>
            </a:r>
            <a:r>
              <a:rPr lang="en-US" dirty="0">
                <a:solidFill>
                  <a:schemeClr val="tx1"/>
                </a:solidFill>
              </a:rPr>
              <a:t> – Even Spread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RHModes</a:t>
            </a:r>
            <a:r>
              <a:rPr lang="en-US" dirty="0">
                <a:solidFill>
                  <a:schemeClr val="tx1"/>
                </a:solidFill>
              </a:rPr>
              <a:t> – Top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significantly affected by input plans or utility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 greater max wait time when ride hail in initial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wait times under 25 minutes (greater than that may have induced replanning)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 of ride hail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5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910-709C-2B41-9287-4856C9AE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Deeper Look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107E9-F38C-C260-03A2-2188F3A4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  <a:p>
            <a:r>
              <a:rPr lang="en-US" dirty="0"/>
              <a:t>Switch to Ride Hail</a:t>
            </a:r>
          </a:p>
          <a:p>
            <a:r>
              <a:rPr lang="en-US" dirty="0"/>
              <a:t>Switch to Walk</a:t>
            </a:r>
          </a:p>
        </p:txBody>
      </p:sp>
    </p:spTree>
    <p:extLst>
      <p:ext uri="{BB962C8B-B14F-4D97-AF65-F5344CB8AC3E}">
        <p14:creationId xmlns:p14="http://schemas.microsoft.com/office/powerpoint/2010/main" val="36806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_college_new_template</Template>
  <TotalTime>2041</TotalTime>
  <Words>394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Helvetica Neue</vt:lpstr>
      <vt:lpstr>Roboto Slab</vt:lpstr>
      <vt:lpstr>Rockwell</vt:lpstr>
      <vt:lpstr>Office Theme</vt:lpstr>
      <vt:lpstr>Forecasting Novel Modes Across Multiple Mode Choice Frameworks</vt:lpstr>
      <vt:lpstr>Mode Choice Combination Scenarios</vt:lpstr>
      <vt:lpstr>Results</vt:lpstr>
      <vt:lpstr>Ride Hail Ridership</vt:lpstr>
      <vt:lpstr>Ride Hail Ridership</vt:lpstr>
      <vt:lpstr>Ride Hail Ridership</vt:lpstr>
      <vt:lpstr>Ride Hail Ridership</vt:lpstr>
      <vt:lpstr>Ride Hail Wait Times</vt:lpstr>
      <vt:lpstr>A Deeper Look</vt:lpstr>
      <vt:lpstr>Ride Hail Utilization</vt:lpstr>
      <vt:lpstr>Switch to Ride Hail</vt:lpstr>
      <vt:lpstr>PowerPoint Presentation</vt:lpstr>
      <vt:lpstr>Switch to Walk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Novel Modes Across Multiple Mode Choice Frameworks</dc:title>
  <dc:creator>Christopher Day</dc:creator>
  <cp:lastModifiedBy>Christopher Day</cp:lastModifiedBy>
  <cp:revision>25</cp:revision>
  <dcterms:created xsi:type="dcterms:W3CDTF">2022-08-27T03:13:20Z</dcterms:created>
  <dcterms:modified xsi:type="dcterms:W3CDTF">2022-08-28T14:11:55Z</dcterms:modified>
</cp:coreProperties>
</file>