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3" r:id="rId2"/>
    <p:sldId id="267" r:id="rId3"/>
    <p:sldId id="280" r:id="rId4"/>
    <p:sldId id="289" r:id="rId5"/>
    <p:sldId id="290" r:id="rId6"/>
    <p:sldId id="294" r:id="rId7"/>
    <p:sldId id="295" r:id="rId8"/>
    <p:sldId id="288" r:id="rId9"/>
    <p:sldId id="291" r:id="rId10"/>
    <p:sldId id="292" r:id="rId11"/>
    <p:sldId id="293" r:id="rId12"/>
    <p:sldId id="287" r:id="rId13"/>
    <p:sldId id="278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B8"/>
    <a:srgbClr val="2258B2"/>
    <a:srgbClr val="0057B8"/>
    <a:srgbClr val="59595C"/>
    <a:srgbClr val="0E2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96"/>
    <p:restoredTop sz="94626"/>
  </p:normalViewPr>
  <p:slideViewPr>
    <p:cSldViewPr snapToGrid="0" snapToObjects="1">
      <p:cViewPr varScale="1">
        <p:scale>
          <a:sx n="114" d="100"/>
          <a:sy n="114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21D6A9-7D66-A14A-9F8D-137CE960D6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6AB0BC-F45B-7E49-8B12-403CA1C5B36D}"/>
              </a:ext>
            </a:extLst>
          </p:cNvPr>
          <p:cNvSpPr/>
          <p:nvPr userDrawn="1"/>
        </p:nvSpPr>
        <p:spPr>
          <a:xfrm>
            <a:off x="0" y="2690"/>
            <a:ext cx="12192000" cy="6858000"/>
          </a:xfrm>
          <a:prstGeom prst="rect">
            <a:avLst/>
          </a:prstGeom>
          <a:solidFill>
            <a:srgbClr val="0062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EC70FEA-34FC-FC4D-8CFD-00A560A7AF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62648" y="5599378"/>
            <a:ext cx="4066704" cy="5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78621-DBEB-A84E-9E75-AD448FE2A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96227"/>
            <a:ext cx="5157787" cy="11088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2B8"/>
                </a:solidFill>
                <a:latin typeface="Rockwell" panose="02060603020205020403" pitchFamily="18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92D8E-6EF9-014D-AC83-0F2FF3BA0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5E64E-6CFF-DD4A-A073-E303F4CC3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6227"/>
            <a:ext cx="5183188" cy="11088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2B8"/>
                </a:solidFill>
                <a:latin typeface="Rockwell" panose="02060603020205020403" pitchFamily="18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ED102-6295-5249-A074-F75BD836A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CDFA808-D83B-794A-8326-281A5178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6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2F95F90-75A6-7049-8048-D1724D3C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544761"/>
            <a:ext cx="3932237" cy="3632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022C6-C075-2040-B2C9-63500C5E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509B-CA19-3048-BEB1-3E306D05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3527"/>
            <a:ext cx="3932238" cy="1161234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solidFill>
                  <a:srgbClr val="0062B8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104EEF9C-31B3-8E49-AE41-F5C8EEE49BD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183187" y="1391408"/>
            <a:ext cx="6170613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9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2F95F90-75A6-7049-8048-D1724D3C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544761"/>
            <a:ext cx="3932237" cy="3632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022C6-C075-2040-B2C9-63500C5E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509B-CA19-3048-BEB1-3E306D05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3527"/>
            <a:ext cx="3932238" cy="1161234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solidFill>
                  <a:srgbClr val="0062B8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2561DF4-FEB1-314D-B970-781B73FEBE0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5183187" y="1383527"/>
            <a:ext cx="6170613" cy="479343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1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Column Title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BACE19A-9385-F74E-BBE0-06B5C506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3EE6E23-ADFA-8946-973F-1ED0E6DC0C9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33458" y="924336"/>
            <a:ext cx="7020341" cy="5019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0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Column Title With 2 Column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BACE19A-9385-F74E-BBE0-06B5C506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Google Shape;76;p12">
            <a:extLst>
              <a:ext uri="{FF2B5EF4-FFF2-40B4-BE49-F238E27FC236}">
                <a16:creationId xmlns:a16="http://schemas.microsoft.com/office/drawing/2014/main" id="{126B8C6F-A09C-584B-A1DA-445777AAFF11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333459" y="924336"/>
            <a:ext cx="3401191" cy="5019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1600" b="0" i="0">
                <a:latin typeface="Helvetica" pitchFamily="2" charset="0"/>
                <a:ea typeface="Roboto" panose="02000000000000000000" pitchFamily="2" charset="0"/>
                <a:cs typeface="Helvetica" pitchFamily="2" charset="0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76;p12">
            <a:extLst>
              <a:ext uri="{FF2B5EF4-FFF2-40B4-BE49-F238E27FC236}">
                <a16:creationId xmlns:a16="http://schemas.microsoft.com/office/drawing/2014/main" id="{CEE1F136-9972-4E4E-B189-5B5A61F9113F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7952609" y="924336"/>
            <a:ext cx="3401191" cy="5019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1600" b="0" i="0">
                <a:latin typeface="Helvetica" pitchFamily="2" charset="0"/>
                <a:ea typeface="Roboto" panose="02000000000000000000" pitchFamily="2" charset="0"/>
                <a:cs typeface="Helvetica" pitchFamily="2" charset="0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64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Column Title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890B968-1A4A-A549-AF24-1C1E8BDE9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33461" y="924338"/>
            <a:ext cx="7020339" cy="50192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F2D051D-66B5-1D45-803D-09CFBC81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1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Place Your Own Title Image">
    <p:bg>
      <p:bgPr>
        <a:solidFill>
          <a:srgbClr val="2258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9218AFA-5AD4-A446-A4BF-1944CD713D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0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Plain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BEF4-28C1-3747-84FB-43794789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6785-B009-754D-A40C-7232ADAF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B974-F5FB-A242-810D-0116F533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D935-9E1D-024B-A1F2-B004DB00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53D626A-2D1E-4C4C-9A23-6C361EB7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>
                <a:latin typeface="Rockwell" panose="02060603020205020403" pitchFamily="18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3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Blue">
    <p:bg>
      <p:bgPr>
        <a:solidFill>
          <a:srgbClr val="006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C003-24C1-B64B-BAA2-32F8317B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0" y="2608103"/>
            <a:ext cx="73304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FA7883-69A4-894F-AB40-7C2BEBCD9CF0}"/>
              </a:ext>
            </a:extLst>
          </p:cNvPr>
          <p:cNvCxnSpPr>
            <a:cxnSpLocks/>
          </p:cNvCxnSpPr>
          <p:nvPr userDrawn="1"/>
        </p:nvCxnSpPr>
        <p:spPr>
          <a:xfrm>
            <a:off x="2529840" y="2608103"/>
            <a:ext cx="0" cy="135604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7D8DC7-DCA5-2246-A280-088122B9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68" y="4353339"/>
            <a:ext cx="2985052" cy="591172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>
                <a:solidFill>
                  <a:schemeClr val="bg1"/>
                </a:solidFill>
                <a:latin typeface="Helvetica" pitchFamily="2" charset="0"/>
                <a:ea typeface="Roboto Slab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79E684-0BB8-874F-AC90-245E6E231FE9}"/>
              </a:ext>
            </a:extLst>
          </p:cNvPr>
          <p:cNvSpPr txBox="1">
            <a:spLocks/>
          </p:cNvSpPr>
          <p:nvPr userDrawn="1"/>
        </p:nvSpPr>
        <p:spPr>
          <a:xfrm>
            <a:off x="1356360" y="3161743"/>
            <a:ext cx="1173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j-cs"/>
              </a:defRPr>
            </a:lvl1pPr>
          </a:lstStyle>
          <a:p>
            <a:r>
              <a:rPr lang="en-US" sz="20000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94794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C003-24C1-B64B-BAA2-32F8317B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0" y="2608103"/>
            <a:ext cx="73304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0062B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7C88C1-7063-F843-8929-D91E43E47557}"/>
              </a:ext>
            </a:extLst>
          </p:cNvPr>
          <p:cNvSpPr txBox="1">
            <a:spLocks/>
          </p:cNvSpPr>
          <p:nvPr userDrawn="1"/>
        </p:nvSpPr>
        <p:spPr>
          <a:xfrm>
            <a:off x="1356360" y="3161743"/>
            <a:ext cx="1173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j-cs"/>
              </a:defRPr>
            </a:lvl1pPr>
          </a:lstStyle>
          <a:p>
            <a:r>
              <a:rPr lang="en-US" sz="20000" dirty="0">
                <a:solidFill>
                  <a:srgbClr val="0062B8"/>
                </a:solidFill>
              </a:rPr>
              <a:t>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FA7883-69A4-894F-AB40-7C2BEBCD9CF0}"/>
              </a:ext>
            </a:extLst>
          </p:cNvPr>
          <p:cNvCxnSpPr>
            <a:cxnSpLocks/>
          </p:cNvCxnSpPr>
          <p:nvPr userDrawn="1"/>
        </p:nvCxnSpPr>
        <p:spPr>
          <a:xfrm>
            <a:off x="2529840" y="2608103"/>
            <a:ext cx="0" cy="1356043"/>
          </a:xfrm>
          <a:prstGeom prst="line">
            <a:avLst/>
          </a:prstGeom>
          <a:ln w="15875">
            <a:solidFill>
              <a:srgbClr val="006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7D8DC7-DCA5-2246-A280-088122B9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68" y="4353339"/>
            <a:ext cx="2985052" cy="591172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>
                <a:solidFill>
                  <a:srgbClr val="0062B8"/>
                </a:solidFill>
                <a:latin typeface="Helvetica" pitchFamily="2" charset="0"/>
                <a:ea typeface="Roboto Slab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223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Text Block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BEF4-28C1-3747-84FB-43794789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386" y="401541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B6C04E-D7A0-364D-B60E-D99B41B785DA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972386" y="1300166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16C9E5-C229-134F-905F-D94A08E6D2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13280" y="130016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179027-9FAC-B047-8C74-D7D66490D08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13281" y="4015416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590809-BCCD-EE4C-8E5B-84E2AC99750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454177" y="401541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90BFEE2-18A2-7544-94B6-C8991E089AD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3454177" y="1304021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949371E-EE33-3C44-9213-517804CFBC64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95072" y="130016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>
                <a:solidFill>
                  <a:srgbClr val="59595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8914321-C9E4-CA42-8280-147E984B7A35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695072" y="4015418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A15F1DA7-8459-404F-87CE-F27AE934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8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3A7F-2389-944A-B81C-6920AA1A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62B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9265C-C7AA-B94D-B951-7E13DC8E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5D634-9E10-0E4B-932C-A7740F9E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F8A2B-7CD2-3341-84FE-8A580CE3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D817F-663A-2C49-B731-3261956B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4BAE-DA31-FC4B-AF75-B9E30F226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3527"/>
            <a:ext cx="5181600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B4DE-663C-4D46-B492-4AB0DD4CF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3527"/>
            <a:ext cx="5181600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34028-1E1C-1D46-B1C5-4472A6F5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D164F-13F7-0A4D-A000-5F5AA098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6F37C-9CEA-E245-8318-BBCC836A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7AC4B16-4357-FE4E-AF1F-FDD7F220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6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DD0BC-25A1-6E48-BB91-9BC5FF56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CF2B1-5948-3247-91E1-EDA7AC83C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827B-E079-6042-9436-956CE4D86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3A87-2269-EE4A-AAA2-349CEE4A908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4DBFC-C6B2-4847-A83E-36CC850F7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E531-26EA-9C48-9262-9A369D13C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9" r:id="rId2"/>
    <p:sldLayoutId id="2147483680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8" r:id="rId14"/>
    <p:sldLayoutId id="214748367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bg1"/>
          </a:solidFill>
          <a:latin typeface="Rockwell" panose="02060603020205020403" pitchFamily="18" charset="77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6844-1249-7341-815D-F170320B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681" y="1122363"/>
            <a:ext cx="10957302" cy="2387600"/>
          </a:xfrm>
        </p:spPr>
        <p:txBody>
          <a:bodyPr>
            <a:normAutofit/>
          </a:bodyPr>
          <a:lstStyle/>
          <a:p>
            <a:r>
              <a:rPr lang="en-US" sz="4800" b="0" dirty="0"/>
              <a:t>Forecasting Novel Modes Across Multiple Mode Choice Frameworks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4F551-2952-3A4B-8FA5-B1308D738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Christopher Day</a:t>
            </a:r>
          </a:p>
          <a:p>
            <a:r>
              <a:rPr lang="en-US" sz="2400" dirty="0"/>
              <a:t>Greg Macfarlane, PhD PE</a:t>
            </a:r>
          </a:p>
        </p:txBody>
      </p:sp>
    </p:spTree>
    <p:extLst>
      <p:ext uri="{BB962C8B-B14F-4D97-AF65-F5344CB8AC3E}">
        <p14:creationId xmlns:p14="http://schemas.microsoft.com/office/powerpoint/2010/main" val="329347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87A580-7A95-C648-A91C-96E7AD24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Hail Utilization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27CB2-3B0A-D88D-6BD7-39D0E6A8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50" y="2325802"/>
            <a:ext cx="4575054" cy="2620828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8E80B38-C1BB-4F16-AC80-EBCC714C0C1A}"/>
              </a:ext>
            </a:extLst>
          </p:cNvPr>
          <p:cNvSpPr txBox="1">
            <a:spLocks/>
          </p:cNvSpPr>
          <p:nvPr/>
        </p:nvSpPr>
        <p:spPr>
          <a:xfrm>
            <a:off x="838200" y="1558808"/>
            <a:ext cx="4203583" cy="1108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62B8"/>
                </a:solidFill>
                <a:latin typeface="Rockwell" panose="02060603020205020403" pitchFamily="18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Percent Ride Hail Time Utilization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1C341D2-96BD-4140-AC63-4126F93320C6}"/>
              </a:ext>
            </a:extLst>
          </p:cNvPr>
          <p:cNvSpPr txBox="1">
            <a:spLocks/>
          </p:cNvSpPr>
          <p:nvPr/>
        </p:nvSpPr>
        <p:spPr>
          <a:xfrm>
            <a:off x="1102872" y="2505075"/>
            <a:ext cx="3358995" cy="321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952 driver shifts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Vastly different by BEAM mode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Explains difference in ridership and wait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RHMode</a:t>
            </a:r>
            <a:r>
              <a:rPr lang="en-US" dirty="0">
                <a:solidFill>
                  <a:schemeClr val="tx1"/>
                </a:solidFill>
              </a:rPr>
              <a:t> ridership would be higher with more ride hail vehicles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Wait times would be lower with more ride hail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22891-211D-4AA6-EF22-FBE7DF7836AE}"/>
              </a:ext>
            </a:extLst>
          </p:cNvPr>
          <p:cNvSpPr txBox="1"/>
          <p:nvPr/>
        </p:nvSpPr>
        <p:spPr>
          <a:xfrm>
            <a:off x="6383950" y="4946630"/>
            <a:ext cx="48366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Percent of total ride hail time available by total ride hail travel time</a:t>
            </a:r>
          </a:p>
        </p:txBody>
      </p:sp>
    </p:spTree>
    <p:extLst>
      <p:ext uri="{BB962C8B-B14F-4D97-AF65-F5344CB8AC3E}">
        <p14:creationId xmlns:p14="http://schemas.microsoft.com/office/powerpoint/2010/main" val="156046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CD1C-22CA-0E46-ABD9-97C52750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Ride Hail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1112BF-A380-E6AC-7B7F-F54C1F845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167" y="924337"/>
            <a:ext cx="7646836" cy="5392708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439F723-59BE-ED95-0C61-6EE44158FC04}"/>
              </a:ext>
            </a:extLst>
          </p:cNvPr>
          <p:cNvSpPr txBox="1">
            <a:spLocks/>
          </p:cNvSpPr>
          <p:nvPr/>
        </p:nvSpPr>
        <p:spPr>
          <a:xfrm>
            <a:off x="353427" y="2120514"/>
            <a:ext cx="2966616" cy="321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Division of agents who switch from one mode to ride hail modes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~75% from car type modes (car, </a:t>
            </a:r>
            <a:r>
              <a:rPr lang="en-US" dirty="0" err="1">
                <a:solidFill>
                  <a:schemeClr val="bg1"/>
                </a:solidFill>
              </a:rPr>
              <a:t>hov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14%-17% from walk modes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Why so many car?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BBBC99-F41A-7598-45CC-D82497CFCFF7}"/>
              </a:ext>
            </a:extLst>
          </p:cNvPr>
          <p:cNvGrpSpPr/>
          <p:nvPr/>
        </p:nvGrpSpPr>
        <p:grpSpPr>
          <a:xfrm>
            <a:off x="4123871" y="1551963"/>
            <a:ext cx="637563" cy="2417428"/>
            <a:chOff x="4035105" y="1551963"/>
            <a:chExt cx="637563" cy="241742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45D7028-BFAD-C2B3-8E88-2BF25565D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105" y="1551963"/>
              <a:ext cx="0" cy="2417428"/>
            </a:xfrm>
            <a:prstGeom prst="line">
              <a:avLst/>
            </a:prstGeom>
            <a:ln w="28575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8FC196D-80DA-B174-6F4C-7809BB21DB08}"/>
                </a:ext>
              </a:extLst>
            </p:cNvPr>
            <p:cNvCxnSpPr/>
            <p:nvPr/>
          </p:nvCxnSpPr>
          <p:spPr>
            <a:xfrm>
              <a:off x="4035105" y="1551963"/>
              <a:ext cx="63756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620A215-97AD-4D00-BFED-00492D9A7FA5}"/>
                </a:ext>
              </a:extLst>
            </p:cNvPr>
            <p:cNvCxnSpPr/>
            <p:nvPr/>
          </p:nvCxnSpPr>
          <p:spPr>
            <a:xfrm>
              <a:off x="4035105" y="3969391"/>
              <a:ext cx="63756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50C6F2F-E250-E63B-661C-7F4F827B08F7}"/>
              </a:ext>
            </a:extLst>
          </p:cNvPr>
          <p:cNvSpPr txBox="1"/>
          <p:nvPr/>
        </p:nvSpPr>
        <p:spPr>
          <a:xfrm rot="16200000">
            <a:off x="3211503" y="2812206"/>
            <a:ext cx="1528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~75% Car Modes</a:t>
            </a:r>
          </a:p>
        </p:txBody>
      </p:sp>
    </p:spTree>
    <p:extLst>
      <p:ext uri="{BB962C8B-B14F-4D97-AF65-F5344CB8AC3E}">
        <p14:creationId xmlns:p14="http://schemas.microsoft.com/office/powerpoint/2010/main" val="68889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6C90-AC4E-A1D4-A61E-3412727B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57C0-3188-87EF-9EA6-69AEDEDC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677DC-85B4-2C1A-AE33-2C0704A7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17" y="286936"/>
            <a:ext cx="9104783" cy="596789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B0AFF9-DE44-8B3C-E4B9-26308EA5DDD0}"/>
              </a:ext>
            </a:extLst>
          </p:cNvPr>
          <p:cNvSpPr txBox="1">
            <a:spLocks/>
          </p:cNvSpPr>
          <p:nvPr/>
        </p:nvSpPr>
        <p:spPr>
          <a:xfrm>
            <a:off x="359719" y="1542957"/>
            <a:ext cx="2727498" cy="45587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Sankey Diagram of how agents switch to ride hail across each iteration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wRH</a:t>
            </a:r>
            <a:r>
              <a:rPr lang="en-US" dirty="0">
                <a:solidFill>
                  <a:schemeClr val="tx1"/>
                </a:solidFill>
              </a:rPr>
              <a:t>-All-All scenario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Constructed by plans file (“No Mode” represents the clearing of modes)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Many Car users switch to Walk or No Mode before Ride Hail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FE42C25-3474-E7EF-BCA8-AFCDAD978983}"/>
              </a:ext>
            </a:extLst>
          </p:cNvPr>
          <p:cNvSpPr txBox="1">
            <a:spLocks/>
          </p:cNvSpPr>
          <p:nvPr/>
        </p:nvSpPr>
        <p:spPr>
          <a:xfrm>
            <a:off x="629463" y="280974"/>
            <a:ext cx="2144217" cy="1108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62B8"/>
                </a:solidFill>
                <a:latin typeface="Rockwell" panose="02060603020205020403" pitchFamily="18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Switch to Ride Hail</a:t>
            </a:r>
          </a:p>
        </p:txBody>
      </p:sp>
    </p:spTree>
    <p:extLst>
      <p:ext uri="{BB962C8B-B14F-4D97-AF65-F5344CB8AC3E}">
        <p14:creationId xmlns:p14="http://schemas.microsoft.com/office/powerpoint/2010/main" val="158152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CD1C-22CA-0E46-ABD9-97C52750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Walk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03864C-837A-86F3-CB0E-A1619A6E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874" y="924337"/>
            <a:ext cx="8268126" cy="4718636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9905C69-B5DF-FDFD-C23B-CA18628EFB34}"/>
              </a:ext>
            </a:extLst>
          </p:cNvPr>
          <p:cNvSpPr txBox="1">
            <a:spLocks/>
          </p:cNvSpPr>
          <p:nvPr/>
        </p:nvSpPr>
        <p:spPr>
          <a:xfrm>
            <a:off x="353427" y="2120514"/>
            <a:ext cx="2966616" cy="321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Diagram of agents who switch to walk by hour of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wRH</a:t>
            </a:r>
            <a:r>
              <a:rPr lang="en-US" dirty="0">
                <a:solidFill>
                  <a:schemeClr val="bg1"/>
                </a:solidFill>
              </a:rPr>
              <a:t>-All-All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1000s of cumulative car trips switch to walk by end of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Hours 26-29: potential agents who get “stuck” and don’t finish their day</a:t>
            </a:r>
          </a:p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9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F7B9-46E4-1844-894C-B32C373C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261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E0772B-EE5D-7C4B-9900-49714549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Choice Combination Scenarios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915711-1E08-F951-4A51-3A7432CEA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19" y="1030637"/>
            <a:ext cx="8385361" cy="57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2910-709C-2B41-9287-4856C9AEC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5107E9-F38C-C260-03A2-2188F3A4D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Ridership</a:t>
            </a:r>
          </a:p>
          <a:p>
            <a:r>
              <a:rPr lang="en-US" dirty="0"/>
              <a:t>Wait Times</a:t>
            </a:r>
          </a:p>
        </p:txBody>
      </p:sp>
    </p:spTree>
    <p:extLst>
      <p:ext uri="{BB962C8B-B14F-4D97-AF65-F5344CB8AC3E}">
        <p14:creationId xmlns:p14="http://schemas.microsoft.com/office/powerpoint/2010/main" val="408900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1CC5E-B229-8646-8965-54F84CE53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Percent Ride Hail Ridership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87A580-7A95-C648-A91C-96E7AD24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Hail Ridership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5F80E9-9CE4-8379-32A3-E20907BFF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47" y="2330769"/>
            <a:ext cx="7278157" cy="26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4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1CC5E-B229-8646-8965-54F84CE53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Percent Ride Hail Ridership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87A580-7A95-C648-A91C-96E7AD24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Hail Ridership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5F80E9-9CE4-8379-32A3-E20907BFF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47" y="2330769"/>
            <a:ext cx="7278157" cy="261089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FAA4D-DA1F-62AF-BA76-A6452CF7F1E8}"/>
              </a:ext>
            </a:extLst>
          </p:cNvPr>
          <p:cNvSpPr txBox="1">
            <a:spLocks/>
          </p:cNvSpPr>
          <p:nvPr/>
        </p:nvSpPr>
        <p:spPr>
          <a:xfrm>
            <a:off x="104875" y="2330769"/>
            <a:ext cx="3358995" cy="321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r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Ridership affected significantly by BEAM mode choice structure</a:t>
            </a:r>
          </a:p>
          <a:p>
            <a:pPr marL="342900" indent="-342900" algn="r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ActivitySim</a:t>
            </a:r>
            <a:r>
              <a:rPr lang="en-US" dirty="0">
                <a:solidFill>
                  <a:schemeClr val="tx1"/>
                </a:solidFill>
              </a:rPr>
              <a:t> may struggle with ride hail to transit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A8203F-6B70-0C1A-C7FE-A26B8D68ECB5}"/>
              </a:ext>
            </a:extLst>
          </p:cNvPr>
          <p:cNvSpPr/>
          <p:nvPr/>
        </p:nvSpPr>
        <p:spPr>
          <a:xfrm>
            <a:off x="3680847" y="2719953"/>
            <a:ext cx="7278157" cy="418454"/>
          </a:xfrm>
          <a:prstGeom prst="roundRect">
            <a:avLst/>
          </a:prstGeom>
          <a:solidFill>
            <a:schemeClr val="tx2">
              <a:lumMod val="10000"/>
              <a:lumOff val="9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2BF2CE-E4E6-42A5-417B-5B1ED699520E}"/>
              </a:ext>
            </a:extLst>
          </p:cNvPr>
          <p:cNvSpPr/>
          <p:nvPr/>
        </p:nvSpPr>
        <p:spPr>
          <a:xfrm>
            <a:off x="3680847" y="3138407"/>
            <a:ext cx="7278157" cy="862549"/>
          </a:xfrm>
          <a:prstGeom prst="round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38433B-4477-5B4B-961C-371333D90ABA}"/>
              </a:ext>
            </a:extLst>
          </p:cNvPr>
          <p:cNvSpPr/>
          <p:nvPr/>
        </p:nvSpPr>
        <p:spPr>
          <a:xfrm>
            <a:off x="3680847" y="4000956"/>
            <a:ext cx="7278155" cy="856898"/>
          </a:xfrm>
          <a:prstGeom prst="roundRect">
            <a:avLst/>
          </a:prstGeom>
          <a:solidFill>
            <a:schemeClr val="accent3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8BE35-E550-729F-AC22-AFF279121B5D}"/>
              </a:ext>
            </a:extLst>
          </p:cNvPr>
          <p:cNvSpPr txBox="1"/>
          <p:nvPr/>
        </p:nvSpPr>
        <p:spPr>
          <a:xfrm>
            <a:off x="3723467" y="2719953"/>
            <a:ext cx="1046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None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57B29-E030-CD43-70A3-5BFEF06CF637}"/>
              </a:ext>
            </a:extLst>
          </p:cNvPr>
          <p:cNvSpPr txBox="1"/>
          <p:nvPr/>
        </p:nvSpPr>
        <p:spPr>
          <a:xfrm>
            <a:off x="3694406" y="3323073"/>
            <a:ext cx="1100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accent5"/>
                </a:solidFill>
              </a:rPr>
              <a:t>AllModes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6D19B4-460E-DF2A-3F4A-B4CC90375551}"/>
              </a:ext>
            </a:extLst>
          </p:cNvPr>
          <p:cNvSpPr txBox="1"/>
          <p:nvPr/>
        </p:nvSpPr>
        <p:spPr>
          <a:xfrm>
            <a:off x="3680847" y="4190789"/>
            <a:ext cx="112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accent3"/>
                </a:solidFill>
              </a:rPr>
              <a:t>RHModes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4691B5B-C270-605B-A01A-123350E8EE4A}"/>
              </a:ext>
            </a:extLst>
          </p:cNvPr>
          <p:cNvSpPr/>
          <p:nvPr/>
        </p:nvSpPr>
        <p:spPr>
          <a:xfrm>
            <a:off x="9773176" y="2681710"/>
            <a:ext cx="562062" cy="46601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0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1CC5E-B229-8646-8965-54F84CE53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Percent Ride Hail Ridership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87A580-7A95-C648-A91C-96E7AD24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Hail Ridership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FAA4D-DA1F-62AF-BA76-A6452CF7F1E8}"/>
              </a:ext>
            </a:extLst>
          </p:cNvPr>
          <p:cNvSpPr txBox="1">
            <a:spLocks/>
          </p:cNvSpPr>
          <p:nvPr/>
        </p:nvSpPr>
        <p:spPr>
          <a:xfrm>
            <a:off x="104876" y="2330769"/>
            <a:ext cx="3184252" cy="321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3.   Ridership is not affected by ride hail in the initial plans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BE2A01-6880-B3DB-0634-9269E16AD05C}"/>
              </a:ext>
            </a:extLst>
          </p:cNvPr>
          <p:cNvCxnSpPr/>
          <p:nvPr/>
        </p:nvCxnSpPr>
        <p:spPr>
          <a:xfrm>
            <a:off x="4463690" y="2744514"/>
            <a:ext cx="0" cy="36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B73F9E-3F82-C777-48A4-E6AAEFB0780F}"/>
              </a:ext>
            </a:extLst>
          </p:cNvPr>
          <p:cNvCxnSpPr>
            <a:cxnSpLocks/>
          </p:cNvCxnSpPr>
          <p:nvPr/>
        </p:nvCxnSpPr>
        <p:spPr>
          <a:xfrm flipH="1">
            <a:off x="4463690" y="3190068"/>
            <a:ext cx="9039" cy="7503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8AFCB9-0459-D8D9-75B5-DD3B76B1567C}"/>
              </a:ext>
            </a:extLst>
          </p:cNvPr>
          <p:cNvCxnSpPr>
            <a:cxnSpLocks/>
          </p:cNvCxnSpPr>
          <p:nvPr/>
        </p:nvCxnSpPr>
        <p:spPr>
          <a:xfrm flipH="1">
            <a:off x="4472729" y="4054254"/>
            <a:ext cx="9039" cy="7503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75F80E9-9CE4-8379-32A3-E20907BFF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48" y="2334362"/>
            <a:ext cx="7278157" cy="261089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2E852-A80E-8E25-044D-6E82A9E7DB08}"/>
              </a:ext>
            </a:extLst>
          </p:cNvPr>
          <p:cNvGrpSpPr/>
          <p:nvPr/>
        </p:nvGrpSpPr>
        <p:grpSpPr>
          <a:xfrm>
            <a:off x="3726405" y="2719953"/>
            <a:ext cx="7482921" cy="1908539"/>
            <a:chOff x="3665349" y="2719953"/>
            <a:chExt cx="7849889" cy="1908539"/>
          </a:xfrm>
          <a:solidFill>
            <a:schemeClr val="tx2">
              <a:lumMod val="10000"/>
              <a:lumOff val="90000"/>
              <a:alpha val="25000"/>
            </a:schemeClr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DA8203F-6B70-0C1A-C7FE-A26B8D68ECB5}"/>
                </a:ext>
              </a:extLst>
            </p:cNvPr>
            <p:cNvSpPr/>
            <p:nvPr/>
          </p:nvSpPr>
          <p:spPr>
            <a:xfrm>
              <a:off x="3680847" y="2719953"/>
              <a:ext cx="7485105" cy="198867"/>
            </a:xfrm>
            <a:prstGeom prst="round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0053C2-ED02-93B9-121D-A7E07068807B}"/>
                </a:ext>
              </a:extLst>
            </p:cNvPr>
            <p:cNvSpPr/>
            <p:nvPr/>
          </p:nvSpPr>
          <p:spPr>
            <a:xfrm>
              <a:off x="3680846" y="3133698"/>
              <a:ext cx="7486297" cy="219587"/>
            </a:xfrm>
            <a:prstGeom prst="roundRect">
              <a:avLst/>
            </a:prstGeom>
            <a:solidFill>
              <a:schemeClr val="tx2">
                <a:lumMod val="10000"/>
                <a:lumOff val="90000"/>
                <a:alpha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0F791C7-ED0F-5ACF-30A4-1C8F2F712FCE}"/>
                </a:ext>
              </a:extLst>
            </p:cNvPr>
            <p:cNvSpPr/>
            <p:nvPr/>
          </p:nvSpPr>
          <p:spPr>
            <a:xfrm>
              <a:off x="3680846" y="3532071"/>
              <a:ext cx="7468123" cy="195024"/>
            </a:xfrm>
            <a:prstGeom prst="round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3EF5E70-EDC4-9DD1-50D8-D8D1AAD746B1}"/>
                </a:ext>
              </a:extLst>
            </p:cNvPr>
            <p:cNvSpPr/>
            <p:nvPr/>
          </p:nvSpPr>
          <p:spPr>
            <a:xfrm>
              <a:off x="3665349" y="4020687"/>
              <a:ext cx="7501794" cy="183283"/>
            </a:xfrm>
            <a:prstGeom prst="round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37F8253-9E56-5980-611F-29F1D6A6CA04}"/>
                </a:ext>
              </a:extLst>
            </p:cNvPr>
            <p:cNvSpPr/>
            <p:nvPr/>
          </p:nvSpPr>
          <p:spPr>
            <a:xfrm>
              <a:off x="3680848" y="4429626"/>
              <a:ext cx="7474160" cy="187530"/>
            </a:xfrm>
            <a:prstGeom prst="round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4C92B9-1A8E-8F92-604F-8E055BB7C60C}"/>
                </a:ext>
              </a:extLst>
            </p:cNvPr>
            <p:cNvSpPr/>
            <p:nvPr/>
          </p:nvSpPr>
          <p:spPr>
            <a:xfrm>
              <a:off x="11160481" y="2744514"/>
              <a:ext cx="354757" cy="1883978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1034791-E06E-6EB2-0322-56DB623B9A79}"/>
              </a:ext>
            </a:extLst>
          </p:cNvPr>
          <p:cNvGrpSpPr/>
          <p:nvPr/>
        </p:nvGrpSpPr>
        <p:grpSpPr>
          <a:xfrm rot="10800000">
            <a:off x="3374384" y="2908041"/>
            <a:ext cx="7468672" cy="1919317"/>
            <a:chOff x="3679659" y="2719952"/>
            <a:chExt cx="7468672" cy="1919316"/>
          </a:xfrm>
          <a:solidFill>
            <a:schemeClr val="accent4">
              <a:lumMod val="20000"/>
              <a:lumOff val="80000"/>
              <a:alpha val="25000"/>
            </a:schemeClr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DE61098-35A9-3BC6-1B8D-9A1F6D116DBB}"/>
                </a:ext>
              </a:extLst>
            </p:cNvPr>
            <p:cNvSpPr/>
            <p:nvPr/>
          </p:nvSpPr>
          <p:spPr>
            <a:xfrm>
              <a:off x="3680850" y="2719956"/>
              <a:ext cx="7115461" cy="2192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571E3B-FCB2-4B9A-085D-5BAC599C6647}"/>
                </a:ext>
              </a:extLst>
            </p:cNvPr>
            <p:cNvSpPr/>
            <p:nvPr/>
          </p:nvSpPr>
          <p:spPr>
            <a:xfrm>
              <a:off x="3686322" y="3117689"/>
              <a:ext cx="7102423" cy="2394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8EB5532-14C7-A404-DD9F-75D0E028C841}"/>
                </a:ext>
              </a:extLst>
            </p:cNvPr>
            <p:cNvSpPr/>
            <p:nvPr/>
          </p:nvSpPr>
          <p:spPr>
            <a:xfrm>
              <a:off x="3680852" y="3536854"/>
              <a:ext cx="7124759" cy="2795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C61B86C-3660-731F-A812-2F7129862CBF}"/>
                </a:ext>
              </a:extLst>
            </p:cNvPr>
            <p:cNvSpPr/>
            <p:nvPr/>
          </p:nvSpPr>
          <p:spPr>
            <a:xfrm>
              <a:off x="3679659" y="4015499"/>
              <a:ext cx="7107891" cy="1594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615B625-B6B9-9E8F-15F8-FC5214255F1B}"/>
                </a:ext>
              </a:extLst>
            </p:cNvPr>
            <p:cNvSpPr/>
            <p:nvPr/>
          </p:nvSpPr>
          <p:spPr>
            <a:xfrm>
              <a:off x="3680851" y="4429631"/>
              <a:ext cx="7107893" cy="2096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D833E06-1CC5-6472-44EB-153B5F8EA065}"/>
                </a:ext>
              </a:extLst>
            </p:cNvPr>
            <p:cNvSpPr/>
            <p:nvPr/>
          </p:nvSpPr>
          <p:spPr>
            <a:xfrm>
              <a:off x="10793574" y="2719952"/>
              <a:ext cx="354757" cy="19085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65AF5414-4846-38EB-B9A4-51C2D1FFFF09}"/>
              </a:ext>
            </a:extLst>
          </p:cNvPr>
          <p:cNvSpPr txBox="1"/>
          <p:nvPr/>
        </p:nvSpPr>
        <p:spPr>
          <a:xfrm rot="16200000">
            <a:off x="2779204" y="3719197"/>
            <a:ext cx="1528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Without Ride Hail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AE0DAC-4A66-2268-AF7E-1BA1300E9C5A}"/>
              </a:ext>
            </a:extLst>
          </p:cNvPr>
          <p:cNvSpPr txBox="1"/>
          <p:nvPr/>
        </p:nvSpPr>
        <p:spPr>
          <a:xfrm rot="5400000">
            <a:off x="10230575" y="3526001"/>
            <a:ext cx="1528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With Ride Hail</a:t>
            </a:r>
          </a:p>
        </p:txBody>
      </p:sp>
    </p:spTree>
    <p:extLst>
      <p:ext uri="{BB962C8B-B14F-4D97-AF65-F5344CB8AC3E}">
        <p14:creationId xmlns:p14="http://schemas.microsoft.com/office/powerpoint/2010/main" val="161495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1CC5E-B229-8646-8965-54F84CE53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Percent Ride Hail Ridership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87A580-7A95-C648-A91C-96E7AD24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Hail Ridership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5F80E9-9CE4-8379-32A3-E20907BFF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47" y="2330769"/>
            <a:ext cx="7278157" cy="261089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FAA4D-DA1F-62AF-BA76-A6452CF7F1E8}"/>
              </a:ext>
            </a:extLst>
          </p:cNvPr>
          <p:cNvSpPr txBox="1">
            <a:spLocks/>
          </p:cNvSpPr>
          <p:nvPr/>
        </p:nvSpPr>
        <p:spPr>
          <a:xfrm>
            <a:off x="104875" y="2330769"/>
            <a:ext cx="3358995" cy="321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r"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Using path, person, and location estimates more ridership than path</a:t>
            </a:r>
          </a:p>
          <a:p>
            <a:pPr marL="342900" indent="-342900" algn="r"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Lack of person attributes make pooled and transit ride hail less appealing</a:t>
            </a: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AC2524-DBD0-9EA9-732F-AA74346852BD}"/>
              </a:ext>
            </a:extLst>
          </p:cNvPr>
          <p:cNvGrpSpPr/>
          <p:nvPr/>
        </p:nvGrpSpPr>
        <p:grpSpPr>
          <a:xfrm>
            <a:off x="3774282" y="3123158"/>
            <a:ext cx="7278157" cy="1296252"/>
            <a:chOff x="3774282" y="3123158"/>
            <a:chExt cx="7278157" cy="1296252"/>
          </a:xfrm>
          <a:solidFill>
            <a:schemeClr val="tx2">
              <a:lumMod val="10000"/>
              <a:lumOff val="90000"/>
              <a:alpha val="2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A8203F-6B70-0C1A-C7FE-A26B8D68ECB5}"/>
                </a:ext>
              </a:extLst>
            </p:cNvPr>
            <p:cNvSpPr/>
            <p:nvPr/>
          </p:nvSpPr>
          <p:spPr>
            <a:xfrm>
              <a:off x="4496499" y="3123159"/>
              <a:ext cx="6555940" cy="418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9F1355-CD01-E569-EC24-37CD934A3091}"/>
                </a:ext>
              </a:extLst>
            </p:cNvPr>
            <p:cNvSpPr/>
            <p:nvPr/>
          </p:nvSpPr>
          <p:spPr>
            <a:xfrm>
              <a:off x="4496498" y="4000956"/>
              <a:ext cx="6555941" cy="418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FA91F67-C88F-56FA-8A61-D599F8F42C35}"/>
                </a:ext>
              </a:extLst>
            </p:cNvPr>
            <p:cNvSpPr/>
            <p:nvPr/>
          </p:nvSpPr>
          <p:spPr>
            <a:xfrm>
              <a:off x="3774282" y="3123158"/>
              <a:ext cx="722217" cy="1296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030ED8-703C-E8DC-4C35-965522B4CB66}"/>
              </a:ext>
            </a:extLst>
          </p:cNvPr>
          <p:cNvGrpSpPr/>
          <p:nvPr/>
        </p:nvGrpSpPr>
        <p:grpSpPr>
          <a:xfrm>
            <a:off x="4496499" y="3541613"/>
            <a:ext cx="7278156" cy="1284739"/>
            <a:chOff x="4496499" y="3541613"/>
            <a:chExt cx="7278156" cy="1284739"/>
          </a:xfrm>
          <a:solidFill>
            <a:schemeClr val="accent5">
              <a:lumMod val="20000"/>
              <a:lumOff val="80000"/>
              <a:alpha val="2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4C0738-0586-D8BF-EDFC-4FBD7EFE5539}"/>
                </a:ext>
              </a:extLst>
            </p:cNvPr>
            <p:cNvSpPr/>
            <p:nvPr/>
          </p:nvSpPr>
          <p:spPr>
            <a:xfrm>
              <a:off x="4511488" y="4407898"/>
              <a:ext cx="6555940" cy="418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6CA30D-A36D-FDFA-05A6-57368EE5750A}"/>
                </a:ext>
              </a:extLst>
            </p:cNvPr>
            <p:cNvSpPr/>
            <p:nvPr/>
          </p:nvSpPr>
          <p:spPr>
            <a:xfrm>
              <a:off x="4496499" y="3556932"/>
              <a:ext cx="6555941" cy="431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A1F16F-C433-12FA-DB6D-39D328F6DF59}"/>
                </a:ext>
              </a:extLst>
            </p:cNvPr>
            <p:cNvSpPr/>
            <p:nvPr/>
          </p:nvSpPr>
          <p:spPr>
            <a:xfrm>
              <a:off x="11052438" y="3541613"/>
              <a:ext cx="722217" cy="1273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AD3DFEA-FFA1-1463-C56D-BF62FE6FF535}"/>
              </a:ext>
            </a:extLst>
          </p:cNvPr>
          <p:cNvSpPr txBox="1"/>
          <p:nvPr/>
        </p:nvSpPr>
        <p:spPr>
          <a:xfrm rot="5400000">
            <a:off x="10664516" y="4023755"/>
            <a:ext cx="1528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Path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ED3E84-7D17-6A0A-506F-E15DED6FC6C4}"/>
              </a:ext>
            </a:extLst>
          </p:cNvPr>
          <p:cNvSpPr txBox="1"/>
          <p:nvPr/>
        </p:nvSpPr>
        <p:spPr>
          <a:xfrm rot="16200000">
            <a:off x="3401349" y="3509673"/>
            <a:ext cx="1528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Path, Person, Location</a:t>
            </a:r>
          </a:p>
        </p:txBody>
      </p:sp>
    </p:spTree>
    <p:extLst>
      <p:ext uri="{BB962C8B-B14F-4D97-AF65-F5344CB8AC3E}">
        <p14:creationId xmlns:p14="http://schemas.microsoft.com/office/powerpoint/2010/main" val="114926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E0772B-EE5D-7C4B-9900-49714549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Hail Wait Times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322B25-A865-CD3C-2761-CF8E4F430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1171429"/>
            <a:ext cx="7791330" cy="5408909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460191F-1090-321C-A337-A8A61B5D196D}"/>
              </a:ext>
            </a:extLst>
          </p:cNvPr>
          <p:cNvSpPr txBox="1">
            <a:spLocks/>
          </p:cNvSpPr>
          <p:nvPr/>
        </p:nvSpPr>
        <p:spPr>
          <a:xfrm>
            <a:off x="188709" y="1536902"/>
            <a:ext cx="3888341" cy="1108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62B8"/>
                </a:solidFill>
                <a:latin typeface="Rockwell" panose="02060603020205020403" pitchFamily="18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Wait Time Violin Plots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02EB56-F58A-5B24-1FF1-7AAC946EFF73}"/>
              </a:ext>
            </a:extLst>
          </p:cNvPr>
          <p:cNvSpPr txBox="1">
            <a:spLocks/>
          </p:cNvSpPr>
          <p:nvPr/>
        </p:nvSpPr>
        <p:spPr>
          <a:xfrm>
            <a:off x="453381" y="2483169"/>
            <a:ext cx="3358995" cy="3219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Dependent on BEAM mode choice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None – Smallest Mean, Largest Range, Bottom Heavy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AllModes</a:t>
            </a:r>
            <a:r>
              <a:rPr lang="en-US" dirty="0">
                <a:solidFill>
                  <a:schemeClr val="tx1"/>
                </a:solidFill>
              </a:rPr>
              <a:t> – Even Spread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RHModes</a:t>
            </a:r>
            <a:r>
              <a:rPr lang="en-US" dirty="0">
                <a:solidFill>
                  <a:schemeClr val="tx1"/>
                </a:solidFill>
              </a:rPr>
              <a:t> – Top Heavy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 significantly affected by input plans or utility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But greater max wait time when ride hail in initial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 wait times under 25 minutes (greater than that may have induced replanning)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Function of ride hail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5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2910-709C-2B41-9287-4856C9AEC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Deeper Look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5107E9-F38C-C260-03A2-2188F3A4D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Utilization</a:t>
            </a:r>
          </a:p>
          <a:p>
            <a:r>
              <a:rPr lang="en-US" dirty="0"/>
              <a:t>Switch to Ride Hail</a:t>
            </a:r>
          </a:p>
          <a:p>
            <a:r>
              <a:rPr lang="en-US" dirty="0"/>
              <a:t>Switch to Walk</a:t>
            </a:r>
          </a:p>
        </p:txBody>
      </p:sp>
    </p:spTree>
    <p:extLst>
      <p:ext uri="{BB962C8B-B14F-4D97-AF65-F5344CB8AC3E}">
        <p14:creationId xmlns:p14="http://schemas.microsoft.com/office/powerpoint/2010/main" val="368065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YU">
      <a:dk1>
        <a:srgbClr val="000000"/>
      </a:dk1>
      <a:lt1>
        <a:srgbClr val="FFFFFF"/>
      </a:lt1>
      <a:dk2>
        <a:srgbClr val="002E5D"/>
      </a:dk2>
      <a:lt2>
        <a:srgbClr val="BDD6E6"/>
      </a:lt2>
      <a:accent1>
        <a:srgbClr val="003CA5"/>
      </a:accent1>
      <a:accent2>
        <a:srgbClr val="A39382"/>
      </a:accent2>
      <a:accent3>
        <a:srgbClr val="00966C"/>
      </a:accent3>
      <a:accent4>
        <a:srgbClr val="D14124"/>
      </a:accent4>
      <a:accent5>
        <a:srgbClr val="A73A64"/>
      </a:accent5>
      <a:accent6>
        <a:srgbClr val="9E2A2B"/>
      </a:accent6>
      <a:hlink>
        <a:srgbClr val="6E7CA0"/>
      </a:hlink>
      <a:folHlink>
        <a:srgbClr val="7C878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C088363D-8004-1741-B9D1-2144FE35E703}" vid="{96A489CC-B5AC-0D40-B971-DFA112D8AA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_college_new_template</Template>
  <TotalTime>2456</TotalTime>
  <Words>394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Helvetica</vt:lpstr>
      <vt:lpstr>Helvetica Neue</vt:lpstr>
      <vt:lpstr>Roboto Slab</vt:lpstr>
      <vt:lpstr>Rockwell</vt:lpstr>
      <vt:lpstr>Office Theme</vt:lpstr>
      <vt:lpstr>Forecasting Novel Modes Across Multiple Mode Choice Frameworks</vt:lpstr>
      <vt:lpstr>Mode Choice Combination Scenarios</vt:lpstr>
      <vt:lpstr>Results</vt:lpstr>
      <vt:lpstr>Ride Hail Ridership</vt:lpstr>
      <vt:lpstr>Ride Hail Ridership</vt:lpstr>
      <vt:lpstr>Ride Hail Ridership</vt:lpstr>
      <vt:lpstr>Ride Hail Ridership</vt:lpstr>
      <vt:lpstr>Ride Hail Wait Times</vt:lpstr>
      <vt:lpstr>A Deeper Look</vt:lpstr>
      <vt:lpstr>Ride Hail Utilization</vt:lpstr>
      <vt:lpstr>Switch to Ride Hail</vt:lpstr>
      <vt:lpstr>PowerPoint Presentation</vt:lpstr>
      <vt:lpstr>Switch to Walk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Novel Modes Across Multiple Mode Choice Frameworks</dc:title>
  <dc:creator>Christopher Day</dc:creator>
  <cp:lastModifiedBy>Christopher Day</cp:lastModifiedBy>
  <cp:revision>26</cp:revision>
  <dcterms:created xsi:type="dcterms:W3CDTF">2022-08-27T03:13:20Z</dcterms:created>
  <dcterms:modified xsi:type="dcterms:W3CDTF">2022-08-30T00:53:30Z</dcterms:modified>
</cp:coreProperties>
</file>