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3" r:id="rId2"/>
    <p:sldId id="267" r:id="rId3"/>
    <p:sldId id="280" r:id="rId4"/>
    <p:sldId id="289" r:id="rId5"/>
    <p:sldId id="290" r:id="rId6"/>
    <p:sldId id="294" r:id="rId7"/>
    <p:sldId id="295" r:id="rId8"/>
    <p:sldId id="288" r:id="rId9"/>
    <p:sldId id="291" r:id="rId10"/>
    <p:sldId id="292" r:id="rId11"/>
    <p:sldId id="293" r:id="rId12"/>
    <p:sldId id="287" r:id="rId13"/>
    <p:sldId id="278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2B8"/>
    <a:srgbClr val="2258B2"/>
    <a:srgbClr val="0057B8"/>
    <a:srgbClr val="59595C"/>
    <a:srgbClr val="0E2E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96"/>
    <p:restoredTop sz="94626"/>
  </p:normalViewPr>
  <p:slideViewPr>
    <p:cSldViewPr snapToGrid="0" snapToObjects="1">
      <p:cViewPr varScale="1">
        <p:scale>
          <a:sx n="114" d="100"/>
          <a:sy n="114" d="100"/>
        </p:scale>
        <p:origin x="9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321D6A9-7D66-A14A-9F8D-137CE960D6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56AB0BC-F45B-7E49-8B12-403CA1C5B36D}"/>
              </a:ext>
            </a:extLst>
          </p:cNvPr>
          <p:cNvSpPr/>
          <p:nvPr userDrawn="1"/>
        </p:nvSpPr>
        <p:spPr>
          <a:xfrm>
            <a:off x="0" y="2690"/>
            <a:ext cx="12192000" cy="6858000"/>
          </a:xfrm>
          <a:prstGeom prst="rect">
            <a:avLst/>
          </a:prstGeom>
          <a:solidFill>
            <a:srgbClr val="0062B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2D20EF-1962-CD49-AA67-CF4162743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 i="0">
                <a:solidFill>
                  <a:schemeClr val="bg1"/>
                </a:solidFill>
                <a:latin typeface="Rockwell" panose="02060603020205020403" pitchFamily="18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8E9F87-CBB7-9847-BA21-92C0D7001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Helvetica" pitchFamily="2" charset="0"/>
                <a:ea typeface="Roboto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9EC70FEA-34FC-FC4D-8CFD-00A560A7AF7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62648" y="5599378"/>
            <a:ext cx="4066704" cy="53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914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78621-DBEB-A84E-9E75-AD448FE2A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96227"/>
            <a:ext cx="5157787" cy="1108848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62B8"/>
                </a:solidFill>
                <a:latin typeface="Rockwell" panose="02060603020205020403" pitchFamily="18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92D8E-6EF9-014D-AC83-0F2FF3BA0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F5E64E-6CFF-DD4A-A073-E303F4CC3A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96227"/>
            <a:ext cx="5183188" cy="1108848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62B8"/>
                </a:solidFill>
                <a:latin typeface="Rockwell" panose="02060603020205020403" pitchFamily="18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0ED102-6295-5249-A074-F75BD836A2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DB5034-1496-0149-AD1B-5BBF3317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3A87-2269-EE4A-AAA2-349CEE4A908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528B45-390C-1542-8288-36A6B703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2492F6-50C2-834F-89B7-872294D3B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B189-EC3B-5448-8F48-F2E72328484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CDFA808-D83B-794A-8326-281A51789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662"/>
            <a:ext cx="8114969" cy="557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067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DB5034-1496-0149-AD1B-5BBF3317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3A87-2269-EE4A-AAA2-349CEE4A908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528B45-390C-1542-8288-36A6B703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2492F6-50C2-834F-89B7-872294D3B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B189-EC3B-5448-8F48-F2E72328484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E2F95F90-75A6-7049-8048-D1724D3C9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544761"/>
            <a:ext cx="3932237" cy="36322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5022C6-C075-2040-B2C9-63500C5E1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9509B-CA19-3048-BEB1-3E306D059D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83527"/>
            <a:ext cx="3932238" cy="1161234"/>
          </a:xfrm>
        </p:spPr>
        <p:txBody>
          <a:bodyPr anchor="b">
            <a:normAutofit/>
          </a:bodyPr>
          <a:lstStyle>
            <a:lvl1pPr marL="0" indent="0">
              <a:buNone/>
              <a:defRPr sz="2400" b="1" i="0">
                <a:solidFill>
                  <a:srgbClr val="0062B8"/>
                </a:solidFill>
                <a:latin typeface="Rockwell" panose="02060603020205020403" pitchFamily="18" charset="77"/>
                <a:ea typeface="Roboto Slab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104EEF9C-31B3-8E49-AE41-F5C8EEE49BD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183187" y="1391408"/>
            <a:ext cx="6170613" cy="479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794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hoto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DB5034-1496-0149-AD1B-5BBF3317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3A87-2269-EE4A-AAA2-349CEE4A908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528B45-390C-1542-8288-36A6B703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2492F6-50C2-834F-89B7-872294D3B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B189-EC3B-5448-8F48-F2E72328484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E2F95F90-75A6-7049-8048-D1724D3C9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544761"/>
            <a:ext cx="3932237" cy="36322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5022C6-C075-2040-B2C9-63500C5E1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9509B-CA19-3048-BEB1-3E306D059D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83527"/>
            <a:ext cx="3932238" cy="1161234"/>
          </a:xfrm>
        </p:spPr>
        <p:txBody>
          <a:bodyPr anchor="b">
            <a:normAutofit/>
          </a:bodyPr>
          <a:lstStyle>
            <a:lvl1pPr marL="0" indent="0">
              <a:buNone/>
              <a:defRPr sz="2400" b="1" i="0">
                <a:solidFill>
                  <a:srgbClr val="0062B8"/>
                </a:solidFill>
                <a:latin typeface="Rockwell" panose="02060603020205020403" pitchFamily="18" charset="77"/>
                <a:ea typeface="Roboto Slab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02561DF4-FEB1-314D-B970-781B73FEBE0D}"/>
              </a:ext>
            </a:extLst>
          </p:cNvPr>
          <p:cNvSpPr>
            <a:spLocks noGrp="1"/>
          </p:cNvSpPr>
          <p:nvPr>
            <p:ph type="pic" idx="20"/>
          </p:nvPr>
        </p:nvSpPr>
        <p:spPr>
          <a:xfrm>
            <a:off x="5183187" y="1383527"/>
            <a:ext cx="6170613" cy="479343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710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 Column Title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3BACE19A-9385-F74E-BBE0-06B5C5064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65" y="924337"/>
            <a:ext cx="2574235" cy="50192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3EE6E23-ADFA-8946-973F-1ED0E6DC0C9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333458" y="924336"/>
            <a:ext cx="7020341" cy="50192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308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eft Column Title With 2 Column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3BACE19A-9385-F74E-BBE0-06B5C5064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65" y="924337"/>
            <a:ext cx="2574235" cy="50192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Google Shape;76;p12">
            <a:extLst>
              <a:ext uri="{FF2B5EF4-FFF2-40B4-BE49-F238E27FC236}">
                <a16:creationId xmlns:a16="http://schemas.microsoft.com/office/drawing/2014/main" id="{126B8C6F-A09C-584B-A1DA-445777AAFF11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4333459" y="924336"/>
            <a:ext cx="3401191" cy="50192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85750" rtl="0"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1600" b="0" i="0">
                <a:latin typeface="Helvetica" pitchFamily="2" charset="0"/>
                <a:ea typeface="Roboto" panose="02000000000000000000" pitchFamily="2" charset="0"/>
                <a:cs typeface="Helvetica" pitchFamily="2" charset="0"/>
              </a:defRPr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Google Shape;76;p12">
            <a:extLst>
              <a:ext uri="{FF2B5EF4-FFF2-40B4-BE49-F238E27FC236}">
                <a16:creationId xmlns:a16="http://schemas.microsoft.com/office/drawing/2014/main" id="{CEE1F136-9972-4E4E-B189-5B5A61F9113F}"/>
              </a:ext>
            </a:extLst>
          </p:cNvPr>
          <p:cNvSpPr txBox="1">
            <a:spLocks noGrp="1"/>
          </p:cNvSpPr>
          <p:nvPr>
            <p:ph type="body" idx="13"/>
          </p:nvPr>
        </p:nvSpPr>
        <p:spPr>
          <a:xfrm>
            <a:off x="7952609" y="924336"/>
            <a:ext cx="3401191" cy="50192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85750" rtl="0"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1600" b="0" i="0">
                <a:latin typeface="Helvetica" pitchFamily="2" charset="0"/>
                <a:ea typeface="Roboto" panose="02000000000000000000" pitchFamily="2" charset="0"/>
                <a:cs typeface="Helvetica" pitchFamily="2" charset="0"/>
              </a:defRPr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9649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eft Column Title With 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3890B968-1A4A-A549-AF24-1C1E8BDE95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33461" y="924338"/>
            <a:ext cx="7020339" cy="501926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AF2D051D-66B5-1D45-803D-09CFBC81B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65" y="924337"/>
            <a:ext cx="2574235" cy="50192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513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Place Your Own Title Image">
    <p:bg>
      <p:bgPr>
        <a:solidFill>
          <a:srgbClr val="2258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9218AFA-5AD4-A446-A4BF-1944CD713D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2D20EF-1962-CD49-AA67-CF4162743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 i="0">
                <a:solidFill>
                  <a:schemeClr val="bg1"/>
                </a:solidFill>
                <a:latin typeface="Rockwell" panose="02060603020205020403" pitchFamily="18" charset="77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8E9F87-CBB7-9847-BA21-92C0D7001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Helvetica" pitchFamily="2" charset="0"/>
                <a:ea typeface="Roboto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40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Plain Blu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D20EF-1962-CD49-AA67-CF4162743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 i="0">
                <a:solidFill>
                  <a:schemeClr val="bg1"/>
                </a:solidFill>
                <a:latin typeface="Rockwell" panose="02060603020205020403" pitchFamily="18" charset="77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8E9F87-CBB7-9847-BA21-92C0D7001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44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6BEF4-28C1-3747-84FB-43794789E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>
              <a:defRPr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46785-B009-754D-A40C-7232ADAF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3A87-2269-EE4A-AAA2-349CEE4A908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EB974-F5FB-A242-810D-0116F533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DD935-9E1D-024B-A1F2-B004DB001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B189-EC3B-5448-8F48-F2E72328484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253D626A-2D1E-4C4C-9A23-6C361EB76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662"/>
            <a:ext cx="8114969" cy="557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 i="0">
                <a:latin typeface="Rockwell" panose="02060603020205020403" pitchFamily="18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63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Blue">
    <p:bg>
      <p:bgPr>
        <a:solidFill>
          <a:srgbClr val="0062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BC003-24C1-B64B-BAA2-32F8317B5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3680" y="2608103"/>
            <a:ext cx="733044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FA7883-69A4-894F-AB40-7C2BEBCD9CF0}"/>
              </a:ext>
            </a:extLst>
          </p:cNvPr>
          <p:cNvCxnSpPr>
            <a:cxnSpLocks/>
          </p:cNvCxnSpPr>
          <p:nvPr userDrawn="1"/>
        </p:nvCxnSpPr>
        <p:spPr>
          <a:xfrm>
            <a:off x="2529840" y="2608103"/>
            <a:ext cx="0" cy="1356043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87D8DC7-DCA5-2246-A280-088122B91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9068" y="4353339"/>
            <a:ext cx="2985052" cy="591172"/>
          </a:xfrm>
        </p:spPr>
        <p:txBody>
          <a:bodyPr>
            <a:normAutofit/>
          </a:bodyPr>
          <a:lstStyle>
            <a:lvl1pPr marL="0" indent="0" algn="r">
              <a:buNone/>
              <a:defRPr sz="1800" b="0" i="0">
                <a:solidFill>
                  <a:schemeClr val="bg1"/>
                </a:solidFill>
                <a:latin typeface="Helvetica" pitchFamily="2" charset="0"/>
                <a:ea typeface="Roboto Slab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679E684-0BB8-874F-AC90-245E6E231FE9}"/>
              </a:ext>
            </a:extLst>
          </p:cNvPr>
          <p:cNvSpPr txBox="1">
            <a:spLocks/>
          </p:cNvSpPr>
          <p:nvPr userDrawn="1"/>
        </p:nvSpPr>
        <p:spPr>
          <a:xfrm>
            <a:off x="1356360" y="3161743"/>
            <a:ext cx="1173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+mj-cs"/>
              </a:defRPr>
            </a:lvl1pPr>
          </a:lstStyle>
          <a:p>
            <a:r>
              <a:rPr lang="en-US" sz="20000" dirty="0">
                <a:solidFill>
                  <a:schemeClr val="bg1"/>
                </a:solidFill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947949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uot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BC003-24C1-B64B-BAA2-32F8317B5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3680" y="2608103"/>
            <a:ext cx="733044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0062B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F7C88C1-7063-F843-8929-D91E43E47557}"/>
              </a:ext>
            </a:extLst>
          </p:cNvPr>
          <p:cNvSpPr txBox="1">
            <a:spLocks/>
          </p:cNvSpPr>
          <p:nvPr userDrawn="1"/>
        </p:nvSpPr>
        <p:spPr>
          <a:xfrm>
            <a:off x="1356360" y="3161743"/>
            <a:ext cx="1173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+mj-cs"/>
              </a:defRPr>
            </a:lvl1pPr>
          </a:lstStyle>
          <a:p>
            <a:r>
              <a:rPr lang="en-US" sz="20000" dirty="0">
                <a:solidFill>
                  <a:srgbClr val="0062B8"/>
                </a:solidFill>
              </a:rPr>
              <a:t>“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FA7883-69A4-894F-AB40-7C2BEBCD9CF0}"/>
              </a:ext>
            </a:extLst>
          </p:cNvPr>
          <p:cNvCxnSpPr>
            <a:cxnSpLocks/>
          </p:cNvCxnSpPr>
          <p:nvPr userDrawn="1"/>
        </p:nvCxnSpPr>
        <p:spPr>
          <a:xfrm>
            <a:off x="2529840" y="2608103"/>
            <a:ext cx="0" cy="1356043"/>
          </a:xfrm>
          <a:prstGeom prst="line">
            <a:avLst/>
          </a:prstGeom>
          <a:ln w="15875">
            <a:solidFill>
              <a:srgbClr val="006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87D8DC7-DCA5-2246-A280-088122B91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9068" y="4353339"/>
            <a:ext cx="2985052" cy="591172"/>
          </a:xfrm>
        </p:spPr>
        <p:txBody>
          <a:bodyPr>
            <a:normAutofit/>
          </a:bodyPr>
          <a:lstStyle>
            <a:lvl1pPr marL="0" indent="0" algn="r">
              <a:buNone/>
              <a:defRPr sz="1800" b="0" i="0">
                <a:solidFill>
                  <a:srgbClr val="0062B8"/>
                </a:solidFill>
                <a:latin typeface="Helvetica" pitchFamily="2" charset="0"/>
                <a:ea typeface="Roboto Slab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2230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Text Block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6BEF4-28C1-3747-84FB-43794789E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2386" y="4015417"/>
            <a:ext cx="2445687" cy="244512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i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BB6C04E-D7A0-364D-B60E-D99B41B785DA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8972386" y="1300166"/>
            <a:ext cx="2445687" cy="244512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816C9E5-C229-134F-905F-D94A08E6D2CE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13280" y="1300167"/>
            <a:ext cx="2445687" cy="244512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i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4179027-9FAC-B047-8C74-D7D66490D086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6213281" y="4015416"/>
            <a:ext cx="2445687" cy="244512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3590809-BCCD-EE4C-8E5B-84E2AC997500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3454177" y="4015417"/>
            <a:ext cx="2445687" cy="244512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i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90BFEE2-18A2-7544-94B6-C8991E089ADE}"/>
              </a:ext>
            </a:extLst>
          </p:cNvPr>
          <p:cNvSpPr>
            <a:spLocks noGrp="1"/>
          </p:cNvSpPr>
          <p:nvPr>
            <p:ph type="pic" idx="18"/>
          </p:nvPr>
        </p:nvSpPr>
        <p:spPr>
          <a:xfrm>
            <a:off x="3454177" y="1304021"/>
            <a:ext cx="2445687" cy="244512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949371E-EE33-3C44-9213-517804CFBC64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695072" y="1300167"/>
            <a:ext cx="2445687" cy="244512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i="1">
                <a:solidFill>
                  <a:srgbClr val="59595C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18914321-C9E4-CA42-8280-147E984B7A35}"/>
              </a:ext>
            </a:extLst>
          </p:cNvPr>
          <p:cNvSpPr>
            <a:spLocks noGrp="1"/>
          </p:cNvSpPr>
          <p:nvPr>
            <p:ph type="pic" idx="20"/>
          </p:nvPr>
        </p:nvSpPr>
        <p:spPr>
          <a:xfrm>
            <a:off x="695072" y="4015418"/>
            <a:ext cx="2445687" cy="244512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A15F1DA7-8459-404F-87CE-F27AE934D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662"/>
            <a:ext cx="8114969" cy="557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81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A3A7F-2389-944A-B81C-6920AA1A5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rgbClr val="0062B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9265C-C7AA-B94D-B951-7E13DC8E5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5D634-9E10-0E4B-932C-A7740F9E2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3A87-2269-EE4A-AAA2-349CEE4A908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F8A2B-7CD2-3341-84FE-8A580CE3C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D817F-663A-2C49-B731-3261956BD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B189-EC3B-5448-8F48-F2E723284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5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04BAE-DA31-FC4B-AF75-B9E30F226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83527"/>
            <a:ext cx="5181600" cy="479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5B4DE-663C-4D46-B492-4AB0DD4CF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83527"/>
            <a:ext cx="5181600" cy="479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34028-1E1C-1D46-B1C5-4472A6F5D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3A87-2269-EE4A-AAA2-349CEE4A908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D164F-13F7-0A4D-A000-5F5AA0987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6F37C-9CEA-E245-8318-BBCC836A7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B189-EC3B-5448-8F48-F2E72328484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7AC4B16-4357-FE4E-AF1F-FDD7F220C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662"/>
            <a:ext cx="8114969" cy="557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268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ADD0BC-25A1-6E48-BB91-9BC5FF568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662"/>
            <a:ext cx="8114969" cy="557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CF2B1-5948-3247-91E1-EDA7AC83C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11965"/>
            <a:ext cx="10515600" cy="4864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2827B-E079-6042-9436-956CE4D868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03A87-2269-EE4A-AAA2-349CEE4A908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4DBFC-C6B2-4847-A83E-36CC850F79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7E531-26EA-9C48-9262-9A369D13C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9B189-EC3B-5448-8F48-F2E723284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9" r:id="rId2"/>
    <p:sldLayoutId id="2147483680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8" r:id="rId14"/>
    <p:sldLayoutId id="2147483677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bg1"/>
          </a:solidFill>
          <a:latin typeface="Rockwell" panose="02060603020205020403" pitchFamily="18" charset="77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59595C"/>
          </a:solidFill>
          <a:latin typeface="Helvetica" pitchFamily="2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rgbClr val="59595C"/>
          </a:solidFill>
          <a:latin typeface="Helvetica" pitchFamily="2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59595C"/>
          </a:solidFill>
          <a:latin typeface="Helvetica" pitchFamily="2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59595C"/>
          </a:solidFill>
          <a:latin typeface="Helvetica" pitchFamily="2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59595C"/>
          </a:solidFill>
          <a:latin typeface="Helvetica" pitchFamily="2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6844-1249-7341-815D-F170320BE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681" y="1122363"/>
            <a:ext cx="10957302" cy="2387600"/>
          </a:xfrm>
        </p:spPr>
        <p:txBody>
          <a:bodyPr>
            <a:normAutofit/>
          </a:bodyPr>
          <a:lstStyle/>
          <a:p>
            <a:r>
              <a:rPr lang="en-US" sz="4400" b="0" dirty="0"/>
              <a:t>Forecasting Ride-hailing Across Multiple Model Frameworks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4F551-2952-3A4B-8FA5-B1308D7382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Christopher Day</a:t>
            </a:r>
          </a:p>
          <a:p>
            <a:r>
              <a:rPr lang="en-US" sz="2400" dirty="0"/>
              <a:t>Greg Macfarlane, PhD PE</a:t>
            </a:r>
          </a:p>
        </p:txBody>
      </p:sp>
    </p:spTree>
    <p:extLst>
      <p:ext uri="{BB962C8B-B14F-4D97-AF65-F5344CB8AC3E}">
        <p14:creationId xmlns:p14="http://schemas.microsoft.com/office/powerpoint/2010/main" val="3293472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887A580-7A95-C648-A91C-96E7AD248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Ride Hail Utilization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8E80B38-C1BB-4F16-AC80-EBCC714C0C1A}"/>
              </a:ext>
            </a:extLst>
          </p:cNvPr>
          <p:cNvSpPr txBox="1">
            <a:spLocks/>
          </p:cNvSpPr>
          <p:nvPr/>
        </p:nvSpPr>
        <p:spPr>
          <a:xfrm>
            <a:off x="838200" y="1558808"/>
            <a:ext cx="4203583" cy="1108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rgbClr val="0062B8"/>
                </a:solidFill>
                <a:latin typeface="Rockwell" panose="02060603020205020403" pitchFamily="18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Percent Ride Hail Time Utilization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01C341D2-96BD-4140-AC63-4126F93320C6}"/>
              </a:ext>
            </a:extLst>
          </p:cNvPr>
          <p:cNvSpPr txBox="1">
            <a:spLocks/>
          </p:cNvSpPr>
          <p:nvPr/>
        </p:nvSpPr>
        <p:spPr>
          <a:xfrm>
            <a:off x="1102872" y="2505075"/>
            <a:ext cx="3358995" cy="3219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952 driver shifts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Vastly different by BEAM mode choice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Explains difference in ridership and wait times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RHMode</a:t>
            </a:r>
            <a:r>
              <a:rPr lang="en-US" dirty="0">
                <a:solidFill>
                  <a:schemeClr val="tx1"/>
                </a:solidFill>
              </a:rPr>
              <a:t> ridership would be higher with more ride hail vehicles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Wait times would be lower with more ride hail vehicles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algn="ctr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122891-211D-4AA6-EF22-FBE7DF7836AE}"/>
              </a:ext>
            </a:extLst>
          </p:cNvPr>
          <p:cNvSpPr txBox="1"/>
          <p:nvPr/>
        </p:nvSpPr>
        <p:spPr>
          <a:xfrm>
            <a:off x="6383950" y="4946630"/>
            <a:ext cx="48366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Percent of total ride hail time available by total ride hail travel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D40150-7053-DAAC-169A-E371F6A87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576" y="2361940"/>
            <a:ext cx="4568158" cy="265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461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3CD1C-22CA-0E46-ABD9-97C52750A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to Ride Hail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2439F723-59BE-ED95-0C61-6EE44158FC04}"/>
              </a:ext>
            </a:extLst>
          </p:cNvPr>
          <p:cNvSpPr txBox="1">
            <a:spLocks/>
          </p:cNvSpPr>
          <p:nvPr/>
        </p:nvSpPr>
        <p:spPr>
          <a:xfrm>
            <a:off x="353427" y="2120514"/>
            <a:ext cx="2966616" cy="3219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Division of agents who switch from one mode to ride hail modes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~75% from car type modes (car, </a:t>
            </a:r>
            <a:r>
              <a:rPr lang="en-US" dirty="0" err="1">
                <a:solidFill>
                  <a:schemeClr val="bg1"/>
                </a:solidFill>
              </a:rPr>
              <a:t>hov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14%-17% from walk modes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Why so many car?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algn="ctr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63EA51-A0D9-E84B-5A91-61C1C7E4C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914" y="677883"/>
            <a:ext cx="7192160" cy="5102131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A0962CD-9D52-BB13-042A-C79FB8EE7F49}"/>
              </a:ext>
            </a:extLst>
          </p:cNvPr>
          <p:cNvGrpSpPr/>
          <p:nvPr/>
        </p:nvGrpSpPr>
        <p:grpSpPr>
          <a:xfrm>
            <a:off x="4276271" y="1328255"/>
            <a:ext cx="637563" cy="2417428"/>
            <a:chOff x="4035105" y="1551963"/>
            <a:chExt cx="637563" cy="2417428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9DBD972-4924-3BC8-A6E8-A700AA2CDF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5105" y="1551963"/>
              <a:ext cx="0" cy="2417428"/>
            </a:xfrm>
            <a:prstGeom prst="line">
              <a:avLst/>
            </a:prstGeom>
            <a:ln w="28575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7AA9190-110A-8251-A6CD-8B0FF728587D}"/>
                </a:ext>
              </a:extLst>
            </p:cNvPr>
            <p:cNvCxnSpPr/>
            <p:nvPr/>
          </p:nvCxnSpPr>
          <p:spPr>
            <a:xfrm>
              <a:off x="4035105" y="1551963"/>
              <a:ext cx="63756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85CE8A7-9DD6-FF25-FC13-FEB46CA58DA9}"/>
                </a:ext>
              </a:extLst>
            </p:cNvPr>
            <p:cNvCxnSpPr/>
            <p:nvPr/>
          </p:nvCxnSpPr>
          <p:spPr>
            <a:xfrm>
              <a:off x="4035105" y="3969391"/>
              <a:ext cx="63756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501FFF2-7E5C-7F40-6DB9-1CE9B1DA9A8C}"/>
              </a:ext>
            </a:extLst>
          </p:cNvPr>
          <p:cNvSpPr txBox="1"/>
          <p:nvPr/>
        </p:nvSpPr>
        <p:spPr>
          <a:xfrm rot="16200000">
            <a:off x="3363903" y="2588498"/>
            <a:ext cx="1528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/>
                </a:solidFill>
              </a:rPr>
              <a:t>~75% Car Modes</a:t>
            </a:r>
          </a:p>
        </p:txBody>
      </p:sp>
    </p:spTree>
    <p:extLst>
      <p:ext uri="{BB962C8B-B14F-4D97-AF65-F5344CB8AC3E}">
        <p14:creationId xmlns:p14="http://schemas.microsoft.com/office/powerpoint/2010/main" val="688894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A6C90-AC4E-A1D4-A61E-3412727BA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457C0-3188-87EF-9EA6-69AEDEDC0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B0AFF9-DE44-8B3C-E4B9-26308EA5DDD0}"/>
              </a:ext>
            </a:extLst>
          </p:cNvPr>
          <p:cNvSpPr txBox="1">
            <a:spLocks/>
          </p:cNvSpPr>
          <p:nvPr/>
        </p:nvSpPr>
        <p:spPr>
          <a:xfrm>
            <a:off x="359719" y="1542957"/>
            <a:ext cx="2727498" cy="455874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Sankey Diagram of how agents switch to ride hail across each iteration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wRH</a:t>
            </a:r>
            <a:r>
              <a:rPr lang="en-US" dirty="0">
                <a:solidFill>
                  <a:schemeClr val="tx1"/>
                </a:solidFill>
              </a:rPr>
              <a:t>-All-All scenario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Constructed by plans file (“No Mode” represents the clearing of modes)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Many Car users switch to Walk or No Mode before Ride Hail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algn="ctr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FE42C25-3474-E7EF-BCA8-AFCDAD978983}"/>
              </a:ext>
            </a:extLst>
          </p:cNvPr>
          <p:cNvSpPr txBox="1">
            <a:spLocks/>
          </p:cNvSpPr>
          <p:nvPr/>
        </p:nvSpPr>
        <p:spPr>
          <a:xfrm>
            <a:off x="629463" y="280974"/>
            <a:ext cx="2144217" cy="1108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rgbClr val="0062B8"/>
                </a:solidFill>
                <a:latin typeface="Rockwell" panose="02060603020205020403" pitchFamily="18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Switch to Ride Hail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00AD4E-71D5-3ED2-5B50-883D627DA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217" y="280974"/>
            <a:ext cx="9097770" cy="599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520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3CD1C-22CA-0E46-ABD9-97C52750A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to Walk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19905C69-B5DF-FDFD-C23B-CA18628EFB34}"/>
              </a:ext>
            </a:extLst>
          </p:cNvPr>
          <p:cNvSpPr txBox="1">
            <a:spLocks/>
          </p:cNvSpPr>
          <p:nvPr/>
        </p:nvSpPr>
        <p:spPr>
          <a:xfrm>
            <a:off x="353427" y="2120514"/>
            <a:ext cx="2966616" cy="3219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Diagram of agents who switch to walk by hour of 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AsimBeamAll:PPL</a:t>
            </a:r>
            <a:r>
              <a:rPr lang="en-US" dirty="0">
                <a:solidFill>
                  <a:schemeClr val="bg1"/>
                </a:solidFill>
              </a:rPr>
              <a:t> scenario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100s of cumulative car trips switch to walk by end of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Hours 26-29: potential agents who get “stuck” and don’t finish their day</a:t>
            </a:r>
          </a:p>
          <a:p>
            <a:pPr marL="342900" indent="-342900" algn="ctr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2919F2-9F03-685D-2BA7-B32BFBEEB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400" y="571150"/>
            <a:ext cx="7424173" cy="525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391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BF7B9-46E4-1844-894C-B32C373C9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12615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E0772B-EE5D-7C4B-9900-497145497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Choice Combination Scenarios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34260-245C-0962-EB5F-B539F2AAD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2024062"/>
            <a:ext cx="67818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402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32910-709C-2B41-9287-4856C9AECE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85107E9-F38C-C260-03A2-2188F3A4D3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Ridership</a:t>
            </a:r>
          </a:p>
          <a:p>
            <a:r>
              <a:rPr lang="en-US" dirty="0"/>
              <a:t>Wait Times</a:t>
            </a:r>
          </a:p>
        </p:txBody>
      </p:sp>
    </p:spTree>
    <p:extLst>
      <p:ext uri="{BB962C8B-B14F-4D97-AF65-F5344CB8AC3E}">
        <p14:creationId xmlns:p14="http://schemas.microsoft.com/office/powerpoint/2010/main" val="4089000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1CC5E-B229-8646-8965-54F84CE53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n-US" dirty="0"/>
              <a:t>Percent Ride Hail Ridership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887A580-7A95-C648-A91C-96E7AD248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Ride Hail Ridership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52BB0F-DB2E-33BE-C83C-D3DF54BDA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354" y="2264616"/>
            <a:ext cx="672465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846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1CC5E-B229-8646-8965-54F84CE53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n-US" dirty="0"/>
              <a:t>Percent Ride Hail Ridership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887A580-7A95-C648-A91C-96E7AD248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Ride Hail Ridership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AFAA4D-DA1F-62AF-BA76-A6452CF7F1E8}"/>
              </a:ext>
            </a:extLst>
          </p:cNvPr>
          <p:cNvSpPr txBox="1">
            <a:spLocks/>
          </p:cNvSpPr>
          <p:nvPr/>
        </p:nvSpPr>
        <p:spPr>
          <a:xfrm>
            <a:off x="104875" y="2330769"/>
            <a:ext cx="3358995" cy="3219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r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 Ridership affected significantly by BEAM mode choice structure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marL="342900" indent="-342900" algn="ctr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4691B5B-C270-605B-A01A-123350E8EE4A}"/>
              </a:ext>
            </a:extLst>
          </p:cNvPr>
          <p:cNvSpPr/>
          <p:nvPr/>
        </p:nvSpPr>
        <p:spPr>
          <a:xfrm>
            <a:off x="9773176" y="2681710"/>
            <a:ext cx="562062" cy="46601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01D42B-8D8E-A3D4-5711-A82483291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354" y="2268585"/>
            <a:ext cx="6724650" cy="2743200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FCC4CBD-F01C-12FC-7BF4-F8E8F42A675D}"/>
              </a:ext>
            </a:extLst>
          </p:cNvPr>
          <p:cNvSpPr/>
          <p:nvPr/>
        </p:nvSpPr>
        <p:spPr>
          <a:xfrm>
            <a:off x="3614408" y="2689741"/>
            <a:ext cx="7278157" cy="418454"/>
          </a:xfrm>
          <a:prstGeom prst="roundRect">
            <a:avLst/>
          </a:prstGeom>
          <a:solidFill>
            <a:schemeClr val="tx2">
              <a:lumMod val="10000"/>
              <a:lumOff val="9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8DAD85-1D55-06F0-0901-6421B05A84E4}"/>
              </a:ext>
            </a:extLst>
          </p:cNvPr>
          <p:cNvSpPr txBox="1"/>
          <p:nvPr/>
        </p:nvSpPr>
        <p:spPr>
          <a:xfrm>
            <a:off x="3451052" y="2733758"/>
            <a:ext cx="1046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None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DC816E8-A19E-7623-3DAF-862FF568BE55}"/>
              </a:ext>
            </a:extLst>
          </p:cNvPr>
          <p:cNvSpPr/>
          <p:nvPr/>
        </p:nvSpPr>
        <p:spPr>
          <a:xfrm>
            <a:off x="3614410" y="4025725"/>
            <a:ext cx="7278157" cy="862549"/>
          </a:xfrm>
          <a:prstGeom prst="roundRect">
            <a:avLst/>
          </a:prstGeom>
          <a:solidFill>
            <a:schemeClr val="accent5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58AB8A-87C8-149D-573B-71E8F5E839CC}"/>
              </a:ext>
            </a:extLst>
          </p:cNvPr>
          <p:cNvSpPr txBox="1"/>
          <p:nvPr/>
        </p:nvSpPr>
        <p:spPr>
          <a:xfrm>
            <a:off x="3533624" y="4281037"/>
            <a:ext cx="1100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5"/>
                </a:solidFill>
              </a:rPr>
              <a:t>All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CB95D0F-2862-A7CF-6CB0-48387F423EB2}"/>
              </a:ext>
            </a:extLst>
          </p:cNvPr>
          <p:cNvSpPr/>
          <p:nvPr/>
        </p:nvSpPr>
        <p:spPr>
          <a:xfrm>
            <a:off x="3614410" y="3150738"/>
            <a:ext cx="7278155" cy="856898"/>
          </a:xfrm>
          <a:prstGeom prst="roundRect">
            <a:avLst/>
          </a:prstGeom>
          <a:solidFill>
            <a:schemeClr val="accent3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9A32D4-C5E5-359E-2E97-87E2A3211BD6}"/>
              </a:ext>
            </a:extLst>
          </p:cNvPr>
          <p:cNvSpPr txBox="1"/>
          <p:nvPr/>
        </p:nvSpPr>
        <p:spPr>
          <a:xfrm>
            <a:off x="3422613" y="3321489"/>
            <a:ext cx="1127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accent3"/>
                </a:solidFill>
              </a:rPr>
              <a:t>RideHail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107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1CC5E-B229-8646-8965-54F84CE53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n-US" dirty="0"/>
              <a:t>Percent Ride Hail Ridership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887A580-7A95-C648-A91C-96E7AD248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Ride Hail Ridership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AFAA4D-DA1F-62AF-BA76-A6452CF7F1E8}"/>
              </a:ext>
            </a:extLst>
          </p:cNvPr>
          <p:cNvSpPr txBox="1">
            <a:spLocks/>
          </p:cNvSpPr>
          <p:nvPr/>
        </p:nvSpPr>
        <p:spPr>
          <a:xfrm>
            <a:off x="104876" y="2330769"/>
            <a:ext cx="3184252" cy="3219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tx1"/>
                </a:solidFill>
              </a:rPr>
              <a:t>2.   Ridership is not affected by ride hail in the initial plans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marL="342900" indent="-342900" algn="ctr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1BE2A01-6880-B3DB-0634-9269E16AD05C}"/>
              </a:ext>
            </a:extLst>
          </p:cNvPr>
          <p:cNvCxnSpPr/>
          <p:nvPr/>
        </p:nvCxnSpPr>
        <p:spPr>
          <a:xfrm>
            <a:off x="4463690" y="2744514"/>
            <a:ext cx="0" cy="369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B73F9E-3F82-C777-48A4-E6AAEFB0780F}"/>
              </a:ext>
            </a:extLst>
          </p:cNvPr>
          <p:cNvCxnSpPr>
            <a:cxnSpLocks/>
          </p:cNvCxnSpPr>
          <p:nvPr/>
        </p:nvCxnSpPr>
        <p:spPr>
          <a:xfrm flipH="1">
            <a:off x="4463690" y="3190068"/>
            <a:ext cx="9039" cy="7503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38AFCB9-0459-D8D9-75B5-DD3B76B1567C}"/>
              </a:ext>
            </a:extLst>
          </p:cNvPr>
          <p:cNvCxnSpPr>
            <a:cxnSpLocks/>
          </p:cNvCxnSpPr>
          <p:nvPr/>
        </p:nvCxnSpPr>
        <p:spPr>
          <a:xfrm flipH="1">
            <a:off x="4472729" y="4054254"/>
            <a:ext cx="9039" cy="7503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65AF5414-4846-38EB-B9A4-51C2D1FFFF09}"/>
              </a:ext>
            </a:extLst>
          </p:cNvPr>
          <p:cNvSpPr txBox="1"/>
          <p:nvPr/>
        </p:nvSpPr>
        <p:spPr>
          <a:xfrm rot="16200000">
            <a:off x="3407757" y="3532856"/>
            <a:ext cx="1528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/>
                </a:solidFill>
              </a:rPr>
              <a:t>Without Ride Hail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2AE0DAC-4A66-2268-AF7E-1BA1300E9C5A}"/>
              </a:ext>
            </a:extLst>
          </p:cNvPr>
          <p:cNvSpPr txBox="1"/>
          <p:nvPr/>
        </p:nvSpPr>
        <p:spPr>
          <a:xfrm rot="5400000">
            <a:off x="10317203" y="3672972"/>
            <a:ext cx="1528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With Ride Hail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76CF39-5746-59F9-CC48-0C128CB41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234" y="2250183"/>
            <a:ext cx="6724650" cy="2743200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0703126-0D1A-8461-FA46-C2FB2ACF0FD5}"/>
              </a:ext>
            </a:extLst>
          </p:cNvPr>
          <p:cNvSpPr/>
          <p:nvPr/>
        </p:nvSpPr>
        <p:spPr>
          <a:xfrm rot="10800000">
            <a:off x="4341532" y="2673404"/>
            <a:ext cx="6546934" cy="175189"/>
          </a:xfrm>
          <a:prstGeom prst="roundRect">
            <a:avLst/>
          </a:prstGeom>
          <a:solidFill>
            <a:schemeClr val="accent4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4B18209-F526-D2F6-F584-A23B4A2C6BAF}"/>
              </a:ext>
            </a:extLst>
          </p:cNvPr>
          <p:cNvSpPr/>
          <p:nvPr/>
        </p:nvSpPr>
        <p:spPr>
          <a:xfrm rot="10800000">
            <a:off x="4341531" y="3097919"/>
            <a:ext cx="6559148" cy="430333"/>
          </a:xfrm>
          <a:prstGeom prst="roundRect">
            <a:avLst/>
          </a:prstGeom>
          <a:solidFill>
            <a:schemeClr val="accent4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8588E9F-ECDF-43B7-B338-B8BACA616AF5}"/>
              </a:ext>
            </a:extLst>
          </p:cNvPr>
          <p:cNvSpPr/>
          <p:nvPr/>
        </p:nvSpPr>
        <p:spPr>
          <a:xfrm rot="10800000">
            <a:off x="4341529" y="3984560"/>
            <a:ext cx="6559150" cy="388500"/>
          </a:xfrm>
          <a:prstGeom prst="roundRect">
            <a:avLst/>
          </a:prstGeom>
          <a:solidFill>
            <a:schemeClr val="accent4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E6CE446-3EAF-DC14-295A-0423AD15D50D}"/>
              </a:ext>
            </a:extLst>
          </p:cNvPr>
          <p:cNvSpPr/>
          <p:nvPr/>
        </p:nvSpPr>
        <p:spPr>
          <a:xfrm>
            <a:off x="4341534" y="2894033"/>
            <a:ext cx="6546933" cy="177979"/>
          </a:xfrm>
          <a:prstGeom prst="roundRect">
            <a:avLst/>
          </a:prstGeom>
          <a:solidFill>
            <a:schemeClr val="tx2">
              <a:lumMod val="10000"/>
              <a:lumOff val="90000"/>
              <a:alpha val="2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4B1B91C-2713-01ED-A2CB-3C4FFDB8F7B4}"/>
              </a:ext>
            </a:extLst>
          </p:cNvPr>
          <p:cNvSpPr/>
          <p:nvPr/>
        </p:nvSpPr>
        <p:spPr>
          <a:xfrm>
            <a:off x="4341534" y="3541728"/>
            <a:ext cx="6546933" cy="431496"/>
          </a:xfrm>
          <a:prstGeom prst="roundRect">
            <a:avLst/>
          </a:prstGeom>
          <a:solidFill>
            <a:schemeClr val="tx2">
              <a:lumMod val="10000"/>
              <a:lumOff val="90000"/>
              <a:alpha val="2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249E2C1-7092-9FA2-3F1B-33E6C70AA25C}"/>
              </a:ext>
            </a:extLst>
          </p:cNvPr>
          <p:cNvSpPr/>
          <p:nvPr/>
        </p:nvSpPr>
        <p:spPr>
          <a:xfrm>
            <a:off x="4341534" y="4398967"/>
            <a:ext cx="6546933" cy="431496"/>
          </a:xfrm>
          <a:prstGeom prst="roundRect">
            <a:avLst/>
          </a:prstGeom>
          <a:solidFill>
            <a:schemeClr val="tx2">
              <a:lumMod val="10000"/>
              <a:lumOff val="90000"/>
              <a:alpha val="2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167362-6D88-B081-BB76-1E85DF3DB17E}"/>
              </a:ext>
            </a:extLst>
          </p:cNvPr>
          <p:cNvSpPr/>
          <p:nvPr/>
        </p:nvSpPr>
        <p:spPr>
          <a:xfrm>
            <a:off x="10888467" y="2886328"/>
            <a:ext cx="338173" cy="1918228"/>
          </a:xfrm>
          <a:prstGeom prst="rect">
            <a:avLst/>
          </a:prstGeom>
          <a:solidFill>
            <a:schemeClr val="tx2">
              <a:lumMod val="10000"/>
              <a:lumOff val="90000"/>
              <a:alpha val="2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EBACDD2-3B62-DC93-0E1A-E89647C21FEA}"/>
              </a:ext>
            </a:extLst>
          </p:cNvPr>
          <p:cNvSpPr/>
          <p:nvPr/>
        </p:nvSpPr>
        <p:spPr>
          <a:xfrm rot="10800000">
            <a:off x="4030287" y="2661025"/>
            <a:ext cx="311242" cy="2169437"/>
          </a:xfrm>
          <a:prstGeom prst="roundRect">
            <a:avLst/>
          </a:prstGeom>
          <a:solidFill>
            <a:schemeClr val="accent4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952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1CC5E-B229-8646-8965-54F84CE53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n-US" dirty="0"/>
              <a:t>Percent Ride Hail Ridership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887A580-7A95-C648-A91C-96E7AD248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Ride Hail Ridership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AFAA4D-DA1F-62AF-BA76-A6452CF7F1E8}"/>
              </a:ext>
            </a:extLst>
          </p:cNvPr>
          <p:cNvSpPr txBox="1">
            <a:spLocks/>
          </p:cNvSpPr>
          <p:nvPr/>
        </p:nvSpPr>
        <p:spPr>
          <a:xfrm>
            <a:off x="104875" y="2330769"/>
            <a:ext cx="3358995" cy="3219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tx1"/>
                </a:solidFill>
              </a:rPr>
              <a:t>3.  Using path, person, and location estimates more ridership than path</a:t>
            </a:r>
          </a:p>
          <a:p>
            <a:pPr marL="342900" indent="-342900" algn="r">
              <a:buAutoNum type="arabicPeriod" startAt="4"/>
            </a:pPr>
            <a:r>
              <a:rPr lang="en-US" dirty="0">
                <a:solidFill>
                  <a:schemeClr val="tx1"/>
                </a:solidFill>
              </a:rPr>
              <a:t>Lack of person attributes make pooled and transit ride hail less appealing</a:t>
            </a:r>
          </a:p>
          <a:p>
            <a:pPr algn="r"/>
            <a:endParaRPr lang="en-US" b="1" dirty="0">
              <a:solidFill>
                <a:schemeClr val="tx1"/>
              </a:solidFill>
            </a:endParaRPr>
          </a:p>
          <a:p>
            <a:pPr marL="342900" indent="-342900" algn="ctr">
              <a:buFont typeface="+mj-lt"/>
              <a:buAutoNum type="arabicPeriod"/>
            </a:pP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D3DFEA-FFA1-1463-C56D-BF62FE6FF535}"/>
              </a:ext>
            </a:extLst>
          </p:cNvPr>
          <p:cNvSpPr txBox="1"/>
          <p:nvPr/>
        </p:nvSpPr>
        <p:spPr>
          <a:xfrm rot="5400000">
            <a:off x="10456776" y="3714532"/>
            <a:ext cx="1528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/>
                </a:solidFill>
              </a:rPr>
              <a:t>Path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ED3E84-7D17-6A0A-506F-E15DED6FC6C4}"/>
              </a:ext>
            </a:extLst>
          </p:cNvPr>
          <p:cNvSpPr txBox="1"/>
          <p:nvPr/>
        </p:nvSpPr>
        <p:spPr>
          <a:xfrm rot="16200000">
            <a:off x="3208416" y="3823461"/>
            <a:ext cx="1528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Path, Person, Location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421BAE-DA77-77E3-E849-14373A188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354" y="2264616"/>
            <a:ext cx="6724650" cy="2743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DC0D2D2-158D-3DD5-E6CC-4726514A0BD9}"/>
              </a:ext>
            </a:extLst>
          </p:cNvPr>
          <p:cNvSpPr/>
          <p:nvPr/>
        </p:nvSpPr>
        <p:spPr>
          <a:xfrm>
            <a:off x="4318709" y="3106092"/>
            <a:ext cx="6555940" cy="214958"/>
          </a:xfrm>
          <a:prstGeom prst="rect">
            <a:avLst/>
          </a:prstGeom>
          <a:solidFill>
            <a:schemeClr val="accent5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203763-A09C-9706-D657-9C9F608FE1F9}"/>
              </a:ext>
            </a:extLst>
          </p:cNvPr>
          <p:cNvSpPr/>
          <p:nvPr/>
        </p:nvSpPr>
        <p:spPr>
          <a:xfrm>
            <a:off x="4318709" y="3536454"/>
            <a:ext cx="6555940" cy="214958"/>
          </a:xfrm>
          <a:prstGeom prst="rect">
            <a:avLst/>
          </a:prstGeom>
          <a:solidFill>
            <a:schemeClr val="accent5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4E5090-0818-FCFF-9E50-9D797C887B1A}"/>
              </a:ext>
            </a:extLst>
          </p:cNvPr>
          <p:cNvSpPr/>
          <p:nvPr/>
        </p:nvSpPr>
        <p:spPr>
          <a:xfrm>
            <a:off x="4318709" y="4010617"/>
            <a:ext cx="6555940" cy="214958"/>
          </a:xfrm>
          <a:prstGeom prst="rect">
            <a:avLst/>
          </a:prstGeom>
          <a:solidFill>
            <a:schemeClr val="accent5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1B719E-082A-8090-2396-D33ECBAA1A7F}"/>
              </a:ext>
            </a:extLst>
          </p:cNvPr>
          <p:cNvSpPr/>
          <p:nvPr/>
        </p:nvSpPr>
        <p:spPr>
          <a:xfrm>
            <a:off x="4304617" y="4452173"/>
            <a:ext cx="6555940" cy="214958"/>
          </a:xfrm>
          <a:prstGeom prst="rect">
            <a:avLst/>
          </a:prstGeom>
          <a:solidFill>
            <a:schemeClr val="accent5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12FA9A-2689-1CA4-BFFD-9842CEA6ABF3}"/>
              </a:ext>
            </a:extLst>
          </p:cNvPr>
          <p:cNvSpPr/>
          <p:nvPr/>
        </p:nvSpPr>
        <p:spPr>
          <a:xfrm>
            <a:off x="10874341" y="3096739"/>
            <a:ext cx="722217" cy="1570392"/>
          </a:xfrm>
          <a:prstGeom prst="rect">
            <a:avLst/>
          </a:prstGeom>
          <a:solidFill>
            <a:schemeClr val="accent5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F52E08-6A0E-A7CA-4349-2597827CA0ED}"/>
              </a:ext>
            </a:extLst>
          </p:cNvPr>
          <p:cNvSpPr/>
          <p:nvPr/>
        </p:nvSpPr>
        <p:spPr>
          <a:xfrm>
            <a:off x="4342258" y="3329154"/>
            <a:ext cx="6555940" cy="222120"/>
          </a:xfrm>
          <a:prstGeom prst="rect">
            <a:avLst/>
          </a:prstGeom>
          <a:solidFill>
            <a:schemeClr val="tx2">
              <a:lumMod val="10000"/>
              <a:lumOff val="9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451640-D26F-6D98-A02A-A23CDA072F8E}"/>
              </a:ext>
            </a:extLst>
          </p:cNvPr>
          <p:cNvSpPr/>
          <p:nvPr/>
        </p:nvSpPr>
        <p:spPr>
          <a:xfrm>
            <a:off x="4332493" y="3792300"/>
            <a:ext cx="6555940" cy="222120"/>
          </a:xfrm>
          <a:prstGeom prst="rect">
            <a:avLst/>
          </a:prstGeom>
          <a:solidFill>
            <a:schemeClr val="tx2">
              <a:lumMod val="10000"/>
              <a:lumOff val="9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43655D-0AB9-39E8-52AF-7E3A659FF6DE}"/>
              </a:ext>
            </a:extLst>
          </p:cNvPr>
          <p:cNvSpPr/>
          <p:nvPr/>
        </p:nvSpPr>
        <p:spPr>
          <a:xfrm>
            <a:off x="4311404" y="4220476"/>
            <a:ext cx="6555940" cy="222120"/>
          </a:xfrm>
          <a:prstGeom prst="rect">
            <a:avLst/>
          </a:prstGeom>
          <a:solidFill>
            <a:schemeClr val="tx2">
              <a:lumMod val="10000"/>
              <a:lumOff val="9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814537-2E7A-F16D-91BB-5DDA12994C35}"/>
              </a:ext>
            </a:extLst>
          </p:cNvPr>
          <p:cNvSpPr/>
          <p:nvPr/>
        </p:nvSpPr>
        <p:spPr>
          <a:xfrm>
            <a:off x="4318709" y="4664533"/>
            <a:ext cx="6555940" cy="222120"/>
          </a:xfrm>
          <a:prstGeom prst="rect">
            <a:avLst/>
          </a:prstGeom>
          <a:solidFill>
            <a:schemeClr val="tx2">
              <a:lumMod val="10000"/>
              <a:lumOff val="9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99A38E-5DF5-85DE-9A83-084E843A635C}"/>
              </a:ext>
            </a:extLst>
          </p:cNvPr>
          <p:cNvSpPr/>
          <p:nvPr/>
        </p:nvSpPr>
        <p:spPr>
          <a:xfrm>
            <a:off x="3627864" y="3329154"/>
            <a:ext cx="722217" cy="1557499"/>
          </a:xfrm>
          <a:prstGeom prst="rect">
            <a:avLst/>
          </a:prstGeom>
          <a:solidFill>
            <a:schemeClr val="tx2">
              <a:lumMod val="10000"/>
              <a:lumOff val="9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260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E0772B-EE5D-7C4B-9900-497145497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Ride Hail Wait Times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460191F-1090-321C-A337-A8A61B5D196D}"/>
              </a:ext>
            </a:extLst>
          </p:cNvPr>
          <p:cNvSpPr txBox="1">
            <a:spLocks/>
          </p:cNvSpPr>
          <p:nvPr/>
        </p:nvSpPr>
        <p:spPr>
          <a:xfrm>
            <a:off x="188709" y="1536902"/>
            <a:ext cx="3888341" cy="1108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rgbClr val="0062B8"/>
                </a:solidFill>
                <a:latin typeface="Rockwell" panose="02060603020205020403" pitchFamily="18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Wait Time Violin Plots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102EB56-F58A-5B24-1FF1-7AAC946EFF73}"/>
              </a:ext>
            </a:extLst>
          </p:cNvPr>
          <p:cNvSpPr txBox="1">
            <a:spLocks/>
          </p:cNvSpPr>
          <p:nvPr/>
        </p:nvSpPr>
        <p:spPr>
          <a:xfrm>
            <a:off x="453381" y="2483169"/>
            <a:ext cx="3358995" cy="32192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59595C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Dependent on BEAM mode choice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None – Smallest Mean, Largest Range, Bottom Heavy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AllModes</a:t>
            </a:r>
            <a:r>
              <a:rPr lang="en-US" dirty="0">
                <a:solidFill>
                  <a:schemeClr val="tx1"/>
                </a:solidFill>
              </a:rPr>
              <a:t> – Even Spread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RHModes</a:t>
            </a:r>
            <a:r>
              <a:rPr lang="en-US" dirty="0">
                <a:solidFill>
                  <a:schemeClr val="tx1"/>
                </a:solidFill>
              </a:rPr>
              <a:t> – Top Heavy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Not significantly affected by input plans or utility parameters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But greater max wait time when ride hail in initial plans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All wait times under 25 minutes (greater than that may have induced replanning)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Function of ride hail utilization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algn="ctr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0A9F90-668F-0AE1-ABA2-A7379E823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048" y="1035663"/>
            <a:ext cx="7819151" cy="541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955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32910-709C-2B41-9287-4856C9AECE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Deeper Look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85107E9-F38C-C260-03A2-2188F3A4D3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Utilization</a:t>
            </a:r>
          </a:p>
          <a:p>
            <a:r>
              <a:rPr lang="en-US" dirty="0"/>
              <a:t>Switch to Ride Hail</a:t>
            </a:r>
          </a:p>
          <a:p>
            <a:r>
              <a:rPr lang="en-US" dirty="0"/>
              <a:t>Switch to Walk</a:t>
            </a:r>
          </a:p>
        </p:txBody>
      </p:sp>
    </p:spTree>
    <p:extLst>
      <p:ext uri="{BB962C8B-B14F-4D97-AF65-F5344CB8AC3E}">
        <p14:creationId xmlns:p14="http://schemas.microsoft.com/office/powerpoint/2010/main" val="3680656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YU">
      <a:dk1>
        <a:srgbClr val="000000"/>
      </a:dk1>
      <a:lt1>
        <a:srgbClr val="FFFFFF"/>
      </a:lt1>
      <a:dk2>
        <a:srgbClr val="002E5D"/>
      </a:dk2>
      <a:lt2>
        <a:srgbClr val="BDD6E6"/>
      </a:lt2>
      <a:accent1>
        <a:srgbClr val="003CA5"/>
      </a:accent1>
      <a:accent2>
        <a:srgbClr val="A39382"/>
      </a:accent2>
      <a:accent3>
        <a:srgbClr val="00966C"/>
      </a:accent3>
      <a:accent4>
        <a:srgbClr val="D14124"/>
      </a:accent4>
      <a:accent5>
        <a:srgbClr val="A73A64"/>
      </a:accent5>
      <a:accent6>
        <a:srgbClr val="9E2A2B"/>
      </a:accent6>
      <a:hlink>
        <a:srgbClr val="6E7CA0"/>
      </a:hlink>
      <a:folHlink>
        <a:srgbClr val="7C878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C088363D-8004-1741-B9D1-2144FE35E703}" vid="{96A489CC-B5AC-0D40-B971-DFA112D8AA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_college_new_template</Template>
  <TotalTime>2482</TotalTime>
  <Words>388</Words>
  <Application>Microsoft Office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Helvetica</vt:lpstr>
      <vt:lpstr>Helvetica Neue</vt:lpstr>
      <vt:lpstr>Roboto Slab</vt:lpstr>
      <vt:lpstr>Rockwell</vt:lpstr>
      <vt:lpstr>Office Theme</vt:lpstr>
      <vt:lpstr>Forecasting Ride-hailing Across Multiple Model Frameworks</vt:lpstr>
      <vt:lpstr>Mode Choice Combination Scenarios</vt:lpstr>
      <vt:lpstr>Results</vt:lpstr>
      <vt:lpstr>Ride Hail Ridership</vt:lpstr>
      <vt:lpstr>Ride Hail Ridership</vt:lpstr>
      <vt:lpstr>Ride Hail Ridership</vt:lpstr>
      <vt:lpstr>Ride Hail Ridership</vt:lpstr>
      <vt:lpstr>Ride Hail Wait Times</vt:lpstr>
      <vt:lpstr>A Deeper Look</vt:lpstr>
      <vt:lpstr>Ride Hail Utilization</vt:lpstr>
      <vt:lpstr>Switch to Ride Hail</vt:lpstr>
      <vt:lpstr>PowerPoint Presentation</vt:lpstr>
      <vt:lpstr>Switch to Walk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Novel Modes Across Multiple Mode Choice Frameworks</dc:title>
  <dc:creator>Christopher Day</dc:creator>
  <cp:lastModifiedBy>Christopher Day</cp:lastModifiedBy>
  <cp:revision>30</cp:revision>
  <dcterms:created xsi:type="dcterms:W3CDTF">2022-08-27T03:13:20Z</dcterms:created>
  <dcterms:modified xsi:type="dcterms:W3CDTF">2022-09-14T19:10:07Z</dcterms:modified>
</cp:coreProperties>
</file>