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0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31F3-76B1-47F9-A81E-4D032BE0EC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133A-BE1A-4C0C-AA99-C7F64E9A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685800"/>
          </a:xfrm>
        </p:spPr>
        <p:txBody>
          <a:bodyPr/>
          <a:lstStyle/>
          <a:p>
            <a:r>
              <a:rPr lang="en-US" dirty="0" smtClean="0"/>
              <a:t>Colin Bunker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09812"/>
            <a:ext cx="5070793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7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Sorted faces by distance to pinhole (farthest to closest)</a:t>
            </a:r>
          </a:p>
          <a:p>
            <a:r>
              <a:rPr lang="en-US" dirty="0" smtClean="0"/>
              <a:t>Draw faces in this order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3657600" cy="2819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52800"/>
            <a:ext cx="3657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Zhang’s 2 step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checkerboard corners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Correlate corners to real-world positions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closed-form K, R, and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Levenberg</a:t>
            </a:r>
            <a:r>
              <a:rPr lang="en-US" dirty="0" smtClean="0"/>
              <a:t>-Marquardt to find better estimate and calculate radial distortion</a:t>
            </a:r>
          </a:p>
          <a:p>
            <a:r>
              <a:rPr lang="en-US" dirty="0" smtClean="0"/>
              <a:t>Derivation is in my Final Project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599" y="1524000"/>
            <a:ext cx="3412067" cy="2438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1299" y="4114800"/>
            <a:ext cx="3429000" cy="24384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10" idx="1"/>
          </p:cNvCxnSpPr>
          <p:nvPr/>
        </p:nvCxnSpPr>
        <p:spPr>
          <a:xfrm flipV="1">
            <a:off x="3640666" y="2738735"/>
            <a:ext cx="3056466" cy="446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4200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Closed-Form Equations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7132" y="2277070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Intrinsics</a:t>
            </a:r>
            <a:r>
              <a:rPr lang="en-US" dirty="0" smtClean="0"/>
              <a:t>, Rotation, translation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5332" y="4867870"/>
            <a:ext cx="22690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Better </a:t>
            </a:r>
            <a:r>
              <a:rPr lang="en-US" dirty="0" err="1" smtClean="0"/>
              <a:t>Intrinsics</a:t>
            </a:r>
            <a:r>
              <a:rPr lang="en-US" dirty="0" smtClean="0"/>
              <a:t>, Rotation, translation</a:t>
            </a:r>
          </a:p>
          <a:p>
            <a:r>
              <a:rPr lang="en-US" dirty="0" smtClean="0"/>
              <a:t>Radial Distortion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7382932" y="3200400"/>
            <a:ext cx="16934" cy="16674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5" idx="3"/>
          </p:cNvCxnSpPr>
          <p:nvPr/>
        </p:nvCxnSpPr>
        <p:spPr>
          <a:xfrm flipH="1">
            <a:off x="3670299" y="5329535"/>
            <a:ext cx="2595033" cy="446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504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Undistort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9866" y="3646268"/>
            <a:ext cx="153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Nonlinear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1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Fiducial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Normalized Cross Correlation between Fiducial Marker and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Non-maxima suppression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 greatest maxima locations = 5 fiducial locations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4648200"/>
            <a:ext cx="1066800" cy="10668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35" y="4033837"/>
            <a:ext cx="345946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3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Fiducial 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3048000" cy="22343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26" y="1219200"/>
            <a:ext cx="4145074" cy="223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3952874"/>
            <a:ext cx="3206115" cy="2600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318293" y="2362200"/>
            <a:ext cx="1406107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33967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Non-maxima Suppression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40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Cross Correlation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6" idx="3"/>
          </p:cNvCxnSpPr>
          <p:nvPr/>
        </p:nvCxnSpPr>
        <p:spPr>
          <a:xfrm flipH="1">
            <a:off x="4577715" y="3766066"/>
            <a:ext cx="2585085" cy="148697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Locating Fiducial 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001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6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Homography</a:t>
            </a:r>
            <a:r>
              <a:rPr lang="en-US" dirty="0" smtClean="0"/>
              <a:t>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</a:p>
              <a:p>
                <a:r>
                  <a:rPr lang="en-US" dirty="0" smtClean="0"/>
                  <a:t>Solve the equation below</a:t>
                </a:r>
              </a:p>
              <a:p>
                <a:r>
                  <a:rPr lang="en-US" dirty="0" smtClean="0"/>
                  <a:t>Need to normalize x and x’ by T and T’</a:t>
                </a:r>
              </a:p>
              <a:p>
                <a:pPr lvl="1"/>
                <a:r>
                  <a:rPr lang="en-US" dirty="0" err="1" smtClean="0"/>
                  <a:t>Unnormalize</a:t>
                </a:r>
                <a:r>
                  <a:rPr lang="en-US" dirty="0" smtClean="0"/>
                  <a:t> H afterwards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55971" y="3548992"/>
                <a:ext cx="6629400" cy="323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−</m:t>
                                    </m:r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  <m:r>
                                      <a:rPr lang="en-US" i="1"/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71" y="3548992"/>
                <a:ext cx="6629400" cy="32328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6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Homography</a:t>
            </a:r>
            <a:r>
              <a:rPr lang="en-US" dirty="0" smtClean="0"/>
              <a:t> Calculation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239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Resectioning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Similar to calibration task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21019" y="2736797"/>
                <a:ext cx="10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𝜆</m:t>
                      </m:r>
                      <m:r>
                        <a:rPr lang="en-US" i="1" smtClean="0"/>
                        <m:t>𝑥</m:t>
                      </m:r>
                      <m:r>
                        <a:rPr lang="en-US" i="1" smtClean="0"/>
                        <m:t>=</m:t>
                      </m:r>
                      <m:r>
                        <a:rPr lang="en-US" i="1" smtClean="0"/>
                        <m:t>𝐻𝑋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9" y="2736797"/>
                <a:ext cx="109998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200" y="2362200"/>
                <a:ext cx="1074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𝜆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𝑃𝑋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2200"/>
                <a:ext cx="1074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27171" y="3001995"/>
                <a:ext cx="290662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𝜆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71" y="3001995"/>
                <a:ext cx="2906629" cy="11128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57200" y="4088632"/>
                <a:ext cx="4038600" cy="1550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𝜆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88632"/>
                <a:ext cx="4038600" cy="15501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410200" y="2209800"/>
                <a:ext cx="1492524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𝜆</m:t>
                          </m:r>
                          <m:r>
                            <a:rPr lang="en-US" i="1"/>
                            <m:t>𝐾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09800"/>
                <a:ext cx="1492524" cy="4004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410200" y="2647083"/>
                <a:ext cx="1492524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𝜆</m:t>
                          </m:r>
                          <m:r>
                            <a:rPr lang="en-US" i="1"/>
                            <m:t>𝐾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47083"/>
                <a:ext cx="1492524" cy="4004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410200" y="3066048"/>
                <a:ext cx="1441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3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066048"/>
                <a:ext cx="144122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409438" y="3429000"/>
                <a:ext cx="1372362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𝑡</m:t>
                      </m:r>
                      <m:r>
                        <a:rPr lang="en-US" i="1" smtClean="0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𝜆</m:t>
                          </m:r>
                          <m:r>
                            <a:rPr lang="en-US" i="1"/>
                            <m:t>𝐾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38" y="3429000"/>
                <a:ext cx="1372362" cy="4004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384668" y="3733800"/>
                <a:ext cx="2692532" cy="716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𝜆</m:t>
                      </m:r>
                      <m:r>
                        <a:rPr lang="en-US" i="1" smtClean="0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𝐾</m:t>
                                  </m:r>
                                </m:e>
                                <m:sup>
                                  <m:r>
                                    <a:rPr lang="en-US" i="1"/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h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𝐾</m:t>
                                  </m:r>
                                </m:e>
                                <m:sup>
                                  <m:r>
                                    <a:rPr lang="en-US" i="1"/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h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68" y="3733800"/>
                <a:ext cx="2692532" cy="7165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370950" y="4507468"/>
                <a:ext cx="1944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𝑅</m:t>
                      </m:r>
                      <m:r>
                        <a:rPr lang="en-US" i="1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50" y="4507468"/>
                <a:ext cx="194425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10200" y="4953000"/>
                <a:ext cx="1170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𝑅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𝑈𝑆𝑉</m:t>
                      </m:r>
                      <m:r>
                        <a:rPr lang="en-US" i="1"/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3000"/>
                <a:ext cx="117051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427133" y="5331143"/>
                <a:ext cx="1906163" cy="440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en-US" i="1"/>
                            <m:t>𝑜𝑟𝑡h𝑜𝑔𝑜𝑛𝑎𝑙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𝑈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𝑉</m:t>
                          </m:r>
                        </m:e>
                        <m:sup>
                          <m:r>
                            <a:rPr lang="en-US" i="1"/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3" y="5331143"/>
                <a:ext cx="1906163" cy="440955"/>
              </a:xfrm>
              <a:prstGeom prst="rect">
                <a:avLst/>
              </a:prstGeom>
              <a:blipFill rotWithShape="1"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4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Final Project Augmented Reality</vt:lpstr>
      <vt:lpstr>Camera Calibration</vt:lpstr>
      <vt:lpstr>Camera Calibration</vt:lpstr>
      <vt:lpstr>Locating Fiducial Points</vt:lpstr>
      <vt:lpstr>Locating Fiducial Points</vt:lpstr>
      <vt:lpstr>Locating Fiducial Points</vt:lpstr>
      <vt:lpstr>Homography Calculation</vt:lpstr>
      <vt:lpstr>Homography Calculation</vt:lpstr>
      <vt:lpstr>Resectioning</vt:lpstr>
      <vt:lpstr>Polygon Drawing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Augmented Reality</dc:title>
  <dc:creator>Colin</dc:creator>
  <cp:lastModifiedBy>Colin</cp:lastModifiedBy>
  <cp:revision>6</cp:revision>
  <dcterms:created xsi:type="dcterms:W3CDTF">2018-04-29T20:46:01Z</dcterms:created>
  <dcterms:modified xsi:type="dcterms:W3CDTF">2018-04-29T21:43:18Z</dcterms:modified>
</cp:coreProperties>
</file>