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2" r:id="rId9"/>
    <p:sldId id="263" r:id="rId10"/>
    <p:sldId id="268" r:id="rId11"/>
    <p:sldId id="264" r:id="rId12"/>
    <p:sldId id="265" r:id="rId13"/>
    <p:sldId id="269" r:id="rId14"/>
    <p:sldId id="271" r:id="rId15"/>
    <p:sldId id="270" r:id="rId16"/>
    <p:sldId id="274" r:id="rId17"/>
    <p:sldId id="272" r:id="rId18"/>
    <p:sldId id="27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103" d="100"/>
          <a:sy n="10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B24D-E44A-419D-B51B-BC81C4AF1916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2B111-81B2-4EE1-A639-1C73CB10A0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81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2B111-81B2-4EE1-A639-1C73CB10A0E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0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E076-3DC7-4015-9379-4AA21135EE49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ED31-8E48-4FCC-8782-CC8EC0A6921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E076-3DC7-4015-9379-4AA21135EE49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ED31-8E48-4FCC-8782-CC8EC0A692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E076-3DC7-4015-9379-4AA21135EE49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ED31-8E48-4FCC-8782-CC8EC0A692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E076-3DC7-4015-9379-4AA21135EE49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ED31-8E48-4FCC-8782-CC8EC0A692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E076-3DC7-4015-9379-4AA21135EE49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ED31-8E48-4FCC-8782-CC8EC0A6921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E076-3DC7-4015-9379-4AA21135EE49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ED31-8E48-4FCC-8782-CC8EC0A692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E076-3DC7-4015-9379-4AA21135EE49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ED31-8E48-4FCC-8782-CC8EC0A692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E076-3DC7-4015-9379-4AA21135EE49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ED31-8E48-4FCC-8782-CC8EC0A692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E076-3DC7-4015-9379-4AA21135EE49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ED31-8E48-4FCC-8782-CC8EC0A692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E076-3DC7-4015-9379-4AA21135EE49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ED31-8E48-4FCC-8782-CC8EC0A6921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5BCE076-3DC7-4015-9379-4AA21135EE49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672ED31-8E48-4FCC-8782-CC8EC0A6921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5BCE076-3DC7-4015-9379-4AA21135EE49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672ED31-8E48-4FCC-8782-CC8EC0A6921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\\themis\system\akprog\python\qad\convert2ugri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164" y="116632"/>
            <a:ext cx="8136904" cy="2664296"/>
          </a:xfrm>
        </p:spPr>
        <p:txBody>
          <a:bodyPr>
            <a:normAutofit fontScale="90000"/>
          </a:bodyPr>
          <a:lstStyle/>
          <a:p>
            <a:pPr algn="ctr"/>
            <a:r>
              <a:rPr lang="de-DE" u="sng" dirty="0" smtClean="0"/>
              <a:t>convert</a:t>
            </a:r>
            <a:r>
              <a:rPr lang="de-DE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u="sng" dirty="0" smtClean="0"/>
              <a:t>ugrid:</a:t>
            </a:r>
            <a:br>
              <a:rPr lang="de-DE" u="sng" dirty="0" smtClean="0"/>
            </a:br>
            <a:r>
              <a:rPr lang="de-DE" b="0" dirty="0" smtClean="0"/>
              <a:t>MOSSCO </a:t>
            </a:r>
            <a:r>
              <a:rPr lang="de-DE" b="0" dirty="0" err="1" smtClean="0"/>
              <a:t>structured</a:t>
            </a:r>
            <a:r>
              <a:rPr lang="de-DE" b="0" dirty="0" smtClean="0"/>
              <a:t> </a:t>
            </a:r>
            <a:r>
              <a:rPr lang="de-DE" b="0" dirty="0" err="1" smtClean="0"/>
              <a:t>grid</a:t>
            </a:r>
            <a:r>
              <a:rPr lang="de-DE" b="0" dirty="0" smtClean="0"/>
              <a:t> </a:t>
            </a:r>
            <a:r>
              <a:rPr lang="de-DE" b="0" dirty="0" err="1" smtClean="0"/>
              <a:t>NetCDF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0" dirty="0" smtClean="0"/>
              <a:t>=</a:t>
            </a:r>
            <a:br>
              <a:rPr lang="de-DE" b="0" dirty="0" smtClean="0"/>
            </a:br>
            <a:r>
              <a:rPr lang="de-DE" b="0" dirty="0" smtClean="0"/>
              <a:t>DAVIT </a:t>
            </a:r>
            <a:r>
              <a:rPr lang="de-DE" b="0" dirty="0" err="1" smtClean="0"/>
              <a:t>unstructured</a:t>
            </a:r>
            <a:r>
              <a:rPr lang="de-DE" b="0" dirty="0" smtClean="0"/>
              <a:t> </a:t>
            </a:r>
            <a:r>
              <a:rPr lang="de-DE" b="0" dirty="0" err="1" smtClean="0"/>
              <a:t>grid</a:t>
            </a:r>
            <a:r>
              <a:rPr lang="de-DE" b="0" dirty="0"/>
              <a:t> </a:t>
            </a:r>
            <a:r>
              <a:rPr lang="de-DE" b="0" dirty="0" err="1"/>
              <a:t>NetCDF</a:t>
            </a:r>
            <a:endParaRPr lang="de-DE" b="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" y="2708921"/>
            <a:ext cx="3822341" cy="342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\\widar\data\nick\to_do\026_uGrid_presentation_17.09\figures\NSBS_bathymetry_y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00" y="2708920"/>
            <a:ext cx="4593990" cy="342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903674" y="3941071"/>
            <a:ext cx="576064" cy="478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3957992" y="1508216"/>
            <a:ext cx="576064" cy="480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241189" y="6309320"/>
            <a:ext cx="1901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Nikolai </a:t>
            </a:r>
            <a:r>
              <a:rPr lang="en-US" dirty="0" err="1" smtClean="0"/>
              <a:t>Chernikov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1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5000" dirty="0"/>
              <a:t>2</a:t>
            </a:r>
            <a:r>
              <a:rPr lang="de-DE" sz="5000" dirty="0" smtClean="0"/>
              <a:t>. </a:t>
            </a:r>
            <a:r>
              <a:rPr lang="de-DE" sz="5000" dirty="0" err="1"/>
              <a:t>Rename</a:t>
            </a:r>
            <a:r>
              <a:rPr lang="de-DE" sz="5000" dirty="0"/>
              <a:t> </a:t>
            </a:r>
            <a:r>
              <a:rPr lang="de-DE" sz="5000" dirty="0" err="1"/>
              <a:t>vars</a:t>
            </a:r>
            <a:r>
              <a:rPr lang="de-DE" sz="5000" dirty="0"/>
              <a:t>, </a:t>
            </a:r>
            <a:r>
              <a:rPr lang="de-DE" sz="5000" dirty="0" err="1"/>
              <a:t>add</a:t>
            </a:r>
            <a:r>
              <a:rPr lang="de-DE" sz="5000" dirty="0"/>
              <a:t> </a:t>
            </a:r>
            <a:r>
              <a:rPr lang="de-DE" sz="5000" dirty="0" err="1" smtClean="0"/>
              <a:t>attributes</a:t>
            </a:r>
            <a:endParaRPr lang="de-DE" dirty="0"/>
          </a:p>
        </p:txBody>
      </p:sp>
      <p:pic>
        <p:nvPicPr>
          <p:cNvPr id="4" name="Inhaltsplatzhalter 3" descr="slide_dictionary_cascade_approach.png"/>
          <p:cNvPicPr>
            <a:picLocks noGrp="1"/>
          </p:cNvPicPr>
          <p:nvPr>
            <p:ph idx="1"/>
          </p:nvPr>
        </p:nvPicPr>
        <p:blipFill>
          <a:blip r:embed="rId2"/>
          <a:srcRect r="12127" b="3097"/>
          <a:stretch>
            <a:fillRect/>
          </a:stretch>
        </p:blipFill>
        <p:spPr>
          <a:xfrm>
            <a:off x="1475656" y="1526915"/>
            <a:ext cx="5892943" cy="4873885"/>
          </a:xfrm>
          <a:prstGeom prst="rect">
            <a:avLst/>
          </a:prstGeom>
          <a:solidFill>
            <a:srgbClr val="FFFFFF"/>
          </a:solidFill>
          <a:ln>
            <a:noFill/>
            <a:prstDash/>
          </a:ln>
        </p:spPr>
      </p:pic>
      <p:sp>
        <p:nvSpPr>
          <p:cNvPr id="5" name="Ellipse 4"/>
          <p:cNvSpPr/>
          <p:nvPr/>
        </p:nvSpPr>
        <p:spPr>
          <a:xfrm>
            <a:off x="4644008" y="1340768"/>
            <a:ext cx="3096344" cy="316835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7" idx="0"/>
          </p:cNvCxnSpPr>
          <p:nvPr/>
        </p:nvCxnSpPr>
        <p:spPr>
          <a:xfrm flipV="1">
            <a:off x="2123728" y="2924945"/>
            <a:ext cx="2520280" cy="97549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39552" y="3900441"/>
            <a:ext cx="3168352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Add attributes</a:t>
            </a:r>
          </a:p>
        </p:txBody>
      </p:sp>
    </p:spTree>
    <p:extLst>
      <p:ext uri="{BB962C8B-B14F-4D97-AF65-F5344CB8AC3E}">
        <p14:creationId xmlns:p14="http://schemas.microsoft.com/office/powerpoint/2010/main" val="7576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2.Example </a:t>
            </a:r>
            <a:r>
              <a:rPr lang="de-DE" dirty="0" err="1"/>
              <a:t>of</a:t>
            </a:r>
            <a:r>
              <a:rPr lang="de-DE" dirty="0"/>
              <a:t> “</a:t>
            </a:r>
            <a:r>
              <a:rPr lang="de-DE" dirty="0" err="1"/>
              <a:t>Dictionary</a:t>
            </a:r>
            <a:r>
              <a:rPr lang="de-DE" dirty="0"/>
              <a:t> </a:t>
            </a:r>
            <a:r>
              <a:rPr lang="de-DE" dirty="0" smtClean="0"/>
              <a:t>3”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 hangingPunct="0">
              <a:buNone/>
            </a:pPr>
            <a:r>
              <a:rPr lang="en-US" sz="1000" dirty="0"/>
              <a:t>float 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/>
              <a:t>( nMesh2_data_time, nMesh2_layer_3d, nMesh2_face)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/>
              <a:t>: </a:t>
            </a:r>
            <a:r>
              <a:rPr lang="en-US" sz="1000" dirty="0" err="1"/>
              <a:t>long_name</a:t>
            </a:r>
            <a:r>
              <a:rPr lang="en-US" sz="1000" dirty="0"/>
              <a:t> = "</a:t>
            </a:r>
            <a:r>
              <a:rPr lang="en-US" sz="1000" dirty="0" err="1"/>
              <a:t>Temperatur</a:t>
            </a:r>
            <a:r>
              <a:rPr lang="en-US" sz="1000" dirty="0"/>
              <a:t>, Face (Polygon)"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/>
              <a:t>: units = "</a:t>
            </a:r>
            <a:r>
              <a:rPr lang="en-US" sz="1000" dirty="0" err="1"/>
              <a:t>degC</a:t>
            </a:r>
            <a:r>
              <a:rPr lang="en-US" sz="1000" dirty="0"/>
              <a:t>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/>
              <a:t>: </a:t>
            </a:r>
            <a:r>
              <a:rPr lang="en-US" sz="1000" dirty="0" err="1"/>
              <a:t>name_id</a:t>
            </a:r>
            <a:r>
              <a:rPr lang="en-US" sz="1000" dirty="0"/>
              <a:t> = 6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/>
              <a:t>: _</a:t>
            </a:r>
            <a:r>
              <a:rPr lang="en-US" sz="1000" dirty="0" err="1"/>
              <a:t>FillValue</a:t>
            </a:r>
            <a:r>
              <a:rPr lang="en-US" sz="1000" dirty="0"/>
              <a:t> = 1.e+31f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/>
              <a:t>: </a:t>
            </a:r>
            <a:r>
              <a:rPr lang="en-US" sz="1000" dirty="0" err="1"/>
              <a:t>cell_measures</a:t>
            </a:r>
            <a:r>
              <a:rPr lang="en-US" sz="1000" dirty="0"/>
              <a:t> = "area: Mesh2_face_wet_area"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/>
              <a:t>: </a:t>
            </a:r>
            <a:r>
              <a:rPr lang="en-US" sz="1000" dirty="0" err="1"/>
              <a:t>cell_methods</a:t>
            </a:r>
            <a:r>
              <a:rPr lang="en-US" sz="1000" dirty="0"/>
              <a:t> = "nMesh2_data_time: point nMesh2_layer_3d: mean area: point"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/>
              <a:t>: coordinates = "Mesh2_face_x Mesh2_face_y Mesh2_face_lon Mesh2_face_lat Mesh2_face_z_face_3d"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/>
              <a:t>: </a:t>
            </a:r>
            <a:r>
              <a:rPr lang="en-US" sz="1000" dirty="0" err="1"/>
              <a:t>grid_mapping</a:t>
            </a:r>
            <a:r>
              <a:rPr lang="en-US" sz="1000" dirty="0"/>
              <a:t> = "Mesh2_crs"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/>
              <a:t>: </a:t>
            </a:r>
            <a:r>
              <a:rPr lang="en-US" sz="1000" dirty="0" err="1"/>
              <a:t>standard_name</a:t>
            </a:r>
            <a:r>
              <a:rPr lang="en-US" sz="1000" dirty="0"/>
              <a:t> = "temperature"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>
                <a:solidFill>
                  <a:schemeClr val="accent3"/>
                </a:solidFill>
              </a:rPr>
              <a:t> </a:t>
            </a:r>
            <a:r>
              <a:rPr lang="en-US" sz="1000" dirty="0"/>
              <a:t>: mesh = "Mesh2"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/>
              <a:t>: location = "face" </a:t>
            </a:r>
            <a:r>
              <a:rPr lang="en-US" sz="1000" dirty="0" smtClean="0"/>
              <a:t>;</a:t>
            </a:r>
          </a:p>
          <a:p>
            <a:pPr marL="118872" indent="0" hangingPunct="0">
              <a:buNone/>
            </a:pPr>
            <a:endParaRPr lang="en-US" sz="1000" dirty="0"/>
          </a:p>
          <a:p>
            <a:pPr marL="118872" indent="0" hangingPunct="0">
              <a:buNone/>
            </a:pPr>
            <a:endParaRPr lang="de-DE" sz="1000" dirty="0"/>
          </a:p>
          <a:p>
            <a:pPr marL="118872" indent="0" hangingPunct="0">
              <a:buNone/>
            </a:pPr>
            <a:endParaRPr lang="en-US" sz="1000" dirty="0"/>
          </a:p>
          <a:p>
            <a:pPr marL="118872" indent="0" hangingPunct="0">
              <a:buNone/>
            </a:pPr>
            <a:r>
              <a:rPr lang="en-US" sz="1000" dirty="0"/>
              <a:t>double 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>
                <a:solidFill>
                  <a:schemeClr val="accent3"/>
                </a:solidFill>
              </a:rPr>
              <a:t> </a:t>
            </a:r>
            <a:r>
              <a:rPr lang="en-US" sz="1000" dirty="0"/>
              <a:t>(nMesh2_time, nMesh2_face)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/>
              <a:t>: </a:t>
            </a:r>
            <a:r>
              <a:rPr lang="en-US" sz="1000" dirty="0" err="1"/>
              <a:t>long_name</a:t>
            </a:r>
            <a:r>
              <a:rPr lang="en-US" sz="1000" dirty="0"/>
              <a:t> = "</a:t>
            </a:r>
            <a:r>
              <a:rPr lang="en-US" sz="1000" dirty="0" err="1"/>
              <a:t>Topographie</a:t>
            </a:r>
            <a:r>
              <a:rPr lang="en-US" sz="1000" dirty="0"/>
              <a:t>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/>
              <a:t>: units = "m"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/>
              <a:t>: </a:t>
            </a:r>
            <a:r>
              <a:rPr lang="en-US" sz="1000" dirty="0" err="1"/>
              <a:t>name_id</a:t>
            </a:r>
            <a:r>
              <a:rPr lang="en-US" sz="1000" dirty="0"/>
              <a:t> = 17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/>
              <a:t>: _</a:t>
            </a:r>
            <a:r>
              <a:rPr lang="en-US" sz="1000" dirty="0" err="1"/>
              <a:t>FillValue</a:t>
            </a:r>
            <a:r>
              <a:rPr lang="en-US" sz="1000" dirty="0"/>
              <a:t> = 1.e+31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/>
              <a:t>: </a:t>
            </a:r>
            <a:r>
              <a:rPr lang="en-US" sz="1000" dirty="0" err="1"/>
              <a:t>cell_measures</a:t>
            </a:r>
            <a:r>
              <a:rPr lang="en-US" sz="1000" dirty="0"/>
              <a:t> = "area: Mesh2_face_area"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/>
              <a:t>: </a:t>
            </a:r>
            <a:r>
              <a:rPr lang="en-US" sz="1000" dirty="0" err="1"/>
              <a:t>cell_methods</a:t>
            </a:r>
            <a:r>
              <a:rPr lang="en-US" sz="1000" dirty="0"/>
              <a:t> = "nMesh2_time: mean area: mean"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/>
              <a:t>: coordinates = "Mesh2_face_x Mesh2_face_y Mesh2_face_lon Mesh2_face_lat"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/>
              <a:t>: </a:t>
            </a:r>
            <a:r>
              <a:rPr lang="en-US" sz="1000" dirty="0" err="1"/>
              <a:t>grid_mapping</a:t>
            </a:r>
            <a:r>
              <a:rPr lang="en-US" sz="1000" dirty="0"/>
              <a:t> = "Mesh2_crs"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/>
              <a:t>: </a:t>
            </a:r>
            <a:r>
              <a:rPr lang="en-US" sz="1000" dirty="0" err="1"/>
              <a:t>standard_name</a:t>
            </a:r>
            <a:r>
              <a:rPr lang="en-US" sz="1000" dirty="0"/>
              <a:t> = "</a:t>
            </a:r>
            <a:r>
              <a:rPr lang="en-US" sz="1000" dirty="0" err="1"/>
              <a:t>sea_floor_depth_below_geoid</a:t>
            </a:r>
            <a:r>
              <a:rPr lang="en-US" sz="1000" dirty="0"/>
              <a:t>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/>
              <a:t>: mesh = "Mesh2"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/>
              <a:t>: location = "face"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/>
              <a:t>: </a:t>
            </a:r>
            <a:r>
              <a:rPr lang="en-US" sz="1000" dirty="0" err="1"/>
              <a:t>davit_role</a:t>
            </a:r>
            <a:r>
              <a:rPr lang="en-US" sz="1000" dirty="0"/>
              <a:t> = "</a:t>
            </a:r>
            <a:r>
              <a:rPr lang="en-US" sz="1000" dirty="0" err="1"/>
              <a:t>visualization_variable</a:t>
            </a:r>
            <a:r>
              <a:rPr lang="en-US" sz="1000" dirty="0"/>
              <a:t>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 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250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2.Example </a:t>
            </a:r>
            <a:r>
              <a:rPr lang="de-DE" dirty="0" err="1"/>
              <a:t>of</a:t>
            </a:r>
            <a:r>
              <a:rPr lang="de-DE" dirty="0"/>
              <a:t> “</a:t>
            </a:r>
            <a:r>
              <a:rPr lang="de-DE" dirty="0" err="1"/>
              <a:t>Dictionary</a:t>
            </a:r>
            <a:r>
              <a:rPr lang="de-DE" dirty="0"/>
              <a:t> </a:t>
            </a:r>
            <a:r>
              <a:rPr lang="de-DE" dirty="0" smtClean="0"/>
              <a:t>4”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 hangingPunct="0">
              <a:buNone/>
            </a:pPr>
            <a:r>
              <a:rPr lang="en-US" sz="1000" dirty="0"/>
              <a:t>float 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 smtClean="0"/>
              <a:t>( nMesh2_data_time</a:t>
            </a:r>
            <a:r>
              <a:rPr lang="en-US" sz="1000" dirty="0"/>
              <a:t>, nMesh2_layer_3d, nMesh2_face)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 smtClean="0"/>
              <a:t>: </a:t>
            </a:r>
            <a:r>
              <a:rPr lang="en-US" sz="1000" dirty="0" err="1" smtClean="0"/>
              <a:t>long_name</a:t>
            </a:r>
            <a:r>
              <a:rPr lang="en-US" sz="1000" dirty="0" smtClean="0"/>
              <a:t> </a:t>
            </a:r>
            <a:r>
              <a:rPr lang="en-US" sz="1000" dirty="0"/>
              <a:t>= "</a:t>
            </a:r>
            <a:r>
              <a:rPr lang="en-US" sz="1000" dirty="0" err="1"/>
              <a:t>Temperatur</a:t>
            </a:r>
            <a:r>
              <a:rPr lang="en-US" sz="1000" dirty="0"/>
              <a:t>, Face (Polygon)"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 smtClean="0"/>
              <a:t>: units </a:t>
            </a:r>
            <a:r>
              <a:rPr lang="en-US" sz="1000" dirty="0"/>
              <a:t>= "</a:t>
            </a:r>
            <a:r>
              <a:rPr lang="en-US" sz="1000" dirty="0" err="1"/>
              <a:t>degC</a:t>
            </a:r>
            <a:r>
              <a:rPr lang="en-US" sz="1000" dirty="0"/>
              <a:t>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 smtClean="0"/>
              <a:t>: </a:t>
            </a:r>
            <a:r>
              <a:rPr lang="en-US" sz="1000" dirty="0" err="1" smtClean="0"/>
              <a:t>name_id</a:t>
            </a:r>
            <a:r>
              <a:rPr lang="en-US" sz="1000" dirty="0" smtClean="0"/>
              <a:t> </a:t>
            </a:r>
            <a:r>
              <a:rPr lang="en-US" sz="1000" dirty="0"/>
              <a:t>= 6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 smtClean="0"/>
              <a:t>: _</a:t>
            </a:r>
            <a:r>
              <a:rPr lang="en-US" sz="1000" dirty="0"/>
              <a:t>FillValue = 1.e+31f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 smtClean="0"/>
              <a:t>: </a:t>
            </a:r>
            <a:r>
              <a:rPr lang="en-US" sz="1000" dirty="0" err="1" smtClean="0"/>
              <a:t>cell_measures</a:t>
            </a:r>
            <a:r>
              <a:rPr lang="en-US" sz="1000" dirty="0" smtClean="0"/>
              <a:t> </a:t>
            </a:r>
            <a:r>
              <a:rPr lang="en-US" sz="1000" dirty="0"/>
              <a:t>= "area: Mesh2_face_wet_area"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 smtClean="0"/>
              <a:t>: </a:t>
            </a:r>
            <a:r>
              <a:rPr lang="en-US" sz="1000" dirty="0" err="1" smtClean="0"/>
              <a:t>cell_methods</a:t>
            </a:r>
            <a:r>
              <a:rPr lang="en-US" sz="1000" dirty="0" smtClean="0"/>
              <a:t> </a:t>
            </a:r>
            <a:r>
              <a:rPr lang="en-US" sz="1000" dirty="0"/>
              <a:t>= "nMesh2_data_time: point nMesh2_layer_3d: mean area: point"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 smtClean="0"/>
              <a:t>: coordinates </a:t>
            </a:r>
            <a:r>
              <a:rPr lang="en-US" sz="1000" dirty="0"/>
              <a:t>= "Mesh2_face_x Mesh2_face_y Mesh2_face_lon Mesh2_face_lat Mesh2_face_z_face_3d"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 smtClean="0"/>
              <a:t>: </a:t>
            </a:r>
            <a:r>
              <a:rPr lang="en-US" sz="1000" dirty="0" err="1" smtClean="0"/>
              <a:t>grid_mapping</a:t>
            </a:r>
            <a:r>
              <a:rPr lang="en-US" sz="1000" dirty="0" smtClean="0"/>
              <a:t> </a:t>
            </a:r>
            <a:r>
              <a:rPr lang="en-US" sz="1000" dirty="0"/>
              <a:t>= "Mesh2_crs"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Mesh2_face_Temperatur_3d</a:t>
            </a:r>
            <a:r>
              <a:rPr lang="en-US" sz="1000" dirty="0" smtClean="0"/>
              <a:t>: </a:t>
            </a:r>
            <a:r>
              <a:rPr lang="en-US" sz="1000" dirty="0" err="1" smtClean="0"/>
              <a:t>standard_name</a:t>
            </a:r>
            <a:r>
              <a:rPr lang="en-US" sz="1000" dirty="0" smtClean="0"/>
              <a:t> </a:t>
            </a:r>
            <a:r>
              <a:rPr lang="en-US" sz="1000" dirty="0"/>
              <a:t>= "temperature"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 smtClean="0">
                <a:solidFill>
                  <a:schemeClr val="accent3"/>
                </a:solidFill>
              </a:rPr>
              <a:t>Mesh2_face_Temperatur_3d</a:t>
            </a:r>
            <a:r>
              <a:rPr lang="en-US" sz="1000" dirty="0" smtClean="0">
                <a:solidFill>
                  <a:schemeClr val="accent3"/>
                </a:solidFill>
              </a:rPr>
              <a:t> </a:t>
            </a:r>
            <a:r>
              <a:rPr lang="en-US" sz="1000" dirty="0" smtClean="0"/>
              <a:t>: mesh </a:t>
            </a:r>
            <a:r>
              <a:rPr lang="en-US" sz="1000" dirty="0"/>
              <a:t>= "Mesh2"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 smtClean="0">
                <a:solidFill>
                  <a:schemeClr val="accent3"/>
                </a:solidFill>
              </a:rPr>
              <a:t>Mesh2_face_Temperatur_3d</a:t>
            </a:r>
            <a:r>
              <a:rPr lang="en-US" sz="1000" dirty="0" smtClean="0"/>
              <a:t>: location </a:t>
            </a:r>
            <a:r>
              <a:rPr lang="en-US" sz="1000" dirty="0"/>
              <a:t>= "face"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>
                <a:solidFill>
                  <a:srgbClr val="00B050"/>
                </a:solidFill>
              </a:rPr>
              <a:t>  </a:t>
            </a:r>
            <a:r>
              <a:rPr lang="en-US" sz="1000" dirty="0" smtClean="0">
                <a:solidFill>
                  <a:srgbClr val="00B050"/>
                </a:solidFill>
              </a:rPr>
              <a:t>	Mesh2_face_Temperatur_3d</a:t>
            </a:r>
            <a:r>
              <a:rPr lang="en-US" sz="1000" dirty="0">
                <a:solidFill>
                  <a:srgbClr val="00B050"/>
                </a:solidFill>
              </a:rPr>
              <a:t>: _</a:t>
            </a:r>
            <a:r>
              <a:rPr lang="en-US" sz="1000" dirty="0" err="1">
                <a:solidFill>
                  <a:srgbClr val="00B050"/>
                </a:solidFill>
              </a:rPr>
              <a:t>mossco_filename</a:t>
            </a:r>
            <a:r>
              <a:rPr lang="en-US" sz="1000" dirty="0">
                <a:solidFill>
                  <a:srgbClr val="00B050"/>
                </a:solidFill>
              </a:rPr>
              <a:t> = "\\Widar\home\mossco.nc" ;</a:t>
            </a:r>
            <a:endParaRPr lang="de-DE" sz="1000" dirty="0">
              <a:solidFill>
                <a:srgbClr val="00B050"/>
              </a:solidFill>
            </a:endParaRPr>
          </a:p>
          <a:p>
            <a:pPr marL="118872" indent="0" hangingPunct="0">
              <a:buNone/>
            </a:pPr>
            <a:r>
              <a:rPr lang="en-US" sz="1000" dirty="0">
                <a:solidFill>
                  <a:srgbClr val="00B050"/>
                </a:solidFill>
              </a:rPr>
              <a:t>   </a:t>
            </a:r>
            <a:r>
              <a:rPr lang="en-US" sz="1000" dirty="0" smtClean="0">
                <a:solidFill>
                  <a:srgbClr val="00B050"/>
                </a:solidFill>
              </a:rPr>
              <a:t>	Mesh2_face_Temperatur_3d</a:t>
            </a:r>
            <a:r>
              <a:rPr lang="en-US" sz="1000" dirty="0">
                <a:solidFill>
                  <a:srgbClr val="00B050"/>
                </a:solidFill>
              </a:rPr>
              <a:t>: _</a:t>
            </a:r>
            <a:r>
              <a:rPr lang="en-US" sz="1000" dirty="0" err="1">
                <a:solidFill>
                  <a:srgbClr val="00B050"/>
                </a:solidFill>
              </a:rPr>
              <a:t>mossco_varname</a:t>
            </a:r>
            <a:r>
              <a:rPr lang="en-US" sz="1000" dirty="0">
                <a:solidFill>
                  <a:srgbClr val="00B050"/>
                </a:solidFill>
              </a:rPr>
              <a:t> = "</a:t>
            </a:r>
            <a:r>
              <a:rPr lang="en-US" sz="1000" dirty="0" err="1">
                <a:solidFill>
                  <a:srgbClr val="00B050"/>
                </a:solidFill>
              </a:rPr>
              <a:t>temperature_in_water</a:t>
            </a:r>
            <a:r>
              <a:rPr lang="en-US" sz="1000" dirty="0">
                <a:solidFill>
                  <a:srgbClr val="00B050"/>
                </a:solidFill>
              </a:rPr>
              <a:t>" ;</a:t>
            </a:r>
            <a:endParaRPr lang="de-DE" sz="1000" dirty="0">
              <a:solidFill>
                <a:srgbClr val="00B050"/>
              </a:solidFill>
            </a:endParaRPr>
          </a:p>
          <a:p>
            <a:pPr marL="118872" indent="0" hangingPunct="0">
              <a:buNone/>
            </a:pPr>
            <a:endParaRPr lang="en-US" sz="1000" dirty="0" smtClean="0"/>
          </a:p>
          <a:p>
            <a:pPr marL="118872" indent="0" hangingPunct="0">
              <a:buNone/>
            </a:pPr>
            <a:r>
              <a:rPr lang="en-US" sz="1000" dirty="0" smtClean="0"/>
              <a:t>double </a:t>
            </a:r>
            <a:r>
              <a:rPr lang="en-US" sz="1000" i="1" dirty="0" smtClean="0">
                <a:solidFill>
                  <a:schemeClr val="accent3"/>
                </a:solidFill>
              </a:rPr>
              <a:t>Mesh2_face_depth_2d</a:t>
            </a:r>
            <a:r>
              <a:rPr lang="en-US" sz="1000" dirty="0" smtClean="0">
                <a:solidFill>
                  <a:schemeClr val="accent3"/>
                </a:solidFill>
              </a:rPr>
              <a:t> </a:t>
            </a:r>
            <a:r>
              <a:rPr lang="en-US" sz="1000" dirty="0" smtClean="0"/>
              <a:t>(</a:t>
            </a:r>
            <a:r>
              <a:rPr lang="en-US" sz="1000" dirty="0"/>
              <a:t>nMesh2_time, nMesh2_face)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 smtClean="0"/>
              <a:t>: </a:t>
            </a:r>
            <a:r>
              <a:rPr lang="en-US" sz="1000" dirty="0" err="1" smtClean="0"/>
              <a:t>long_name</a:t>
            </a:r>
            <a:r>
              <a:rPr lang="en-US" sz="1000" dirty="0" smtClean="0"/>
              <a:t> </a:t>
            </a:r>
            <a:r>
              <a:rPr lang="en-US" sz="1000" dirty="0"/>
              <a:t>= "</a:t>
            </a:r>
            <a:r>
              <a:rPr lang="en-US" sz="1000" dirty="0" err="1"/>
              <a:t>Topographie</a:t>
            </a:r>
            <a:r>
              <a:rPr lang="en-US" sz="1000" dirty="0"/>
              <a:t>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 smtClean="0"/>
              <a:t>: units </a:t>
            </a:r>
            <a:r>
              <a:rPr lang="en-US" sz="1000" dirty="0"/>
              <a:t>= "m"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 smtClean="0"/>
              <a:t>: </a:t>
            </a:r>
            <a:r>
              <a:rPr lang="en-US" sz="1000" dirty="0" err="1" smtClean="0"/>
              <a:t>name_id</a:t>
            </a:r>
            <a:r>
              <a:rPr lang="en-US" sz="1000" dirty="0" smtClean="0"/>
              <a:t> </a:t>
            </a:r>
            <a:r>
              <a:rPr lang="en-US" sz="1000" dirty="0"/>
              <a:t>= 17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 smtClean="0"/>
              <a:t>: _</a:t>
            </a:r>
            <a:r>
              <a:rPr lang="en-US" sz="1000" dirty="0"/>
              <a:t>FillValue = 1.e+31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 smtClean="0"/>
              <a:t>: </a:t>
            </a:r>
            <a:r>
              <a:rPr lang="en-US" sz="1000" dirty="0" err="1" smtClean="0"/>
              <a:t>cell_measures</a:t>
            </a:r>
            <a:r>
              <a:rPr lang="en-US" sz="1000" dirty="0" smtClean="0"/>
              <a:t> </a:t>
            </a:r>
            <a:r>
              <a:rPr lang="en-US" sz="1000" dirty="0"/>
              <a:t>= "area: Mesh2_face_area"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 smtClean="0"/>
              <a:t>: </a:t>
            </a:r>
            <a:r>
              <a:rPr lang="en-US" sz="1000" dirty="0" err="1" smtClean="0"/>
              <a:t>cell_methods</a:t>
            </a:r>
            <a:r>
              <a:rPr lang="en-US" sz="1000" dirty="0" smtClean="0"/>
              <a:t> </a:t>
            </a:r>
            <a:r>
              <a:rPr lang="en-US" sz="1000" dirty="0"/>
              <a:t>= "nMesh2_time: mean area: mean"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 smtClean="0"/>
              <a:t>: coordinates </a:t>
            </a:r>
            <a:r>
              <a:rPr lang="en-US" sz="1000" dirty="0"/>
              <a:t>= "Mesh2_face_x Mesh2_face_y Mesh2_face_lon Mesh2_face_lat"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 smtClean="0"/>
              <a:t>: </a:t>
            </a:r>
            <a:r>
              <a:rPr lang="en-US" sz="1000" dirty="0" err="1" smtClean="0"/>
              <a:t>grid_mapping</a:t>
            </a:r>
            <a:r>
              <a:rPr lang="en-US" sz="1000" dirty="0" smtClean="0"/>
              <a:t> </a:t>
            </a:r>
            <a:r>
              <a:rPr lang="en-US" sz="1000" dirty="0"/>
              <a:t>= "Mesh2_crs"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 smtClean="0"/>
              <a:t>: </a:t>
            </a:r>
            <a:r>
              <a:rPr lang="en-US" sz="1000" dirty="0" err="1" smtClean="0"/>
              <a:t>standard_name</a:t>
            </a:r>
            <a:r>
              <a:rPr lang="en-US" sz="1000" dirty="0" smtClean="0"/>
              <a:t> </a:t>
            </a:r>
            <a:r>
              <a:rPr lang="en-US" sz="1000" dirty="0"/>
              <a:t>= "</a:t>
            </a:r>
            <a:r>
              <a:rPr lang="en-US" sz="1000" dirty="0" err="1"/>
              <a:t>sea_floor_depth_below_geoid</a:t>
            </a:r>
            <a:r>
              <a:rPr lang="en-US" sz="1000" dirty="0"/>
              <a:t>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 smtClean="0">
                <a:solidFill>
                  <a:schemeClr val="accent3"/>
                </a:solidFill>
              </a:rPr>
              <a:t>Mesh2_face_depth_2d</a:t>
            </a:r>
            <a:r>
              <a:rPr lang="en-US" sz="1000" dirty="0" smtClean="0"/>
              <a:t>: mesh </a:t>
            </a:r>
            <a:r>
              <a:rPr lang="en-US" sz="1000" dirty="0"/>
              <a:t>= "Mesh2"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 smtClean="0"/>
              <a:t>: location </a:t>
            </a:r>
            <a:r>
              <a:rPr lang="en-US" sz="1000" dirty="0"/>
              <a:t>= "face" 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	</a:t>
            </a:r>
            <a:r>
              <a:rPr lang="en-US" sz="1000" i="1" dirty="0">
                <a:solidFill>
                  <a:schemeClr val="accent3"/>
                </a:solidFill>
              </a:rPr>
              <a:t>Mesh2_face_depth_2d</a:t>
            </a:r>
            <a:r>
              <a:rPr lang="en-US" sz="1000" dirty="0" smtClean="0"/>
              <a:t>: </a:t>
            </a:r>
            <a:r>
              <a:rPr lang="en-US" sz="1000" dirty="0" err="1" smtClean="0"/>
              <a:t>davit_role</a:t>
            </a:r>
            <a:r>
              <a:rPr lang="en-US" sz="1000" dirty="0" smtClean="0"/>
              <a:t> </a:t>
            </a:r>
            <a:r>
              <a:rPr lang="en-US" sz="1000" dirty="0"/>
              <a:t>= "</a:t>
            </a:r>
            <a:r>
              <a:rPr lang="en-US" sz="1000" dirty="0" err="1"/>
              <a:t>visualization_variable</a:t>
            </a:r>
            <a:r>
              <a:rPr lang="en-US" sz="1000" dirty="0"/>
              <a:t>" </a:t>
            </a:r>
            <a:r>
              <a:rPr lang="en-US" sz="1000" dirty="0" smtClean="0"/>
              <a:t>;</a:t>
            </a:r>
            <a:endParaRPr lang="de-DE" sz="1000" dirty="0"/>
          </a:p>
          <a:p>
            <a:pPr marL="118872" indent="0" hangingPunct="0">
              <a:buNone/>
            </a:pPr>
            <a:r>
              <a:rPr lang="en-US" sz="1000" dirty="0"/>
              <a:t>   </a:t>
            </a:r>
            <a:r>
              <a:rPr lang="en-US" sz="1000" dirty="0" smtClean="0">
                <a:solidFill>
                  <a:srgbClr val="00B050"/>
                </a:solidFill>
              </a:rPr>
              <a:t>	Mesh2_face_depth_2d</a:t>
            </a:r>
            <a:r>
              <a:rPr lang="en-US" sz="1000" dirty="0">
                <a:solidFill>
                  <a:srgbClr val="00B050"/>
                </a:solidFill>
              </a:rPr>
              <a:t>: _</a:t>
            </a:r>
            <a:r>
              <a:rPr lang="en-US" sz="1000" dirty="0" err="1">
                <a:solidFill>
                  <a:srgbClr val="00B050"/>
                </a:solidFill>
              </a:rPr>
              <a:t>mossco_filename</a:t>
            </a:r>
            <a:r>
              <a:rPr lang="en-US" sz="1000" dirty="0">
                <a:solidFill>
                  <a:srgbClr val="00B050"/>
                </a:solidFill>
              </a:rPr>
              <a:t> = "\\</a:t>
            </a:r>
            <a:r>
              <a:rPr lang="en-US" sz="1000" dirty="0" smtClean="0">
                <a:solidFill>
                  <a:srgbClr val="00B050"/>
                </a:solidFill>
              </a:rPr>
              <a:t>Widar\home\topo.nc</a:t>
            </a:r>
            <a:r>
              <a:rPr lang="en-US" sz="1000" dirty="0">
                <a:solidFill>
                  <a:srgbClr val="00B050"/>
                </a:solidFill>
              </a:rPr>
              <a:t>" ;</a:t>
            </a:r>
            <a:endParaRPr lang="de-DE" sz="1000" dirty="0">
              <a:solidFill>
                <a:srgbClr val="00B050"/>
              </a:solidFill>
            </a:endParaRPr>
          </a:p>
          <a:p>
            <a:pPr marL="118872" indent="0" hangingPunct="0">
              <a:buNone/>
            </a:pPr>
            <a:r>
              <a:rPr lang="en-US" sz="1000" dirty="0">
                <a:solidFill>
                  <a:srgbClr val="00B050"/>
                </a:solidFill>
              </a:rPr>
              <a:t>    </a:t>
            </a:r>
            <a:r>
              <a:rPr lang="en-US" sz="1000" dirty="0" smtClean="0">
                <a:solidFill>
                  <a:srgbClr val="00B050"/>
                </a:solidFill>
              </a:rPr>
              <a:t>	Mesh2_face_depth_2d</a:t>
            </a:r>
            <a:r>
              <a:rPr lang="en-US" sz="1000" dirty="0">
                <a:solidFill>
                  <a:srgbClr val="00B050"/>
                </a:solidFill>
              </a:rPr>
              <a:t>: _</a:t>
            </a:r>
            <a:r>
              <a:rPr lang="en-US" sz="1000" dirty="0" err="1">
                <a:solidFill>
                  <a:srgbClr val="00B050"/>
                </a:solidFill>
              </a:rPr>
              <a:t>mossco_varname</a:t>
            </a:r>
            <a:r>
              <a:rPr lang="en-US" sz="1000" dirty="0">
                <a:solidFill>
                  <a:srgbClr val="00B050"/>
                </a:solidFill>
              </a:rPr>
              <a:t> = "bathymetry" ;</a:t>
            </a:r>
            <a:endParaRPr lang="de-DE" sz="1000" dirty="0">
              <a:solidFill>
                <a:srgbClr val="00B050"/>
              </a:solidFill>
            </a:endParaRPr>
          </a:p>
          <a:p>
            <a:pPr marL="118872" indent="0" hangingPunct="0">
              <a:buNone/>
            </a:pPr>
            <a:r>
              <a:rPr lang="en-US" sz="1000" dirty="0"/>
              <a:t> 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65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5000" dirty="0"/>
              <a:t>3</a:t>
            </a:r>
            <a:r>
              <a:rPr lang="de-DE" sz="5000" dirty="0" smtClean="0"/>
              <a:t>. </a:t>
            </a:r>
            <a:r>
              <a:rPr lang="de-DE" sz="5000" dirty="0" err="1"/>
              <a:t>Rename</a:t>
            </a:r>
            <a:r>
              <a:rPr lang="de-DE" sz="5000" dirty="0"/>
              <a:t> </a:t>
            </a:r>
            <a:r>
              <a:rPr lang="de-DE" sz="5000" dirty="0" err="1"/>
              <a:t>vars</a:t>
            </a:r>
            <a:r>
              <a:rPr lang="de-DE" sz="5000" dirty="0"/>
              <a:t>, </a:t>
            </a:r>
            <a:r>
              <a:rPr lang="de-DE" sz="5000" dirty="0" err="1"/>
              <a:t>add</a:t>
            </a:r>
            <a:r>
              <a:rPr lang="de-DE" sz="5000" dirty="0"/>
              <a:t> </a:t>
            </a:r>
            <a:r>
              <a:rPr lang="de-DE" sz="5000" dirty="0" err="1" smtClean="0"/>
              <a:t>attributes</a:t>
            </a:r>
            <a:endParaRPr lang="de-DE" dirty="0"/>
          </a:p>
        </p:txBody>
      </p:sp>
      <p:pic>
        <p:nvPicPr>
          <p:cNvPr id="4" name="Inhaltsplatzhalter 3" descr="slide_dictionary_cascade_approach.png"/>
          <p:cNvPicPr>
            <a:picLocks noGrp="1"/>
          </p:cNvPicPr>
          <p:nvPr>
            <p:ph idx="1"/>
          </p:nvPr>
        </p:nvPicPr>
        <p:blipFill>
          <a:blip r:embed="rId2"/>
          <a:srcRect r="12127" b="3097"/>
          <a:stretch>
            <a:fillRect/>
          </a:stretch>
        </p:blipFill>
        <p:spPr>
          <a:xfrm>
            <a:off x="1475656" y="1526915"/>
            <a:ext cx="5892943" cy="4873885"/>
          </a:xfrm>
          <a:prstGeom prst="rect">
            <a:avLst/>
          </a:prstGeom>
          <a:solidFill>
            <a:srgbClr val="FFFFFF"/>
          </a:solidFill>
          <a:ln>
            <a:noFill/>
            <a:prstDash/>
          </a:ln>
        </p:spPr>
      </p:pic>
      <p:sp>
        <p:nvSpPr>
          <p:cNvPr id="5" name="Ellipse 4"/>
          <p:cNvSpPr/>
          <p:nvPr/>
        </p:nvSpPr>
        <p:spPr>
          <a:xfrm>
            <a:off x="3779912" y="3429000"/>
            <a:ext cx="3096344" cy="316835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2"/>
          </p:cNvCxnSpPr>
          <p:nvPr/>
        </p:nvCxnSpPr>
        <p:spPr>
          <a:xfrm>
            <a:off x="1980781" y="4293096"/>
            <a:ext cx="1799131" cy="50405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180581" y="3378696"/>
            <a:ext cx="3600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module </a:t>
            </a:r>
            <a:r>
              <a:rPr lang="en-US" sz="2400" b="1" dirty="0" smtClean="0">
                <a:solidFill>
                  <a:schemeClr val="tx1"/>
                </a:solidFill>
              </a:rPr>
              <a:t>netcdf4-python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Trailling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 smtClean="0"/>
          </a:p>
          <a:p>
            <a:r>
              <a:rPr lang="de-DE" dirty="0" smtClean="0"/>
              <a:t>Easy </a:t>
            </a:r>
            <a:r>
              <a:rPr lang="de-DE" dirty="0" err="1" smtClean="0"/>
              <a:t>editable</a:t>
            </a:r>
            <a:endParaRPr lang="de-DE" dirty="0" smtClean="0"/>
          </a:p>
          <a:p>
            <a:r>
              <a:rPr lang="de-DE" dirty="0" smtClean="0"/>
              <a:t>User </a:t>
            </a:r>
            <a:r>
              <a:rPr lang="de-DE" dirty="0" err="1" smtClean="0"/>
              <a:t>interaction</a:t>
            </a:r>
            <a:r>
              <a:rPr lang="de-DE" dirty="0" smtClean="0"/>
              <a:t> at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de-DE" dirty="0" smtClean="0"/>
          </a:p>
          <a:p>
            <a:r>
              <a:rPr lang="de-DE" dirty="0" smtClean="0"/>
              <a:t>Start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de-DE" dirty="0" smtClean="0"/>
          </a:p>
          <a:p>
            <a:r>
              <a:rPr lang="de-DE" dirty="0" err="1" smtClean="0"/>
              <a:t>uGrid</a:t>
            </a:r>
            <a:r>
              <a:rPr lang="de-DE" dirty="0" smtClean="0"/>
              <a:t> </a:t>
            </a:r>
            <a:r>
              <a:rPr lang="de-DE" dirty="0" err="1" smtClean="0"/>
              <a:t>conversion</a:t>
            </a:r>
            <a:r>
              <a:rPr lang="de-DE" dirty="0" smtClean="0"/>
              <a:t>-module –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improved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1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de-DE" b="1" dirty="0" smtClean="0"/>
              <a:t>DAVIT:</a:t>
            </a:r>
            <a:endParaRPr lang="de-DE" dirty="0" smtClean="0"/>
          </a:p>
          <a:p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endParaRPr lang="de-DE" dirty="0" smtClean="0"/>
          </a:p>
          <a:p>
            <a:r>
              <a:rPr lang="de-DE" dirty="0" err="1" smtClean="0"/>
              <a:t>Timeseries</a:t>
            </a:r>
            <a:endParaRPr lang="de-DE" dirty="0" smtClean="0"/>
          </a:p>
          <a:p>
            <a:r>
              <a:rPr lang="de-DE" dirty="0" err="1"/>
              <a:t>Vector</a:t>
            </a:r>
            <a:r>
              <a:rPr lang="de-DE" dirty="0"/>
              <a:t>-variable </a:t>
            </a:r>
            <a:r>
              <a:rPr lang="de-DE" dirty="0" err="1" smtClean="0"/>
              <a:t>names</a:t>
            </a:r>
            <a:endParaRPr lang="de-DE" dirty="0" smtClean="0"/>
          </a:p>
          <a:p>
            <a:r>
              <a:rPr lang="de-DE" dirty="0" smtClean="0"/>
              <a:t>Sigma-z-</a:t>
            </a:r>
            <a:r>
              <a:rPr lang="de-DE" dirty="0" err="1" smtClean="0"/>
              <a:t>layers</a:t>
            </a:r>
            <a:endParaRPr lang="de-DE" dirty="0" smtClean="0"/>
          </a:p>
          <a:p>
            <a:endParaRPr lang="de-DE" dirty="0"/>
          </a:p>
          <a:p>
            <a:pPr marL="118872" indent="0">
              <a:buNone/>
            </a:pPr>
            <a:r>
              <a:rPr lang="de-DE" b="1" dirty="0" err="1" smtClean="0"/>
              <a:t>uGrid</a:t>
            </a:r>
            <a:r>
              <a:rPr lang="de-DE" b="1" dirty="0" smtClean="0"/>
              <a:t> </a:t>
            </a:r>
            <a:r>
              <a:rPr lang="de-DE" b="1" dirty="0" err="1" smtClean="0"/>
              <a:t>conversion-algorithm</a:t>
            </a:r>
            <a:r>
              <a:rPr lang="de-DE" b="1" dirty="0" smtClean="0"/>
              <a:t>:</a:t>
            </a:r>
          </a:p>
          <a:p>
            <a:r>
              <a:rPr lang="de-DE" dirty="0" err="1" smtClean="0"/>
              <a:t>Curvilinear</a:t>
            </a:r>
            <a:r>
              <a:rPr lang="de-DE" dirty="0" smtClean="0"/>
              <a:t> </a:t>
            </a:r>
            <a:r>
              <a:rPr lang="de-DE" dirty="0" err="1" smtClean="0"/>
              <a:t>mesh</a:t>
            </a:r>
            <a:endParaRPr lang="de-DE" dirty="0" smtClean="0"/>
          </a:p>
          <a:p>
            <a:r>
              <a:rPr lang="de-DE" dirty="0" smtClean="0"/>
              <a:t>Flexible </a:t>
            </a:r>
            <a:r>
              <a:rPr lang="de-DE" dirty="0" err="1" smtClean="0"/>
              <a:t>mesh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9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\\themis\system\studenten\ak2stud\Nick\davit_problem2_sigmaz_layer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1566"/>
            <a:ext cx="5980296" cy="4147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Problem: </a:t>
            </a:r>
            <a:r>
              <a:rPr lang="de-DE" dirty="0" err="1" smtClean="0"/>
              <a:t>sigma</a:t>
            </a:r>
            <a:r>
              <a:rPr lang="de-DE" dirty="0" smtClean="0"/>
              <a:t> z-</a:t>
            </a:r>
            <a:r>
              <a:rPr lang="de-DE" dirty="0" err="1" smtClean="0"/>
              <a:t>layers</a:t>
            </a:r>
            <a:endParaRPr lang="de-DE" dirty="0"/>
          </a:p>
        </p:txBody>
      </p:sp>
      <p:pic>
        <p:nvPicPr>
          <p:cNvPr id="2050" name="Picture 2" descr="\\themis\system\studenten\ak2stud\Nick\davit_problem2_sigmaz_layer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7" y="2831847"/>
            <a:ext cx="5832648" cy="4000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3995936" y="4221088"/>
            <a:ext cx="108012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8063880" y="2814266"/>
            <a:ext cx="108012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5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Problem: double </a:t>
            </a:r>
            <a:r>
              <a:rPr lang="de-DE" dirty="0" err="1" smtClean="0"/>
              <a:t>vector</a:t>
            </a:r>
            <a:r>
              <a:rPr lang="de-DE" dirty="0" smtClean="0"/>
              <a:t>-variable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\\themis\system\studenten\ak2stud\Nick\davit_problem1_vecto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424936" cy="594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2771800" y="3031677"/>
            <a:ext cx="792088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627784" y="4221088"/>
            <a:ext cx="1728192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5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b="1" dirty="0" smtClean="0"/>
              <a:t>Source </a:t>
            </a:r>
            <a:r>
              <a:rPr lang="de-DE" b="1" dirty="0" err="1" smtClean="0"/>
              <a:t>code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documentation</a:t>
            </a:r>
            <a:r>
              <a:rPr lang="de-DE" b="1" dirty="0" smtClean="0"/>
              <a:t> </a:t>
            </a:r>
            <a:r>
              <a:rPr lang="de-DE" b="1" dirty="0" err="1" smtClean="0"/>
              <a:t>can</a:t>
            </a:r>
            <a:r>
              <a:rPr lang="de-DE" b="1" dirty="0" smtClean="0"/>
              <a:t> </a:t>
            </a:r>
            <a:r>
              <a:rPr lang="de-DE" b="1" dirty="0" err="1" smtClean="0"/>
              <a:t>be</a:t>
            </a:r>
            <a:r>
              <a:rPr lang="de-DE" b="1" dirty="0" smtClean="0"/>
              <a:t> </a:t>
            </a:r>
            <a:r>
              <a:rPr lang="de-DE" b="1" dirty="0" err="1" smtClean="0"/>
              <a:t>found</a:t>
            </a:r>
            <a:r>
              <a:rPr lang="de-DE" b="1" dirty="0" smtClean="0"/>
              <a:t> </a:t>
            </a:r>
            <a:r>
              <a:rPr lang="de-DE" b="1" dirty="0" err="1" smtClean="0"/>
              <a:t>under</a:t>
            </a:r>
            <a:r>
              <a:rPr lang="de-DE" b="1" dirty="0" smtClean="0"/>
              <a:t>:</a:t>
            </a:r>
          </a:p>
          <a:p>
            <a:pPr marL="118872" indent="0">
              <a:buNone/>
            </a:pPr>
            <a:r>
              <a:rPr lang="en-US" sz="2000" b="1" i="1" dirty="0" smtClean="0"/>
              <a:t>	</a:t>
            </a:r>
            <a:r>
              <a:rPr lang="en-US" sz="2000" b="1" i="1" dirty="0" smtClean="0">
                <a:hlinkClick r:id="rId3" action="ppaction://hlinkfile"/>
              </a:rPr>
              <a:t>\\themis\system\akprog\python\qad\convert</a:t>
            </a:r>
            <a:r>
              <a:rPr lang="en-US" sz="2000" b="1" i="1" dirty="0" smtClean="0">
                <a:latin typeface="+mj-lt"/>
                <a:cs typeface="Arial" panose="020B0604020202020204" pitchFamily="34" charset="0"/>
                <a:hlinkClick r:id="rId3" action="ppaction://hlinkfile"/>
              </a:rPr>
              <a:t>2</a:t>
            </a:r>
            <a:r>
              <a:rPr lang="en-US" sz="2000" b="1" i="1" dirty="0" smtClean="0">
                <a:hlinkClick r:id="rId3" action="ppaction://hlinkfile"/>
              </a:rPr>
              <a:t>ugrid</a:t>
            </a:r>
            <a:endParaRPr lang="en-US" sz="2000" b="1" i="1" dirty="0" smtClean="0"/>
          </a:p>
          <a:p>
            <a:pPr marL="118872" indent="0">
              <a:buNone/>
            </a:pPr>
            <a:endParaRPr lang="de-DE" dirty="0" smtClean="0"/>
          </a:p>
          <a:p>
            <a:pPr marL="118872" indent="0">
              <a:buNone/>
            </a:pPr>
            <a:r>
              <a:rPr lang="de-DE" b="1" dirty="0" err="1" smtClean="0"/>
              <a:t>Contact</a:t>
            </a:r>
            <a:r>
              <a:rPr lang="de-DE" b="1" dirty="0" smtClean="0"/>
              <a:t>:</a:t>
            </a:r>
            <a:endParaRPr lang="de-DE" b="1" dirty="0"/>
          </a:p>
          <a:p>
            <a:r>
              <a:rPr lang="de-DE" dirty="0"/>
              <a:t>Nikolai </a:t>
            </a:r>
            <a:r>
              <a:rPr lang="de-DE" dirty="0" err="1"/>
              <a:t>Chernikov</a:t>
            </a:r>
            <a:r>
              <a:rPr lang="de-DE" dirty="0"/>
              <a:t> </a:t>
            </a:r>
            <a:endParaRPr lang="de-DE" dirty="0" smtClean="0"/>
          </a:p>
          <a:p>
            <a:pPr marL="118872" indent="0">
              <a:buNone/>
            </a:pPr>
            <a:r>
              <a:rPr lang="de-DE" dirty="0"/>
              <a:t> </a:t>
            </a:r>
            <a:r>
              <a:rPr lang="de-DE" dirty="0" smtClean="0"/>
              <a:t>   (</a:t>
            </a:r>
            <a:r>
              <a:rPr lang="de-DE" sz="2000" i="1" dirty="0"/>
              <a:t>nikolai.chernikov.ru@gmail.com</a:t>
            </a:r>
            <a:r>
              <a:rPr lang="de-DE" dirty="0"/>
              <a:t>)</a:t>
            </a:r>
          </a:p>
          <a:p>
            <a:r>
              <a:rPr lang="de-DE" dirty="0" smtClean="0"/>
              <a:t>Dr</a:t>
            </a:r>
            <a:r>
              <a:rPr lang="de-DE" dirty="0"/>
              <a:t>.-Ing. </a:t>
            </a:r>
            <a:r>
              <a:rPr lang="de-DE" dirty="0" err="1"/>
              <a:t>M.Hassan</a:t>
            </a:r>
            <a:r>
              <a:rPr lang="de-DE" dirty="0"/>
              <a:t> </a:t>
            </a:r>
            <a:r>
              <a:rPr lang="de-DE" dirty="0" err="1" smtClean="0"/>
              <a:t>Nasermoaddeli</a:t>
            </a:r>
            <a:r>
              <a:rPr lang="de-DE" dirty="0" smtClean="0"/>
              <a:t> (</a:t>
            </a:r>
            <a:r>
              <a:rPr lang="en-US" sz="2000" i="1" dirty="0" smtClean="0"/>
              <a:t>hassan.nasermoaddeli@baw.de</a:t>
            </a:r>
            <a:r>
              <a:rPr lang="en-US" dirty="0" smtClean="0"/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2128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MOSSCO </a:t>
            </a:r>
            <a:r>
              <a:rPr lang="de-DE" dirty="0" err="1" smtClean="0"/>
              <a:t>output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err="1" smtClean="0"/>
              <a:t>Grid</a:t>
            </a:r>
            <a:r>
              <a:rPr lang="de-DE" dirty="0" smtClean="0"/>
              <a:t>:</a:t>
            </a:r>
          </a:p>
          <a:p>
            <a:r>
              <a:rPr lang="de-DE" dirty="0" smtClean="0"/>
              <a:t>Structured</a:t>
            </a:r>
          </a:p>
          <a:p>
            <a:r>
              <a:rPr lang="de-DE" dirty="0" err="1" smtClean="0"/>
              <a:t>Rectangular</a:t>
            </a:r>
            <a:endParaRPr lang="de-DE" dirty="0" smtClean="0"/>
          </a:p>
          <a:p>
            <a:r>
              <a:rPr lang="de-DE" dirty="0" smtClean="0"/>
              <a:t>Uniform</a:t>
            </a:r>
          </a:p>
          <a:p>
            <a:r>
              <a:rPr lang="de-DE" dirty="0" smtClean="0"/>
              <a:t>Sigma z-</a:t>
            </a:r>
            <a:r>
              <a:rPr lang="de-DE" dirty="0" err="1" smtClean="0"/>
              <a:t>layers</a:t>
            </a:r>
            <a:endParaRPr lang="de-DE" dirty="0" smtClean="0"/>
          </a:p>
          <a:p>
            <a:r>
              <a:rPr lang="de-DE" dirty="0" smtClean="0"/>
              <a:t>Values at </a:t>
            </a:r>
            <a:r>
              <a:rPr lang="de-DE" dirty="0" err="1" smtClean="0"/>
              <a:t>cell</a:t>
            </a:r>
            <a:r>
              <a:rPr lang="de-DE" dirty="0" smtClean="0"/>
              <a:t>-center</a:t>
            </a:r>
          </a:p>
          <a:p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variable:</a:t>
            </a:r>
          </a:p>
          <a:p>
            <a:pPr marL="118872" indent="0">
              <a:buNone/>
            </a:pPr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c_spm_001(time, z, y, x)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1"/>
            <a:ext cx="4242989" cy="313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2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Splitting </a:t>
            </a:r>
            <a:r>
              <a:rPr lang="de-DE" dirty="0" err="1" smtClean="0"/>
              <a:t>jobs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797825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arenBoth"/>
            </a:pPr>
            <a:r>
              <a:rPr lang="de-DE" dirty="0" err="1" smtClean="0"/>
              <a:t>Generate</a:t>
            </a:r>
            <a:r>
              <a:rPr lang="de-DE" dirty="0" smtClean="0"/>
              <a:t> UGRID, </a:t>
            </a: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633222" indent="-514350">
              <a:buFont typeface="+mj-lt"/>
              <a:buAutoNum type="arabicParenBoth"/>
            </a:pPr>
            <a:r>
              <a:rPr lang="de-DE" dirty="0" err="1" smtClean="0"/>
              <a:t>Rename</a:t>
            </a:r>
            <a:r>
              <a:rPr lang="de-DE" dirty="0" smtClean="0"/>
              <a:t> </a:t>
            </a:r>
            <a:r>
              <a:rPr lang="de-DE" dirty="0" err="1" smtClean="0"/>
              <a:t>vars</a:t>
            </a:r>
            <a:r>
              <a:rPr lang="de-DE" dirty="0" smtClean="0"/>
              <a:t>, </a:t>
            </a:r>
            <a:r>
              <a:rPr lang="de-DE" dirty="0" err="1" smtClean="0"/>
              <a:t>add</a:t>
            </a:r>
            <a:r>
              <a:rPr lang="de-DE" dirty="0" smtClean="0"/>
              <a:t> proper </a:t>
            </a:r>
            <a:r>
              <a:rPr lang="de-DE" dirty="0" err="1" smtClean="0"/>
              <a:t>attributes</a:t>
            </a:r>
            <a:endParaRPr lang="de-DE" dirty="0" smtClean="0"/>
          </a:p>
          <a:p>
            <a:pPr marL="633222" indent="-514350">
              <a:buFont typeface="+mj-lt"/>
              <a:buAutoNum type="arabicParenBoth"/>
            </a:pPr>
            <a:r>
              <a:rPr lang="de-DE" dirty="0" smtClean="0"/>
              <a:t>Save in </a:t>
            </a:r>
            <a:r>
              <a:rPr lang="de-DE" dirty="0" err="1" smtClean="0"/>
              <a:t>NetCDF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11887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70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</a:t>
            </a:r>
            <a:r>
              <a:rPr lang="de-DE" dirty="0" smtClean="0"/>
              <a:t>. </a:t>
            </a:r>
            <a:r>
              <a:rPr lang="de-DE" dirty="0" err="1" smtClean="0"/>
              <a:t>Generate</a:t>
            </a:r>
            <a:r>
              <a:rPr lang="de-DE" dirty="0" smtClean="0"/>
              <a:t> UGRID, </a:t>
            </a: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/>
          <a:srcRect l="2158" r="2492"/>
          <a:stretch>
            <a:fillRect/>
          </a:stretch>
        </p:blipFill>
        <p:spPr>
          <a:xfrm>
            <a:off x="971601" y="1484784"/>
            <a:ext cx="7632848" cy="6010347"/>
          </a:xfrm>
          <a:prstGeom prst="rect">
            <a:avLst/>
          </a:prstGeom>
          <a:solidFill>
            <a:srgbClr val="FFFFFF"/>
          </a:solidFill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1042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2. </a:t>
            </a:r>
            <a:r>
              <a:rPr lang="de-DE" sz="4800" dirty="0" err="1"/>
              <a:t>Rename</a:t>
            </a:r>
            <a:r>
              <a:rPr lang="de-DE" sz="4800" dirty="0"/>
              <a:t> </a:t>
            </a:r>
            <a:r>
              <a:rPr lang="de-DE" sz="4800" dirty="0" err="1"/>
              <a:t>vars</a:t>
            </a:r>
            <a:r>
              <a:rPr lang="de-DE" sz="4800" dirty="0"/>
              <a:t>, </a:t>
            </a:r>
            <a:r>
              <a:rPr lang="de-DE" sz="4800" dirty="0" err="1"/>
              <a:t>add</a:t>
            </a:r>
            <a:r>
              <a:rPr lang="de-DE" sz="4800" dirty="0"/>
              <a:t> </a:t>
            </a:r>
            <a:r>
              <a:rPr lang="de-DE" sz="4800" dirty="0" err="1"/>
              <a:t>attributes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7544" y="1916832"/>
            <a:ext cx="78488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sz="1000" i="1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temperature_in_water</a:t>
            </a:r>
            <a: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(time, getmGrid3D_getm_3, getmGrid3D_getm_2, getmGrid3D_getm_1) ;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temperature_in_water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standard_name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temperature_in_water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" ;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temperature_in_water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long_name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temperature_in_water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" ; 	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temperature_in_water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_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FillValue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-1.e+30 ;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temperature_in_water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coordinates = "getmGrid3D_getm_z getmGrid3D_getm_y getmGrid3D_getm_x" ;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temperature_in_water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units = "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degC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" ;</a:t>
            </a:r>
          </a:p>
          <a:p>
            <a:r>
              <a:rPr lang="en-US" sz="10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temperature_in_water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creator = "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" ;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temperature_in_water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missing_value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-1.e+30 ;</a:t>
            </a: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39552" y="4437112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Mesh2_face_Temperatur_3d</a:t>
            </a:r>
            <a:r>
              <a:rPr lang="de-DE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(nMesh2_data_time, nMesh2_layer_3d, nMesh2_face) ;</a:t>
            </a:r>
          </a:p>
          <a:p>
            <a:r>
              <a:rPr lang="de-DE" sz="1000" i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000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Mesh2_face_Temperatur_3d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standard_name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temperature_in_water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" ;</a:t>
            </a:r>
          </a:p>
          <a:p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000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Mesh2_face_Temperatur_3d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long_name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"Temperatur, Face (Polygon)" ;</a:t>
            </a:r>
          </a:p>
          <a:p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000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Mesh2_face_Temperatur_3d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_FillValue = 1.e+31f ;</a:t>
            </a:r>
          </a:p>
          <a:p>
            <a:r>
              <a:rPr lang="de-DE" sz="1000" i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000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Mesh2_face_Temperatur_3d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coordinates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"Mesh2_face_x Mesh2_face_y Mesh2_face_lon Mesh2_face_lat Mesh2_face_z_face_3d" ;</a:t>
            </a:r>
          </a:p>
          <a:p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000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Mesh2_face_Temperatur_3d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degC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" ;</a:t>
            </a:r>
          </a:p>
          <a:p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000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Mesh2_face_Temperatur_3d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grid_mapping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"Mesh2_crs" ;</a:t>
            </a:r>
          </a:p>
          <a:p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000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Mesh2_face_Temperatur_3d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cell_measures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Mesh2_face_wet_area" ;</a:t>
            </a:r>
          </a:p>
          <a:p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000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Mesh2_face_Temperatur_3d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cell_methods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"nMesh2_data_time: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nMesh2_layer_3d: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" ;</a:t>
            </a:r>
          </a:p>
          <a:p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000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Mesh2_face_Temperatur_3d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name_id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6 ;</a:t>
            </a:r>
          </a:p>
          <a:p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000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Mesh2_face_Temperatur_3d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" ;</a:t>
            </a:r>
          </a:p>
          <a:p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000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Mesh2_face_Temperatur_3d</a:t>
            </a:r>
            <a:r>
              <a:rPr lang="de-DE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:mesh = "Mesh2" ;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feil nach unten 7"/>
          <p:cNvSpPr/>
          <p:nvPr/>
        </p:nvSpPr>
        <p:spPr>
          <a:xfrm>
            <a:off x="3563888" y="3240271"/>
            <a:ext cx="1102840" cy="1187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</a:rPr>
              <a:t>?</a:t>
            </a:r>
            <a:endParaRPr lang="de-DE" sz="4800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 rot="16200000">
            <a:off x="-226701" y="2287044"/>
            <a:ext cx="1064458" cy="324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mossco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 rot="16200000">
            <a:off x="-219655" y="4872287"/>
            <a:ext cx="1064460" cy="3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davit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5000" dirty="0" smtClean="0"/>
              <a:t>2. </a:t>
            </a:r>
            <a:r>
              <a:rPr lang="de-DE" sz="5000" dirty="0" err="1"/>
              <a:t>Rename</a:t>
            </a:r>
            <a:r>
              <a:rPr lang="de-DE" sz="5000" dirty="0"/>
              <a:t> </a:t>
            </a:r>
            <a:r>
              <a:rPr lang="de-DE" sz="5000" dirty="0" err="1"/>
              <a:t>vars</a:t>
            </a:r>
            <a:r>
              <a:rPr lang="de-DE" sz="5000" dirty="0"/>
              <a:t>, </a:t>
            </a:r>
            <a:r>
              <a:rPr lang="de-DE" sz="5000" dirty="0" err="1"/>
              <a:t>add</a:t>
            </a:r>
            <a:r>
              <a:rPr lang="de-DE" sz="5000" dirty="0"/>
              <a:t> </a:t>
            </a:r>
            <a:r>
              <a:rPr lang="de-DE" sz="5000" dirty="0" err="1" smtClean="0"/>
              <a:t>attributes</a:t>
            </a:r>
            <a:endParaRPr lang="de-DE" dirty="0"/>
          </a:p>
        </p:txBody>
      </p:sp>
      <p:pic>
        <p:nvPicPr>
          <p:cNvPr id="4" name="Inhaltsplatzhalter 3" descr="slide_dictionary_cascade_approach.png"/>
          <p:cNvPicPr>
            <a:picLocks noGrp="1"/>
          </p:cNvPicPr>
          <p:nvPr>
            <p:ph idx="1"/>
          </p:nvPr>
        </p:nvPicPr>
        <p:blipFill>
          <a:blip r:embed="rId2"/>
          <a:srcRect r="12127" b="3097"/>
          <a:stretch>
            <a:fillRect/>
          </a:stretch>
        </p:blipFill>
        <p:spPr>
          <a:xfrm>
            <a:off x="1475656" y="1526915"/>
            <a:ext cx="5892943" cy="4873885"/>
          </a:xfrm>
          <a:prstGeom prst="rect">
            <a:avLst/>
          </a:prstGeom>
          <a:solidFill>
            <a:srgbClr val="FFFFFF"/>
          </a:solidFill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283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5000" dirty="0" smtClean="0"/>
              <a:t>2. </a:t>
            </a:r>
            <a:r>
              <a:rPr lang="de-DE" sz="5000" dirty="0" err="1"/>
              <a:t>Rename</a:t>
            </a:r>
            <a:r>
              <a:rPr lang="de-DE" sz="5000" dirty="0"/>
              <a:t> </a:t>
            </a:r>
            <a:r>
              <a:rPr lang="de-DE" sz="5000" dirty="0" err="1"/>
              <a:t>vars</a:t>
            </a:r>
            <a:r>
              <a:rPr lang="de-DE" sz="5000" dirty="0"/>
              <a:t>, </a:t>
            </a:r>
            <a:r>
              <a:rPr lang="de-DE" sz="5000" dirty="0" err="1"/>
              <a:t>add</a:t>
            </a:r>
            <a:r>
              <a:rPr lang="de-DE" sz="5000" dirty="0"/>
              <a:t> </a:t>
            </a:r>
            <a:r>
              <a:rPr lang="de-DE" sz="5000" dirty="0" err="1" smtClean="0"/>
              <a:t>attributes</a:t>
            </a:r>
            <a:endParaRPr lang="de-DE" dirty="0"/>
          </a:p>
        </p:txBody>
      </p:sp>
      <p:pic>
        <p:nvPicPr>
          <p:cNvPr id="4" name="Inhaltsplatzhalter 3" descr="slide_dictionary_cascade_approach.png"/>
          <p:cNvPicPr>
            <a:picLocks noGrp="1"/>
          </p:cNvPicPr>
          <p:nvPr>
            <p:ph idx="1"/>
          </p:nvPr>
        </p:nvPicPr>
        <p:blipFill>
          <a:blip r:embed="rId2"/>
          <a:srcRect r="12127" b="3097"/>
          <a:stretch>
            <a:fillRect/>
          </a:stretch>
        </p:blipFill>
        <p:spPr>
          <a:xfrm>
            <a:off x="1475656" y="1526915"/>
            <a:ext cx="5892943" cy="4873885"/>
          </a:xfrm>
          <a:prstGeom prst="rect">
            <a:avLst/>
          </a:prstGeom>
          <a:solidFill>
            <a:srgbClr val="FFFFFF"/>
          </a:solidFill>
          <a:ln>
            <a:noFill/>
            <a:prstDash/>
          </a:ln>
        </p:spPr>
      </p:pic>
      <p:sp>
        <p:nvSpPr>
          <p:cNvPr id="3" name="Ellipse 2"/>
          <p:cNvSpPr/>
          <p:nvPr/>
        </p:nvSpPr>
        <p:spPr>
          <a:xfrm>
            <a:off x="1115616" y="1340768"/>
            <a:ext cx="5040560" cy="20162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6" idx="0"/>
          </p:cNvCxnSpPr>
          <p:nvPr/>
        </p:nvCxnSpPr>
        <p:spPr>
          <a:xfrm flipV="1">
            <a:off x="2195736" y="3284984"/>
            <a:ext cx="648072" cy="62796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95536" y="3912948"/>
            <a:ext cx="3600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Filter out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ename them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2.Example </a:t>
            </a:r>
            <a:r>
              <a:rPr lang="de-DE" dirty="0" err="1"/>
              <a:t>of</a:t>
            </a:r>
            <a:r>
              <a:rPr lang="de-DE" dirty="0"/>
              <a:t> “</a:t>
            </a:r>
            <a:r>
              <a:rPr lang="de-DE" dirty="0" err="1"/>
              <a:t>Dictionary</a:t>
            </a:r>
            <a:r>
              <a:rPr lang="de-DE" dirty="0"/>
              <a:t> 1</a:t>
            </a:r>
            <a:r>
              <a:rPr lang="de-DE" dirty="0" smtClean="0"/>
              <a:t>”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hangingPunct="0">
              <a:buNone/>
            </a:pPr>
            <a:r>
              <a:rPr lang="en-US" dirty="0"/>
              <a:t> </a:t>
            </a:r>
            <a:r>
              <a:rPr lang="en-US" dirty="0" smtClean="0"/>
              <a:t>MOSSCO  </a:t>
            </a:r>
            <a:r>
              <a:rPr lang="en-US" dirty="0"/>
              <a:t>	&gt;&gt;&gt; </a:t>
            </a:r>
            <a:r>
              <a:rPr lang="en-US" dirty="0" smtClean="0"/>
              <a:t>    DAVIT</a:t>
            </a:r>
            <a:endParaRPr lang="de-DE" dirty="0"/>
          </a:p>
          <a:p>
            <a:pPr marL="118872" indent="0" hangingPunct="0">
              <a:buNone/>
            </a:pPr>
            <a:endParaRPr lang="de-DE" dirty="0"/>
          </a:p>
          <a:p>
            <a:pPr marL="118872" indent="0" hangingPunct="0">
              <a:buNone/>
            </a:pPr>
            <a:r>
              <a:rPr lang="en-US" sz="1200" dirty="0" smtClean="0"/>
              <a:t>'</a:t>
            </a:r>
            <a:r>
              <a:rPr lang="en-US" sz="1200" dirty="0" err="1" smtClean="0"/>
              <a:t>depth_averaged_x_velocity_in_water</a:t>
            </a:r>
            <a:r>
              <a:rPr lang="en-US" sz="1200" dirty="0"/>
              <a:t>'</a:t>
            </a:r>
            <a:r>
              <a:rPr lang="en-US" sz="1200" dirty="0" smtClean="0"/>
              <a:t>  </a:t>
            </a:r>
            <a:r>
              <a:rPr lang="en-US" sz="1200" dirty="0"/>
              <a:t>	&gt;&gt;&gt; </a:t>
            </a:r>
            <a:r>
              <a:rPr lang="en-US" sz="1200" dirty="0" smtClean="0"/>
              <a:t>'Mesh2_face_Stroemungsgeschwindigkeit_x_2d</a:t>
            </a:r>
            <a:r>
              <a:rPr lang="en-US" sz="1200" dirty="0"/>
              <a:t>'</a:t>
            </a:r>
            <a:endParaRPr lang="de-DE" sz="1200" dirty="0"/>
          </a:p>
          <a:p>
            <a:pPr marL="118872" indent="0" hangingPunct="0">
              <a:buNone/>
            </a:pPr>
            <a:r>
              <a:rPr lang="en-US" sz="1200" dirty="0"/>
              <a:t>'</a:t>
            </a:r>
            <a:r>
              <a:rPr lang="en-US" sz="1200" dirty="0" err="1"/>
              <a:t>depth_averaged_y_velocity_in_water</a:t>
            </a:r>
            <a:r>
              <a:rPr lang="en-US" sz="1200" dirty="0"/>
              <a:t> </a:t>
            </a:r>
            <a:r>
              <a:rPr lang="en-US" sz="1200" dirty="0" smtClean="0"/>
              <a:t>'  </a:t>
            </a:r>
            <a:r>
              <a:rPr lang="en-US" sz="1200" dirty="0"/>
              <a:t>	&gt;&gt;&gt; </a:t>
            </a:r>
            <a:r>
              <a:rPr lang="en-US" sz="1200" dirty="0" smtClean="0"/>
              <a:t>'Mesh2_face_Stroemungsgeschwindigkeit_y_2d</a:t>
            </a:r>
            <a:r>
              <a:rPr lang="en-US" sz="1200" dirty="0"/>
              <a:t>'</a:t>
            </a:r>
            <a:endParaRPr lang="de-DE" sz="1200" dirty="0"/>
          </a:p>
          <a:p>
            <a:pPr marL="118872" indent="0" hangingPunct="0">
              <a:buNone/>
            </a:pPr>
            <a:r>
              <a:rPr lang="en-US" sz="1200" dirty="0" smtClean="0"/>
              <a:t>'</a:t>
            </a:r>
            <a:r>
              <a:rPr lang="en-US" sz="1200" dirty="0" err="1" smtClean="0"/>
              <a:t>temperature_in_water</a:t>
            </a:r>
            <a:r>
              <a:rPr lang="en-US" sz="1200" dirty="0"/>
              <a:t>'</a:t>
            </a:r>
            <a:r>
              <a:rPr lang="en-US" sz="1200" dirty="0" smtClean="0"/>
              <a:t>                </a:t>
            </a:r>
            <a:r>
              <a:rPr lang="en-US" sz="1200" dirty="0"/>
              <a:t>	</a:t>
            </a:r>
            <a:r>
              <a:rPr lang="en-US" sz="1200" dirty="0" smtClean="0"/>
              <a:t>&gt;&gt;&gt; 'Mesh2_face_Temperatur_3d</a:t>
            </a:r>
            <a:r>
              <a:rPr lang="en-US" sz="1200" dirty="0"/>
              <a:t>'</a:t>
            </a:r>
            <a:endParaRPr lang="de-DE" sz="1200" dirty="0"/>
          </a:p>
          <a:p>
            <a:pPr marL="118872" indent="0" hangingPunct="0">
              <a:buNone/>
            </a:pPr>
            <a:r>
              <a:rPr lang="en-US" sz="1200" dirty="0" smtClean="0"/>
              <a:t>'bathymetry</a:t>
            </a:r>
            <a:r>
              <a:rPr lang="en-US" sz="1200" dirty="0"/>
              <a:t>'</a:t>
            </a:r>
            <a:r>
              <a:rPr lang="en-US" sz="1200" dirty="0" smtClean="0"/>
              <a:t>                     </a:t>
            </a:r>
            <a:r>
              <a:rPr lang="en-US" sz="1200" dirty="0"/>
              <a:t>		&gt;&gt;&gt; </a:t>
            </a:r>
            <a:r>
              <a:rPr lang="en-US" sz="1200" dirty="0" smtClean="0"/>
              <a:t>'Mesh2_face_depth_2d</a:t>
            </a:r>
            <a:r>
              <a:rPr lang="en-US" sz="1200" dirty="0"/>
              <a:t>'</a:t>
            </a:r>
            <a:endParaRPr lang="de-DE" sz="1200" dirty="0"/>
          </a:p>
          <a:p>
            <a:pPr marL="11887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80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2.Example </a:t>
            </a:r>
            <a:r>
              <a:rPr lang="de-DE" dirty="0" err="1"/>
              <a:t>of</a:t>
            </a:r>
            <a:r>
              <a:rPr lang="de-DE" dirty="0"/>
              <a:t> “</a:t>
            </a:r>
            <a:r>
              <a:rPr lang="de-DE" dirty="0" err="1"/>
              <a:t>Dictionary</a:t>
            </a:r>
            <a:r>
              <a:rPr lang="de-DE" dirty="0"/>
              <a:t> </a:t>
            </a:r>
            <a:r>
              <a:rPr lang="de-DE" dirty="0" smtClean="0"/>
              <a:t>2”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 hangingPunct="0">
              <a:buNone/>
            </a:pPr>
            <a:endParaRPr lang="de-DE" sz="1200" dirty="0"/>
          </a:p>
          <a:p>
            <a:pPr marL="118872" indent="0" hangingPunct="0">
              <a:buNone/>
            </a:pPr>
            <a:r>
              <a:rPr lang="en-US" sz="1200" dirty="0" smtClean="0"/>
              <a:t>"\\</a:t>
            </a:r>
            <a:r>
              <a:rPr lang="en-US" sz="1200" dirty="0"/>
              <a:t>widar\home\mossco.nc",    "</a:t>
            </a:r>
            <a:r>
              <a:rPr lang="en-US" sz="1200" dirty="0" err="1" smtClean="0"/>
              <a:t>Effect_of_Mbalthica_on_critical_bed_shearstress</a:t>
            </a:r>
            <a:r>
              <a:rPr lang="en-US" sz="1200" dirty="0" smtClean="0"/>
              <a:t>"  </a:t>
            </a:r>
            <a:r>
              <a:rPr lang="en-US" sz="1200" dirty="0"/>
              <a:t>	&gt;&gt;&gt; NOT_INCLUDED</a:t>
            </a:r>
            <a:endParaRPr lang="de-DE" sz="1200" dirty="0"/>
          </a:p>
          <a:p>
            <a:pPr marL="118872" indent="0" hangingPunct="0">
              <a:buNone/>
            </a:pPr>
            <a:r>
              <a:rPr lang="en-US" sz="1200" dirty="0" smtClean="0"/>
              <a:t>"\\</a:t>
            </a:r>
            <a:r>
              <a:rPr lang="en-US" sz="1200" dirty="0"/>
              <a:t>widar\home\mossco.nc",    "</a:t>
            </a:r>
            <a:r>
              <a:rPr lang="en-US" sz="1200" dirty="0" err="1" smtClean="0"/>
              <a:t>Effect_of_Mbalthica_on_sediment_erodibility</a:t>
            </a:r>
            <a:r>
              <a:rPr lang="en-US" sz="1200" dirty="0" smtClean="0"/>
              <a:t>"      </a:t>
            </a:r>
            <a:r>
              <a:rPr lang="en-US" sz="1200" dirty="0"/>
              <a:t>	&gt;&gt;&gt; NOT_INCLUDED</a:t>
            </a:r>
            <a:endParaRPr lang="de-DE" sz="1200" dirty="0"/>
          </a:p>
          <a:p>
            <a:pPr marL="118872" indent="0" hangingPunct="0">
              <a:buNone/>
            </a:pPr>
            <a:r>
              <a:rPr lang="en-US" sz="1200" dirty="0" smtClean="0"/>
              <a:t>"\\</a:t>
            </a:r>
            <a:r>
              <a:rPr lang="en-US" sz="1200" dirty="0"/>
              <a:t>widar\home\mossco.nc",    "</a:t>
            </a:r>
            <a:r>
              <a:rPr lang="en-US" sz="1200" dirty="0" err="1"/>
              <a:t>temperature_in_water</a:t>
            </a:r>
            <a:r>
              <a:rPr lang="en-US" sz="1200" dirty="0"/>
              <a:t>"                                             	&gt;&gt;&gt; "Mesh2_face_Temperatur_3d"</a:t>
            </a:r>
            <a:endParaRPr lang="de-DE" sz="1200" dirty="0"/>
          </a:p>
          <a:p>
            <a:pPr marL="118872" indent="0" hangingPunct="0">
              <a:buNone/>
            </a:pPr>
            <a:r>
              <a:rPr lang="en-US" sz="1200" dirty="0"/>
              <a:t> </a:t>
            </a:r>
            <a:endParaRPr lang="de-DE" sz="1200" dirty="0"/>
          </a:p>
          <a:p>
            <a:pPr marL="118872" indent="0" hangingPunct="0">
              <a:buNone/>
            </a:pPr>
            <a:r>
              <a:rPr lang="en-US" sz="1200" dirty="0" smtClean="0"/>
              <a:t>"\\</a:t>
            </a:r>
            <a:r>
              <a:rPr lang="en-US" sz="1200" dirty="0"/>
              <a:t>widar\home\topo.nc",    "bathymetry"                                                       	</a:t>
            </a:r>
            <a:r>
              <a:rPr lang="en-US" sz="1200" dirty="0" smtClean="0"/>
              <a:t>	&gt;&gt;&gt; </a:t>
            </a:r>
            <a:r>
              <a:rPr lang="en-US" sz="1200" dirty="0"/>
              <a:t>"Mesh2_face_depth_2d"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636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233</Words>
  <Application>Microsoft Office PowerPoint</Application>
  <PresentationFormat>Bildschirmpräsentation (4:3)</PresentationFormat>
  <Paragraphs>152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Modul</vt:lpstr>
      <vt:lpstr>convert2ugrid: MOSSCO structured grid NetCDF = DAVIT unstructured grid NetCDF</vt:lpstr>
      <vt:lpstr>MOSSCO output</vt:lpstr>
      <vt:lpstr>Splitting jobs</vt:lpstr>
      <vt:lpstr>1. Generate UGRID, map data</vt:lpstr>
      <vt:lpstr>2. Rename vars, add attributes</vt:lpstr>
      <vt:lpstr>2. Rename vars, add attributes</vt:lpstr>
      <vt:lpstr>2. Rename vars, add attributes</vt:lpstr>
      <vt:lpstr>2.Example of “Dictionary 1”</vt:lpstr>
      <vt:lpstr>2.Example of “Dictionary 2”</vt:lpstr>
      <vt:lpstr>2. Rename vars, add attributes</vt:lpstr>
      <vt:lpstr>2.Example of “Dictionary 3”</vt:lpstr>
      <vt:lpstr>2.Example of “Dictionary 4”</vt:lpstr>
      <vt:lpstr>3. Rename vars, add attributes</vt:lpstr>
      <vt:lpstr>Outline</vt:lpstr>
      <vt:lpstr>Challenges</vt:lpstr>
      <vt:lpstr>Problem: sigma z-layers</vt:lpstr>
      <vt:lpstr>Problem: double vector-variable</vt:lpstr>
      <vt:lpstr>Thank you for your attention</vt:lpstr>
    </vt:vector>
  </TitlesOfParts>
  <Company>BAW-DH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MOSSCO structured grid =&gt; DAVIT unstructured Grid</dc:title>
  <dc:creator>K2 Student</dc:creator>
  <cp:lastModifiedBy>K2 Student</cp:lastModifiedBy>
  <cp:revision>27</cp:revision>
  <dcterms:created xsi:type="dcterms:W3CDTF">2015-09-14T13:42:26Z</dcterms:created>
  <dcterms:modified xsi:type="dcterms:W3CDTF">2015-09-16T09:27:45Z</dcterms:modified>
</cp:coreProperties>
</file>