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1" r:id="rId6"/>
    <p:sldId id="273" r:id="rId7"/>
    <p:sldId id="262" r:id="rId8"/>
    <p:sldId id="263" r:id="rId9"/>
    <p:sldId id="277" r:id="rId10"/>
    <p:sldId id="303" r:id="rId11"/>
    <p:sldId id="304" r:id="rId12"/>
    <p:sldId id="270" r:id="rId13"/>
    <p:sldId id="274" r:id="rId14"/>
    <p:sldId id="282" r:id="rId15"/>
    <p:sldId id="275" r:id="rId16"/>
    <p:sldId id="276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3" r:id="rId26"/>
    <p:sldId id="292" r:id="rId27"/>
    <p:sldId id="294" r:id="rId28"/>
    <p:sldId id="296" r:id="rId29"/>
    <p:sldId id="297" r:id="rId30"/>
    <p:sldId id="298" r:id="rId31"/>
    <p:sldId id="299" r:id="rId32"/>
    <p:sldId id="301" r:id="rId33"/>
    <p:sldId id="305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C0E9-176E-4918-ADD5-5F12B97BA966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70BE-5381-4F2B-9F67-6757BE5C47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16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C0E9-176E-4918-ADD5-5F12B97BA966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70BE-5381-4F2B-9F67-6757BE5C47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705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C0E9-176E-4918-ADD5-5F12B97BA966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70BE-5381-4F2B-9F67-6757BE5C47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427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C0E9-176E-4918-ADD5-5F12B97BA966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70BE-5381-4F2B-9F67-6757BE5C473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5438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C0E9-176E-4918-ADD5-5F12B97BA966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70BE-5381-4F2B-9F67-6757BE5C47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404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C0E9-176E-4918-ADD5-5F12B97BA966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70BE-5381-4F2B-9F67-6757BE5C47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2584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C0E9-176E-4918-ADD5-5F12B97BA966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70BE-5381-4F2B-9F67-6757BE5C47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553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C0E9-176E-4918-ADD5-5F12B97BA966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70BE-5381-4F2B-9F67-6757BE5C47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7361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C0E9-176E-4918-ADD5-5F12B97BA966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70BE-5381-4F2B-9F67-6757BE5C47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811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C0E9-176E-4918-ADD5-5F12B97BA966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70BE-5381-4F2B-9F67-6757BE5C47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45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C0E9-176E-4918-ADD5-5F12B97BA966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70BE-5381-4F2B-9F67-6757BE5C47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117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C0E9-176E-4918-ADD5-5F12B97BA966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70BE-5381-4F2B-9F67-6757BE5C47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93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C0E9-176E-4918-ADD5-5F12B97BA966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70BE-5381-4F2B-9F67-6757BE5C47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786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C0E9-176E-4918-ADD5-5F12B97BA966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70BE-5381-4F2B-9F67-6757BE5C47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313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C0E9-176E-4918-ADD5-5F12B97BA966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70BE-5381-4F2B-9F67-6757BE5C47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401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C0E9-176E-4918-ADD5-5F12B97BA966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70BE-5381-4F2B-9F67-6757BE5C47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800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C0E9-176E-4918-ADD5-5F12B97BA966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70BE-5381-4F2B-9F67-6757BE5C47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414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232C0E9-176E-4918-ADD5-5F12B97BA966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A70BE-5381-4F2B-9F67-6757BE5C47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4945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98F32-AF3B-4F54-A5A5-5335AA5823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Deep Medicine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854522-3631-4DDD-B5AB-8E0A561CC9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Authored by Eric </a:t>
            </a:r>
            <a:r>
              <a:rPr lang="en-US" dirty="0" err="1"/>
              <a:t>Topol</a:t>
            </a:r>
            <a:endParaRPr lang="en-US" dirty="0"/>
          </a:p>
          <a:p>
            <a:r>
              <a:rPr lang="en-US" dirty="0"/>
              <a:t>Presented by Cory </a:t>
            </a:r>
            <a:r>
              <a:rPr lang="en-US" dirty="0" err="1"/>
              <a:t>davis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394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5EE5D-790D-4AFD-86C7-5A67E9CF8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History of 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0CA42-9DE3-4464-B500-5B390CC57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1936 – Turing Paper</a:t>
            </a:r>
          </a:p>
          <a:p>
            <a:r>
              <a:rPr lang="en-US" dirty="0"/>
              <a:t>1955 – Artificial Intelligence coined by John McCarthy</a:t>
            </a:r>
          </a:p>
          <a:p>
            <a:r>
              <a:rPr lang="en-US" dirty="0"/>
              <a:t>1964 – ELIZA, the first chatbot</a:t>
            </a:r>
          </a:p>
          <a:p>
            <a:r>
              <a:rPr lang="en-US" dirty="0"/>
              <a:t>1986 – First Multilayer Neural Network</a:t>
            </a:r>
          </a:p>
          <a:p>
            <a:r>
              <a:rPr lang="en-US" dirty="0"/>
              <a:t>1989 – Convolutional NN</a:t>
            </a:r>
          </a:p>
          <a:p>
            <a:r>
              <a:rPr lang="en-US" dirty="0"/>
              <a:t>1991 – Language processing NN</a:t>
            </a:r>
          </a:p>
          <a:p>
            <a:r>
              <a:rPr lang="en-US" dirty="0"/>
              <a:t>1997 – Deep Blue wins in Chess</a:t>
            </a:r>
          </a:p>
          <a:p>
            <a:r>
              <a:rPr lang="en-US" dirty="0"/>
              <a:t>2004 – Self Driving Vehicle</a:t>
            </a:r>
          </a:p>
          <a:p>
            <a:r>
              <a:rPr lang="en-US" dirty="0"/>
              <a:t>2011 – IBM vs. Jeopardy! Champions</a:t>
            </a:r>
          </a:p>
        </p:txBody>
      </p:sp>
    </p:spTree>
    <p:extLst>
      <p:ext uri="{BB962C8B-B14F-4D97-AF65-F5344CB8AC3E}">
        <p14:creationId xmlns:p14="http://schemas.microsoft.com/office/powerpoint/2010/main" val="3010402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5EE5D-790D-4AFD-86C7-5A67E9CF8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History of 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0CA42-9DE3-4464-B500-5B390CC57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2011 – Speech recognition NN</a:t>
            </a:r>
          </a:p>
          <a:p>
            <a:r>
              <a:rPr lang="en-US" dirty="0"/>
              <a:t>2012 – ImageNet classification and video recognition</a:t>
            </a:r>
          </a:p>
          <a:p>
            <a:r>
              <a:rPr lang="en-US" dirty="0"/>
              <a:t>2014 – </a:t>
            </a:r>
            <a:r>
              <a:rPr lang="en-US" dirty="0" err="1"/>
              <a:t>DeepFace</a:t>
            </a:r>
            <a:r>
              <a:rPr lang="en-US" dirty="0"/>
              <a:t> facial recognition (Facebook)</a:t>
            </a:r>
          </a:p>
          <a:p>
            <a:r>
              <a:rPr lang="en-US" dirty="0"/>
              <a:t>2015 – DeepMind beats Breakout and 40 other Atari games</a:t>
            </a:r>
          </a:p>
          <a:p>
            <a:r>
              <a:rPr lang="en-US" dirty="0"/>
              <a:t>2016/17 – Alpha Go and Alpha Go Zero</a:t>
            </a:r>
          </a:p>
          <a:p>
            <a:pPr lvl="1"/>
            <a:r>
              <a:rPr lang="en-US" dirty="0"/>
              <a:t>30 million training games</a:t>
            </a:r>
          </a:p>
          <a:p>
            <a:pPr lvl="1"/>
            <a:r>
              <a:rPr lang="en-US" dirty="0"/>
              <a:t>Reduced to 5 million games by itself</a:t>
            </a:r>
          </a:p>
          <a:p>
            <a:r>
              <a:rPr lang="en-US" dirty="0"/>
              <a:t>2017 – </a:t>
            </a:r>
            <a:r>
              <a:rPr lang="en-US" dirty="0" err="1"/>
              <a:t>Libratus</a:t>
            </a:r>
            <a:r>
              <a:rPr lang="en-US" dirty="0"/>
              <a:t> beats poker champions</a:t>
            </a:r>
          </a:p>
          <a:p>
            <a:r>
              <a:rPr lang="en-US" dirty="0"/>
              <a:t>Applied largely to games, images, voice and speech, and driverless cars</a:t>
            </a:r>
          </a:p>
        </p:txBody>
      </p:sp>
    </p:spTree>
    <p:extLst>
      <p:ext uri="{BB962C8B-B14F-4D97-AF65-F5344CB8AC3E}">
        <p14:creationId xmlns:p14="http://schemas.microsoft.com/office/powerpoint/2010/main" val="3177605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802CA-21A4-4122-8046-2A3FF41B2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Liabilities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1E0CE-67C8-4EEF-BDAE-85CEF2E1A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NN Limits</a:t>
            </a:r>
          </a:p>
          <a:p>
            <a:pPr lvl="1"/>
            <a:r>
              <a:rPr lang="en-US" dirty="0"/>
              <a:t>Good at narrow specific tasks</a:t>
            </a:r>
          </a:p>
          <a:p>
            <a:pPr lvl="1"/>
            <a:r>
              <a:rPr lang="en-US" dirty="0"/>
              <a:t>Cannot compete at “general intel and common sense of a toddler”</a:t>
            </a:r>
          </a:p>
          <a:p>
            <a:pPr lvl="1"/>
            <a:r>
              <a:rPr lang="en-US" dirty="0"/>
              <a:t>Too often people believe AI “thinks” like a human</a:t>
            </a:r>
          </a:p>
          <a:p>
            <a:r>
              <a:rPr lang="en-US" dirty="0"/>
              <a:t>Black Boxes</a:t>
            </a:r>
          </a:p>
          <a:p>
            <a:pPr lvl="1"/>
            <a:r>
              <a:rPr lang="en-US" dirty="0"/>
              <a:t>The models are built, but how they work is unknown</a:t>
            </a:r>
          </a:p>
          <a:p>
            <a:pPr lvl="1"/>
            <a:r>
              <a:rPr lang="en-US" dirty="0"/>
              <a:t>Certain fields (medicine) shouldn’t rely on black box AI</a:t>
            </a:r>
          </a:p>
          <a:p>
            <a:pPr lvl="1"/>
            <a:r>
              <a:rPr lang="en-US" dirty="0"/>
              <a:t>AI is being used to determine how AI works</a:t>
            </a:r>
          </a:p>
          <a:p>
            <a:r>
              <a:rPr lang="en-US" dirty="0"/>
              <a:t>EU General Data Protection Regulation (2018)</a:t>
            </a:r>
          </a:p>
          <a:p>
            <a:pPr lvl="1"/>
            <a:r>
              <a:rPr lang="en-US" dirty="0"/>
              <a:t>Explanations must be given for decisions from automated systems</a:t>
            </a:r>
          </a:p>
        </p:txBody>
      </p:sp>
    </p:spTree>
    <p:extLst>
      <p:ext uri="{BB962C8B-B14F-4D97-AF65-F5344CB8AC3E}">
        <p14:creationId xmlns:p14="http://schemas.microsoft.com/office/powerpoint/2010/main" val="4040282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802CA-21A4-4122-8046-2A3FF41B2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Liabilities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1E0CE-67C8-4EEF-BDAE-85CEF2E1A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Blurring of Truth</a:t>
            </a:r>
          </a:p>
          <a:p>
            <a:pPr lvl="1"/>
            <a:r>
              <a:rPr lang="en-US" dirty="0"/>
              <a:t>AI can create and perpetuate fake images, videos, and audio</a:t>
            </a:r>
          </a:p>
          <a:p>
            <a:pPr lvl="1"/>
            <a:r>
              <a:rPr lang="en-US" dirty="0"/>
              <a:t>Facebook – Cambridge Analytica</a:t>
            </a:r>
          </a:p>
          <a:p>
            <a:r>
              <a:rPr lang="en-US" dirty="0"/>
              <a:t>Privacy &amp; Hacking</a:t>
            </a:r>
          </a:p>
          <a:p>
            <a:pPr lvl="1"/>
            <a:r>
              <a:rPr lang="en-US" dirty="0"/>
              <a:t>Facial data is everywhere now, 50% of adults have their face in police accessible database</a:t>
            </a:r>
          </a:p>
          <a:p>
            <a:pPr lvl="1"/>
            <a:r>
              <a:rPr lang="en-US" dirty="0"/>
              <a:t>Medical data could potentially be used for advertisements</a:t>
            </a:r>
          </a:p>
          <a:p>
            <a:pPr lvl="1"/>
            <a:r>
              <a:rPr lang="en-US" dirty="0"/>
              <a:t>Google owns Deep Mind</a:t>
            </a:r>
          </a:p>
          <a:p>
            <a:pPr lvl="1"/>
            <a:r>
              <a:rPr lang="en-US" dirty="0"/>
              <a:t>AI vs AI</a:t>
            </a:r>
          </a:p>
        </p:txBody>
      </p:sp>
    </p:spTree>
    <p:extLst>
      <p:ext uri="{BB962C8B-B14F-4D97-AF65-F5344CB8AC3E}">
        <p14:creationId xmlns:p14="http://schemas.microsoft.com/office/powerpoint/2010/main" val="625648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1DAF8-00E1-4DE9-B518-76B7B05BF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Liabilities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B085C0-87CB-48F8-AF63-5C5192AD07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7042" y="1853249"/>
            <a:ext cx="5959692" cy="459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966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802CA-21A4-4122-8046-2A3FF41B2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Liabilities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1E0CE-67C8-4EEF-BDAE-85CEF2E1A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Ethics and Public Policy</a:t>
            </a:r>
          </a:p>
          <a:p>
            <a:pPr lvl="1"/>
            <a:r>
              <a:rPr lang="en-US" dirty="0"/>
              <a:t>Should AI progress be slowed down</a:t>
            </a:r>
          </a:p>
          <a:p>
            <a:pPr lvl="1"/>
            <a:r>
              <a:rPr lang="en-US" dirty="0"/>
              <a:t>Driverless car “3 choice” dilemma with no “right” answer</a:t>
            </a:r>
          </a:p>
          <a:p>
            <a:pPr lvl="1"/>
            <a:r>
              <a:rPr lang="en-US" dirty="0"/>
              <a:t>Does AI require an ethics board?</a:t>
            </a:r>
          </a:p>
          <a:p>
            <a:r>
              <a:rPr lang="en-US" dirty="0"/>
              <a:t>Jobs</a:t>
            </a:r>
          </a:p>
          <a:p>
            <a:pPr lvl="1"/>
            <a:r>
              <a:rPr lang="en-US" dirty="0"/>
              <a:t>AI changes how people work</a:t>
            </a:r>
          </a:p>
          <a:p>
            <a:pPr lvl="1"/>
            <a:r>
              <a:rPr lang="en-US" dirty="0"/>
              <a:t>Projected 19 million jobs lost but 21 million new jobs created in the next 15 years</a:t>
            </a:r>
          </a:p>
          <a:p>
            <a:pPr lvl="1"/>
            <a:r>
              <a:rPr lang="en-US" dirty="0"/>
              <a:t>What to do about this transition</a:t>
            </a:r>
          </a:p>
        </p:txBody>
      </p:sp>
    </p:spTree>
    <p:extLst>
      <p:ext uri="{BB962C8B-B14F-4D97-AF65-F5344CB8AC3E}">
        <p14:creationId xmlns:p14="http://schemas.microsoft.com/office/powerpoint/2010/main" val="671712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802CA-21A4-4122-8046-2A3FF41B2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Liabilities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1E0CE-67C8-4EEF-BDAE-85CEF2E1A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Existential Threat</a:t>
            </a:r>
          </a:p>
          <a:p>
            <a:pPr lvl="1"/>
            <a:r>
              <a:rPr lang="en-US" dirty="0"/>
              <a:t>Could AI destroy humans?</a:t>
            </a:r>
          </a:p>
          <a:p>
            <a:pPr lvl="1"/>
            <a:r>
              <a:rPr lang="en-US" dirty="0"/>
              <a:t>Terminator, Ex Machina, 2001: A Space Odyssey, The Matrix</a:t>
            </a:r>
          </a:p>
          <a:p>
            <a:pPr lvl="1"/>
            <a:r>
              <a:rPr lang="en-US" dirty="0"/>
              <a:t>Stephen Hawking, Elon Musk, Henry Kissinger, and Bill Gates say yes</a:t>
            </a:r>
          </a:p>
          <a:p>
            <a:pPr lvl="1"/>
            <a:r>
              <a:rPr lang="en-US" dirty="0"/>
              <a:t>Alan Bundy, Mark Zuckerberg say no</a:t>
            </a:r>
          </a:p>
          <a:p>
            <a:pPr lvl="1"/>
            <a:r>
              <a:rPr lang="en-US" dirty="0"/>
              <a:t>Musk and Sam Altman founded Open AI to work for safer AI</a:t>
            </a:r>
          </a:p>
          <a:p>
            <a:r>
              <a:rPr lang="en-US" dirty="0"/>
              <a:t>Issue isn’t will life become extinct but how will AI change it</a:t>
            </a:r>
          </a:p>
        </p:txBody>
      </p:sp>
    </p:spTree>
    <p:extLst>
      <p:ext uri="{BB962C8B-B14F-4D97-AF65-F5344CB8AC3E}">
        <p14:creationId xmlns:p14="http://schemas.microsoft.com/office/powerpoint/2010/main" val="3822593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8E551-1AA0-4C89-99E0-8C1BBA267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Doctors and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07572-956E-4417-8654-10549F9E0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Currently radiologists that read X-rays or CT scans don’t see patients</a:t>
            </a:r>
          </a:p>
          <a:p>
            <a:pPr lvl="1"/>
            <a:r>
              <a:rPr lang="en-US" dirty="0"/>
              <a:t>Only send reports on the image</a:t>
            </a:r>
          </a:p>
          <a:p>
            <a:r>
              <a:rPr lang="en-US" dirty="0"/>
              <a:t>Deep Learning can be used to read these scans </a:t>
            </a:r>
          </a:p>
          <a:p>
            <a:pPr lvl="1"/>
            <a:r>
              <a:rPr lang="en-US" dirty="0"/>
              <a:t>This would allow the radiologists to have 1on1 time with patients to discuss the scan</a:t>
            </a:r>
          </a:p>
          <a:p>
            <a:r>
              <a:rPr lang="en-US" dirty="0"/>
              <a:t>Radiologists rely on System I reflex thinking</a:t>
            </a:r>
          </a:p>
          <a:p>
            <a:pPr lvl="1"/>
            <a:r>
              <a:rPr lang="en-US" dirty="0"/>
              <a:t>This can sometimes lead to “inattentional blindness”</a:t>
            </a:r>
          </a:p>
          <a:p>
            <a:pPr lvl="1"/>
            <a:r>
              <a:rPr lang="en-US" dirty="0"/>
              <a:t>Superimposed picture of a man in a gorilla suit, with 83% of radiologists missing it</a:t>
            </a:r>
          </a:p>
          <a:p>
            <a:r>
              <a:rPr lang="en-US" dirty="0"/>
              <a:t>31% of radiologists experience a malpractice claim</a:t>
            </a:r>
          </a:p>
          <a:p>
            <a:pPr lvl="1"/>
            <a:r>
              <a:rPr lang="en-US" dirty="0"/>
              <a:t>False positives: 2%</a:t>
            </a:r>
          </a:p>
          <a:p>
            <a:pPr lvl="1"/>
            <a:r>
              <a:rPr lang="en-US" dirty="0"/>
              <a:t>False negatives: 25+%</a:t>
            </a:r>
          </a:p>
        </p:txBody>
      </p:sp>
    </p:spTree>
    <p:extLst>
      <p:ext uri="{BB962C8B-B14F-4D97-AF65-F5344CB8AC3E}">
        <p14:creationId xmlns:p14="http://schemas.microsoft.com/office/powerpoint/2010/main" val="3877311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8E551-1AA0-4C89-99E0-8C1BBA267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Doctors and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07572-956E-4417-8654-10549F9E0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While Deep Learning can analyze the images, radiologists can provide a holistic assessment that the machines cannot do.</a:t>
            </a:r>
          </a:p>
          <a:p>
            <a:r>
              <a:rPr lang="en-US" dirty="0"/>
              <a:t>It will help a radiologist with the job, and could allow them to discuss the test with the patient, or advice patients away from unnecessary testing</a:t>
            </a:r>
          </a:p>
          <a:p>
            <a:r>
              <a:rPr lang="en-US" dirty="0"/>
              <a:t>Pathologists are using similar DL to make more accurate tests for lung cancers.</a:t>
            </a:r>
          </a:p>
          <a:p>
            <a:pPr lvl="1"/>
            <a:r>
              <a:rPr lang="en-US" dirty="0"/>
              <a:t>While test accuracy has gone up, false positives are still higher than humans</a:t>
            </a:r>
          </a:p>
          <a:p>
            <a:r>
              <a:rPr lang="en-US" dirty="0"/>
              <a:t>In Dermatology, IBM Watson and CNNs performed as good or better than dermatologists</a:t>
            </a:r>
          </a:p>
        </p:txBody>
      </p:sp>
    </p:spTree>
    <p:extLst>
      <p:ext uri="{BB962C8B-B14F-4D97-AF65-F5344CB8AC3E}">
        <p14:creationId xmlns:p14="http://schemas.microsoft.com/office/powerpoint/2010/main" val="2652750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2FC99-83F8-4CE2-A8FA-0D3F06486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Clinicians Without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6E58E-1DE6-4E6E-9D59-1AD7BFEDE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AI can help with Electronic Health Records (EHR)</a:t>
            </a:r>
          </a:p>
          <a:p>
            <a:r>
              <a:rPr lang="en-US" dirty="0"/>
              <a:t>Eye Doctors</a:t>
            </a:r>
          </a:p>
          <a:p>
            <a:pPr lvl="1"/>
            <a:r>
              <a:rPr lang="en-US" dirty="0"/>
              <a:t>Retinal imaging for diabetes patients</a:t>
            </a:r>
          </a:p>
          <a:p>
            <a:pPr lvl="1"/>
            <a:r>
              <a:rPr lang="en-US" dirty="0"/>
              <a:t>Identifying cases of Diabetic Retinopathy (#1 global cause of vision loss)</a:t>
            </a:r>
          </a:p>
          <a:p>
            <a:pPr lvl="1"/>
            <a:r>
              <a:rPr lang="en-US" dirty="0"/>
              <a:t>Google’s CNN</a:t>
            </a:r>
          </a:p>
          <a:p>
            <a:pPr lvl="2"/>
            <a:r>
              <a:rPr lang="en-US" dirty="0"/>
              <a:t>Sensitivity of 87 to 90 percent</a:t>
            </a:r>
          </a:p>
          <a:p>
            <a:pPr lvl="2"/>
            <a:r>
              <a:rPr lang="en-US" dirty="0"/>
              <a:t>Specificity of 98 percent</a:t>
            </a:r>
          </a:p>
          <a:p>
            <a:pPr lvl="1"/>
            <a:r>
              <a:rPr lang="en-US" dirty="0"/>
              <a:t>IBM’s CNN</a:t>
            </a:r>
          </a:p>
          <a:p>
            <a:pPr lvl="2"/>
            <a:r>
              <a:rPr lang="en-US" dirty="0"/>
              <a:t>Accuracy of 86 percent</a:t>
            </a:r>
          </a:p>
          <a:p>
            <a:pPr lvl="1"/>
            <a:r>
              <a:rPr lang="en-US" dirty="0"/>
              <a:t>Track and predict age-related macular degeneration (AMD), diabetic retinopathy, glaucoma, cataracts, and Alzheimer's</a:t>
            </a:r>
          </a:p>
        </p:txBody>
      </p:sp>
    </p:spTree>
    <p:extLst>
      <p:ext uri="{BB962C8B-B14F-4D97-AF65-F5344CB8AC3E}">
        <p14:creationId xmlns:p14="http://schemas.microsoft.com/office/powerpoint/2010/main" val="593652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9DEED-7F69-4A96-BB8A-764D32A21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A6B9E-E158-479F-93A5-B453C8A17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Deep Medicine vs Shallow Medicine</a:t>
            </a:r>
          </a:p>
          <a:p>
            <a:r>
              <a:rPr lang="en-US" dirty="0"/>
              <a:t>Medical Diagnosis</a:t>
            </a:r>
          </a:p>
          <a:p>
            <a:r>
              <a:rPr lang="en-US" dirty="0"/>
              <a:t>Brief History of Deep Learning</a:t>
            </a:r>
          </a:p>
          <a:p>
            <a:r>
              <a:rPr lang="en-US" dirty="0"/>
              <a:t>Liabilities of AI in Medicine</a:t>
            </a:r>
          </a:p>
          <a:p>
            <a:r>
              <a:rPr lang="en-US" dirty="0"/>
              <a:t>Applications of AI in Medicine</a:t>
            </a:r>
          </a:p>
          <a:p>
            <a:r>
              <a:rPr lang="en-US" dirty="0"/>
              <a:t>Deep Empathy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727560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2FC99-83F8-4CE2-A8FA-0D3F06486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Clinicians Without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6E58E-1DE6-4E6E-9D59-1AD7BFEDE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Heart Doctors</a:t>
            </a:r>
          </a:p>
          <a:p>
            <a:pPr lvl="1"/>
            <a:r>
              <a:rPr lang="en-US" dirty="0"/>
              <a:t>Reading ECG and echocardiography (echo)</a:t>
            </a:r>
          </a:p>
          <a:p>
            <a:pPr lvl="1"/>
            <a:r>
              <a:rPr lang="en-US" dirty="0"/>
              <a:t>ECG algorithms assessed in 1991 yielded accuracy of 69% (poor), same algorithms are still routinely used today</a:t>
            </a:r>
          </a:p>
          <a:p>
            <a:pPr lvl="1"/>
            <a:r>
              <a:rPr lang="en-US" dirty="0"/>
              <a:t>ECG AI is relatively young and unreliable</a:t>
            </a:r>
          </a:p>
          <a:p>
            <a:pPr lvl="2"/>
            <a:r>
              <a:rPr lang="en-US" dirty="0"/>
              <a:t>Rule based AI</a:t>
            </a:r>
          </a:p>
          <a:p>
            <a:pPr lvl="1"/>
            <a:r>
              <a:rPr lang="en-US" dirty="0"/>
              <a:t>Recent development DNN to diagnose heart attacks</a:t>
            </a:r>
          </a:p>
          <a:p>
            <a:pPr lvl="2"/>
            <a:r>
              <a:rPr lang="en-US" dirty="0"/>
              <a:t>Sensitivity 93%</a:t>
            </a:r>
          </a:p>
          <a:p>
            <a:pPr lvl="2"/>
            <a:r>
              <a:rPr lang="en-US" dirty="0"/>
              <a:t>Specificity 90%</a:t>
            </a:r>
          </a:p>
          <a:p>
            <a:pPr lvl="1"/>
            <a:r>
              <a:rPr lang="en-US" dirty="0"/>
              <a:t>34-layer CNN by Stanford</a:t>
            </a:r>
          </a:p>
          <a:p>
            <a:pPr lvl="2"/>
            <a:r>
              <a:rPr lang="en-US" dirty="0"/>
              <a:t>Outperformed 6 cardiologists for most arrhythmia categories</a:t>
            </a:r>
          </a:p>
          <a:p>
            <a:pPr lvl="2"/>
            <a:r>
              <a:rPr lang="en-US" dirty="0"/>
              <a:t>Aggregate positive predictive values between 70-80%</a:t>
            </a:r>
          </a:p>
          <a:p>
            <a:pPr lvl="1"/>
            <a:r>
              <a:rPr lang="en-US" dirty="0"/>
              <a:t>ECG with Apple Watch</a:t>
            </a:r>
          </a:p>
          <a:p>
            <a:pPr lvl="2"/>
            <a:r>
              <a:rPr lang="en-US" dirty="0"/>
              <a:t>Record activity in real word environments</a:t>
            </a:r>
          </a:p>
        </p:txBody>
      </p:sp>
    </p:spTree>
    <p:extLst>
      <p:ext uri="{BB962C8B-B14F-4D97-AF65-F5344CB8AC3E}">
        <p14:creationId xmlns:p14="http://schemas.microsoft.com/office/powerpoint/2010/main" val="3192243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2FC99-83F8-4CE2-A8FA-0D3F06486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Clinicians Without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6E58E-1DE6-4E6E-9D59-1AD7BFEDE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Cancer Doctors</a:t>
            </a:r>
          </a:p>
          <a:p>
            <a:pPr lvl="1"/>
            <a:r>
              <a:rPr lang="en-US" dirty="0"/>
              <a:t>AI sequencing native DNA, tumor DNA, and tumor RNA</a:t>
            </a:r>
          </a:p>
          <a:p>
            <a:pPr lvl="1"/>
            <a:r>
              <a:rPr lang="en-US" dirty="0"/>
              <a:t>IBM Watson</a:t>
            </a:r>
          </a:p>
          <a:p>
            <a:pPr lvl="2"/>
            <a:r>
              <a:rPr lang="en-US" dirty="0"/>
              <a:t>Yielded “hyperbolic results”</a:t>
            </a:r>
          </a:p>
          <a:p>
            <a:pPr lvl="2"/>
            <a:r>
              <a:rPr lang="en-US" dirty="0"/>
              <a:t>Did not represent cognitive computing</a:t>
            </a:r>
          </a:p>
          <a:p>
            <a:pPr lvl="2"/>
            <a:r>
              <a:rPr lang="en-US" dirty="0"/>
              <a:t>Matched patient mutation with clinical trials</a:t>
            </a:r>
          </a:p>
          <a:p>
            <a:pPr lvl="2"/>
            <a:r>
              <a:rPr lang="en-US" dirty="0"/>
              <a:t>No hidden layers used, no deep learning took place</a:t>
            </a:r>
          </a:p>
          <a:p>
            <a:r>
              <a:rPr lang="en-US" dirty="0"/>
              <a:t>Tempus Labs</a:t>
            </a:r>
          </a:p>
          <a:p>
            <a:pPr lvl="1"/>
            <a:r>
              <a:rPr lang="en-US" dirty="0"/>
              <a:t>Started in 2015 by the founder of Groupon</a:t>
            </a:r>
          </a:p>
          <a:p>
            <a:pPr lvl="1"/>
            <a:r>
              <a:rPr lang="en-US" dirty="0"/>
              <a:t>Aim to fix the data infrastructure in cancer</a:t>
            </a:r>
          </a:p>
          <a:p>
            <a:pPr lvl="1"/>
            <a:r>
              <a:rPr lang="en-US" dirty="0"/>
              <a:t>Now collaborate with 40 Nation Cancer Institute centers</a:t>
            </a:r>
          </a:p>
          <a:p>
            <a:pPr lvl="1"/>
            <a:r>
              <a:rPr lang="en-US" dirty="0"/>
              <a:t>Range of research</a:t>
            </a:r>
          </a:p>
          <a:p>
            <a:pPr lvl="2"/>
            <a:r>
              <a:rPr lang="en-US" dirty="0"/>
              <a:t>From sequencing to culturing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448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2FC99-83F8-4CE2-A8FA-0D3F06486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Clinicians Without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6E58E-1DE6-4E6E-9D59-1AD7BFEDE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Surgeons</a:t>
            </a:r>
          </a:p>
          <a:p>
            <a:pPr lvl="1"/>
            <a:r>
              <a:rPr lang="en-US" dirty="0"/>
              <a:t>AI does not have much presence in surgery</a:t>
            </a:r>
          </a:p>
          <a:p>
            <a:pPr lvl="1"/>
            <a:r>
              <a:rPr lang="en-US" dirty="0"/>
              <a:t>Robots are being used in some surgeries</a:t>
            </a:r>
          </a:p>
          <a:p>
            <a:pPr lvl="2"/>
            <a:r>
              <a:rPr lang="en-US" dirty="0"/>
              <a:t>Currently used in less than 10 percent of worldwide surgeries</a:t>
            </a:r>
          </a:p>
          <a:p>
            <a:pPr lvl="1"/>
            <a:r>
              <a:rPr lang="en-US" dirty="0"/>
              <a:t>Can put in a row of sutures without human assistance</a:t>
            </a:r>
          </a:p>
          <a:p>
            <a:pPr lvl="1"/>
            <a:r>
              <a:rPr lang="en-US" dirty="0"/>
              <a:t>Surgery can be performed remotely with robots</a:t>
            </a:r>
          </a:p>
          <a:p>
            <a:r>
              <a:rPr lang="en-US" dirty="0"/>
              <a:t>Other Healthcare Professionals</a:t>
            </a:r>
          </a:p>
          <a:p>
            <a:pPr lvl="1"/>
            <a:r>
              <a:rPr lang="en-US" dirty="0"/>
              <a:t>Eventually AI could take over all clinician roles (possibly hundred years out)</a:t>
            </a:r>
          </a:p>
          <a:p>
            <a:pPr lvl="1"/>
            <a:r>
              <a:rPr lang="en-US" dirty="0"/>
              <a:t>Nurses however will be spared</a:t>
            </a:r>
          </a:p>
          <a:p>
            <a:pPr lvl="2"/>
            <a:r>
              <a:rPr lang="en-US" dirty="0"/>
              <a:t>AI could help nurses with their jobs</a:t>
            </a:r>
          </a:p>
          <a:p>
            <a:pPr lvl="2"/>
            <a:r>
              <a:rPr lang="en-US" dirty="0"/>
              <a:t>AI cannot replace the human touch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875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9AB43-5C17-43A4-A830-44275510B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Mental Health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6EA33-5D5C-4C80-B649-740E02CF8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People are more comfortable talking to chatbots than a real person</a:t>
            </a:r>
          </a:p>
          <a:p>
            <a:r>
              <a:rPr lang="en-US" dirty="0"/>
              <a:t>Instagram study</a:t>
            </a:r>
          </a:p>
          <a:p>
            <a:pPr lvl="1"/>
            <a:r>
              <a:rPr lang="en-US" dirty="0"/>
              <a:t>Machine detection accuracy of 70% for diagnosing depression</a:t>
            </a:r>
          </a:p>
          <a:p>
            <a:r>
              <a:rPr lang="en-US" dirty="0"/>
              <a:t>Depression</a:t>
            </a:r>
          </a:p>
          <a:p>
            <a:pPr lvl="1"/>
            <a:r>
              <a:rPr lang="en-US" dirty="0"/>
              <a:t>350 million people globally have depression</a:t>
            </a:r>
          </a:p>
          <a:p>
            <a:pPr lvl="1"/>
            <a:r>
              <a:rPr lang="en-US" dirty="0"/>
              <a:t>Makes up 10% of the global burden of disease</a:t>
            </a:r>
          </a:p>
          <a:p>
            <a:pPr lvl="1"/>
            <a:r>
              <a:rPr lang="en-US" dirty="0"/>
              <a:t>7% of Americans are diagnosed with it each year</a:t>
            </a:r>
          </a:p>
          <a:p>
            <a:r>
              <a:rPr lang="en-US" dirty="0"/>
              <a:t>Increasing suicide rate in the US</a:t>
            </a:r>
          </a:p>
          <a:p>
            <a:pPr lvl="1"/>
            <a:r>
              <a:rPr lang="en-US" dirty="0"/>
              <a:t>120 per day in 2017</a:t>
            </a:r>
          </a:p>
          <a:p>
            <a:pPr lvl="1"/>
            <a:r>
              <a:rPr lang="en-US" dirty="0"/>
              <a:t>More than homicide, AIDS, car accidents, and war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649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9AB43-5C17-43A4-A830-44275510B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Mental Health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6EA33-5D5C-4C80-B649-740E02CF8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Unsupervised learning algorithm (Vanderbilt and Florida State)</a:t>
            </a:r>
          </a:p>
          <a:p>
            <a:pPr lvl="1"/>
            <a:r>
              <a:rPr lang="en-US" dirty="0"/>
              <a:t>Accurately predicted suicide attempts nearly 80% of the time</a:t>
            </a:r>
          </a:p>
          <a:p>
            <a:pPr lvl="1"/>
            <a:r>
              <a:rPr lang="en-US" dirty="0"/>
              <a:t>Logistic regression of traditional risk factors only accurate 60% of the time</a:t>
            </a:r>
          </a:p>
          <a:p>
            <a:r>
              <a:rPr lang="en-US" dirty="0"/>
              <a:t>Cincinnati Children’s Hospital developed a ML algorithm</a:t>
            </a:r>
          </a:p>
          <a:p>
            <a:pPr lvl="1"/>
            <a:r>
              <a:rPr lang="en-US" dirty="0"/>
              <a:t>93% accuracy for predicting “serious risk of suicide”</a:t>
            </a:r>
          </a:p>
          <a:p>
            <a:pPr lvl="1"/>
            <a:r>
              <a:rPr lang="en-US" dirty="0"/>
              <a:t>Incorporated data from real-world interactions (laughter, sighing, anger)</a:t>
            </a:r>
          </a:p>
          <a:p>
            <a:r>
              <a:rPr lang="en-US" dirty="0"/>
              <a:t>Measuring brain waves are suggested as a method to diagnose mental health problems</a:t>
            </a:r>
          </a:p>
          <a:p>
            <a:r>
              <a:rPr lang="en-US" dirty="0"/>
              <a:t>ML attempting to predict a patient’s response to various medications only yielded about 60% accuracy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7238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13B6-7B19-4429-BCB7-A8EE4D4DB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and Health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22F7E-66BF-4EFB-B078-1A19AE1AD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Healthcare Workforce and Workflow</a:t>
            </a:r>
          </a:p>
          <a:p>
            <a:pPr lvl="1"/>
            <a:r>
              <a:rPr lang="en-US" dirty="0"/>
              <a:t>More workers are costing more money</a:t>
            </a:r>
          </a:p>
          <a:p>
            <a:pPr lvl="1"/>
            <a:r>
              <a:rPr lang="en-US" dirty="0"/>
              <a:t>Many tasks are done better by AI</a:t>
            </a:r>
          </a:p>
          <a:p>
            <a:pPr lvl="2"/>
            <a:r>
              <a:rPr lang="en-US" dirty="0"/>
              <a:t>Record keeping</a:t>
            </a:r>
          </a:p>
          <a:p>
            <a:pPr lvl="2"/>
            <a:r>
              <a:rPr lang="en-US" dirty="0"/>
              <a:t>Automating medical scans</a:t>
            </a:r>
          </a:p>
          <a:p>
            <a:pPr lvl="2"/>
            <a:r>
              <a:rPr lang="en-US" dirty="0"/>
              <a:t>Recommending treatments</a:t>
            </a:r>
          </a:p>
          <a:p>
            <a:pPr lvl="1"/>
            <a:r>
              <a:rPr lang="en-US" dirty="0"/>
              <a:t>Prediction hospital born infections</a:t>
            </a:r>
          </a:p>
          <a:p>
            <a:pPr lvl="1"/>
            <a:r>
              <a:rPr lang="en-US" dirty="0"/>
              <a:t>Machine vision (infrared light)</a:t>
            </a:r>
          </a:p>
          <a:p>
            <a:pPr lvl="2"/>
            <a:r>
              <a:rPr lang="en-US" dirty="0"/>
              <a:t>Used to determine how clean a worker’s hands are</a:t>
            </a:r>
          </a:p>
          <a:p>
            <a:pPr lvl="3"/>
            <a:r>
              <a:rPr lang="en-US" dirty="0"/>
              <a:t>This can lead to reduction in hospital infections</a:t>
            </a:r>
          </a:p>
          <a:p>
            <a:pPr lvl="2"/>
            <a:r>
              <a:rPr lang="en-US" dirty="0"/>
              <a:t>Also use to determine patient risk of pulling out breathing tube</a:t>
            </a:r>
          </a:p>
        </p:txBody>
      </p:sp>
    </p:spTree>
    <p:extLst>
      <p:ext uri="{BB962C8B-B14F-4D97-AF65-F5344CB8AC3E}">
        <p14:creationId xmlns:p14="http://schemas.microsoft.com/office/powerpoint/2010/main" val="22587098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13B6-7B19-4429-BCB7-A8EE4D4DB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and Health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22F7E-66BF-4EFB-B078-1A19AE1AD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End of life is hard to predict</a:t>
            </a:r>
          </a:p>
          <a:p>
            <a:r>
              <a:rPr lang="en-US" dirty="0"/>
              <a:t>Father In Law was a fully healthy 90 year old, suddenly had end-stage liver disease</a:t>
            </a:r>
          </a:p>
          <a:p>
            <a:r>
              <a:rPr lang="en-US" dirty="0"/>
              <a:t>80% of people would prefer to die at home</a:t>
            </a:r>
          </a:p>
          <a:p>
            <a:r>
              <a:rPr lang="en-US" dirty="0"/>
              <a:t>However only 40% are able to die at home</a:t>
            </a:r>
          </a:p>
          <a:p>
            <a:r>
              <a:rPr lang="en-US" dirty="0"/>
              <a:t>18 layer DNN</a:t>
            </a:r>
          </a:p>
          <a:p>
            <a:pPr lvl="1"/>
            <a:r>
              <a:rPr lang="en-US" dirty="0"/>
              <a:t>Used extra data such as, number of spinal or urinary system scans</a:t>
            </a:r>
          </a:p>
          <a:p>
            <a:pPr lvl="2"/>
            <a:r>
              <a:rPr lang="en-US" dirty="0"/>
              <a:t>These were just “as statistically powerful as the person’s age”</a:t>
            </a:r>
          </a:p>
          <a:p>
            <a:pPr lvl="1"/>
            <a:r>
              <a:rPr lang="en-US" dirty="0"/>
              <a:t>90% of those predicted to die between 3-12 months did</a:t>
            </a:r>
          </a:p>
          <a:p>
            <a:pPr lvl="1"/>
            <a:r>
              <a:rPr lang="en-US" dirty="0"/>
              <a:t>Same results for predicting people to live more than 12 months</a:t>
            </a:r>
          </a:p>
          <a:p>
            <a:r>
              <a:rPr lang="en-US" dirty="0"/>
              <a:t>Predicting readmittance to hospital another key element</a:t>
            </a:r>
          </a:p>
        </p:txBody>
      </p:sp>
    </p:spTree>
    <p:extLst>
      <p:ext uri="{BB962C8B-B14F-4D97-AF65-F5344CB8AC3E}">
        <p14:creationId xmlns:p14="http://schemas.microsoft.com/office/powerpoint/2010/main" val="1529629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B3F54-8B77-4473-A8E7-549FB2A1E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Discovery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9191D-38B5-4E05-B30E-36C4252CD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Cancer Genome Atlas of biologic data, holds 2.5 petabytes of data from 30,000 patients</a:t>
            </a:r>
          </a:p>
          <a:p>
            <a:r>
              <a:rPr lang="en-US" dirty="0"/>
              <a:t>Using AI tools to decode genomes</a:t>
            </a:r>
          </a:p>
          <a:p>
            <a:r>
              <a:rPr lang="en-US" dirty="0"/>
              <a:t>Deep Sequence and Deep </a:t>
            </a:r>
            <a:r>
              <a:rPr lang="en-US" dirty="0" err="1"/>
              <a:t>Variat</a:t>
            </a:r>
            <a:r>
              <a:rPr lang="en-US" dirty="0"/>
              <a:t> tools being used to understand effect of genetic mutations on the human body</a:t>
            </a:r>
          </a:p>
          <a:p>
            <a:pPr lvl="1"/>
            <a:r>
              <a:rPr lang="en-US" dirty="0"/>
              <a:t>Applications in Cancer as it is a genomic disease</a:t>
            </a:r>
          </a:p>
          <a:p>
            <a:r>
              <a:rPr lang="en-US" dirty="0"/>
              <a:t>Drug Discovery and Development.</a:t>
            </a:r>
          </a:p>
          <a:p>
            <a:pPr lvl="1"/>
            <a:r>
              <a:rPr lang="en-US" dirty="0"/>
              <a:t>Clinical trials are slow and sometimes inaccurate</a:t>
            </a:r>
          </a:p>
          <a:p>
            <a:r>
              <a:rPr lang="en-US" dirty="0" err="1"/>
              <a:t>Atomwise</a:t>
            </a:r>
            <a:r>
              <a:rPr lang="en-US" dirty="0"/>
              <a:t> uses deep learning to  screen millions of molecules to help in drug discovery. Allows for quicker identification of compounds that could potentially cure a disease.</a:t>
            </a:r>
          </a:p>
        </p:txBody>
      </p:sp>
    </p:spTree>
    <p:extLst>
      <p:ext uri="{BB962C8B-B14F-4D97-AF65-F5344CB8AC3E}">
        <p14:creationId xmlns:p14="http://schemas.microsoft.com/office/powerpoint/2010/main" val="382795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FAB03-4AC2-4B1F-B2D1-5A9D145E2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Diet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74716-62C7-46ED-9535-6B5A77722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Science of Diet is messy</a:t>
            </a:r>
          </a:p>
          <a:p>
            <a:pPr lvl="1"/>
            <a:r>
              <a:rPr lang="en-US" dirty="0"/>
              <a:t>Studies are difficult because proper data comes from potential years of tracking a strict diet regime</a:t>
            </a:r>
          </a:p>
          <a:p>
            <a:r>
              <a:rPr lang="en-US" dirty="0"/>
              <a:t>Over the last 100 years various foods have been labeled “bad” without real data to support those claims</a:t>
            </a:r>
          </a:p>
          <a:p>
            <a:r>
              <a:rPr lang="en-US" dirty="0"/>
              <a:t>More than 1000 Americans die per day as a result of a poor diet</a:t>
            </a:r>
          </a:p>
          <a:p>
            <a:pPr lvl="1"/>
            <a:r>
              <a:rPr lang="en-US" dirty="0"/>
              <a:t>This includes complications from diabetes, obesity, clogged arteries, etc.</a:t>
            </a:r>
          </a:p>
          <a:p>
            <a:r>
              <a:rPr lang="en-US" dirty="0"/>
              <a:t>The field of nutrigenomics is using deep learning to study how various foods interact with an individual's DNA.</a:t>
            </a:r>
          </a:p>
          <a:p>
            <a:pPr lvl="1"/>
            <a:r>
              <a:rPr lang="en-US" dirty="0"/>
              <a:t>Glucose levels, cholesterol levels, salt levels, etc.</a:t>
            </a:r>
          </a:p>
          <a:p>
            <a:pPr lvl="1"/>
            <a:r>
              <a:rPr lang="en-US" dirty="0"/>
              <a:t>This could lead to more specific and better meal planning</a:t>
            </a:r>
          </a:p>
        </p:txBody>
      </p:sp>
    </p:spTree>
    <p:extLst>
      <p:ext uri="{BB962C8B-B14F-4D97-AF65-F5344CB8AC3E}">
        <p14:creationId xmlns:p14="http://schemas.microsoft.com/office/powerpoint/2010/main" val="28190596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1F077-ECAB-465A-9928-D7FF45C76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Medical Assistant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BB07B-1124-4852-BA32-4C42848DC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Progression from Siri to Cortana to Google Assistant</a:t>
            </a:r>
          </a:p>
          <a:p>
            <a:r>
              <a:rPr lang="en-US" dirty="0"/>
              <a:t>AI devices can be the next “tech unicorn” that permanently changes our lives</a:t>
            </a:r>
          </a:p>
          <a:p>
            <a:r>
              <a:rPr lang="en-US" dirty="0"/>
              <a:t>Amazon’s Alexa makes up 70% of AI devices</a:t>
            </a:r>
          </a:p>
          <a:p>
            <a:r>
              <a:rPr lang="en-US" dirty="0"/>
              <a:t>AI speech recognition is faster than typing</a:t>
            </a:r>
          </a:p>
          <a:p>
            <a:r>
              <a:rPr lang="en-US" dirty="0"/>
              <a:t>Not yet to the point where Alexa can truly converse with a person</a:t>
            </a:r>
          </a:p>
          <a:p>
            <a:r>
              <a:rPr lang="en-US" dirty="0"/>
              <a:t>VMA’s voice assist</a:t>
            </a:r>
          </a:p>
          <a:p>
            <a:pPr lvl="1"/>
            <a:r>
              <a:rPr lang="en-US" dirty="0"/>
              <a:t>Help visually impaired, currently 250 million people in the world</a:t>
            </a:r>
          </a:p>
          <a:p>
            <a:pPr lvl="1"/>
            <a:r>
              <a:rPr lang="en-US" dirty="0"/>
              <a:t>Voice apps can turn speech into text, and text to speech</a:t>
            </a:r>
          </a:p>
          <a:p>
            <a:pPr lvl="1"/>
            <a:r>
              <a:rPr lang="en-US" dirty="0"/>
              <a:t>This could help the 780 million adults (worldwide) that cannot read or write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127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AC17-046E-4396-A883-C14072204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Medicine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5DC1D-80FF-46C8-AA9C-02718FFA0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Deep Phenotyping</a:t>
            </a:r>
          </a:p>
          <a:p>
            <a:pPr lvl="1"/>
            <a:r>
              <a:rPr lang="en-US" dirty="0"/>
              <a:t>whole-genome sequencing</a:t>
            </a:r>
          </a:p>
          <a:p>
            <a:pPr lvl="1"/>
            <a:r>
              <a:rPr lang="en-US" dirty="0"/>
              <a:t>deeply define each individual</a:t>
            </a:r>
          </a:p>
          <a:p>
            <a:pPr lvl="1"/>
            <a:r>
              <a:rPr lang="en-US" dirty="0"/>
              <a:t>thick and long</a:t>
            </a:r>
          </a:p>
          <a:p>
            <a:r>
              <a:rPr lang="en-US" dirty="0"/>
              <a:t>Deep Learning</a:t>
            </a:r>
          </a:p>
          <a:p>
            <a:pPr lvl="1"/>
            <a:r>
              <a:rPr lang="en-US" dirty="0"/>
              <a:t>Using AI and ML to determine diagnosis and treatments</a:t>
            </a:r>
          </a:p>
          <a:p>
            <a:pPr lvl="1"/>
            <a:r>
              <a:rPr lang="en-US" dirty="0"/>
              <a:t>Baby boy experienced seizures</a:t>
            </a:r>
          </a:p>
          <a:p>
            <a:pPr lvl="1"/>
            <a:r>
              <a:rPr lang="en-US" dirty="0"/>
              <a:t>Combining DP and DL found he was lacking in Vitamin B6</a:t>
            </a:r>
          </a:p>
          <a:p>
            <a:r>
              <a:rPr lang="en-US" dirty="0"/>
              <a:t>Deep Empathy and Connection</a:t>
            </a:r>
          </a:p>
          <a:p>
            <a:pPr lvl="1"/>
            <a:r>
              <a:rPr lang="en-US" dirty="0"/>
              <a:t>Bringing back personal “care”</a:t>
            </a:r>
          </a:p>
          <a:p>
            <a:pPr lvl="1"/>
            <a:r>
              <a:rPr lang="en-US" dirty="0"/>
              <a:t>Time spent between Doctors/Patients is at an all time low</a:t>
            </a:r>
          </a:p>
        </p:txBody>
      </p:sp>
    </p:spTree>
    <p:extLst>
      <p:ext uri="{BB962C8B-B14F-4D97-AF65-F5344CB8AC3E}">
        <p14:creationId xmlns:p14="http://schemas.microsoft.com/office/powerpoint/2010/main" val="41539604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1F077-ECAB-465A-9928-D7FF45C76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Medical Assistant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BB07B-1124-4852-BA32-4C42848DC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Apps are being designed to monitor and guide patients</a:t>
            </a:r>
          </a:p>
          <a:p>
            <a:pPr lvl="1"/>
            <a:r>
              <a:rPr lang="en-US" dirty="0"/>
              <a:t>Guides users to reverses Type 2 diabetes</a:t>
            </a:r>
          </a:p>
          <a:p>
            <a:pPr lvl="1"/>
            <a:r>
              <a:rPr lang="en-US" dirty="0"/>
              <a:t>Migraine Alert – predicts migraines with 85% accuracy</a:t>
            </a:r>
          </a:p>
          <a:p>
            <a:pPr lvl="1"/>
            <a:r>
              <a:rPr lang="en-US" dirty="0" err="1"/>
              <a:t>ResApp</a:t>
            </a:r>
            <a:r>
              <a:rPr lang="en-US" dirty="0"/>
              <a:t> Health – monitors breathing to diagnose potential lung conditions</a:t>
            </a:r>
          </a:p>
          <a:p>
            <a:r>
              <a:rPr lang="en-US" dirty="0"/>
              <a:t>VMAs of the Future</a:t>
            </a:r>
          </a:p>
          <a:p>
            <a:pPr lvl="1"/>
            <a:r>
              <a:rPr lang="en-US" dirty="0"/>
              <a:t>Will make gathering medical history easier: beginning with pre-natal history</a:t>
            </a:r>
          </a:p>
          <a:p>
            <a:pPr lvl="1"/>
            <a:r>
              <a:rPr lang="en-US" dirty="0"/>
              <a:t>Gathers the data as unobtrusively as possible</a:t>
            </a:r>
          </a:p>
          <a:p>
            <a:pPr lvl="1"/>
            <a:r>
              <a:rPr lang="en-US" dirty="0"/>
              <a:t>However it needs quality data to make accurate decisions</a:t>
            </a:r>
          </a:p>
          <a:p>
            <a:pPr lvl="1"/>
            <a:r>
              <a:rPr lang="en-US" dirty="0"/>
              <a:t>“Bottleneck” will be the ability to gather patient data in one place</a:t>
            </a:r>
          </a:p>
          <a:p>
            <a:pPr lvl="1"/>
            <a:r>
              <a:rPr lang="en-US" dirty="0"/>
              <a:t>But the assistant will coach the user to a “self-driving healthy” lifestyle</a:t>
            </a:r>
          </a:p>
        </p:txBody>
      </p:sp>
    </p:spTree>
    <p:extLst>
      <p:ext uri="{BB962C8B-B14F-4D97-AF65-F5344CB8AC3E}">
        <p14:creationId xmlns:p14="http://schemas.microsoft.com/office/powerpoint/2010/main" val="4551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A78C6-C200-4574-9593-F3E2FE3C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Empathy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F0A4D-1252-4A04-8663-5EFB1C71A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Doctors visits have become less personal</a:t>
            </a:r>
          </a:p>
          <a:p>
            <a:pPr lvl="1"/>
            <a:r>
              <a:rPr lang="en-US" dirty="0"/>
              <a:t>1 hour for a first-time visit is now 12 minutes</a:t>
            </a:r>
          </a:p>
          <a:p>
            <a:pPr lvl="1"/>
            <a:r>
              <a:rPr lang="en-US" dirty="0"/>
              <a:t>30 minutes for a return visit is now 7 minutes</a:t>
            </a:r>
          </a:p>
          <a:p>
            <a:r>
              <a:rPr lang="en-US" dirty="0"/>
              <a:t>The Gift of Time</a:t>
            </a:r>
          </a:p>
          <a:p>
            <a:pPr lvl="1"/>
            <a:r>
              <a:rPr lang="en-US" dirty="0"/>
              <a:t>Time for the doctor/patient relationship is essential to the patient’s quality of care, but also the doctor’s quality of life</a:t>
            </a:r>
          </a:p>
          <a:p>
            <a:pPr lvl="1"/>
            <a:r>
              <a:rPr lang="en-US" dirty="0"/>
              <a:t>Every minute spent with the patient, risk of readmission reduces</a:t>
            </a:r>
          </a:p>
          <a:p>
            <a:pPr lvl="1"/>
            <a:r>
              <a:rPr lang="en-US" dirty="0"/>
              <a:t>Reduces hospitalization by 20%, will save millions of dollars</a:t>
            </a:r>
          </a:p>
          <a:p>
            <a:r>
              <a:rPr lang="en-US" dirty="0"/>
              <a:t>Being Human</a:t>
            </a:r>
          </a:p>
          <a:p>
            <a:pPr lvl="1"/>
            <a:r>
              <a:rPr lang="en-US" dirty="0"/>
              <a:t>AI cannot show true sympathy or recreate the human touch</a:t>
            </a:r>
          </a:p>
          <a:p>
            <a:pPr lvl="1"/>
            <a:r>
              <a:rPr lang="en-US" dirty="0"/>
              <a:t>Doctors on average interrupt a patient in the first 18 seconds</a:t>
            </a:r>
          </a:p>
          <a:p>
            <a:pPr lvl="1"/>
            <a:r>
              <a:rPr lang="en-US" dirty="0"/>
              <a:t>Let the patient share their story, and truly listen to it</a:t>
            </a:r>
          </a:p>
          <a:p>
            <a:pPr lvl="1"/>
            <a:r>
              <a:rPr lang="en-US" dirty="0"/>
              <a:t>The ability to listen and observe begins the foundation of trust</a:t>
            </a:r>
          </a:p>
        </p:txBody>
      </p:sp>
    </p:spTree>
    <p:extLst>
      <p:ext uri="{BB962C8B-B14F-4D97-AF65-F5344CB8AC3E}">
        <p14:creationId xmlns:p14="http://schemas.microsoft.com/office/powerpoint/2010/main" val="31198688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A78C6-C200-4574-9593-F3E2FE3C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Empathy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F0A4D-1252-4A04-8663-5EFB1C71A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Medical Education</a:t>
            </a:r>
          </a:p>
          <a:p>
            <a:pPr lvl="1"/>
            <a:r>
              <a:rPr lang="en-US" dirty="0"/>
              <a:t>Perhaps needs a major update in how students are selected and taught</a:t>
            </a:r>
          </a:p>
          <a:p>
            <a:pPr lvl="1"/>
            <a:r>
              <a:rPr lang="en-US" dirty="0"/>
              <a:t>Students are selected based on knowledge of science</a:t>
            </a:r>
          </a:p>
          <a:p>
            <a:pPr lvl="1"/>
            <a:r>
              <a:rPr lang="en-US" dirty="0"/>
              <a:t>No selection tests for humanistic qualities</a:t>
            </a:r>
          </a:p>
          <a:p>
            <a:pPr lvl="1"/>
            <a:r>
              <a:rPr lang="en-US" dirty="0"/>
              <a:t>Education should be rewired to human oriented rather than disease oriented</a:t>
            </a:r>
          </a:p>
          <a:p>
            <a:pPr lvl="1"/>
            <a:r>
              <a:rPr lang="en-US" dirty="0"/>
              <a:t>Most educational settings do not teach future doctors to be humanistic</a:t>
            </a:r>
          </a:p>
        </p:txBody>
      </p:sp>
    </p:spTree>
    <p:extLst>
      <p:ext uri="{BB962C8B-B14F-4D97-AF65-F5344CB8AC3E}">
        <p14:creationId xmlns:p14="http://schemas.microsoft.com/office/powerpoint/2010/main" val="14702078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43C75-39FD-4373-8CEE-1BD7EA7A1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2392C-E04D-4F59-BE6C-9A1990C3C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the early days of AI medicine</a:t>
            </a:r>
          </a:p>
          <a:p>
            <a:r>
              <a:rPr lang="en-US" dirty="0"/>
              <a:t>Narrow AI will take hold as the ML algorithms become more accurate in practical settings</a:t>
            </a:r>
          </a:p>
          <a:p>
            <a:r>
              <a:rPr lang="en-US" dirty="0"/>
              <a:t>Many healthcare jobs can be optimized using AI tools</a:t>
            </a:r>
          </a:p>
          <a:p>
            <a:r>
              <a:rPr lang="en-US" dirty="0"/>
              <a:t>This can allow doctors to care for the patients rather than the computers on which the enter data</a:t>
            </a:r>
          </a:p>
          <a:p>
            <a:r>
              <a:rPr lang="en-US" dirty="0"/>
              <a:t>Nurture the doctor/patient relationship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992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900AB-8177-467A-A719-8224B23B8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Shallow Medicine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22413-629A-4D9E-A0A7-2605AD68B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Doctors are too busy with too many patients</a:t>
            </a:r>
          </a:p>
          <a:p>
            <a:r>
              <a:rPr lang="en-US" dirty="0" err="1"/>
              <a:t>Topol</a:t>
            </a:r>
            <a:r>
              <a:rPr lang="en-US" dirty="0"/>
              <a:t> was told by his orthopedist he should be prescribed anti-depressants as a result of his knee pain (Arthrofibrosis)</a:t>
            </a:r>
          </a:p>
          <a:p>
            <a:r>
              <a:rPr lang="en-US" dirty="0"/>
              <a:t>Emotional breakdown (superficial contact) between patient and doctor</a:t>
            </a:r>
          </a:p>
          <a:p>
            <a:r>
              <a:rPr lang="en-US" dirty="0"/>
              <a:t>Can lead to mistaken or excessive diagnosis</a:t>
            </a:r>
          </a:p>
          <a:p>
            <a:pPr lvl="1"/>
            <a:r>
              <a:rPr lang="en-US" dirty="0"/>
              <a:t>Leading to unnecessary or incorrect tests or treatments</a:t>
            </a:r>
          </a:p>
          <a:p>
            <a:r>
              <a:rPr lang="en-US" dirty="0"/>
              <a:t>30-50% of 80million/year CT scans are unnecessary</a:t>
            </a:r>
          </a:p>
          <a:p>
            <a:r>
              <a:rPr lang="en-US" dirty="0"/>
              <a:t>American Board of Internal Medicine Foundation (ABIMF) – Choosing Wisely initiative, goal to reduce unnecessary tests</a:t>
            </a:r>
          </a:p>
        </p:txBody>
      </p:sp>
    </p:spTree>
    <p:extLst>
      <p:ext uri="{BB962C8B-B14F-4D97-AF65-F5344CB8AC3E}">
        <p14:creationId xmlns:p14="http://schemas.microsoft.com/office/powerpoint/2010/main" val="4132815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0CF02-2B09-42D8-8C97-6BC9D14F7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Shallow Medicine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57CC5-5A98-4A65-872D-FBC590573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Primary factors for failure</a:t>
            </a:r>
          </a:p>
          <a:p>
            <a:pPr lvl="1"/>
            <a:r>
              <a:rPr lang="en-US" dirty="0"/>
              <a:t>physicians overestimate the benefits of what they do</a:t>
            </a:r>
          </a:p>
          <a:p>
            <a:pPr lvl="1"/>
            <a:r>
              <a:rPr lang="en-US" dirty="0"/>
              <a:t>the lack of any mechanism to affect change in physicians’ behavior</a:t>
            </a:r>
          </a:p>
          <a:p>
            <a:pPr lvl="1"/>
            <a:r>
              <a:rPr lang="en-US" dirty="0"/>
              <a:t>No patient-driven demand for better, smarter testing</a:t>
            </a:r>
          </a:p>
          <a:p>
            <a:r>
              <a:rPr lang="en-US" dirty="0"/>
              <a:t>American Heart Association and American College of Cardiology changed the definition of high blood pressure</a:t>
            </a:r>
          </a:p>
          <a:p>
            <a:pPr lvl="1"/>
            <a:r>
              <a:rPr lang="en-US" dirty="0"/>
              <a:t>Led to 30 million more Americans diagnosed with hypertension</a:t>
            </a:r>
          </a:p>
          <a:p>
            <a:pPr lvl="1"/>
            <a:r>
              <a:rPr lang="en-US" dirty="0"/>
              <a:t>This was done “despite the lack of any solid evidence to back up this guideline”</a:t>
            </a:r>
          </a:p>
        </p:txBody>
      </p:sp>
    </p:spTree>
    <p:extLst>
      <p:ext uri="{BB962C8B-B14F-4D97-AF65-F5344CB8AC3E}">
        <p14:creationId xmlns:p14="http://schemas.microsoft.com/office/powerpoint/2010/main" val="2380402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B2888-512F-4DB0-8324-64753C4E7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Shallow Medicine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3A765B6-6C2E-4487-9419-1612EC2B9F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3173" y="1973125"/>
            <a:ext cx="4015299" cy="4195762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B35FA00-BF7A-4E78-9458-2B8B64D0D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967" y="1979749"/>
            <a:ext cx="5396720" cy="362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556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9FC23-5813-41B5-9212-EFD888660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Medical Diagnosis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9CDB5-A2C0-4B92-ACB1-EFAD39CD0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1 thinking</a:t>
            </a:r>
          </a:p>
          <a:p>
            <a:pPr lvl="1"/>
            <a:r>
              <a:rPr lang="en-US" dirty="0"/>
              <a:t>Automatic, quick, intuitive, effortless</a:t>
            </a:r>
          </a:p>
          <a:p>
            <a:pPr lvl="1"/>
            <a:r>
              <a:rPr lang="en-US" dirty="0"/>
              <a:t>Uses heuristics, or rules of thumb</a:t>
            </a:r>
          </a:p>
          <a:p>
            <a:r>
              <a:rPr lang="en-US" dirty="0"/>
              <a:t>System 2 thinking</a:t>
            </a:r>
          </a:p>
          <a:p>
            <a:pPr lvl="1"/>
            <a:r>
              <a:rPr lang="en-US" dirty="0"/>
              <a:t>Slow, reflective process involving analytic effort</a:t>
            </a:r>
          </a:p>
          <a:p>
            <a:r>
              <a:rPr lang="en-US" dirty="0"/>
              <a:t>Accuracy of diagnosis in under 5 min: 98%</a:t>
            </a:r>
          </a:p>
          <a:p>
            <a:r>
              <a:rPr lang="en-US" dirty="0"/>
              <a:t>Accuracy of diagnosis after 5 min: 25%</a:t>
            </a:r>
          </a:p>
          <a:p>
            <a:r>
              <a:rPr lang="en-US" dirty="0"/>
              <a:t>12 million serious diagnostic errors each year in the US</a:t>
            </a:r>
          </a:p>
        </p:txBody>
      </p:sp>
    </p:spTree>
    <p:extLst>
      <p:ext uri="{BB962C8B-B14F-4D97-AF65-F5344CB8AC3E}">
        <p14:creationId xmlns:p14="http://schemas.microsoft.com/office/powerpoint/2010/main" val="3850725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9FC23-5813-41B5-9212-EFD888660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Medical Diagnosis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9CDB5-A2C0-4B92-ACB1-EFAD39CD0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Potential Cognitive Biases</a:t>
            </a:r>
          </a:p>
          <a:p>
            <a:pPr lvl="1"/>
            <a:r>
              <a:rPr lang="en-US" dirty="0"/>
              <a:t>10,000 human diseases</a:t>
            </a:r>
          </a:p>
          <a:p>
            <a:pPr lvl="1"/>
            <a:r>
              <a:rPr lang="en-US" dirty="0"/>
              <a:t>Doctors cannot know that many, and will miss diagnosis based upon with what they are familiar</a:t>
            </a:r>
          </a:p>
          <a:p>
            <a:pPr lvl="1"/>
            <a:r>
              <a:rPr lang="en-US" dirty="0"/>
              <a:t>“80 percent of doctors don’t think probabilities apply to their patients”</a:t>
            </a:r>
          </a:p>
          <a:p>
            <a:r>
              <a:rPr lang="en-US" dirty="0"/>
              <a:t>No mechanism for providing doctors with feedback on their accuracy</a:t>
            </a:r>
          </a:p>
          <a:p>
            <a:r>
              <a:rPr lang="en-US" dirty="0"/>
              <a:t>Many attempts to crowd source diagnosis via phone apps</a:t>
            </a:r>
          </a:p>
          <a:p>
            <a:pPr lvl="1"/>
            <a:r>
              <a:rPr lang="en-US" dirty="0"/>
              <a:t>One yielded 84% accuracy, but author is not encouraged by that</a:t>
            </a:r>
          </a:p>
        </p:txBody>
      </p:sp>
    </p:spTree>
    <p:extLst>
      <p:ext uri="{BB962C8B-B14F-4D97-AF65-F5344CB8AC3E}">
        <p14:creationId xmlns:p14="http://schemas.microsoft.com/office/powerpoint/2010/main" val="2798775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E4769-00B6-4679-B38B-4DD33BD50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Medical Diagnosis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FAC06D-BA5F-4BA2-AD4F-CF2D5354AB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3288" y="2078831"/>
            <a:ext cx="42672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1230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12214</TotalTime>
  <Words>2248</Words>
  <Application>Microsoft Office PowerPoint</Application>
  <PresentationFormat>Widescreen</PresentationFormat>
  <Paragraphs>291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Century Gothic</vt:lpstr>
      <vt:lpstr>Wingdings 3</vt:lpstr>
      <vt:lpstr>Ion</vt:lpstr>
      <vt:lpstr>Deep Medicine</vt:lpstr>
      <vt:lpstr>Contents</vt:lpstr>
      <vt:lpstr>Deep Medicine</vt:lpstr>
      <vt:lpstr>Shallow Medicine</vt:lpstr>
      <vt:lpstr>Shallow Medicine</vt:lpstr>
      <vt:lpstr>Shallow Medicine</vt:lpstr>
      <vt:lpstr>Medical Diagnosis</vt:lpstr>
      <vt:lpstr>Medical Diagnosis</vt:lpstr>
      <vt:lpstr>Medical Diagnosis</vt:lpstr>
      <vt:lpstr>Brief History of Deep Learning</vt:lpstr>
      <vt:lpstr>Brief History of Deep Learning</vt:lpstr>
      <vt:lpstr>Deep Liabilities</vt:lpstr>
      <vt:lpstr>Deep Liabilities</vt:lpstr>
      <vt:lpstr>Deep Liabilities</vt:lpstr>
      <vt:lpstr>Deep Liabilities</vt:lpstr>
      <vt:lpstr>Deep Liabilities</vt:lpstr>
      <vt:lpstr>Doctors and Patterns</vt:lpstr>
      <vt:lpstr>Doctors and Patterns</vt:lpstr>
      <vt:lpstr>Clinicians Without Patterns</vt:lpstr>
      <vt:lpstr>Clinicians Without Patterns</vt:lpstr>
      <vt:lpstr>Clinicians Without Patterns</vt:lpstr>
      <vt:lpstr>Clinicians Without Patterns</vt:lpstr>
      <vt:lpstr>Mental Health</vt:lpstr>
      <vt:lpstr>Mental Health</vt:lpstr>
      <vt:lpstr>AI and Health Systems</vt:lpstr>
      <vt:lpstr>AI and Health Systems</vt:lpstr>
      <vt:lpstr>Deep Discovery</vt:lpstr>
      <vt:lpstr>Deep Diet</vt:lpstr>
      <vt:lpstr>Virtual Medical Assistant</vt:lpstr>
      <vt:lpstr>Virtual Medical Assistant</vt:lpstr>
      <vt:lpstr>Deep Empathy</vt:lpstr>
      <vt:lpstr>Deep Empathy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Cory Davis</dc:creator>
  <cp:lastModifiedBy>Cory Davis</cp:lastModifiedBy>
  <cp:revision>119</cp:revision>
  <dcterms:created xsi:type="dcterms:W3CDTF">2019-10-01T17:46:55Z</dcterms:created>
  <dcterms:modified xsi:type="dcterms:W3CDTF">2019-10-30T16:29:38Z</dcterms:modified>
</cp:coreProperties>
</file>