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72" r:id="rId8"/>
    <p:sldId id="261" r:id="rId9"/>
    <p:sldId id="273" r:id="rId10"/>
    <p:sldId id="271" r:id="rId11"/>
    <p:sldId id="262" r:id="rId12"/>
    <p:sldId id="263" r:id="rId13"/>
    <p:sldId id="277" r:id="rId14"/>
    <p:sldId id="264" r:id="rId15"/>
    <p:sldId id="280" r:id="rId16"/>
    <p:sldId id="278" r:id="rId17"/>
    <p:sldId id="265" r:id="rId18"/>
    <p:sldId id="279" r:id="rId19"/>
    <p:sldId id="266" r:id="rId20"/>
    <p:sldId id="267" r:id="rId21"/>
    <p:sldId id="268" r:id="rId22"/>
    <p:sldId id="269" r:id="rId23"/>
    <p:sldId id="281" r:id="rId24"/>
    <p:sldId id="270" r:id="rId25"/>
    <p:sldId id="274" r:id="rId26"/>
    <p:sldId id="275" r:id="rId27"/>
    <p:sldId id="282" r:id="rId28"/>
    <p:sldId id="27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7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65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1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1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7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3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8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8F32-AF3B-4F54-A5A5-5335AA582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4522-3631-4DDD-B5AB-8E0A561CC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Eric </a:t>
            </a:r>
            <a:r>
              <a:rPr lang="en-US" dirty="0" err="1"/>
              <a:t>Topol</a:t>
            </a:r>
            <a:endParaRPr lang="en-US" dirty="0"/>
          </a:p>
          <a:p>
            <a:r>
              <a:rPr lang="en-US" dirty="0"/>
              <a:t>Presented by Cory </a:t>
            </a:r>
            <a:r>
              <a:rPr lang="en-US" dirty="0" err="1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97B-5B6F-4A55-B193-12A4C9C9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Shallow Medicine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25932A-BA74-4EEF-A60E-24EFD0FF2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783"/>
          <a:stretch/>
        </p:blipFill>
        <p:spPr>
          <a:xfrm>
            <a:off x="1027044" y="1690688"/>
            <a:ext cx="4932308" cy="262952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7B5B9EE-16EF-4D5F-99A4-4E69DF30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09"/>
          <a:stretch/>
        </p:blipFill>
        <p:spPr>
          <a:xfrm>
            <a:off x="3368350" y="5167313"/>
            <a:ext cx="5455300" cy="95691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5FE9494-4128-49BD-8FB3-52FFB8B1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17" b="15566"/>
          <a:stretch/>
        </p:blipFill>
        <p:spPr>
          <a:xfrm>
            <a:off x="6421490" y="1690687"/>
            <a:ext cx="4932310" cy="26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C23-5813-41B5-9212-EFD8886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Medical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DB5-A2C0-4B92-ACB1-EFAD39C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1 thinking</a:t>
            </a:r>
          </a:p>
          <a:p>
            <a:pPr lvl="1"/>
            <a:r>
              <a:rPr lang="en-US" dirty="0"/>
              <a:t>Automatic, quick, intuitive, effortless</a:t>
            </a:r>
          </a:p>
          <a:p>
            <a:pPr lvl="1"/>
            <a:r>
              <a:rPr lang="en-US" dirty="0"/>
              <a:t>Uses heuristics, or rules of thumb</a:t>
            </a:r>
          </a:p>
          <a:p>
            <a:r>
              <a:rPr lang="en-US" dirty="0"/>
              <a:t>System 2 thinking</a:t>
            </a:r>
          </a:p>
          <a:p>
            <a:pPr lvl="1"/>
            <a:r>
              <a:rPr lang="en-US" dirty="0"/>
              <a:t>Slow, reflective process involving analytic effort</a:t>
            </a:r>
          </a:p>
          <a:p>
            <a:r>
              <a:rPr lang="en-US" dirty="0"/>
              <a:t>Accuracy of diagnosis in under 5 min: 98%</a:t>
            </a:r>
          </a:p>
          <a:p>
            <a:r>
              <a:rPr lang="en-US" dirty="0"/>
              <a:t>Accuracy of diagnosis after 5 min: 25%</a:t>
            </a:r>
          </a:p>
          <a:p>
            <a:r>
              <a:rPr lang="en-US" dirty="0"/>
              <a:t>12 million serious diagnostic errors each year in the US</a:t>
            </a:r>
          </a:p>
        </p:txBody>
      </p:sp>
    </p:spTree>
    <p:extLst>
      <p:ext uri="{BB962C8B-B14F-4D97-AF65-F5344CB8AC3E}">
        <p14:creationId xmlns:p14="http://schemas.microsoft.com/office/powerpoint/2010/main" val="385072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C23-5813-41B5-9212-EFD8886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Medical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DB5-A2C0-4B92-ACB1-EFAD39C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Potential Cognitive Biases</a:t>
            </a:r>
          </a:p>
          <a:p>
            <a:pPr lvl="1"/>
            <a:r>
              <a:rPr lang="en-US" dirty="0"/>
              <a:t>10,000 human diseases</a:t>
            </a:r>
          </a:p>
          <a:p>
            <a:pPr lvl="1"/>
            <a:r>
              <a:rPr lang="en-US" dirty="0"/>
              <a:t>Doctors cannot know that many, and will miss diagnosis based upon with what they are familiar</a:t>
            </a:r>
          </a:p>
          <a:p>
            <a:pPr lvl="1"/>
            <a:r>
              <a:rPr lang="en-US" dirty="0"/>
              <a:t>“80 percent of doctors don’t think probabilities apply to their patients”</a:t>
            </a:r>
          </a:p>
          <a:p>
            <a:r>
              <a:rPr lang="en-US" dirty="0"/>
              <a:t>Largest cause of malpractice cases (31%) come because a doctor was delayed or did not consider a diagnosis to be viable</a:t>
            </a:r>
          </a:p>
          <a:p>
            <a:r>
              <a:rPr lang="en-US" dirty="0"/>
              <a:t>No mechanism for providing doctors with feedback on their accuracy</a:t>
            </a:r>
          </a:p>
          <a:p>
            <a:r>
              <a:rPr lang="en-US" dirty="0"/>
              <a:t>Many attempts to crowd source diagnosis via phone apps</a:t>
            </a:r>
          </a:p>
          <a:p>
            <a:pPr lvl="1"/>
            <a:r>
              <a:rPr lang="en-US" dirty="0"/>
              <a:t>One yielded 84% accuracy, but author is not encouraged by that</a:t>
            </a:r>
          </a:p>
          <a:p>
            <a:r>
              <a:rPr lang="en-US" dirty="0"/>
              <a:t>IBM Watson was a failure in improving diagnoses</a:t>
            </a:r>
          </a:p>
        </p:txBody>
      </p:sp>
    </p:spTree>
    <p:extLst>
      <p:ext uri="{BB962C8B-B14F-4D97-AF65-F5344CB8AC3E}">
        <p14:creationId xmlns:p14="http://schemas.microsoft.com/office/powerpoint/2010/main" val="279877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769-00B6-4679-B38B-4DD33BD5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Medical Diagnosis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AC06D-BA5F-4BA2-AD4F-CF2D5354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8" y="2078831"/>
            <a:ext cx="4267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6130-9154-4D68-A28C-A2E15CF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61F3-566B-48C0-80DA-503E9F1F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AliveCor</a:t>
            </a:r>
            <a:r>
              <a:rPr lang="en-US" dirty="0"/>
              <a:t> wanted to predict potassium levels via ECG on an </a:t>
            </a:r>
            <a:r>
              <a:rPr lang="en-US" dirty="0" err="1"/>
              <a:t>AppleWatch</a:t>
            </a:r>
            <a:endParaRPr lang="en-US" dirty="0"/>
          </a:p>
          <a:p>
            <a:r>
              <a:rPr lang="en-US" dirty="0"/>
              <a:t>Initial tests failed </a:t>
            </a:r>
          </a:p>
          <a:p>
            <a:pPr lvl="1"/>
            <a:r>
              <a:rPr lang="en-US" dirty="0"/>
              <a:t>Receiver Operating Characteristic (ROC) curve measured 0.63 (very poor)</a:t>
            </a:r>
          </a:p>
          <a:p>
            <a:r>
              <a:rPr lang="en-US" dirty="0"/>
              <a:t>After altering analysis</a:t>
            </a:r>
          </a:p>
          <a:p>
            <a:pPr lvl="1"/>
            <a:r>
              <a:rPr lang="en-US" dirty="0"/>
              <a:t>ROC measured 0.86 (very good)</a:t>
            </a:r>
          </a:p>
          <a:p>
            <a:r>
              <a:rPr lang="en-US" dirty="0"/>
              <a:t>Lesson learned </a:t>
            </a:r>
          </a:p>
          <a:p>
            <a:pPr lvl="1"/>
            <a:r>
              <a:rPr lang="en-US" dirty="0"/>
              <a:t>Don’t filter data too early in training</a:t>
            </a:r>
          </a:p>
        </p:txBody>
      </p:sp>
    </p:spTree>
    <p:extLst>
      <p:ext uri="{BB962C8B-B14F-4D97-AF65-F5344CB8AC3E}">
        <p14:creationId xmlns:p14="http://schemas.microsoft.com/office/powerpoint/2010/main" val="145933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F9C-D9E7-4AA6-9176-05609150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9483F-A226-46BC-8392-3EE5612D2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35"/>
          <a:stretch/>
        </p:blipFill>
        <p:spPr>
          <a:xfrm>
            <a:off x="838200" y="2401655"/>
            <a:ext cx="4532244" cy="346915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C2C7264-40C5-4EF4-B80F-D2B8684B1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64"/>
          <a:stretch/>
        </p:blipFill>
        <p:spPr>
          <a:xfrm>
            <a:off x="6096000" y="2401655"/>
            <a:ext cx="4529830" cy="34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D8E3-B7D5-4A04-A549-CC82FED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611E1-ED8E-4144-9206-9807C4200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708" y="1690688"/>
            <a:ext cx="5470468" cy="45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Deep Learning</a:t>
            </a:r>
          </a:p>
          <a:p>
            <a:r>
              <a:rPr lang="en-US" dirty="0"/>
              <a:t>Deep Neural Networks</a:t>
            </a:r>
          </a:p>
          <a:p>
            <a:pPr lvl="1"/>
            <a:r>
              <a:rPr lang="en-US" dirty="0"/>
              <a:t>Enormous data sets</a:t>
            </a:r>
          </a:p>
          <a:p>
            <a:pPr lvl="1"/>
            <a:r>
              <a:rPr lang="en-US" dirty="0"/>
              <a:t>Dedicated GPUs</a:t>
            </a:r>
          </a:p>
          <a:p>
            <a:pPr lvl="1"/>
            <a:r>
              <a:rPr lang="en-US" dirty="0"/>
              <a:t>Cloud Computing</a:t>
            </a:r>
          </a:p>
          <a:p>
            <a:pPr lvl="1"/>
            <a:r>
              <a:rPr lang="en-US" dirty="0"/>
              <a:t>Open-source algorithmic development modules</a:t>
            </a:r>
          </a:p>
          <a:p>
            <a:r>
              <a:rPr lang="en-US" dirty="0"/>
              <a:t>Regarded as a general-purpose technology</a:t>
            </a:r>
          </a:p>
          <a:p>
            <a:r>
              <a:rPr lang="en-US" dirty="0"/>
              <a:t>Applied largely to games, images, voice and speech, and driverless cars</a:t>
            </a:r>
          </a:p>
        </p:txBody>
      </p:sp>
    </p:spTree>
    <p:extLst>
      <p:ext uri="{BB962C8B-B14F-4D97-AF65-F5344CB8AC3E}">
        <p14:creationId xmlns:p14="http://schemas.microsoft.com/office/powerpoint/2010/main" val="233048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751A-BD36-4AD9-8F3C-8E2E2CA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40341-BCFD-480D-BE7C-C73D3A65A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702719"/>
            <a:ext cx="4219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7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AI won Othello, Checkers, Scrabble</a:t>
            </a:r>
          </a:p>
          <a:p>
            <a:pPr lvl="1"/>
            <a:r>
              <a:rPr lang="en-US" dirty="0"/>
              <a:t>1997 Deep Blue beats Garry Kasparov in Chess</a:t>
            </a:r>
          </a:p>
          <a:p>
            <a:pPr lvl="1"/>
            <a:r>
              <a:rPr lang="en-US" dirty="0"/>
              <a:t>Rule based AI</a:t>
            </a:r>
          </a:p>
          <a:p>
            <a:pPr lvl="1"/>
            <a:r>
              <a:rPr lang="en-US" dirty="0"/>
              <a:t>2015 – Deep Mind beat Atari’s Breakout</a:t>
            </a:r>
          </a:p>
          <a:p>
            <a:pPr lvl="1"/>
            <a:r>
              <a:rPr lang="en-US" dirty="0"/>
              <a:t>2016 – AlphaGo beats world champion Lee </a:t>
            </a:r>
            <a:r>
              <a:rPr lang="en-US" dirty="0" err="1"/>
              <a:t>Sodol</a:t>
            </a:r>
            <a:r>
              <a:rPr lang="en-US" dirty="0"/>
              <a:t> in Go</a:t>
            </a:r>
          </a:p>
          <a:p>
            <a:pPr lvl="2"/>
            <a:r>
              <a:rPr lang="en-US" dirty="0"/>
              <a:t>30 million training games</a:t>
            </a:r>
          </a:p>
          <a:p>
            <a:pPr lvl="1"/>
            <a:r>
              <a:rPr lang="en-US" dirty="0"/>
              <a:t>2017 – </a:t>
            </a:r>
            <a:r>
              <a:rPr lang="en-US" dirty="0" err="1"/>
              <a:t>AlphaGoZero</a:t>
            </a:r>
            <a:endParaRPr lang="en-US" dirty="0"/>
          </a:p>
          <a:p>
            <a:pPr lvl="2"/>
            <a:r>
              <a:rPr lang="en-US" dirty="0"/>
              <a:t>No real training games</a:t>
            </a:r>
          </a:p>
          <a:p>
            <a:pPr lvl="2"/>
            <a:r>
              <a:rPr lang="en-US" dirty="0"/>
              <a:t>Played 5 million games against itself</a:t>
            </a:r>
          </a:p>
          <a:p>
            <a:pPr lvl="1"/>
            <a:r>
              <a:rPr lang="en-US" dirty="0"/>
              <a:t>2017 – </a:t>
            </a:r>
            <a:r>
              <a:rPr lang="en-US" dirty="0" err="1"/>
              <a:t>Libratus</a:t>
            </a:r>
            <a:r>
              <a:rPr lang="en-US" dirty="0"/>
              <a:t> algorithms beating professional poker players</a:t>
            </a:r>
          </a:p>
        </p:txBody>
      </p:sp>
    </p:spTree>
    <p:extLst>
      <p:ext uri="{BB962C8B-B14F-4D97-AF65-F5344CB8AC3E}">
        <p14:creationId xmlns:p14="http://schemas.microsoft.com/office/powerpoint/2010/main" val="389137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DEED-7F69-4A96-BB8A-764D32A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6B9E-E158-479F-93A5-B453C8A1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1: Introduction to Deep Medicine</a:t>
            </a:r>
          </a:p>
          <a:p>
            <a:r>
              <a:rPr lang="en-US" dirty="0"/>
              <a:t>Chapter 2: Shallow Medicine</a:t>
            </a:r>
          </a:p>
          <a:p>
            <a:r>
              <a:rPr lang="en-US" dirty="0"/>
              <a:t>Chapter 3: Medical Diagnosis</a:t>
            </a:r>
          </a:p>
          <a:p>
            <a:r>
              <a:rPr lang="en-US" dirty="0"/>
              <a:t>Chapter 4: The Skinny on Deep Learning</a:t>
            </a:r>
          </a:p>
          <a:p>
            <a:r>
              <a:rPr lang="en-US" dirty="0"/>
              <a:t>Chapter 5: Deep Liabilities</a:t>
            </a:r>
          </a:p>
          <a:p>
            <a:r>
              <a:rPr lang="en-US" dirty="0"/>
              <a:t>Chapter 6: Doctors and Patterns</a:t>
            </a:r>
          </a:p>
          <a:p>
            <a:r>
              <a:rPr lang="en-US" dirty="0"/>
              <a:t>Chapter 7: Clinicians Without Patterns</a:t>
            </a:r>
          </a:p>
          <a:p>
            <a:r>
              <a:rPr lang="en-US" dirty="0"/>
              <a:t>Chapter 8: Mental Health</a:t>
            </a:r>
          </a:p>
          <a:p>
            <a:r>
              <a:rPr lang="en-US" dirty="0"/>
              <a:t>Chapter 9: AI and Health Systems</a:t>
            </a:r>
          </a:p>
          <a:p>
            <a:r>
              <a:rPr lang="en-US" dirty="0"/>
              <a:t>Chapter 10: Deep Discovery</a:t>
            </a:r>
          </a:p>
          <a:p>
            <a:r>
              <a:rPr lang="en-US" dirty="0"/>
              <a:t>Chapter 11: Deep Diet</a:t>
            </a:r>
          </a:p>
          <a:p>
            <a:r>
              <a:rPr lang="en-US" dirty="0"/>
              <a:t>Chapter 12: The Virtual Medical Assistant</a:t>
            </a:r>
          </a:p>
          <a:p>
            <a:r>
              <a:rPr lang="en-US" dirty="0"/>
              <a:t>Chapter 13: Deep Empathy</a:t>
            </a:r>
          </a:p>
        </p:txBody>
      </p:sp>
    </p:spTree>
    <p:extLst>
      <p:ext uri="{BB962C8B-B14F-4D97-AF65-F5344CB8AC3E}">
        <p14:creationId xmlns:p14="http://schemas.microsoft.com/office/powerpoint/2010/main" val="372756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Helped with introduction of open source Big Data images</a:t>
            </a:r>
          </a:p>
          <a:p>
            <a:pPr lvl="1"/>
            <a:r>
              <a:rPr lang="en-US" dirty="0"/>
              <a:t>Reduced error rate to better than human performance in 2016</a:t>
            </a:r>
          </a:p>
          <a:p>
            <a:pPr lvl="1"/>
            <a:r>
              <a:rPr lang="en-US" dirty="0"/>
              <a:t>Below 4% error rate in 2017</a:t>
            </a:r>
          </a:p>
          <a:p>
            <a:pPr lvl="1"/>
            <a:r>
              <a:rPr lang="en-US" dirty="0"/>
              <a:t>Apple’s Face ID</a:t>
            </a:r>
          </a:p>
          <a:p>
            <a:pPr lvl="1"/>
            <a:r>
              <a:rPr lang="en-US" dirty="0"/>
              <a:t>2014 researchers found AI to be more accurate at determine emotion than humans</a:t>
            </a:r>
          </a:p>
          <a:p>
            <a:r>
              <a:rPr lang="en-US" dirty="0"/>
              <a:t>Imaging not confined to face</a:t>
            </a:r>
          </a:p>
          <a:p>
            <a:pPr lvl="1"/>
            <a:r>
              <a:rPr lang="en-US" dirty="0" err="1"/>
              <a:t>AliveCor</a:t>
            </a:r>
            <a:r>
              <a:rPr lang="en-US" dirty="0"/>
              <a:t> DNN uses ECG data to identify people</a:t>
            </a:r>
          </a:p>
        </p:txBody>
      </p:sp>
    </p:spTree>
    <p:extLst>
      <p:ext uri="{BB962C8B-B14F-4D97-AF65-F5344CB8AC3E}">
        <p14:creationId xmlns:p14="http://schemas.microsoft.com/office/powerpoint/2010/main" val="78626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Voice, Speech, Text Recognition, and Translation</a:t>
            </a:r>
          </a:p>
          <a:p>
            <a:pPr lvl="1"/>
            <a:r>
              <a:rPr lang="en-US" dirty="0"/>
              <a:t>2017 – Microsoft AI transcribes speech better than humans</a:t>
            </a:r>
          </a:p>
          <a:p>
            <a:r>
              <a:rPr lang="en-US" dirty="0"/>
              <a:t>This recognition enables Alexa and other digital assistants</a:t>
            </a:r>
          </a:p>
        </p:txBody>
      </p:sp>
    </p:spTree>
    <p:extLst>
      <p:ext uri="{BB962C8B-B14F-4D97-AF65-F5344CB8AC3E}">
        <p14:creationId xmlns:p14="http://schemas.microsoft.com/office/powerpoint/2010/main" val="93423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Driverless Cars</a:t>
            </a:r>
          </a:p>
          <a:p>
            <a:r>
              <a:rPr lang="en-US" dirty="0"/>
              <a:t>Society of Automotive Engineers (SAE) 5 levels of autonomy</a:t>
            </a:r>
          </a:p>
          <a:p>
            <a:r>
              <a:rPr lang="en-US" dirty="0"/>
              <a:t>Medicine will not reach Level 5</a:t>
            </a:r>
          </a:p>
          <a:p>
            <a:pPr lvl="1"/>
            <a:r>
              <a:rPr lang="en-US" dirty="0"/>
              <a:t>Level 3 is achievable</a:t>
            </a:r>
          </a:p>
          <a:p>
            <a:r>
              <a:rPr lang="en-US" dirty="0"/>
              <a:t>The AI for self driving uses DNN</a:t>
            </a:r>
          </a:p>
          <a:p>
            <a:r>
              <a:rPr lang="en-US" dirty="0"/>
              <a:t>Identifying pedestrian error rate</a:t>
            </a:r>
          </a:p>
          <a:p>
            <a:pPr lvl="1"/>
            <a:r>
              <a:rPr lang="en-US" dirty="0"/>
              <a:t>1 out of 30 frames</a:t>
            </a:r>
          </a:p>
          <a:p>
            <a:pPr lvl="1"/>
            <a:r>
              <a:rPr lang="en-US" dirty="0"/>
              <a:t>1 out of 30 million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6F51-C1A5-4997-9D06-FCE49C76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The Skinny on 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6E05B-6483-4921-A4BD-3BEBE6E46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24" y="2052638"/>
            <a:ext cx="29941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6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 Limits</a:t>
            </a:r>
          </a:p>
          <a:p>
            <a:pPr lvl="1"/>
            <a:r>
              <a:rPr lang="en-US" dirty="0"/>
              <a:t>Good at narrow specific tasks</a:t>
            </a:r>
          </a:p>
          <a:p>
            <a:pPr lvl="1"/>
            <a:r>
              <a:rPr lang="en-US" dirty="0"/>
              <a:t>Cannot compete at “general intel and common sense of a toddler”</a:t>
            </a:r>
          </a:p>
          <a:p>
            <a:pPr lvl="1"/>
            <a:r>
              <a:rPr lang="en-US" dirty="0"/>
              <a:t>Too often people believe AI “thinks” like a human</a:t>
            </a:r>
          </a:p>
          <a:p>
            <a:r>
              <a:rPr lang="en-US" dirty="0"/>
              <a:t>Black Boxes</a:t>
            </a:r>
          </a:p>
          <a:p>
            <a:pPr lvl="1"/>
            <a:r>
              <a:rPr lang="en-US" dirty="0"/>
              <a:t>The models are built, but how they work is unknown</a:t>
            </a:r>
          </a:p>
          <a:p>
            <a:pPr lvl="1"/>
            <a:r>
              <a:rPr lang="en-US" dirty="0"/>
              <a:t>Certain fields (medicine) shouldn’t rely on black box AI</a:t>
            </a:r>
          </a:p>
          <a:p>
            <a:pPr lvl="1"/>
            <a:r>
              <a:rPr lang="en-US" dirty="0"/>
              <a:t>AI is being used to determine how AI works</a:t>
            </a:r>
          </a:p>
          <a:p>
            <a:r>
              <a:rPr lang="en-US" dirty="0"/>
              <a:t>EU General Data Protection Regulation (2018)</a:t>
            </a:r>
          </a:p>
          <a:p>
            <a:pPr lvl="1"/>
            <a:r>
              <a:rPr lang="en-US" dirty="0"/>
              <a:t>Explanations must be given for decisions from automated systems</a:t>
            </a:r>
          </a:p>
        </p:txBody>
      </p:sp>
    </p:spTree>
    <p:extLst>
      <p:ext uri="{BB962C8B-B14F-4D97-AF65-F5344CB8AC3E}">
        <p14:creationId xmlns:p14="http://schemas.microsoft.com/office/powerpoint/2010/main" val="404028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Bias and Inequities</a:t>
            </a:r>
          </a:p>
          <a:p>
            <a:pPr lvl="1"/>
            <a:r>
              <a:rPr lang="en-US" dirty="0"/>
              <a:t>AI is learning racial, gender, economic, orientation bias</a:t>
            </a:r>
          </a:p>
          <a:p>
            <a:pPr lvl="1"/>
            <a:r>
              <a:rPr lang="en-US" dirty="0"/>
              <a:t>The programmers must learn how to prevent this</a:t>
            </a:r>
          </a:p>
          <a:p>
            <a:r>
              <a:rPr lang="en-US" dirty="0"/>
              <a:t>The Blurring of Truth</a:t>
            </a:r>
          </a:p>
          <a:p>
            <a:pPr lvl="1"/>
            <a:r>
              <a:rPr lang="en-US" dirty="0"/>
              <a:t>AI can create and perpetuate fake images, videos, and audio</a:t>
            </a:r>
          </a:p>
          <a:p>
            <a:pPr lvl="1"/>
            <a:r>
              <a:rPr lang="en-US" dirty="0"/>
              <a:t>Facebook – Cambridge Analytica</a:t>
            </a:r>
          </a:p>
          <a:p>
            <a:r>
              <a:rPr lang="en-US" dirty="0"/>
              <a:t>Privacy &amp; Hacking</a:t>
            </a:r>
          </a:p>
          <a:p>
            <a:pPr lvl="1"/>
            <a:r>
              <a:rPr lang="en-US" dirty="0"/>
              <a:t>Facial data is everywhere now, 50% of adults have their face in police accessible database</a:t>
            </a:r>
          </a:p>
          <a:p>
            <a:pPr lvl="1"/>
            <a:r>
              <a:rPr lang="en-US" dirty="0"/>
              <a:t>Medical data could potentially be used for advertisements</a:t>
            </a:r>
          </a:p>
          <a:p>
            <a:pPr lvl="1"/>
            <a:r>
              <a:rPr lang="en-US" dirty="0"/>
              <a:t>Google owns Deep Mind</a:t>
            </a:r>
          </a:p>
          <a:p>
            <a:pPr lvl="1"/>
            <a:r>
              <a:rPr lang="en-US" dirty="0"/>
              <a:t>AI vs AI</a:t>
            </a:r>
          </a:p>
        </p:txBody>
      </p:sp>
    </p:spTree>
    <p:extLst>
      <p:ext uri="{BB962C8B-B14F-4D97-AF65-F5344CB8AC3E}">
        <p14:creationId xmlns:p14="http://schemas.microsoft.com/office/powerpoint/2010/main" val="62564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Ethics and Public Policy</a:t>
            </a:r>
          </a:p>
          <a:p>
            <a:pPr lvl="1"/>
            <a:r>
              <a:rPr lang="en-US" dirty="0"/>
              <a:t>Should AI progress be slowed down</a:t>
            </a:r>
          </a:p>
          <a:p>
            <a:pPr lvl="1"/>
            <a:r>
              <a:rPr lang="en-US" dirty="0"/>
              <a:t>Driverless car “3 choice” dilemma with no “right” answer</a:t>
            </a:r>
          </a:p>
          <a:p>
            <a:pPr lvl="1"/>
            <a:r>
              <a:rPr lang="en-US" dirty="0"/>
              <a:t>Does AI require an ethics board?</a:t>
            </a:r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AI changes how people work</a:t>
            </a:r>
          </a:p>
          <a:p>
            <a:pPr lvl="1"/>
            <a:r>
              <a:rPr lang="en-US" dirty="0"/>
              <a:t>Projected 19 million jobs lost but 21 million new jobs created in the next 15 years</a:t>
            </a:r>
          </a:p>
          <a:p>
            <a:pPr lvl="1"/>
            <a:r>
              <a:rPr lang="en-US" dirty="0"/>
              <a:t>What to do about this transition</a:t>
            </a:r>
          </a:p>
        </p:txBody>
      </p:sp>
    </p:spTree>
    <p:extLst>
      <p:ext uri="{BB962C8B-B14F-4D97-AF65-F5344CB8AC3E}">
        <p14:creationId xmlns:p14="http://schemas.microsoft.com/office/powerpoint/2010/main" val="671712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DAF8-00E1-4DE9-B518-76B7B05B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Deep Liabilities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085C0-87CB-48F8-AF63-5C5192AD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13" y="2659856"/>
            <a:ext cx="3867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Threat</a:t>
            </a:r>
          </a:p>
          <a:p>
            <a:pPr lvl="1"/>
            <a:r>
              <a:rPr lang="en-US" dirty="0"/>
              <a:t>Could AI destroy humans?</a:t>
            </a:r>
          </a:p>
          <a:p>
            <a:pPr lvl="1"/>
            <a:r>
              <a:rPr lang="en-US" dirty="0"/>
              <a:t>Terminator, Ex Machina, 2001: A Space Odyssey, The Matrix</a:t>
            </a:r>
          </a:p>
          <a:p>
            <a:pPr lvl="1"/>
            <a:r>
              <a:rPr lang="en-US" dirty="0"/>
              <a:t>Stephen Hawking, Elon Musk, Henry Kissinger, and Bill Gates say yes</a:t>
            </a:r>
          </a:p>
          <a:p>
            <a:pPr lvl="1"/>
            <a:r>
              <a:rPr lang="en-US" dirty="0"/>
              <a:t>Alan Bundy, Mark Zuckerberg say no</a:t>
            </a:r>
          </a:p>
          <a:p>
            <a:pPr lvl="1"/>
            <a:r>
              <a:rPr lang="en-US" dirty="0"/>
              <a:t>Musk and Sam Altman founded Open AI to work for safer AI</a:t>
            </a:r>
          </a:p>
          <a:p>
            <a:r>
              <a:rPr lang="en-US" dirty="0"/>
              <a:t>Today’s AI is very narrow and not close to destroying humans</a:t>
            </a:r>
          </a:p>
          <a:p>
            <a:r>
              <a:rPr lang="en-US" dirty="0"/>
              <a:t>Issue isn’t will life become extinct but how will AI change it</a:t>
            </a:r>
          </a:p>
        </p:txBody>
      </p:sp>
    </p:spTree>
    <p:extLst>
      <p:ext uri="{BB962C8B-B14F-4D97-AF65-F5344CB8AC3E}">
        <p14:creationId xmlns:p14="http://schemas.microsoft.com/office/powerpoint/2010/main" val="3822593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551-1AA0-4C89-99E0-8C1BBA2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Doctors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572-956E-4417-8654-10549F9E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radiologists that read X-rays or CT scans don’t see patients</a:t>
            </a:r>
          </a:p>
          <a:p>
            <a:pPr lvl="1"/>
            <a:r>
              <a:rPr lang="en-US" dirty="0"/>
              <a:t>Only send reports on the image</a:t>
            </a:r>
          </a:p>
          <a:p>
            <a:r>
              <a:rPr lang="en-US" dirty="0"/>
              <a:t>Deep Learning can be used to read these scans </a:t>
            </a:r>
          </a:p>
          <a:p>
            <a:pPr lvl="1"/>
            <a:r>
              <a:rPr lang="en-US" dirty="0"/>
              <a:t>This would allow the radiologists to have 1on1 time with patients to discuss the scan</a:t>
            </a:r>
          </a:p>
          <a:p>
            <a:r>
              <a:rPr lang="en-US" dirty="0"/>
              <a:t>Radiologists rely on System I reflex thinking</a:t>
            </a:r>
          </a:p>
          <a:p>
            <a:pPr lvl="1"/>
            <a:r>
              <a:rPr lang="en-US" dirty="0"/>
              <a:t>This can sometimes lead to “inattentional blindness”</a:t>
            </a:r>
          </a:p>
          <a:p>
            <a:pPr lvl="1"/>
            <a:r>
              <a:rPr lang="en-US" dirty="0"/>
              <a:t>Superimposed picture of a man in a gorilla suit, with 83% of radiologists missing it</a:t>
            </a:r>
          </a:p>
          <a:p>
            <a:r>
              <a:rPr lang="en-US" dirty="0"/>
              <a:t>31% of radiologists experience a malpractice claim</a:t>
            </a:r>
          </a:p>
          <a:p>
            <a:pPr lvl="1"/>
            <a:r>
              <a:rPr lang="en-US" dirty="0"/>
              <a:t>False positives: 2%</a:t>
            </a:r>
          </a:p>
          <a:p>
            <a:pPr lvl="1"/>
            <a:r>
              <a:rPr lang="en-US" dirty="0"/>
              <a:t>False negatives: 25+%</a:t>
            </a:r>
          </a:p>
        </p:txBody>
      </p:sp>
    </p:spTree>
    <p:extLst>
      <p:ext uri="{BB962C8B-B14F-4D97-AF65-F5344CB8AC3E}">
        <p14:creationId xmlns:p14="http://schemas.microsoft.com/office/powerpoint/2010/main" val="38773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17-046E-4396-A883-C140722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Introduction to Deep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DC1D-80FF-46C8-AA9C-02718FFA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D’s of Medicine</a:t>
            </a:r>
          </a:p>
          <a:p>
            <a:r>
              <a:rPr lang="en-US" dirty="0"/>
              <a:t>Deep Phenotyping</a:t>
            </a:r>
          </a:p>
          <a:p>
            <a:pPr lvl="1"/>
            <a:r>
              <a:rPr lang="en-US" dirty="0"/>
              <a:t>“deeply define each individual, using all relevant data”</a:t>
            </a:r>
          </a:p>
          <a:p>
            <a:pPr lvl="1"/>
            <a:r>
              <a:rPr lang="en-US" dirty="0"/>
              <a:t>“thick and long”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Using AI and ML to determine diagnosis and treatments</a:t>
            </a:r>
          </a:p>
          <a:p>
            <a:r>
              <a:rPr lang="en-US" dirty="0"/>
              <a:t>Deep Empathy and Connection</a:t>
            </a:r>
          </a:p>
          <a:p>
            <a:pPr lvl="1"/>
            <a:r>
              <a:rPr lang="en-US" dirty="0"/>
              <a:t>Bringing back personal “care”</a:t>
            </a:r>
          </a:p>
          <a:p>
            <a:pPr lvl="1"/>
            <a:r>
              <a:rPr lang="en-US" dirty="0"/>
              <a:t>Time spent between Doctors/Patients is at an all time low</a:t>
            </a:r>
          </a:p>
        </p:txBody>
      </p:sp>
    </p:spTree>
    <p:extLst>
      <p:ext uri="{BB962C8B-B14F-4D97-AF65-F5344CB8AC3E}">
        <p14:creationId xmlns:p14="http://schemas.microsoft.com/office/powerpoint/2010/main" val="4153960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551-1AA0-4C89-99E0-8C1BBA2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Doctors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572-956E-4417-8654-10549F9E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While Deep Learning can analyze the images, radiologists can provide a holistic assessment that the machines cannot do.</a:t>
            </a:r>
          </a:p>
          <a:p>
            <a:r>
              <a:rPr lang="en-US" dirty="0"/>
              <a:t>DL is good for a narrow or very specific function, but it is not nearly ready to fully take over for a radiologist</a:t>
            </a:r>
          </a:p>
          <a:p>
            <a:r>
              <a:rPr lang="en-US" dirty="0"/>
              <a:t>It will help a radiologist with the job, and could allow them to discuss the test with the patient, or advice patients away from unnecessary testing</a:t>
            </a:r>
          </a:p>
          <a:p>
            <a:r>
              <a:rPr lang="en-US" dirty="0"/>
              <a:t>Pathologists are using similar DL to make more accurate tests for lung cancers.</a:t>
            </a:r>
          </a:p>
          <a:p>
            <a:pPr lvl="1"/>
            <a:r>
              <a:rPr lang="en-US" dirty="0"/>
              <a:t>While test accuracy has gone up, false positives are still higher than humans</a:t>
            </a:r>
          </a:p>
          <a:p>
            <a:r>
              <a:rPr lang="en-US" dirty="0"/>
              <a:t>In Dermatology, IBM Watson and CNNs performed as good or better than dermatologists</a:t>
            </a:r>
          </a:p>
        </p:txBody>
      </p:sp>
    </p:spTree>
    <p:extLst>
      <p:ext uri="{BB962C8B-B14F-4D97-AF65-F5344CB8AC3E}">
        <p14:creationId xmlns:p14="http://schemas.microsoft.com/office/powerpoint/2010/main" val="2652750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</a:t>
            </a:r>
            <a:br>
              <a:rPr lang="en-US" dirty="0"/>
            </a:br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 can help with Electronic Health Records (EHR)</a:t>
            </a:r>
          </a:p>
          <a:p>
            <a:pPr lvl="1"/>
            <a:r>
              <a:rPr lang="en-US" dirty="0"/>
              <a:t>Transcribe speech</a:t>
            </a:r>
          </a:p>
          <a:p>
            <a:pPr lvl="1"/>
            <a:r>
              <a:rPr lang="en-US" dirty="0"/>
              <a:t>ML can synthesize the notes into proper formatting</a:t>
            </a:r>
          </a:p>
          <a:p>
            <a:r>
              <a:rPr lang="en-US" dirty="0"/>
              <a:t>Eye Doctors</a:t>
            </a:r>
          </a:p>
          <a:p>
            <a:pPr lvl="1"/>
            <a:r>
              <a:rPr lang="en-US" dirty="0"/>
              <a:t>Retinal imaging for diabetes patients</a:t>
            </a:r>
          </a:p>
          <a:p>
            <a:pPr lvl="1"/>
            <a:r>
              <a:rPr lang="en-US" dirty="0"/>
              <a:t>Identifying cases of Diabetic Retinopathy</a:t>
            </a:r>
          </a:p>
          <a:p>
            <a:pPr lvl="2"/>
            <a:r>
              <a:rPr lang="en-US" dirty="0"/>
              <a:t>#1 global cause of vision loss</a:t>
            </a:r>
          </a:p>
          <a:p>
            <a:pPr lvl="1"/>
            <a:r>
              <a:rPr lang="en-US" dirty="0"/>
              <a:t>Google’s CNN</a:t>
            </a:r>
          </a:p>
          <a:p>
            <a:pPr lvl="2"/>
            <a:r>
              <a:rPr lang="en-US" dirty="0"/>
              <a:t>Sensitivity of 87 to 90 percent</a:t>
            </a:r>
          </a:p>
          <a:p>
            <a:pPr lvl="2"/>
            <a:r>
              <a:rPr lang="en-US" dirty="0"/>
              <a:t>Specificity of 98 percent</a:t>
            </a:r>
          </a:p>
          <a:p>
            <a:pPr lvl="1"/>
            <a:r>
              <a:rPr lang="en-US" dirty="0"/>
              <a:t>IBM’s CNN</a:t>
            </a:r>
          </a:p>
          <a:p>
            <a:pPr lvl="2"/>
            <a:r>
              <a:rPr lang="en-US" dirty="0"/>
              <a:t>Accuracy of 86 percent</a:t>
            </a:r>
          </a:p>
          <a:p>
            <a:pPr lvl="1"/>
            <a:r>
              <a:rPr lang="en-US" dirty="0"/>
              <a:t>Track and predict age-related macular degeneration (AMD), diabetic retinopathy, glaucoma, cataracts, and Alzheimer's</a:t>
            </a:r>
          </a:p>
        </p:txBody>
      </p:sp>
    </p:spTree>
    <p:extLst>
      <p:ext uri="{BB962C8B-B14F-4D97-AF65-F5344CB8AC3E}">
        <p14:creationId xmlns:p14="http://schemas.microsoft.com/office/powerpoint/2010/main" val="59365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</a:t>
            </a:r>
            <a:br>
              <a:rPr lang="en-US" dirty="0"/>
            </a:br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Heart Doctors</a:t>
            </a:r>
          </a:p>
          <a:p>
            <a:pPr lvl="1"/>
            <a:r>
              <a:rPr lang="en-US" dirty="0"/>
              <a:t>Reading ECG and echocardiography (echo)</a:t>
            </a:r>
          </a:p>
          <a:p>
            <a:pPr lvl="1"/>
            <a:r>
              <a:rPr lang="en-US" dirty="0"/>
              <a:t>ECG algorithms assessed in 1991 yielded accuracy of 69% (poor), same algorithms are still routinely used today</a:t>
            </a:r>
          </a:p>
          <a:p>
            <a:pPr lvl="1"/>
            <a:r>
              <a:rPr lang="en-US" dirty="0"/>
              <a:t>ECG AI is relatively young and unreliable</a:t>
            </a:r>
          </a:p>
          <a:p>
            <a:pPr lvl="2"/>
            <a:r>
              <a:rPr lang="en-US" dirty="0"/>
              <a:t>Rule based AI</a:t>
            </a:r>
          </a:p>
          <a:p>
            <a:pPr lvl="1"/>
            <a:r>
              <a:rPr lang="en-US" dirty="0"/>
              <a:t>Recent development DNN to diagnose heart attacks</a:t>
            </a:r>
          </a:p>
          <a:p>
            <a:pPr lvl="2"/>
            <a:r>
              <a:rPr lang="en-US" dirty="0"/>
              <a:t>Sensitivity 93%</a:t>
            </a:r>
          </a:p>
          <a:p>
            <a:pPr lvl="2"/>
            <a:r>
              <a:rPr lang="en-US" dirty="0"/>
              <a:t>Specificity 90%</a:t>
            </a:r>
          </a:p>
          <a:p>
            <a:pPr lvl="1"/>
            <a:r>
              <a:rPr lang="en-US" dirty="0"/>
              <a:t>34-layer CNN by Stanford</a:t>
            </a:r>
          </a:p>
          <a:p>
            <a:pPr lvl="2"/>
            <a:r>
              <a:rPr lang="en-US" dirty="0"/>
              <a:t>Outperformed 6 cardiologists for most arrhythmia categories</a:t>
            </a:r>
          </a:p>
          <a:p>
            <a:pPr lvl="2"/>
            <a:r>
              <a:rPr lang="en-US" dirty="0"/>
              <a:t>Aggregate positive predictive values between 70-80%</a:t>
            </a:r>
          </a:p>
          <a:p>
            <a:pPr lvl="1"/>
            <a:r>
              <a:rPr lang="en-US" dirty="0"/>
              <a:t>ECG with Apple Watch</a:t>
            </a:r>
          </a:p>
          <a:p>
            <a:pPr lvl="2"/>
            <a:r>
              <a:rPr lang="en-US" dirty="0"/>
              <a:t>Record activity in real word environments</a:t>
            </a:r>
          </a:p>
        </p:txBody>
      </p:sp>
    </p:spTree>
    <p:extLst>
      <p:ext uri="{BB962C8B-B14F-4D97-AF65-F5344CB8AC3E}">
        <p14:creationId xmlns:p14="http://schemas.microsoft.com/office/powerpoint/2010/main" val="319224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</a:t>
            </a:r>
            <a:br>
              <a:rPr lang="en-US" dirty="0"/>
            </a:br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Cancer Doctors</a:t>
            </a:r>
          </a:p>
          <a:p>
            <a:pPr lvl="1"/>
            <a:r>
              <a:rPr lang="en-US" dirty="0"/>
              <a:t>AI sequencing native DNA, tumor DNA, and tumor RNA</a:t>
            </a:r>
          </a:p>
          <a:p>
            <a:pPr lvl="1"/>
            <a:r>
              <a:rPr lang="en-US" dirty="0"/>
              <a:t>IBM Watson</a:t>
            </a:r>
          </a:p>
          <a:p>
            <a:pPr lvl="2"/>
            <a:r>
              <a:rPr lang="en-US" dirty="0"/>
              <a:t>Yielded “hyperbolic results”</a:t>
            </a:r>
          </a:p>
          <a:p>
            <a:pPr lvl="2"/>
            <a:r>
              <a:rPr lang="en-US" dirty="0"/>
              <a:t>Did not represent cognitive computing</a:t>
            </a:r>
          </a:p>
          <a:p>
            <a:pPr lvl="2"/>
            <a:r>
              <a:rPr lang="en-US" dirty="0"/>
              <a:t>Matched patient mutation with clinical trials</a:t>
            </a:r>
          </a:p>
          <a:p>
            <a:pPr lvl="2"/>
            <a:r>
              <a:rPr lang="en-US" dirty="0"/>
              <a:t>No hidden layers used, no deep learning took place</a:t>
            </a:r>
          </a:p>
          <a:p>
            <a:r>
              <a:rPr lang="en-US" dirty="0"/>
              <a:t>Tempus Labs</a:t>
            </a:r>
          </a:p>
          <a:p>
            <a:pPr lvl="1"/>
            <a:r>
              <a:rPr lang="en-US" dirty="0"/>
              <a:t>Started in 2015 by the founder of Groupon</a:t>
            </a:r>
          </a:p>
          <a:p>
            <a:pPr lvl="1"/>
            <a:r>
              <a:rPr lang="en-US" dirty="0"/>
              <a:t>Aim to fix the data infrastructure in cancer</a:t>
            </a:r>
          </a:p>
          <a:p>
            <a:pPr lvl="1"/>
            <a:r>
              <a:rPr lang="en-US" dirty="0"/>
              <a:t>Now collaborate with 40 Nation Cancer Institute centers</a:t>
            </a:r>
          </a:p>
          <a:p>
            <a:pPr lvl="1"/>
            <a:r>
              <a:rPr lang="en-US" dirty="0"/>
              <a:t>Range of research</a:t>
            </a:r>
          </a:p>
          <a:p>
            <a:pPr lvl="2"/>
            <a:r>
              <a:rPr lang="en-US" dirty="0"/>
              <a:t>From sequencing to culturing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48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</a:t>
            </a:r>
            <a:br>
              <a:rPr lang="en-US" dirty="0"/>
            </a:br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Surgeons</a:t>
            </a:r>
          </a:p>
          <a:p>
            <a:pPr lvl="1"/>
            <a:r>
              <a:rPr lang="en-US" dirty="0"/>
              <a:t>AI does not have much presence in surgery</a:t>
            </a:r>
          </a:p>
          <a:p>
            <a:pPr lvl="1"/>
            <a:r>
              <a:rPr lang="en-US" dirty="0"/>
              <a:t>Robots are being used in some surgeries</a:t>
            </a:r>
          </a:p>
          <a:p>
            <a:pPr lvl="2"/>
            <a:r>
              <a:rPr lang="en-US" dirty="0"/>
              <a:t>Currently used in less than 10 percent of worldwide surgeries</a:t>
            </a:r>
          </a:p>
          <a:p>
            <a:pPr lvl="1"/>
            <a:r>
              <a:rPr lang="en-US" dirty="0"/>
              <a:t>Can put in a row of sutures without human assistance</a:t>
            </a:r>
          </a:p>
          <a:p>
            <a:pPr lvl="1"/>
            <a:r>
              <a:rPr lang="en-US" dirty="0"/>
              <a:t>Surgery can be performed remotely with robots</a:t>
            </a:r>
          </a:p>
          <a:p>
            <a:r>
              <a:rPr lang="en-US" dirty="0"/>
              <a:t>Other Healthcare Professionals</a:t>
            </a:r>
          </a:p>
          <a:p>
            <a:pPr lvl="1"/>
            <a:r>
              <a:rPr lang="en-US" dirty="0"/>
              <a:t>Eventually AI could take over all clinician roles (possibly hundred years out)</a:t>
            </a:r>
          </a:p>
          <a:p>
            <a:pPr lvl="1"/>
            <a:r>
              <a:rPr lang="en-US" dirty="0"/>
              <a:t>Nurses however will be spared</a:t>
            </a:r>
          </a:p>
          <a:p>
            <a:pPr lvl="2"/>
            <a:r>
              <a:rPr lang="en-US" dirty="0"/>
              <a:t>AI could help nurses with their jobs</a:t>
            </a:r>
          </a:p>
          <a:p>
            <a:pPr lvl="2"/>
            <a:r>
              <a:rPr lang="en-US" dirty="0"/>
              <a:t>AI cannot replace the human touch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5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B43-5C17-43A4-A830-4427551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EA33-5D5C-4C80-B649-740E02CF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 are more comfortable talking to a machine than a real person</a:t>
            </a:r>
          </a:p>
          <a:p>
            <a:r>
              <a:rPr lang="en-US" dirty="0"/>
              <a:t>Instagram study</a:t>
            </a:r>
          </a:p>
          <a:p>
            <a:pPr lvl="1"/>
            <a:r>
              <a:rPr lang="en-US" dirty="0"/>
              <a:t>Machine detection accuracy of 70% for diagnosing depression</a:t>
            </a:r>
          </a:p>
          <a:p>
            <a:r>
              <a:rPr lang="en-US" dirty="0"/>
              <a:t>Depression</a:t>
            </a:r>
          </a:p>
          <a:p>
            <a:pPr lvl="1"/>
            <a:r>
              <a:rPr lang="en-US" dirty="0"/>
              <a:t>350 million people globally have depression</a:t>
            </a:r>
          </a:p>
          <a:p>
            <a:pPr lvl="1"/>
            <a:r>
              <a:rPr lang="en-US" dirty="0"/>
              <a:t>Makes up 10% of the global burden of disease</a:t>
            </a:r>
          </a:p>
          <a:p>
            <a:pPr lvl="1"/>
            <a:r>
              <a:rPr lang="en-US" dirty="0"/>
              <a:t>7% of Americans are diagnosed with it each year</a:t>
            </a:r>
          </a:p>
          <a:p>
            <a:r>
              <a:rPr lang="en-US" dirty="0"/>
              <a:t>Measuring brain waves are suggested as a way to diagnose mental health problems</a:t>
            </a:r>
          </a:p>
          <a:p>
            <a:r>
              <a:rPr lang="en-US" dirty="0"/>
              <a:t>ML attempting to predict a patient’s response to various medications only yielded about 60% accuracy</a:t>
            </a:r>
          </a:p>
        </p:txBody>
      </p:sp>
    </p:spTree>
    <p:extLst>
      <p:ext uri="{BB962C8B-B14F-4D97-AF65-F5344CB8AC3E}">
        <p14:creationId xmlns:p14="http://schemas.microsoft.com/office/powerpoint/2010/main" val="290164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B43-5C17-43A4-A830-4427551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EA33-5D5C-4C80-B649-740E02CF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Increasing suicide rate in the US</a:t>
            </a:r>
          </a:p>
          <a:p>
            <a:pPr lvl="1"/>
            <a:r>
              <a:rPr lang="en-US" dirty="0"/>
              <a:t>120 per day in 2017</a:t>
            </a:r>
          </a:p>
          <a:p>
            <a:pPr lvl="1"/>
            <a:r>
              <a:rPr lang="en-US" dirty="0"/>
              <a:t>More than homicide, AIDS, car accidents, and war</a:t>
            </a:r>
          </a:p>
          <a:p>
            <a:r>
              <a:rPr lang="en-US" dirty="0"/>
              <a:t>Unsupervised learning algorithm (Vanderbilt and Florida State)</a:t>
            </a:r>
          </a:p>
          <a:p>
            <a:pPr lvl="1"/>
            <a:r>
              <a:rPr lang="en-US" dirty="0"/>
              <a:t>Accurately predicted suicide attempts nearly 80% of the time</a:t>
            </a:r>
          </a:p>
          <a:p>
            <a:pPr lvl="1"/>
            <a:r>
              <a:rPr lang="en-US" dirty="0"/>
              <a:t>Logistic regression of traditional risk factors only accurate 60% of the time</a:t>
            </a:r>
          </a:p>
          <a:p>
            <a:r>
              <a:rPr lang="en-US" dirty="0"/>
              <a:t>Cincinnati Children’s Hospital developed a ML algorithm</a:t>
            </a:r>
          </a:p>
          <a:p>
            <a:pPr lvl="1"/>
            <a:r>
              <a:rPr lang="en-US" dirty="0"/>
              <a:t>93% accuracy for predicting “serious risk of suicide”</a:t>
            </a:r>
          </a:p>
          <a:p>
            <a:pPr lvl="1"/>
            <a:r>
              <a:rPr lang="en-US" dirty="0"/>
              <a:t>Incorporated data from real-world interactions (laughter, sighing, anger)</a:t>
            </a:r>
          </a:p>
          <a:p>
            <a:r>
              <a:rPr lang="en-US" dirty="0"/>
              <a:t>Chatbots are becoming more prevalent</a:t>
            </a:r>
          </a:p>
          <a:p>
            <a:pPr lvl="1"/>
            <a:r>
              <a:rPr lang="en-US" dirty="0"/>
              <a:t>People are more likely to talk to a machine</a:t>
            </a:r>
          </a:p>
          <a:p>
            <a:pPr lvl="1"/>
            <a:r>
              <a:rPr lang="en-US" dirty="0"/>
              <a:t>Not enough mental health professionals</a:t>
            </a:r>
          </a:p>
          <a:p>
            <a:pPr lvl="1"/>
            <a:r>
              <a:rPr lang="en-US" dirty="0"/>
              <a:t>AI can help bridge that gap</a:t>
            </a:r>
          </a:p>
        </p:txBody>
      </p:sp>
    </p:spTree>
    <p:extLst>
      <p:ext uri="{BB962C8B-B14F-4D97-AF65-F5344CB8AC3E}">
        <p14:creationId xmlns:p14="http://schemas.microsoft.com/office/powerpoint/2010/main" val="1842723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B6-7B19-4429-BCB7-A8EE4D4D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9: AI and Health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F7E-66BF-4EFB-B078-1A19AE1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of life is hard to predict</a:t>
            </a:r>
          </a:p>
          <a:p>
            <a:r>
              <a:rPr lang="en-US" dirty="0"/>
              <a:t>Father In Law was a fully healthy 90 year old, suddenly had end-stage liver disease</a:t>
            </a:r>
          </a:p>
          <a:p>
            <a:r>
              <a:rPr lang="en-US" dirty="0"/>
              <a:t>80% of people would prefer to die at home</a:t>
            </a:r>
          </a:p>
          <a:p>
            <a:r>
              <a:rPr lang="en-US" dirty="0"/>
              <a:t>However only 40% are able to die at home</a:t>
            </a:r>
          </a:p>
          <a:p>
            <a:r>
              <a:rPr lang="en-US" dirty="0"/>
              <a:t>18 layer DNN</a:t>
            </a:r>
          </a:p>
          <a:p>
            <a:pPr lvl="1"/>
            <a:r>
              <a:rPr lang="en-US" dirty="0"/>
              <a:t>Used extra data such as, number of spinal or urinary system scans</a:t>
            </a:r>
          </a:p>
          <a:p>
            <a:pPr lvl="2"/>
            <a:r>
              <a:rPr lang="en-US" dirty="0"/>
              <a:t>These were just “as statistically powerful as the person’s age”</a:t>
            </a:r>
          </a:p>
          <a:p>
            <a:pPr lvl="1"/>
            <a:r>
              <a:rPr lang="en-US" dirty="0"/>
              <a:t>90% of those predicted to die between 3-12 months did</a:t>
            </a:r>
          </a:p>
          <a:p>
            <a:pPr lvl="1"/>
            <a:r>
              <a:rPr lang="en-US" dirty="0"/>
              <a:t>Same results for predicting people to live more than 12 months</a:t>
            </a:r>
          </a:p>
          <a:p>
            <a:r>
              <a:rPr lang="en-US" dirty="0"/>
              <a:t>Predicting readmittance to hospital another key element</a:t>
            </a:r>
          </a:p>
        </p:txBody>
      </p:sp>
    </p:spTree>
    <p:extLst>
      <p:ext uri="{BB962C8B-B14F-4D97-AF65-F5344CB8AC3E}">
        <p14:creationId xmlns:p14="http://schemas.microsoft.com/office/powerpoint/2010/main" val="152962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B6-7B19-4429-BCB7-A8EE4D4D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9: AI and Health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F7E-66BF-4EFB-B078-1A19AE1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Healthcare Workforce and Workflow</a:t>
            </a:r>
          </a:p>
          <a:p>
            <a:pPr lvl="1"/>
            <a:r>
              <a:rPr lang="en-US" dirty="0"/>
              <a:t>More workers are costing more money</a:t>
            </a:r>
          </a:p>
          <a:p>
            <a:pPr lvl="1"/>
            <a:r>
              <a:rPr lang="en-US" dirty="0"/>
              <a:t>Many tasks are done better by AI</a:t>
            </a:r>
          </a:p>
          <a:p>
            <a:pPr lvl="2"/>
            <a:r>
              <a:rPr lang="en-US" dirty="0"/>
              <a:t>Record keeping</a:t>
            </a:r>
          </a:p>
          <a:p>
            <a:pPr lvl="2"/>
            <a:r>
              <a:rPr lang="en-US" dirty="0"/>
              <a:t>Recommending cures</a:t>
            </a:r>
          </a:p>
          <a:p>
            <a:pPr lvl="2"/>
            <a:r>
              <a:rPr lang="en-US" dirty="0"/>
              <a:t>Automating medical imaging</a:t>
            </a:r>
          </a:p>
          <a:p>
            <a:pPr lvl="1"/>
            <a:r>
              <a:rPr lang="en-US" dirty="0"/>
              <a:t>Prediction hospital born infections</a:t>
            </a:r>
          </a:p>
          <a:p>
            <a:pPr lvl="1"/>
            <a:r>
              <a:rPr lang="en-US" dirty="0"/>
              <a:t>Machine vision (infrared light)</a:t>
            </a:r>
          </a:p>
          <a:p>
            <a:pPr lvl="2"/>
            <a:r>
              <a:rPr lang="en-US" dirty="0"/>
              <a:t>Used to determine how clean a worker’s hands are</a:t>
            </a:r>
          </a:p>
          <a:p>
            <a:pPr lvl="3"/>
            <a:r>
              <a:rPr lang="en-US" dirty="0"/>
              <a:t>This can lead to reduction in </a:t>
            </a:r>
            <a:r>
              <a:rPr lang="en-US"/>
              <a:t>hospital infections</a:t>
            </a:r>
            <a:endParaRPr lang="en-US" dirty="0"/>
          </a:p>
          <a:p>
            <a:pPr lvl="2"/>
            <a:r>
              <a:rPr lang="en-US" dirty="0"/>
              <a:t>Also use to determine patient risk of pulling out breathing tube</a:t>
            </a:r>
          </a:p>
        </p:txBody>
      </p:sp>
    </p:spTree>
    <p:extLst>
      <p:ext uri="{BB962C8B-B14F-4D97-AF65-F5344CB8AC3E}">
        <p14:creationId xmlns:p14="http://schemas.microsoft.com/office/powerpoint/2010/main" val="225870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3F54-8B77-4473-A8E7-549FB2A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 Deep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91D-38B5-4E05-B30E-36C4252C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Genome Atlas of biologic data, holds 2.5 petabytes of data from 30,000 patients</a:t>
            </a:r>
          </a:p>
          <a:p>
            <a:r>
              <a:rPr lang="en-US" dirty="0"/>
              <a:t>Using AI tools to decode genomes</a:t>
            </a:r>
          </a:p>
          <a:p>
            <a:r>
              <a:rPr lang="en-US" dirty="0"/>
              <a:t>Deep Sequence and Deep </a:t>
            </a:r>
            <a:r>
              <a:rPr lang="en-US" dirty="0" err="1"/>
              <a:t>Variat</a:t>
            </a:r>
            <a:r>
              <a:rPr lang="en-US" dirty="0"/>
              <a:t> tools being used to understand effect of genetic mutations on the human body</a:t>
            </a:r>
          </a:p>
          <a:p>
            <a:pPr lvl="1"/>
            <a:r>
              <a:rPr lang="en-US" dirty="0"/>
              <a:t>Applications in Cancer as it is a genomic disease</a:t>
            </a:r>
          </a:p>
          <a:p>
            <a:r>
              <a:rPr lang="en-US" dirty="0"/>
              <a:t>Drug Discovery and Development.</a:t>
            </a:r>
          </a:p>
          <a:p>
            <a:pPr lvl="1"/>
            <a:r>
              <a:rPr lang="en-US" dirty="0"/>
              <a:t>Clinical trials are slow and sometimes inaccurate</a:t>
            </a:r>
          </a:p>
          <a:p>
            <a:r>
              <a:rPr lang="en-US" dirty="0" err="1"/>
              <a:t>Atomwise</a:t>
            </a:r>
            <a:r>
              <a:rPr lang="en-US" dirty="0"/>
              <a:t> uses deep learning to  screen millions of molecules to help in drug discovery. Allows for quicker identification of compounds that could potentially cure a disease.</a:t>
            </a:r>
          </a:p>
        </p:txBody>
      </p:sp>
    </p:spTree>
    <p:extLst>
      <p:ext uri="{BB962C8B-B14F-4D97-AF65-F5344CB8AC3E}">
        <p14:creationId xmlns:p14="http://schemas.microsoft.com/office/powerpoint/2010/main" val="382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63E3-E637-4AB2-8963-237D6171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Introduction to Deep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4E41-1440-43AE-85A7-26C6E30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 Phenotyping</a:t>
            </a:r>
          </a:p>
          <a:p>
            <a:r>
              <a:rPr lang="en-US" dirty="0"/>
              <a:t>Newborn boy went home after the third day</a:t>
            </a:r>
          </a:p>
          <a:p>
            <a:r>
              <a:rPr lang="en-US" dirty="0"/>
              <a:t>Was brought back as he was having constant seizures</a:t>
            </a:r>
          </a:p>
          <a:p>
            <a:r>
              <a:rPr lang="en-US" dirty="0"/>
              <a:t>CT scan normal, ECG only showed seizures</a:t>
            </a:r>
          </a:p>
          <a:p>
            <a:r>
              <a:rPr lang="en-US" dirty="0"/>
              <a:t>Drugs failed to stop seizures</a:t>
            </a:r>
          </a:p>
          <a:p>
            <a:r>
              <a:rPr lang="en-US" dirty="0"/>
              <a:t>Blood sample sent for rapid whole-genome sequencing</a:t>
            </a:r>
          </a:p>
          <a:p>
            <a:r>
              <a:rPr lang="en-US" dirty="0"/>
              <a:t>AI processed the medical record</a:t>
            </a:r>
          </a:p>
          <a:p>
            <a:r>
              <a:rPr lang="en-US" dirty="0"/>
              <a:t>ML algorithm determined 962 of 5 million genetic variants</a:t>
            </a:r>
          </a:p>
          <a:p>
            <a:r>
              <a:rPr lang="en-US" dirty="0"/>
              <a:t>Combining these led to discovering a variant that was in less than 0.01% of the population</a:t>
            </a:r>
          </a:p>
          <a:p>
            <a:r>
              <a:rPr lang="en-US" dirty="0"/>
              <a:t>The Boy was given vitamin B6 and arginine, and almost immediately the seizures ended</a:t>
            </a:r>
          </a:p>
        </p:txBody>
      </p:sp>
    </p:spTree>
    <p:extLst>
      <p:ext uri="{BB962C8B-B14F-4D97-AF65-F5344CB8AC3E}">
        <p14:creationId xmlns:p14="http://schemas.microsoft.com/office/powerpoint/2010/main" val="2831610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3F54-8B77-4473-A8E7-549FB2A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 Deep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91D-38B5-4E05-B30E-36C4252C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Acceleration Therapeutics for Opportunities in Medicine (ATOM)</a:t>
            </a:r>
          </a:p>
          <a:p>
            <a:pPr lvl="1"/>
            <a:r>
              <a:rPr lang="en-US" dirty="0"/>
              <a:t>Brings academics and pharmaceutical companies together to research possibilities and bring those results to the drug development community</a:t>
            </a:r>
          </a:p>
          <a:p>
            <a:r>
              <a:rPr lang="en-US" dirty="0"/>
              <a:t>ATOM seeks to reduce the length of time necessary to go from identifying a working drug to developing the drug.</a:t>
            </a:r>
          </a:p>
          <a:p>
            <a:pPr lvl="1"/>
            <a:r>
              <a:rPr lang="en-US" dirty="0"/>
              <a:t>Normally taking 4 years, using deep learning ATOM believes that can be reduced to 1 year</a:t>
            </a:r>
          </a:p>
          <a:p>
            <a:r>
              <a:rPr lang="en-US" dirty="0"/>
              <a:t>Beyond development, dosage is being targeted for AI as well</a:t>
            </a:r>
          </a:p>
          <a:p>
            <a:pPr lvl="1"/>
            <a:r>
              <a:rPr lang="en-US" dirty="0"/>
              <a:t>Proper dosage includes age, gender, weight, genetics, and many other factors</a:t>
            </a:r>
          </a:p>
          <a:p>
            <a:pPr lvl="1"/>
            <a:r>
              <a:rPr lang="en-US" dirty="0"/>
              <a:t>This makes machine learning perfect to determine accurate drug doses</a:t>
            </a:r>
          </a:p>
          <a:p>
            <a:r>
              <a:rPr lang="en-US" dirty="0"/>
              <a:t>In Neuroscience, AI is being used to understand how the brain works</a:t>
            </a:r>
          </a:p>
          <a:p>
            <a:pPr lvl="1"/>
            <a:r>
              <a:rPr lang="en-US" dirty="0"/>
              <a:t>Lessons learned from this are being used to design more efficient computers</a:t>
            </a:r>
          </a:p>
        </p:txBody>
      </p:sp>
    </p:spTree>
    <p:extLst>
      <p:ext uri="{BB962C8B-B14F-4D97-AF65-F5344CB8AC3E}">
        <p14:creationId xmlns:p14="http://schemas.microsoft.com/office/powerpoint/2010/main" val="389563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AB03-4AC2-4B1F-B2D1-5A9D145E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11: Deep 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4716-62C7-46ED-9535-6B5A7772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of Diet is messy</a:t>
            </a:r>
          </a:p>
          <a:p>
            <a:pPr lvl="1"/>
            <a:r>
              <a:rPr lang="en-US" dirty="0"/>
              <a:t>Studies are difficult because proper data comes from potential years of tracking a strict diet regime</a:t>
            </a:r>
          </a:p>
          <a:p>
            <a:r>
              <a:rPr lang="en-US" dirty="0"/>
              <a:t>Over the last 100 years various foods have been labeled “bad” without real data to support those claims</a:t>
            </a:r>
          </a:p>
          <a:p>
            <a:r>
              <a:rPr lang="en-US" dirty="0"/>
              <a:t>More than 1000 Americans die per day as a result of a poor diet</a:t>
            </a:r>
          </a:p>
          <a:p>
            <a:pPr lvl="1"/>
            <a:r>
              <a:rPr lang="en-US" dirty="0"/>
              <a:t>This includes complications from diabetes, obesity, clogged arteries, etc.</a:t>
            </a:r>
          </a:p>
          <a:p>
            <a:r>
              <a:rPr lang="en-US" dirty="0"/>
              <a:t>The field of nutrigenomics is using deep learning to study how various foods interact with an individual's DNA.</a:t>
            </a:r>
          </a:p>
          <a:p>
            <a:pPr lvl="1"/>
            <a:r>
              <a:rPr lang="en-US" dirty="0"/>
              <a:t>Glucose levels, cholesterol levels, salt levels, etc.</a:t>
            </a:r>
          </a:p>
          <a:p>
            <a:pPr lvl="1"/>
            <a:r>
              <a:rPr lang="en-US" dirty="0"/>
              <a:t>This could lead to more specific and better meal planning</a:t>
            </a:r>
          </a:p>
        </p:txBody>
      </p:sp>
    </p:spTree>
    <p:extLst>
      <p:ext uri="{BB962C8B-B14F-4D97-AF65-F5344CB8AC3E}">
        <p14:creationId xmlns:p14="http://schemas.microsoft.com/office/powerpoint/2010/main" val="2819059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077-ECAB-465A-9928-D7FF45C7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12: Virtual Medical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07B-1124-4852-BA32-4C42848D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Progression from Siri to Cortana to Google Assistant</a:t>
            </a:r>
          </a:p>
          <a:p>
            <a:r>
              <a:rPr lang="en-US" dirty="0"/>
              <a:t>AI devices can be the next “tech unicorn” that permanently changes our lives</a:t>
            </a:r>
          </a:p>
          <a:p>
            <a:r>
              <a:rPr lang="en-US" dirty="0"/>
              <a:t>Amazon’s Alexa makes up 70% of AI devices</a:t>
            </a:r>
          </a:p>
          <a:p>
            <a:r>
              <a:rPr lang="en-US" dirty="0"/>
              <a:t>AI speech recognition is faster than typing</a:t>
            </a:r>
          </a:p>
          <a:p>
            <a:r>
              <a:rPr lang="en-US" dirty="0"/>
              <a:t>Not yet to the point where Alexa can truly converse with a person</a:t>
            </a:r>
          </a:p>
          <a:p>
            <a:r>
              <a:rPr lang="en-US" dirty="0"/>
              <a:t>VMA’s voice assist</a:t>
            </a:r>
          </a:p>
          <a:p>
            <a:pPr lvl="1"/>
            <a:r>
              <a:rPr lang="en-US" dirty="0"/>
              <a:t>Help visually impaired, currently 250 million people in the world</a:t>
            </a:r>
          </a:p>
          <a:p>
            <a:pPr lvl="1"/>
            <a:r>
              <a:rPr lang="en-US" dirty="0"/>
              <a:t>Voice apps can turn speech into text, and text to speech</a:t>
            </a:r>
          </a:p>
          <a:p>
            <a:pPr lvl="1"/>
            <a:r>
              <a:rPr lang="en-US" dirty="0"/>
              <a:t>This could help the 780 million adults (worldwide) that cannot read or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27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077-ECAB-465A-9928-D7FF45C7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12: Virtual Medical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07B-1124-4852-BA32-4C42848D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Apps are being designed to monitor and guide patients</a:t>
            </a:r>
          </a:p>
          <a:p>
            <a:pPr lvl="1"/>
            <a:r>
              <a:rPr lang="en-US" dirty="0"/>
              <a:t>Guides users to reverses Type 2 diabetes</a:t>
            </a:r>
          </a:p>
          <a:p>
            <a:pPr lvl="1"/>
            <a:r>
              <a:rPr lang="en-US" dirty="0"/>
              <a:t>Migraine Alert – predicts migraines with 85% accuracy</a:t>
            </a:r>
          </a:p>
          <a:p>
            <a:pPr lvl="1"/>
            <a:r>
              <a:rPr lang="en-US" dirty="0" err="1"/>
              <a:t>ResApp</a:t>
            </a:r>
            <a:r>
              <a:rPr lang="en-US" dirty="0"/>
              <a:t> Health – monitors breathing to diagnose potential lung conditions</a:t>
            </a:r>
          </a:p>
          <a:p>
            <a:r>
              <a:rPr lang="en-US" dirty="0"/>
              <a:t>VMAs of the Future</a:t>
            </a:r>
          </a:p>
          <a:p>
            <a:pPr lvl="1"/>
            <a:r>
              <a:rPr lang="en-US" dirty="0"/>
              <a:t>Will make gathering medical history easier: beginning with pre-natal history</a:t>
            </a:r>
          </a:p>
          <a:p>
            <a:pPr lvl="1"/>
            <a:r>
              <a:rPr lang="en-US" dirty="0"/>
              <a:t>Gathers the data as unobtrusively as possible</a:t>
            </a:r>
          </a:p>
          <a:p>
            <a:pPr lvl="1"/>
            <a:r>
              <a:rPr lang="en-US" dirty="0"/>
              <a:t>However it needs quality data to make accurate decisions</a:t>
            </a:r>
          </a:p>
          <a:p>
            <a:pPr lvl="1"/>
            <a:r>
              <a:rPr lang="en-US" dirty="0"/>
              <a:t>“Bottleneck” will be the ability to gather patient data in one place</a:t>
            </a:r>
          </a:p>
          <a:p>
            <a:pPr lvl="1"/>
            <a:r>
              <a:rPr lang="en-US" dirty="0"/>
              <a:t>But the assistant will coach the user to a “self-driving healthy” lifestyle</a:t>
            </a:r>
          </a:p>
        </p:txBody>
      </p:sp>
    </p:spTree>
    <p:extLst>
      <p:ext uri="{BB962C8B-B14F-4D97-AF65-F5344CB8AC3E}">
        <p14:creationId xmlns:p14="http://schemas.microsoft.com/office/powerpoint/2010/main" val="45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C6-C200-4574-9593-F3E2FE3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13: Deep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A4D-1252-4A04-8663-5EFB1C7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Doctors visits have become less personal</a:t>
            </a:r>
          </a:p>
          <a:p>
            <a:pPr lvl="1"/>
            <a:r>
              <a:rPr lang="en-US" dirty="0"/>
              <a:t>1 hour for a first-time visit is now 12 minutes</a:t>
            </a:r>
          </a:p>
          <a:p>
            <a:pPr lvl="1"/>
            <a:r>
              <a:rPr lang="en-US" dirty="0"/>
              <a:t>30 minutes for a return visit is now 7 minutes</a:t>
            </a:r>
          </a:p>
          <a:p>
            <a:r>
              <a:rPr lang="en-US" dirty="0"/>
              <a:t>The Gift of Time</a:t>
            </a:r>
          </a:p>
          <a:p>
            <a:pPr lvl="1"/>
            <a:r>
              <a:rPr lang="en-US" dirty="0"/>
              <a:t>Time for the doctor/patient relationship is essential to the patient’s quality of care, but also the doctor’s quality of life</a:t>
            </a:r>
          </a:p>
          <a:p>
            <a:pPr lvl="1"/>
            <a:r>
              <a:rPr lang="en-US" dirty="0"/>
              <a:t>Every minute spent with the patient, risk of readmission reduces</a:t>
            </a:r>
          </a:p>
          <a:p>
            <a:pPr lvl="1"/>
            <a:r>
              <a:rPr lang="en-US" dirty="0"/>
              <a:t>Reduces hospitalization by 20%, will save millions of dollars</a:t>
            </a:r>
          </a:p>
          <a:p>
            <a:r>
              <a:rPr lang="en-US" dirty="0"/>
              <a:t>Being Human</a:t>
            </a:r>
          </a:p>
          <a:p>
            <a:pPr lvl="1"/>
            <a:r>
              <a:rPr lang="en-US" dirty="0"/>
              <a:t>AI cannot show true sympathy or recreate the human touch</a:t>
            </a:r>
          </a:p>
          <a:p>
            <a:pPr lvl="1"/>
            <a:r>
              <a:rPr lang="en-US" dirty="0"/>
              <a:t>The human connection makes patients feel cared for</a:t>
            </a:r>
          </a:p>
          <a:p>
            <a:pPr lvl="1"/>
            <a:r>
              <a:rPr lang="en-US" dirty="0"/>
              <a:t>Positive relation between doctor’s empathy and patient outcomes</a:t>
            </a:r>
          </a:p>
          <a:p>
            <a:pPr lvl="1"/>
            <a:r>
              <a:rPr lang="en-US" dirty="0"/>
              <a:t>Empathy can be taught/learned over time</a:t>
            </a:r>
          </a:p>
        </p:txBody>
      </p:sp>
    </p:spTree>
    <p:extLst>
      <p:ext uri="{BB962C8B-B14F-4D97-AF65-F5344CB8AC3E}">
        <p14:creationId xmlns:p14="http://schemas.microsoft.com/office/powerpoint/2010/main" val="311986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C6-C200-4574-9593-F3E2FE3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13: Deep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A4D-1252-4A04-8663-5EFB1C7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Presence</a:t>
            </a:r>
          </a:p>
          <a:p>
            <a:pPr lvl="1"/>
            <a:r>
              <a:rPr lang="en-US" dirty="0"/>
              <a:t>Doctors on average interrupt a patient in the first 18 seconds</a:t>
            </a:r>
          </a:p>
          <a:p>
            <a:pPr lvl="1"/>
            <a:r>
              <a:rPr lang="en-US" dirty="0"/>
              <a:t>Let the patient share their story, and truly listen to it</a:t>
            </a:r>
          </a:p>
          <a:p>
            <a:pPr lvl="1"/>
            <a:r>
              <a:rPr lang="en-US" dirty="0"/>
              <a:t>The ability to listen and observe begins the foundation of trust</a:t>
            </a:r>
          </a:p>
          <a:p>
            <a:r>
              <a:rPr lang="en-US" dirty="0"/>
              <a:t>The Physical Exam</a:t>
            </a:r>
          </a:p>
          <a:p>
            <a:pPr lvl="1"/>
            <a:r>
              <a:rPr lang="en-US" dirty="0"/>
              <a:t>Scans and other tests may yield better information</a:t>
            </a:r>
          </a:p>
          <a:p>
            <a:pPr lvl="1"/>
            <a:r>
              <a:rPr lang="en-US" dirty="0"/>
              <a:t>This continues the trust building with a patient</a:t>
            </a:r>
          </a:p>
          <a:p>
            <a:pPr lvl="1"/>
            <a:r>
              <a:rPr lang="en-US" dirty="0"/>
              <a:t>It’s part of the “human connection”</a:t>
            </a:r>
          </a:p>
          <a:p>
            <a:pPr lvl="1"/>
            <a:r>
              <a:rPr lang="en-US" dirty="0"/>
              <a:t>Author did not perform a physical exam, instead a different doctor did</a:t>
            </a:r>
          </a:p>
          <a:p>
            <a:pPr lvl="2"/>
            <a:r>
              <a:rPr lang="en-US" dirty="0"/>
              <a:t>His patient was not happy, because the doctor he trusted did not perform the exam</a:t>
            </a:r>
          </a:p>
        </p:txBody>
      </p:sp>
    </p:spTree>
    <p:extLst>
      <p:ext uri="{BB962C8B-B14F-4D97-AF65-F5344CB8AC3E}">
        <p14:creationId xmlns:p14="http://schemas.microsoft.com/office/powerpoint/2010/main" val="428471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C6-C200-4574-9593-F3E2FE3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13: Deep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A4D-1252-4A04-8663-5EFB1C7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Medical Education</a:t>
            </a:r>
          </a:p>
          <a:p>
            <a:pPr lvl="1"/>
            <a:r>
              <a:rPr lang="en-US" dirty="0"/>
              <a:t>Perhaps needs a major update in how students are selected and taught</a:t>
            </a:r>
          </a:p>
          <a:p>
            <a:pPr lvl="1"/>
            <a:r>
              <a:rPr lang="en-US" dirty="0"/>
              <a:t>Students are selected based on knowledge of science</a:t>
            </a:r>
          </a:p>
          <a:p>
            <a:pPr lvl="1"/>
            <a:r>
              <a:rPr lang="en-US" dirty="0"/>
              <a:t>No selection tests for humanistic qualities</a:t>
            </a:r>
          </a:p>
          <a:p>
            <a:pPr lvl="1"/>
            <a:r>
              <a:rPr lang="en-US" dirty="0"/>
              <a:t>Education should be rewired to human oriented rather than disease oriented</a:t>
            </a:r>
          </a:p>
          <a:p>
            <a:pPr lvl="1"/>
            <a:r>
              <a:rPr lang="en-US" dirty="0"/>
              <a:t>Most educational settings do not teach future doctors to be humanistic</a:t>
            </a:r>
          </a:p>
          <a:p>
            <a:r>
              <a:rPr lang="en-US" dirty="0"/>
              <a:t>Deep Medicine</a:t>
            </a:r>
          </a:p>
          <a:p>
            <a:pPr lvl="1"/>
            <a:r>
              <a:rPr lang="en-US" dirty="0"/>
              <a:t>In the early days of AI medicine</a:t>
            </a:r>
          </a:p>
          <a:p>
            <a:pPr lvl="1"/>
            <a:r>
              <a:rPr lang="en-US" dirty="0"/>
              <a:t>Narrow AI will take hold as the ML algorithms become more accurate in practical settings</a:t>
            </a:r>
          </a:p>
          <a:p>
            <a:pPr lvl="1"/>
            <a:r>
              <a:rPr lang="en-US" dirty="0"/>
              <a:t>Many healthcare jobs can be optimized using AI tools</a:t>
            </a:r>
          </a:p>
          <a:p>
            <a:pPr lvl="1"/>
            <a:r>
              <a:rPr lang="en-US" dirty="0"/>
              <a:t>This can allow doctors to care for the patients rather than the computers on which the enter data</a:t>
            </a:r>
          </a:p>
        </p:txBody>
      </p:sp>
    </p:spTree>
    <p:extLst>
      <p:ext uri="{BB962C8B-B14F-4D97-AF65-F5344CB8AC3E}">
        <p14:creationId xmlns:p14="http://schemas.microsoft.com/office/powerpoint/2010/main" val="147020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0AB-8177-467A-A719-8224B23B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Introduction to Deep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2413-629A-4D9E-A0A7-2605AD68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Doctors are too busy with too many patients</a:t>
            </a:r>
          </a:p>
          <a:p>
            <a:r>
              <a:rPr lang="en-US" dirty="0"/>
              <a:t>Not enough time to form a working relationship with a patient</a:t>
            </a:r>
          </a:p>
          <a:p>
            <a:r>
              <a:rPr lang="en-US" dirty="0" err="1"/>
              <a:t>Topol</a:t>
            </a:r>
            <a:r>
              <a:rPr lang="en-US" dirty="0"/>
              <a:t> was told by his orthopedist he should be prescribed anti-depressants</a:t>
            </a:r>
          </a:p>
          <a:p>
            <a:r>
              <a:rPr lang="en-US" dirty="0"/>
              <a:t>Bad knees led to surgery, extremely painful rehab, lack of sleep, and crying spells</a:t>
            </a:r>
          </a:p>
          <a:p>
            <a:r>
              <a:rPr lang="en-US" dirty="0"/>
              <a:t>Meds would “help” symptoms but not cause</a:t>
            </a:r>
          </a:p>
          <a:p>
            <a:r>
              <a:rPr lang="en-US" dirty="0"/>
              <a:t>Not until he told his doctor about Arthrofibrosis did the doctor consider he had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1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888-512F-4DB0-8324-64753C4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Shallow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9CF2-2CBA-4F63-A515-D325AD0D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Emotional breakdown (superficial contact) between patient and doctor</a:t>
            </a:r>
          </a:p>
          <a:p>
            <a:r>
              <a:rPr lang="en-US" dirty="0"/>
              <a:t>Can lead to mistaken or excessive diagnosis</a:t>
            </a:r>
          </a:p>
          <a:p>
            <a:pPr lvl="1"/>
            <a:r>
              <a:rPr lang="en-US" dirty="0"/>
              <a:t>Leading to unnecessary or incorrect tests or treatments</a:t>
            </a:r>
          </a:p>
          <a:p>
            <a:r>
              <a:rPr lang="en-US" dirty="0"/>
              <a:t>30-50% of 80million/year CT scans are unnecessary</a:t>
            </a:r>
          </a:p>
          <a:p>
            <a:r>
              <a:rPr lang="en-US" dirty="0"/>
              <a:t>American Board of Internal Medicine Foundation (ABIMF) – Choosing Wisely initiative, goal to reduce unnecessary tests</a:t>
            </a:r>
          </a:p>
          <a:p>
            <a:r>
              <a:rPr lang="en-US" dirty="0"/>
              <a:t>Proved to show little if any results</a:t>
            </a:r>
          </a:p>
        </p:txBody>
      </p:sp>
    </p:spTree>
    <p:extLst>
      <p:ext uri="{BB962C8B-B14F-4D97-AF65-F5344CB8AC3E}">
        <p14:creationId xmlns:p14="http://schemas.microsoft.com/office/powerpoint/2010/main" val="264919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888-512F-4DB0-8324-64753C4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Shallow Medicine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56753-7428-468D-8734-C4D49C1C4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8" y="2717006"/>
            <a:ext cx="4267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CF02-2B09-42D8-8C97-6BC9D14F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Shallow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7CC5-5A98-4A65-872D-FBC59057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factors for failure</a:t>
            </a:r>
          </a:p>
          <a:p>
            <a:pPr lvl="1"/>
            <a:r>
              <a:rPr lang="en-US" dirty="0"/>
              <a:t>“physicians overestimate the benefits of what they do”</a:t>
            </a:r>
          </a:p>
          <a:p>
            <a:pPr lvl="1"/>
            <a:r>
              <a:rPr lang="en-US" dirty="0"/>
              <a:t>“the lack of any mechanism to affect change in physicians’ behavior”</a:t>
            </a:r>
          </a:p>
          <a:p>
            <a:pPr lvl="1"/>
            <a:r>
              <a:rPr lang="en-US" dirty="0"/>
              <a:t>No “patient-driven demand for better, smarter testing.”</a:t>
            </a:r>
          </a:p>
          <a:p>
            <a:r>
              <a:rPr lang="en-US" dirty="0"/>
              <a:t>Shallow Evidence</a:t>
            </a:r>
          </a:p>
          <a:p>
            <a:pPr lvl="1"/>
            <a:r>
              <a:rPr lang="en-US" dirty="0"/>
              <a:t>Inadequate data from exams or medical literature leads to shallow medical practice</a:t>
            </a:r>
          </a:p>
          <a:p>
            <a:r>
              <a:rPr lang="en-US" dirty="0"/>
              <a:t>American heart Association and American College of Cardiology changed the definition of high blood pressure</a:t>
            </a:r>
          </a:p>
          <a:p>
            <a:pPr lvl="1"/>
            <a:r>
              <a:rPr lang="en-US" dirty="0"/>
              <a:t>Led to 30 million more Americans diagnosed with hypertension</a:t>
            </a:r>
          </a:p>
          <a:p>
            <a:pPr lvl="1"/>
            <a:r>
              <a:rPr lang="en-US" dirty="0"/>
              <a:t>This was done “despite the lack of any solid evidence to back up this guideline”</a:t>
            </a:r>
          </a:p>
        </p:txBody>
      </p:sp>
    </p:spTree>
    <p:extLst>
      <p:ext uri="{BB962C8B-B14F-4D97-AF65-F5344CB8AC3E}">
        <p14:creationId xmlns:p14="http://schemas.microsoft.com/office/powerpoint/2010/main" val="238040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888-512F-4DB0-8324-64753C4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Shallow Medicine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765B6-6C2E-4487-9419-1612EC2B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238" y="2052638"/>
            <a:ext cx="401529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6936</TotalTime>
  <Words>3094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Deep Medicine</vt:lpstr>
      <vt:lpstr>Contents</vt:lpstr>
      <vt:lpstr>Chapter 1: Introduction to Deep Medicine</vt:lpstr>
      <vt:lpstr>Chapter 1: Introduction to Deep Medicine</vt:lpstr>
      <vt:lpstr>Chapter 1: Introduction to Deep Medicine</vt:lpstr>
      <vt:lpstr>Chapter 2: Shallow Medicine</vt:lpstr>
      <vt:lpstr>Chapter 2: Shallow Medicine</vt:lpstr>
      <vt:lpstr>Chapter 2: Shallow Medicine</vt:lpstr>
      <vt:lpstr>Chapter 2: Shallow Medicine</vt:lpstr>
      <vt:lpstr>Chapter 2: Shallow Medicine</vt:lpstr>
      <vt:lpstr>Chapter 3: Medical Diagnosis</vt:lpstr>
      <vt:lpstr>Chapter 3: Medical Diagnosis</vt:lpstr>
      <vt:lpstr>Chapter 3: Medical Diagnosis</vt:lpstr>
      <vt:lpstr>Chapter 4: The Skinny on Deep Learning</vt:lpstr>
      <vt:lpstr>PowerPoint Presentation</vt:lpstr>
      <vt:lpstr>Chapter 4: The Skinny on Deep Learning</vt:lpstr>
      <vt:lpstr>Chapter 4: The Skinny on Deep Learning</vt:lpstr>
      <vt:lpstr>Chapter 4: The Skinny on Deep Learning</vt:lpstr>
      <vt:lpstr>Chapter 4: The Skinny on Deep Learning</vt:lpstr>
      <vt:lpstr>Chapter 4: The Skinny on Deep Learning</vt:lpstr>
      <vt:lpstr>Chapter 4: The Skinny on Deep Learning</vt:lpstr>
      <vt:lpstr>Chapter 4: The Skinny on Deep Learning</vt:lpstr>
      <vt:lpstr>Chapter 4: The Skinny on Deep Learning</vt:lpstr>
      <vt:lpstr>Chapter 5: Deep Liabilities</vt:lpstr>
      <vt:lpstr>Chapter 5: Deep Liabilities</vt:lpstr>
      <vt:lpstr>Chapter 5: Deep Liabilities</vt:lpstr>
      <vt:lpstr>Chapter 5: Deep Liabilities</vt:lpstr>
      <vt:lpstr>Chapter 5: Deep Liabilities</vt:lpstr>
      <vt:lpstr>Chapter 6: Doctors and Patterns</vt:lpstr>
      <vt:lpstr>Chapter 6: Doctors and Patterns</vt:lpstr>
      <vt:lpstr>Chapter 7: Clinicians Without Patterns</vt:lpstr>
      <vt:lpstr>Chapter 7: Clinicians Without Patterns</vt:lpstr>
      <vt:lpstr>Chapter 7: Clinicians Without Patterns</vt:lpstr>
      <vt:lpstr>Chapter 7: Clinicians Without Patterns</vt:lpstr>
      <vt:lpstr>Chapter 8: Mental Health</vt:lpstr>
      <vt:lpstr>Chapter 8: Mental Health</vt:lpstr>
      <vt:lpstr>Chapter 9: AI and Health Systems</vt:lpstr>
      <vt:lpstr>Chapter 9: AI and Health Systems</vt:lpstr>
      <vt:lpstr>Chapter 10: Deep Discovery</vt:lpstr>
      <vt:lpstr>Chapter 10: Deep Discovery</vt:lpstr>
      <vt:lpstr>Chapter 11: Deep Diet</vt:lpstr>
      <vt:lpstr>Chapter 12: Virtual Medical Assistant</vt:lpstr>
      <vt:lpstr>Chapter 12: Virtual Medical Assistant</vt:lpstr>
      <vt:lpstr>Chapter 13: Deep Empathy</vt:lpstr>
      <vt:lpstr>Chapter 13: Deep Empathy</vt:lpstr>
      <vt:lpstr>Chapter 13: Deep Empathy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Davis</dc:creator>
  <cp:lastModifiedBy>Cory Davis</cp:lastModifiedBy>
  <cp:revision>94</cp:revision>
  <dcterms:created xsi:type="dcterms:W3CDTF">2019-10-01T17:46:55Z</dcterms:created>
  <dcterms:modified xsi:type="dcterms:W3CDTF">2019-10-27T00:31:02Z</dcterms:modified>
</cp:coreProperties>
</file>