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56" r:id="rId2"/>
    <p:sldId id="271" r:id="rId3"/>
    <p:sldId id="27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87660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FD036-D362-4354-A2B7-347CF56E1FEF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921FA-FF89-42CF-B04F-4B5DFDF134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445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32CF8-9580-444E-97F1-D485ABD1A57B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5669A-6B05-4E0C-A1B4-3BCEF4ADC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847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5669A-6B05-4E0C-A1B4-3BCEF4ADC69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3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689961"/>
          </a:xfrm>
        </p:spPr>
        <p:txBody>
          <a:bodyPr anchor="ctr">
            <a:normAutofit/>
          </a:bodyPr>
          <a:lstStyle>
            <a:lvl1pPr algn="ctr">
              <a:defRPr sz="3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1080" y="6356351"/>
            <a:ext cx="1664970" cy="365125"/>
          </a:xfrm>
        </p:spPr>
        <p:txBody>
          <a:bodyPr/>
          <a:lstStyle/>
          <a:p>
            <a:fld id="{08118253-9BCB-4433-B66A-470AAB384C8F}" type="datetime1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42860" y="6356351"/>
            <a:ext cx="872490" cy="3651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F829BE55-CB17-4C1D-A446-D6E8128047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7939039" y="188714"/>
            <a:ext cx="90068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5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One Way   </a:t>
            </a:r>
            <a:endParaRPr lang="en-US" altLang="ko-KR" sz="15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23" name="이등변 삼각형 22"/>
          <p:cNvSpPr/>
          <p:nvPr userDrawn="1"/>
        </p:nvSpPr>
        <p:spPr>
          <a:xfrm>
            <a:off x="162269" y="188714"/>
            <a:ext cx="747267" cy="2469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 userDrawn="1"/>
        </p:nvSpPr>
        <p:spPr>
          <a:xfrm>
            <a:off x="497801" y="164824"/>
            <a:ext cx="82551" cy="298489"/>
          </a:xfrm>
          <a:custGeom>
            <a:avLst/>
            <a:gdLst>
              <a:gd name="connsiteX0" fmla="*/ 34925 w 47629"/>
              <a:gd name="connsiteY0" fmla="*/ 0 h 254000"/>
              <a:gd name="connsiteX1" fmla="*/ 3175 w 47629"/>
              <a:gd name="connsiteY1" fmla="*/ 92075 h 254000"/>
              <a:gd name="connsiteX2" fmla="*/ 47625 w 47629"/>
              <a:gd name="connsiteY2" fmla="*/ 165100 h 254000"/>
              <a:gd name="connsiteX3" fmla="*/ 0 w 47629"/>
              <a:gd name="connsiteY3" fmla="*/ 254000 h 254000"/>
              <a:gd name="connsiteX4" fmla="*/ 0 w 47629"/>
              <a:gd name="connsiteY4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9" h="254000">
                <a:moveTo>
                  <a:pt x="34925" y="0"/>
                </a:moveTo>
                <a:cubicBezTo>
                  <a:pt x="17991" y="32279"/>
                  <a:pt x="1058" y="64558"/>
                  <a:pt x="3175" y="92075"/>
                </a:cubicBezTo>
                <a:cubicBezTo>
                  <a:pt x="5292" y="119592"/>
                  <a:pt x="48154" y="138113"/>
                  <a:pt x="47625" y="165100"/>
                </a:cubicBezTo>
                <a:cubicBezTo>
                  <a:pt x="47096" y="192087"/>
                  <a:pt x="0" y="254000"/>
                  <a:pt x="0" y="254000"/>
                </a:cubicBezTo>
                <a:lnTo>
                  <a:pt x="0" y="254000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2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719" y="208608"/>
            <a:ext cx="8647670" cy="375187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94703" y="6491416"/>
            <a:ext cx="1005532" cy="230060"/>
          </a:xfrm>
        </p:spPr>
        <p:txBody>
          <a:bodyPr/>
          <a:lstStyle/>
          <a:p>
            <a:fld id="{202D616B-9E71-44D1-850C-2C5DB6D08A7B}" type="datetime1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91416"/>
            <a:ext cx="3086100" cy="2300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0889" y="6475223"/>
            <a:ext cx="519500" cy="230060"/>
          </a:xfrm>
        </p:spPr>
        <p:txBody>
          <a:bodyPr/>
          <a:lstStyle>
            <a:lvl1pPr>
              <a:defRPr sz="1000" b="1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F829BE55-CB17-4C1D-A446-D6E8128047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232719" y="666174"/>
            <a:ext cx="8647670" cy="4376"/>
          </a:xfrm>
          <a:prstGeom prst="line">
            <a:avLst/>
          </a:prstGeom>
          <a:ln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 userDrawn="1"/>
        </p:nvSpPr>
        <p:spPr>
          <a:xfrm>
            <a:off x="80141" y="6399191"/>
            <a:ext cx="90068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5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One Way   </a:t>
            </a:r>
            <a:endParaRPr lang="en-US" altLang="ko-KR" sz="15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39" name="이등변 삼각형 38"/>
          <p:cNvSpPr/>
          <p:nvPr userDrawn="1"/>
        </p:nvSpPr>
        <p:spPr>
          <a:xfrm>
            <a:off x="813058" y="6466803"/>
            <a:ext cx="747267" cy="2469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 userDrawn="1"/>
        </p:nvSpPr>
        <p:spPr>
          <a:xfrm>
            <a:off x="1148590" y="6442913"/>
            <a:ext cx="82551" cy="298489"/>
          </a:xfrm>
          <a:custGeom>
            <a:avLst/>
            <a:gdLst>
              <a:gd name="connsiteX0" fmla="*/ 34925 w 47629"/>
              <a:gd name="connsiteY0" fmla="*/ 0 h 254000"/>
              <a:gd name="connsiteX1" fmla="*/ 3175 w 47629"/>
              <a:gd name="connsiteY1" fmla="*/ 92075 h 254000"/>
              <a:gd name="connsiteX2" fmla="*/ 47625 w 47629"/>
              <a:gd name="connsiteY2" fmla="*/ 165100 h 254000"/>
              <a:gd name="connsiteX3" fmla="*/ 0 w 47629"/>
              <a:gd name="connsiteY3" fmla="*/ 254000 h 254000"/>
              <a:gd name="connsiteX4" fmla="*/ 0 w 47629"/>
              <a:gd name="connsiteY4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9" h="254000">
                <a:moveTo>
                  <a:pt x="34925" y="0"/>
                </a:moveTo>
                <a:cubicBezTo>
                  <a:pt x="17991" y="32279"/>
                  <a:pt x="1058" y="64558"/>
                  <a:pt x="3175" y="92075"/>
                </a:cubicBezTo>
                <a:cubicBezTo>
                  <a:pt x="5292" y="119592"/>
                  <a:pt x="48154" y="138113"/>
                  <a:pt x="47625" y="165100"/>
                </a:cubicBezTo>
                <a:cubicBezTo>
                  <a:pt x="47096" y="192087"/>
                  <a:pt x="0" y="254000"/>
                  <a:pt x="0" y="254000"/>
                </a:cubicBezTo>
                <a:lnTo>
                  <a:pt x="0" y="254000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1894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6802-8AB3-4164-92CA-3DEEF15819CC}" type="datetime1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9BE55-CB17-4C1D-A446-D6E812804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9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64266"/>
            <a:ext cx="7772400" cy="103391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DDR4 </a:t>
            </a:r>
            <a:r>
              <a:rPr lang="ko-KR" altLang="en-US" sz="4000" dirty="0" err="1" smtClean="0"/>
              <a:t>주요개념</a:t>
            </a:r>
            <a:r>
              <a:rPr lang="ko-KR" altLang="en-US" sz="4000" dirty="0" smtClean="0"/>
              <a:t> 요약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447822"/>
            <a:ext cx="6858000" cy="428978"/>
          </a:xfrm>
        </p:spPr>
        <p:txBody>
          <a:bodyPr/>
          <a:lstStyle/>
          <a:p>
            <a:r>
              <a:rPr lang="en-US" altLang="ko-KR" b="1" dirty="0" smtClean="0"/>
              <a:t>- -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619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1433" y="643336"/>
            <a:ext cx="835677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MR1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명령 </a:t>
            </a:r>
            <a:endParaRPr lang="en-US" altLang="ko-KR" sz="10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- MR1.A7=1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Write Leveling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모드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활성화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(DESELECT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명령만 허용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- MR1.A12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메모리 컨트롤러는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Rank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당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Write Leveling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동작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-&gt;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동작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Rank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MR1.A12=1,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</a:rPr>
              <a:t>미동작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Rank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MR1.A12=1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로 설정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Write Leveling </a:t>
            </a:r>
            <a:r>
              <a:rPr lang="ko-KR" altLang="en-US" dirty="0" smtClean="0"/>
              <a:t>요약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095" y="1331457"/>
            <a:ext cx="5478843" cy="78612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41433" y="2030745"/>
            <a:ext cx="64974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2.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+mn-ea"/>
              </a:rPr>
              <a:t>tWLMRD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 (tLDQSEN+1DQSL)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-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tWLMRD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(max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은 메모리 컨트롤러에 따라 결정된다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sz="10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(1)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tLDQSEN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: ODT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기능 사용 시 다음을 만족해야 함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en-US" altLang="ko-KR" sz="1000" dirty="0" err="1">
                <a:latin typeface="+mj-ea"/>
                <a:ea typeface="+mj-ea"/>
              </a:rPr>
              <a:t>tWLDQSEN</a:t>
            </a:r>
            <a:r>
              <a:rPr lang="en-US" altLang="ko-KR" sz="1000" dirty="0">
                <a:latin typeface="+mj-ea"/>
                <a:ea typeface="+mj-ea"/>
              </a:rPr>
              <a:t> &gt; </a:t>
            </a:r>
            <a:r>
              <a:rPr lang="en-US" altLang="ko-KR" sz="1000" dirty="0" err="1">
                <a:latin typeface="+mj-ea"/>
                <a:ea typeface="+mj-ea"/>
              </a:rPr>
              <a:t>tMOD</a:t>
            </a:r>
            <a:r>
              <a:rPr lang="en-US" altLang="ko-KR" sz="1000" dirty="0">
                <a:latin typeface="+mj-ea"/>
                <a:ea typeface="+mj-ea"/>
              </a:rPr>
              <a:t>(Min) + </a:t>
            </a:r>
            <a:r>
              <a:rPr lang="en-US" altLang="ko-KR" sz="1000" dirty="0" err="1">
                <a:latin typeface="+mj-ea"/>
                <a:ea typeface="+mj-ea"/>
              </a:rPr>
              <a:t>ODTLon</a:t>
            </a:r>
            <a:r>
              <a:rPr lang="en-US" altLang="ko-KR" sz="1000" dirty="0">
                <a:latin typeface="+mj-ea"/>
                <a:ea typeface="+mj-ea"/>
              </a:rPr>
              <a:t> + </a:t>
            </a:r>
            <a:r>
              <a:rPr lang="en-US" altLang="ko-KR" sz="1000" dirty="0" err="1">
                <a:latin typeface="+mj-ea"/>
                <a:ea typeface="+mj-ea"/>
              </a:rPr>
              <a:t>tADC</a:t>
            </a:r>
            <a:r>
              <a:rPr lang="en-US" altLang="ko-KR" sz="1000" dirty="0">
                <a:latin typeface="+mj-ea"/>
                <a:ea typeface="+mj-ea"/>
              </a:rPr>
              <a:t>: at DLL = Enable</a:t>
            </a:r>
          </a:p>
          <a:p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en-US" altLang="ko-KR" sz="1000" dirty="0" err="1">
                <a:latin typeface="+mj-ea"/>
                <a:ea typeface="+mj-ea"/>
              </a:rPr>
              <a:t>tWLDQSEN</a:t>
            </a:r>
            <a:r>
              <a:rPr lang="en-US" altLang="ko-KR" sz="1000" dirty="0">
                <a:latin typeface="+mj-ea"/>
                <a:ea typeface="+mj-ea"/>
              </a:rPr>
              <a:t> &gt; </a:t>
            </a:r>
            <a:r>
              <a:rPr lang="en-US" altLang="ko-KR" sz="1000" dirty="0" err="1">
                <a:latin typeface="+mj-ea"/>
                <a:ea typeface="+mj-ea"/>
              </a:rPr>
              <a:t>tMOD</a:t>
            </a:r>
            <a:r>
              <a:rPr lang="en-US" altLang="ko-KR" sz="1000" dirty="0">
                <a:latin typeface="+mj-ea"/>
                <a:ea typeface="+mj-ea"/>
              </a:rPr>
              <a:t>(Min) + </a:t>
            </a:r>
            <a:r>
              <a:rPr lang="en-US" altLang="ko-KR" sz="1000" dirty="0" err="1">
                <a:latin typeface="+mj-ea"/>
                <a:ea typeface="+mj-ea"/>
              </a:rPr>
              <a:t>tAONAS</a:t>
            </a:r>
            <a:r>
              <a:rPr lang="en-US" altLang="ko-KR" sz="1000" dirty="0">
                <a:latin typeface="+mj-ea"/>
                <a:ea typeface="+mj-ea"/>
              </a:rPr>
              <a:t>: at DLL = </a:t>
            </a:r>
            <a:r>
              <a:rPr lang="en-US" altLang="ko-KR" sz="1000" dirty="0" smtClean="0">
                <a:latin typeface="+mj-ea"/>
                <a:ea typeface="+mj-ea"/>
              </a:rPr>
              <a:t>Disable</a:t>
            </a:r>
          </a:p>
          <a:p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(2)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tDQSL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DQS_t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Low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1433" y="3354184"/>
            <a:ext cx="867866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3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.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+mn-ea"/>
              </a:rPr>
              <a:t>tDQSH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 –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+mn-ea"/>
              </a:rPr>
              <a:t>tWLO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 –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+mn-ea"/>
              </a:rPr>
              <a:t>tWLOE</a:t>
            </a:r>
            <a:endParaRPr lang="ko-KR" altLang="en-US" sz="1000" dirty="0">
              <a:solidFill>
                <a:srgbClr val="00000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DRAM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은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DQS_t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-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DQS_c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의 상승 </a:t>
            </a:r>
            <a:r>
              <a:rPr lang="ko-KR" altLang="en-US" sz="1000" dirty="0" err="1">
                <a:solidFill>
                  <a:srgbClr val="000000"/>
                </a:solidFill>
                <a:latin typeface="+mn-ea"/>
              </a:rPr>
              <a:t>에지로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CK_t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-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CK_c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상태를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</a:rPr>
              <a:t>샘플링하고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모든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DQ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비트에 대한 피드백을 비동기식으로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제공함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tWLOE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: 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가장 빨리 전송되는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DQ bit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와 늦게 전송되는 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DQ bit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시간차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280" y="4064999"/>
            <a:ext cx="7653981" cy="2259949"/>
            <a:chOff x="452280" y="4064999"/>
            <a:chExt cx="7653981" cy="225994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280" y="4064999"/>
              <a:ext cx="7653981" cy="2259949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1108915" y="4249355"/>
              <a:ext cx="300785" cy="56267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9700" y="5367203"/>
              <a:ext cx="3365500" cy="6978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55077" y="5367203"/>
              <a:ext cx="2883973" cy="6978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82993" y="4064999"/>
              <a:ext cx="853414" cy="2205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+mn-ea"/>
                </a:rPr>
                <a:t>1. MR1</a:t>
              </a:r>
              <a:r>
                <a:rPr lang="ko-KR" altLang="en-US" sz="800" b="1" dirty="0" smtClean="0">
                  <a:solidFill>
                    <a:srgbClr val="000000"/>
                  </a:solidFill>
                  <a:latin typeface="+mn-ea"/>
                </a:rPr>
                <a:t>명령</a:t>
              </a:r>
              <a:endParaRPr lang="en-US" altLang="ko-KR" sz="800" dirty="0" smtClean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390266" y="6065032"/>
              <a:ext cx="1901356" cy="2205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ko-KR" sz="800" b="1" dirty="0">
                  <a:solidFill>
                    <a:srgbClr val="000000"/>
                  </a:solidFill>
                  <a:latin typeface="+mn-ea"/>
                </a:rPr>
                <a:t>2. </a:t>
              </a:r>
              <a:r>
                <a:rPr lang="en-US" altLang="ko-KR" sz="800" b="1" dirty="0" err="1">
                  <a:solidFill>
                    <a:srgbClr val="000000"/>
                  </a:solidFill>
                  <a:latin typeface="+mn-ea"/>
                </a:rPr>
                <a:t>tWLMRD</a:t>
              </a:r>
              <a:r>
                <a:rPr lang="en-US" altLang="ko-KR" sz="800" b="1" dirty="0">
                  <a:solidFill>
                    <a:srgbClr val="000000"/>
                  </a:solidFill>
                  <a:latin typeface="+mn-ea"/>
                </a:rPr>
                <a:t> (tLDQSEN+1DQSL)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21010" y="6041309"/>
              <a:ext cx="1722433" cy="2205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000"/>
                </a:lnSpc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altLang="ko-KR" sz="800" b="1" dirty="0">
                  <a:solidFill>
                    <a:srgbClr val="000000"/>
                  </a:solidFill>
                  <a:latin typeface="+mn-ea"/>
                </a:rPr>
                <a:t>3. </a:t>
              </a:r>
              <a:r>
                <a:rPr lang="en-US" altLang="ko-KR" sz="800" b="1" dirty="0" err="1">
                  <a:solidFill>
                    <a:srgbClr val="000000"/>
                  </a:solidFill>
                  <a:latin typeface="+mn-ea"/>
                </a:rPr>
                <a:t>tDQSH</a:t>
              </a:r>
              <a:r>
                <a:rPr lang="en-US" altLang="ko-KR" sz="800" b="1" dirty="0">
                  <a:solidFill>
                    <a:srgbClr val="000000"/>
                  </a:solidFill>
                  <a:latin typeface="+mn-ea"/>
                </a:rPr>
                <a:t> – </a:t>
              </a:r>
              <a:r>
                <a:rPr lang="en-US" altLang="ko-KR" sz="800" b="1" dirty="0" err="1">
                  <a:solidFill>
                    <a:srgbClr val="000000"/>
                  </a:solidFill>
                  <a:latin typeface="+mn-ea"/>
                </a:rPr>
                <a:t>tWLO</a:t>
              </a:r>
              <a:r>
                <a:rPr lang="en-US" altLang="ko-KR" sz="800" b="1" dirty="0">
                  <a:solidFill>
                    <a:srgbClr val="000000"/>
                  </a:solidFill>
                  <a:latin typeface="+mn-ea"/>
                </a:rPr>
                <a:t> – </a:t>
              </a:r>
              <a:r>
                <a:rPr lang="en-US" altLang="ko-KR" sz="800" b="1" dirty="0" err="1">
                  <a:solidFill>
                    <a:srgbClr val="000000"/>
                  </a:solidFill>
                  <a:latin typeface="+mn-ea"/>
                </a:rPr>
                <a:t>tWLOE</a:t>
              </a:r>
              <a:endParaRPr lang="ko-KR" altLang="en-US" sz="800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22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360889" y="6475223"/>
            <a:ext cx="519500" cy="230060"/>
          </a:xfrm>
        </p:spPr>
        <p:txBody>
          <a:bodyPr/>
          <a:lstStyle/>
          <a:p>
            <a:fld id="{F829BE55-CB17-4C1D-A446-D6E812804781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BE55-CB17-4C1D-A446-D6E81280478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Write Leveling </a:t>
            </a:r>
            <a:r>
              <a:rPr lang="ko-KR" altLang="en-US" dirty="0" smtClean="0"/>
              <a:t>요약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52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테마1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080CF3F6-FFA5-4943-9D1D-654220A22FB3}" vid="{4A7585B1-68B1-4C3C-A917-BB51BC15443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8421</TotalTime>
  <Words>173</Words>
  <Application>Microsoft Office PowerPoint</Application>
  <PresentationFormat>화면 슬라이드 쇼(4:3)</PresentationFormat>
  <Paragraphs>22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Forte</vt:lpstr>
      <vt:lpstr>1_테마1</vt:lpstr>
      <vt:lpstr>DDR4 주요개념 요약</vt:lpstr>
      <vt:lpstr>Write Leveling 요약</vt:lpstr>
      <vt:lpstr>Write Leveling 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김한길</dc:creator>
  <cp:lastModifiedBy>김한길</cp:lastModifiedBy>
  <cp:revision>142</cp:revision>
  <dcterms:created xsi:type="dcterms:W3CDTF">2021-07-10T13:00:40Z</dcterms:created>
  <dcterms:modified xsi:type="dcterms:W3CDTF">2021-12-26T15:46:27Z</dcterms:modified>
</cp:coreProperties>
</file>