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6" r:id="rId2"/>
    <p:sldId id="271" r:id="rId3"/>
    <p:sldId id="27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87660" autoAdjust="0"/>
  </p:normalViewPr>
  <p:slideViewPr>
    <p:cSldViewPr snapToGrid="0">
      <p:cViewPr>
        <p:scale>
          <a:sx n="125" d="100"/>
          <a:sy n="125" d="100"/>
        </p:scale>
        <p:origin x="1308" y="-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32CF8-9580-444E-97F1-D485ABD1A57B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5669A-6B05-4E0C-A1B4-3BCEF4ADC6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08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5669A-6B05-4E0C-A1B4-3BCEF4ADC69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3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689961"/>
          </a:xfrm>
        </p:spPr>
        <p:txBody>
          <a:bodyPr anchor="ctr">
            <a:normAutofit/>
          </a:bodyPr>
          <a:lstStyle>
            <a:lvl1pPr algn="ctr">
              <a:defRPr sz="3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1080" y="6356351"/>
            <a:ext cx="1664970" cy="365125"/>
          </a:xfrm>
        </p:spPr>
        <p:txBody>
          <a:bodyPr/>
          <a:lstStyle/>
          <a:p>
            <a:fld id="{4D8CA6BF-31B0-40A7-AC6B-D4E1C4B29774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42860" y="6356351"/>
            <a:ext cx="872490" cy="365125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F829BE55-CB17-4C1D-A446-D6E8128047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7939039" y="188714"/>
            <a:ext cx="90068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One Way   </a:t>
            </a:r>
            <a:endParaRPr lang="en-US" altLang="ko-KR" sz="15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23" name="이등변 삼각형 22"/>
          <p:cNvSpPr/>
          <p:nvPr userDrawn="1"/>
        </p:nvSpPr>
        <p:spPr>
          <a:xfrm>
            <a:off x="162269" y="188714"/>
            <a:ext cx="747267" cy="2469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 userDrawn="1"/>
        </p:nvSpPr>
        <p:spPr>
          <a:xfrm>
            <a:off x="497801" y="164824"/>
            <a:ext cx="82551" cy="298489"/>
          </a:xfrm>
          <a:custGeom>
            <a:avLst/>
            <a:gdLst>
              <a:gd name="connsiteX0" fmla="*/ 34925 w 47629"/>
              <a:gd name="connsiteY0" fmla="*/ 0 h 254000"/>
              <a:gd name="connsiteX1" fmla="*/ 3175 w 47629"/>
              <a:gd name="connsiteY1" fmla="*/ 92075 h 254000"/>
              <a:gd name="connsiteX2" fmla="*/ 47625 w 47629"/>
              <a:gd name="connsiteY2" fmla="*/ 165100 h 254000"/>
              <a:gd name="connsiteX3" fmla="*/ 0 w 47629"/>
              <a:gd name="connsiteY3" fmla="*/ 254000 h 254000"/>
              <a:gd name="connsiteX4" fmla="*/ 0 w 47629"/>
              <a:gd name="connsiteY4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9" h="254000">
                <a:moveTo>
                  <a:pt x="34925" y="0"/>
                </a:moveTo>
                <a:cubicBezTo>
                  <a:pt x="17991" y="32279"/>
                  <a:pt x="1058" y="64558"/>
                  <a:pt x="3175" y="92075"/>
                </a:cubicBezTo>
                <a:cubicBezTo>
                  <a:pt x="5292" y="119592"/>
                  <a:pt x="48154" y="138113"/>
                  <a:pt x="47625" y="165100"/>
                </a:cubicBezTo>
                <a:cubicBezTo>
                  <a:pt x="47096" y="192087"/>
                  <a:pt x="0" y="254000"/>
                  <a:pt x="0" y="254000"/>
                </a:cubicBezTo>
                <a:lnTo>
                  <a:pt x="0" y="25400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25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19" y="208608"/>
            <a:ext cx="8647670" cy="375187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719" y="836410"/>
            <a:ext cx="4306330" cy="5539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94703" y="6491416"/>
            <a:ext cx="1005532" cy="230060"/>
          </a:xfrm>
        </p:spPr>
        <p:txBody>
          <a:bodyPr/>
          <a:lstStyle/>
          <a:p>
            <a:fld id="{1C1EC259-0772-4B66-A176-612F12FAC377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91416"/>
            <a:ext cx="3086100" cy="2300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60889" y="6475223"/>
            <a:ext cx="519500" cy="23006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F829BE55-CB17-4C1D-A446-D6E81280478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232719" y="666174"/>
            <a:ext cx="8647670" cy="4376"/>
          </a:xfrm>
          <a:prstGeom prst="line">
            <a:avLst/>
          </a:prstGeom>
          <a:ln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 userDrawn="1"/>
        </p:nvSpPr>
        <p:spPr>
          <a:xfrm>
            <a:off x="80141" y="6399191"/>
            <a:ext cx="900683" cy="323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1500" b="0" i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orte" panose="03060902040502070203" pitchFamily="66" charset="0"/>
              </a:rPr>
              <a:t>One Way   </a:t>
            </a:r>
            <a:endParaRPr lang="en-US" altLang="ko-KR" sz="15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orte" panose="03060902040502070203" pitchFamily="66" charset="0"/>
            </a:endParaRPr>
          </a:p>
        </p:txBody>
      </p:sp>
      <p:sp>
        <p:nvSpPr>
          <p:cNvPr id="39" name="이등변 삼각형 38"/>
          <p:cNvSpPr/>
          <p:nvPr userDrawn="1"/>
        </p:nvSpPr>
        <p:spPr>
          <a:xfrm>
            <a:off x="813058" y="6466803"/>
            <a:ext cx="747267" cy="2469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 39"/>
          <p:cNvSpPr/>
          <p:nvPr userDrawn="1"/>
        </p:nvSpPr>
        <p:spPr>
          <a:xfrm>
            <a:off x="1148590" y="6442913"/>
            <a:ext cx="82551" cy="298489"/>
          </a:xfrm>
          <a:custGeom>
            <a:avLst/>
            <a:gdLst>
              <a:gd name="connsiteX0" fmla="*/ 34925 w 47629"/>
              <a:gd name="connsiteY0" fmla="*/ 0 h 254000"/>
              <a:gd name="connsiteX1" fmla="*/ 3175 w 47629"/>
              <a:gd name="connsiteY1" fmla="*/ 92075 h 254000"/>
              <a:gd name="connsiteX2" fmla="*/ 47625 w 47629"/>
              <a:gd name="connsiteY2" fmla="*/ 165100 h 254000"/>
              <a:gd name="connsiteX3" fmla="*/ 0 w 47629"/>
              <a:gd name="connsiteY3" fmla="*/ 254000 h 254000"/>
              <a:gd name="connsiteX4" fmla="*/ 0 w 47629"/>
              <a:gd name="connsiteY4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29" h="254000">
                <a:moveTo>
                  <a:pt x="34925" y="0"/>
                </a:moveTo>
                <a:cubicBezTo>
                  <a:pt x="17991" y="32279"/>
                  <a:pt x="1058" y="64558"/>
                  <a:pt x="3175" y="92075"/>
                </a:cubicBezTo>
                <a:cubicBezTo>
                  <a:pt x="5292" y="119592"/>
                  <a:pt x="48154" y="138113"/>
                  <a:pt x="47625" y="165100"/>
                </a:cubicBezTo>
                <a:cubicBezTo>
                  <a:pt x="47096" y="192087"/>
                  <a:pt x="0" y="254000"/>
                  <a:pt x="0" y="254000"/>
                </a:cubicBezTo>
                <a:lnTo>
                  <a:pt x="0" y="254000"/>
                </a:ln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31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DF269-5264-4CB4-A273-8CAF5D007BC5}" type="datetime1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9BE55-CB17-4C1D-A446-D6E812804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9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64266"/>
            <a:ext cx="7772400" cy="103391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/>
              <a:t>Write Leveling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447822"/>
            <a:ext cx="6858000" cy="428978"/>
          </a:xfrm>
        </p:spPr>
        <p:txBody>
          <a:bodyPr/>
          <a:lstStyle/>
          <a:p>
            <a:r>
              <a:rPr lang="en-US" altLang="ko-KR" b="1" dirty="0" smtClean="0"/>
              <a:t>- -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61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41433" y="643336"/>
            <a:ext cx="835677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MR1</a:t>
            </a:r>
            <a:r>
              <a:rPr lang="ko-KR" altLang="en-US" sz="1000" b="1" dirty="0" smtClean="0">
                <a:solidFill>
                  <a:srgbClr val="000000"/>
                </a:solidFill>
                <a:latin typeface="+mn-ea"/>
              </a:rPr>
              <a:t>명령 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- MR1.A7=1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로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Write Leveling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모드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활성화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(DESELECT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명령만 허용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- MR1.A12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메모리 컨트롤러는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Rank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당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Write Leveling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동작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-&gt;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동작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Rank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MR1.A12=1,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</a:rPr>
              <a:t>미동작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Rank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MR1.A12=1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로 설정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" panose="020B0604020202020204" pitchFamily="34" charset="0"/>
                <a:cs typeface="Arial" panose="020B0604020202020204" pitchFamily="34" charset="0"/>
              </a:rPr>
              <a:t>Write Leveling </a:t>
            </a:r>
            <a:r>
              <a:rPr lang="ko-KR" altLang="en-US" dirty="0" smtClean="0"/>
              <a:t>요약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095" y="1331457"/>
            <a:ext cx="5478843" cy="78612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1433" y="2030745"/>
            <a:ext cx="64974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2.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+mn-ea"/>
              </a:rPr>
              <a:t>tWLMRD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(tLDQSEN+1DQSL)</a:t>
            </a: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-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tWLMRD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(max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은 메모리 컨트롤러에 따라 결정된다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0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(1)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tLDQSEN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: ODT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기능 사용 시 다음을 만족해야 함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en-US" altLang="ko-KR" sz="1000" dirty="0" err="1">
                <a:latin typeface="+mj-ea"/>
                <a:ea typeface="+mj-ea"/>
              </a:rPr>
              <a:t>tWLDQSEN</a:t>
            </a:r>
            <a:r>
              <a:rPr lang="en-US" altLang="ko-KR" sz="1000" dirty="0">
                <a:latin typeface="+mj-ea"/>
                <a:ea typeface="+mj-ea"/>
              </a:rPr>
              <a:t> &gt; </a:t>
            </a:r>
            <a:r>
              <a:rPr lang="en-US" altLang="ko-KR" sz="1000" dirty="0" err="1">
                <a:latin typeface="+mj-ea"/>
                <a:ea typeface="+mj-ea"/>
              </a:rPr>
              <a:t>tMOD</a:t>
            </a:r>
            <a:r>
              <a:rPr lang="en-US" altLang="ko-KR" sz="1000" dirty="0">
                <a:latin typeface="+mj-ea"/>
                <a:ea typeface="+mj-ea"/>
              </a:rPr>
              <a:t>(Min) + </a:t>
            </a:r>
            <a:r>
              <a:rPr lang="en-US" altLang="ko-KR" sz="1000" dirty="0" err="1">
                <a:latin typeface="+mj-ea"/>
                <a:ea typeface="+mj-ea"/>
              </a:rPr>
              <a:t>ODTLon</a:t>
            </a:r>
            <a:r>
              <a:rPr lang="en-US" altLang="ko-KR" sz="1000" dirty="0">
                <a:latin typeface="+mj-ea"/>
                <a:ea typeface="+mj-ea"/>
              </a:rPr>
              <a:t> + </a:t>
            </a:r>
            <a:r>
              <a:rPr lang="en-US" altLang="ko-KR" sz="1000" dirty="0" err="1">
                <a:latin typeface="+mj-ea"/>
                <a:ea typeface="+mj-ea"/>
              </a:rPr>
              <a:t>tADC</a:t>
            </a:r>
            <a:r>
              <a:rPr lang="en-US" altLang="ko-KR" sz="1000" dirty="0">
                <a:latin typeface="+mj-ea"/>
                <a:ea typeface="+mj-ea"/>
              </a:rPr>
              <a:t>: at DLL = Enable</a:t>
            </a:r>
          </a:p>
          <a:p>
            <a:r>
              <a:rPr lang="en-US" altLang="ko-KR" sz="1000" dirty="0" smtClean="0">
                <a:latin typeface="+mj-ea"/>
                <a:ea typeface="+mj-ea"/>
              </a:rPr>
              <a:t>  - </a:t>
            </a:r>
            <a:r>
              <a:rPr lang="en-US" altLang="ko-KR" sz="1000" dirty="0" err="1">
                <a:latin typeface="+mj-ea"/>
                <a:ea typeface="+mj-ea"/>
              </a:rPr>
              <a:t>tWLDQSEN</a:t>
            </a:r>
            <a:r>
              <a:rPr lang="en-US" altLang="ko-KR" sz="1000" dirty="0">
                <a:latin typeface="+mj-ea"/>
                <a:ea typeface="+mj-ea"/>
              </a:rPr>
              <a:t> &gt; </a:t>
            </a:r>
            <a:r>
              <a:rPr lang="en-US" altLang="ko-KR" sz="1000" dirty="0" err="1">
                <a:latin typeface="+mj-ea"/>
                <a:ea typeface="+mj-ea"/>
              </a:rPr>
              <a:t>tMOD</a:t>
            </a:r>
            <a:r>
              <a:rPr lang="en-US" altLang="ko-KR" sz="1000" dirty="0">
                <a:latin typeface="+mj-ea"/>
                <a:ea typeface="+mj-ea"/>
              </a:rPr>
              <a:t>(Min) + </a:t>
            </a:r>
            <a:r>
              <a:rPr lang="en-US" altLang="ko-KR" sz="1000" dirty="0" err="1">
                <a:latin typeface="+mj-ea"/>
                <a:ea typeface="+mj-ea"/>
              </a:rPr>
              <a:t>tAONAS</a:t>
            </a:r>
            <a:r>
              <a:rPr lang="en-US" altLang="ko-KR" sz="1000" dirty="0">
                <a:latin typeface="+mj-ea"/>
                <a:ea typeface="+mj-ea"/>
              </a:rPr>
              <a:t>: at DLL = </a:t>
            </a:r>
            <a:r>
              <a:rPr lang="en-US" altLang="ko-KR" sz="1000" dirty="0" smtClean="0">
                <a:latin typeface="+mj-ea"/>
                <a:ea typeface="+mj-ea"/>
              </a:rPr>
              <a:t>Disable</a:t>
            </a: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(2)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tDQSL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: </a:t>
            </a: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DQS_t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Low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1433" y="3354184"/>
            <a:ext cx="867866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b="1" dirty="0">
                <a:solidFill>
                  <a:srgbClr val="000000"/>
                </a:solidFill>
                <a:latin typeface="+mn-ea"/>
              </a:rPr>
              <a:t>3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.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+mn-ea"/>
              </a:rPr>
              <a:t>tDQSH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–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+mn-ea"/>
              </a:rPr>
              <a:t>tWLO</a:t>
            </a:r>
            <a:r>
              <a:rPr lang="en-US" altLang="ko-KR" sz="1000" b="1" dirty="0" smtClean="0">
                <a:solidFill>
                  <a:srgbClr val="000000"/>
                </a:solidFill>
                <a:latin typeface="+mn-ea"/>
              </a:rPr>
              <a:t> – </a:t>
            </a:r>
            <a:r>
              <a:rPr lang="en-US" altLang="ko-KR" sz="1000" b="1" dirty="0" err="1" smtClean="0">
                <a:solidFill>
                  <a:srgbClr val="000000"/>
                </a:solidFill>
                <a:latin typeface="+mn-ea"/>
              </a:rPr>
              <a:t>tWLOE</a:t>
            </a:r>
            <a:endParaRPr lang="ko-KR" altLang="en-US" sz="1000" dirty="0">
              <a:solidFill>
                <a:srgbClr val="00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DRAM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은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DQS_t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DQS_c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의 상승 </a:t>
            </a:r>
            <a:r>
              <a:rPr lang="ko-KR" altLang="en-US" sz="1000" dirty="0" err="1">
                <a:solidFill>
                  <a:srgbClr val="000000"/>
                </a:solidFill>
                <a:latin typeface="+mn-ea"/>
              </a:rPr>
              <a:t>에지로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CK_t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- </a:t>
            </a:r>
            <a:r>
              <a:rPr lang="en-US" altLang="ko-KR" sz="1000" dirty="0" err="1">
                <a:solidFill>
                  <a:srgbClr val="000000"/>
                </a:solidFill>
                <a:latin typeface="+mn-ea"/>
              </a:rPr>
              <a:t>CK_c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상태를 </a:t>
            </a:r>
            <a:r>
              <a:rPr lang="ko-KR" altLang="en-US" sz="1000" dirty="0" err="1" smtClean="0">
                <a:solidFill>
                  <a:srgbClr val="000000"/>
                </a:solidFill>
                <a:latin typeface="+mn-ea"/>
              </a:rPr>
              <a:t>샘플링하고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모든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DQ </a:t>
            </a:r>
            <a:r>
              <a:rPr lang="ko-KR" altLang="en-US" sz="1000" dirty="0">
                <a:solidFill>
                  <a:srgbClr val="000000"/>
                </a:solidFill>
                <a:latin typeface="+mn-ea"/>
              </a:rPr>
              <a:t>비트에 대한 피드백을 비동기식으로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제공함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1000" dirty="0" err="1" smtClean="0">
                <a:solidFill>
                  <a:srgbClr val="000000"/>
                </a:solidFill>
                <a:latin typeface="+mn-ea"/>
              </a:rPr>
              <a:t>tWLOE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+mn-ea"/>
              </a:rPr>
              <a:t>: 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가장 빨리 전송되는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DQ bit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와 늦게 전송되는  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</a:rPr>
              <a:t>DQ bit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</a:rPr>
              <a:t>시간차</a:t>
            </a:r>
            <a:endParaRPr lang="en-US" altLang="ko-KR" sz="1000" dirty="0" smtClean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rcRect r="5703"/>
          <a:stretch/>
        </p:blipFill>
        <p:spPr>
          <a:xfrm>
            <a:off x="5090365" y="4083050"/>
            <a:ext cx="3501185" cy="24912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569" y="4079903"/>
            <a:ext cx="4390081" cy="218197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61365" y="4249355"/>
            <a:ext cx="300785" cy="56267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811757" y="5367202"/>
            <a:ext cx="3515893" cy="95421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07527" y="5367202"/>
            <a:ext cx="2883973" cy="954221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535443" y="4064999"/>
            <a:ext cx="853414" cy="22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1. MR1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명령</a:t>
            </a:r>
            <a:endParaRPr lang="en-US" altLang="ko-KR" sz="8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703861" y="6261882"/>
            <a:ext cx="1901356" cy="220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800" b="1" dirty="0">
                <a:solidFill>
                  <a:srgbClr val="000000"/>
                </a:solidFill>
                <a:latin typeface="+mn-ea"/>
              </a:rPr>
              <a:t>2. </a:t>
            </a:r>
            <a:r>
              <a:rPr lang="en-US" altLang="ko-KR" sz="800" b="1" dirty="0" err="1">
                <a:solidFill>
                  <a:srgbClr val="000000"/>
                </a:solidFill>
                <a:latin typeface="+mn-ea"/>
              </a:rPr>
              <a:t>tWLMRD</a:t>
            </a:r>
            <a:r>
              <a:rPr lang="en-US" altLang="ko-KR" sz="800" b="1" dirty="0">
                <a:solidFill>
                  <a:srgbClr val="000000"/>
                </a:solidFill>
                <a:latin typeface="+mn-ea"/>
              </a:rPr>
              <a:t> (tLDQSEN+1DQSL)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262569" y="6261882"/>
            <a:ext cx="1722433" cy="22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ko-KR" sz="800" b="1" dirty="0">
                <a:solidFill>
                  <a:srgbClr val="000000"/>
                </a:solidFill>
                <a:latin typeface="+mn-ea"/>
              </a:rPr>
              <a:t>3. </a:t>
            </a:r>
            <a:r>
              <a:rPr lang="en-US" altLang="ko-KR" sz="800" b="1" dirty="0" err="1">
                <a:solidFill>
                  <a:srgbClr val="000000"/>
                </a:solidFill>
                <a:latin typeface="+mn-ea"/>
              </a:rPr>
              <a:t>tDQSH</a:t>
            </a:r>
            <a:r>
              <a:rPr lang="en-US" altLang="ko-KR" sz="800" b="1" dirty="0">
                <a:solidFill>
                  <a:srgbClr val="000000"/>
                </a:solidFill>
                <a:latin typeface="+mn-ea"/>
              </a:rPr>
              <a:t> – </a:t>
            </a:r>
            <a:r>
              <a:rPr lang="en-US" altLang="ko-KR" sz="800" b="1" dirty="0" err="1">
                <a:solidFill>
                  <a:srgbClr val="000000"/>
                </a:solidFill>
                <a:latin typeface="+mn-ea"/>
              </a:rPr>
              <a:t>tWLO</a:t>
            </a:r>
            <a:r>
              <a:rPr lang="en-US" altLang="ko-KR" sz="800" b="1" dirty="0">
                <a:solidFill>
                  <a:srgbClr val="000000"/>
                </a:solidFill>
                <a:latin typeface="+mn-ea"/>
              </a:rPr>
              <a:t> – </a:t>
            </a:r>
            <a:r>
              <a:rPr lang="en-US" altLang="ko-KR" sz="800" b="1" dirty="0" err="1">
                <a:solidFill>
                  <a:srgbClr val="000000"/>
                </a:solidFill>
                <a:latin typeface="+mn-ea"/>
              </a:rPr>
              <a:t>tWLOE</a:t>
            </a:r>
            <a:endParaRPr lang="ko-KR" altLang="en-US" sz="8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7631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9BE55-CB17-4C1D-A446-D6E81280478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58" y="3180917"/>
            <a:ext cx="8440592" cy="317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98207"/>
      </p:ext>
    </p:extLst>
  </p:cSld>
  <p:clrMapOvr>
    <a:masterClrMapping/>
  </p:clrMapOvr>
</p:sld>
</file>

<file path=ppt/theme/theme1.xml><?xml version="1.0" encoding="utf-8"?>
<a:theme xmlns:a="http://schemas.openxmlformats.org/drawingml/2006/main" name="1_테마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080CF3F6-FFA5-4943-9D1D-654220A22FB3}" vid="{4A7585B1-68B1-4C3C-A917-BB51BC15443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8404</TotalTime>
  <Words>168</Words>
  <Application>Microsoft Office PowerPoint</Application>
  <PresentationFormat>화면 슬라이드 쇼(4:3)</PresentationFormat>
  <Paragraphs>20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Forte</vt:lpstr>
      <vt:lpstr>1_테마1</vt:lpstr>
      <vt:lpstr>Write Leveling</vt:lpstr>
      <vt:lpstr>Write Leveling 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김한길</dc:creator>
  <cp:lastModifiedBy>김한길</cp:lastModifiedBy>
  <cp:revision>138</cp:revision>
  <dcterms:created xsi:type="dcterms:W3CDTF">2021-07-10T13:00:40Z</dcterms:created>
  <dcterms:modified xsi:type="dcterms:W3CDTF">2021-12-26T07:20:52Z</dcterms:modified>
</cp:coreProperties>
</file>