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hGL+8Jm5VY3DvcruRSUbT62bOk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2CD82E-F633-4812-9D9F-E737A043AFBA}">
  <a:tblStyle styleId="{FA2CD82E-F633-4812-9D9F-E737A043AF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700a7f421_0_4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c700a7f421_0_4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dd317ae2b_0_11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2600" lIns="102600" spcFirstLastPara="1" rIns="102600" wrap="square" tIns="10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27" name="Google Shape;427;gadd317ae2b_0_117:notes"/>
          <p:cNvSpPr/>
          <p:nvPr>
            <p:ph idx="2" type="sldImg"/>
          </p:nvPr>
        </p:nvSpPr>
        <p:spPr>
          <a:xfrm>
            <a:off x="1295655" y="754380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dd317ae2b_0_27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add317ae2b_0_27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dd317ae2b_0_1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add317ae2b_0_1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dd317ae2b_0_20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add317ae2b_0_20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add317ae2b_0_1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add317ae2b_0_13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gadd317ae2b_0_1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add317ae2b_0_1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add317ae2b_0_1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dd317ae2b_0_12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add317ae2b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6" name="Google Shape;126;gadd317ae2b_0_1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add317ae2b_0_1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add317ae2b_0_1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dd317ae2b_0_14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add317ae2b_0_14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2" name="Google Shape;132;gadd317ae2b_0_1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add317ae2b_0_1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add317ae2b_0_1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dd317ae2b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add317ae2b_0_147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gadd317ae2b_0_147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gadd317ae2b_0_1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add317ae2b_0_1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add317ae2b_0_1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dd317ae2b_0_15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add317ae2b_0_15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gadd317ae2b_0_15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add317ae2b_0_15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gadd317ae2b_0_15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gadd317ae2b_0_15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add317ae2b_0_15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add317ae2b_0_15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dd317ae2b_0_16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add317ae2b_0_16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add317ae2b_0_16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gadd317ae2b_0_16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dd317ae2b_0_16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add317ae2b_0_16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add317ae2b_0_16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dd317ae2b_0_17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gadd317ae2b_0_17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3" name="Google Shape;163;gadd317ae2b_0_17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4" name="Google Shape;164;gadd317ae2b_0_17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add317ae2b_0_17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gadd317ae2b_0_17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dd317ae2b_0_179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add317ae2b_0_179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0" name="Google Shape;170;gadd317ae2b_0_179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1" name="Google Shape;171;gadd317ae2b_0_17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add317ae2b_0_17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add317ae2b_0_17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dd317ae2b_0_18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add317ae2b_0_186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gadd317ae2b_0_18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add317ae2b_0_18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add317ae2b_0_18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dd317ae2b_0_192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add317ae2b_0_192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gadd317ae2b_0_19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add317ae2b_0_19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add317ae2b_0_19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2880" y="0"/>
            <a:ext cx="12196081" cy="68558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add317ae2b_0_1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gadd317ae2b_0_12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gadd317ae2b_0_1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gadd317ae2b_0_1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gadd317ae2b_0_1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l.facebook.com/l.php?u=https://arxiv.org/abs/1611.04156&amp;h=IAQFlqjZK" TargetMode="External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hyperlink" Target="http://github.com/" TargetMode="External"/><Relationship Id="rId6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jp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c700a7f421_0_4"/>
          <p:cNvPicPr preferRelativeResize="0"/>
          <p:nvPr/>
        </p:nvPicPr>
        <p:blipFill rotWithShape="1">
          <a:blip r:embed="rId3">
            <a:alphaModFix/>
          </a:blip>
          <a:srcRect b="0" l="7543" r="-3522" t="0"/>
          <a:stretch/>
        </p:blipFill>
        <p:spPr>
          <a:xfrm>
            <a:off x="0" y="-250"/>
            <a:ext cx="11702400" cy="6858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c700a7f421_0_4"/>
          <p:cNvSpPr/>
          <p:nvPr/>
        </p:nvSpPr>
        <p:spPr>
          <a:xfrm>
            <a:off x="2739600" y="-11700"/>
            <a:ext cx="9452400" cy="6881400"/>
          </a:xfrm>
          <a:prstGeom prst="rect">
            <a:avLst/>
          </a:prstGeom>
          <a:gradFill>
            <a:gsLst>
              <a:gs pos="0">
                <a:srgbClr val="FFFFFF"/>
              </a:gs>
              <a:gs pos="49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c700a7f421_0_4"/>
          <p:cNvPicPr preferRelativeResize="0"/>
          <p:nvPr/>
        </p:nvPicPr>
        <p:blipFill rotWithShape="1">
          <a:blip r:embed="rId4">
            <a:alphaModFix/>
          </a:blip>
          <a:srcRect b="0" l="0" r="0" t="78333"/>
          <a:stretch/>
        </p:blipFill>
        <p:spPr>
          <a:xfrm>
            <a:off x="-415" y="5374805"/>
            <a:ext cx="12192843" cy="148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c700a7f421_0_4"/>
          <p:cNvSpPr txBox="1"/>
          <p:nvPr/>
        </p:nvSpPr>
        <p:spPr>
          <a:xfrm>
            <a:off x="5556600" y="2250000"/>
            <a:ext cx="6145800" cy="16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/>
              <a:t>Solid Domestic Waste classification using Image Processing and Machine Learning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c700a7f421_0_4"/>
          <p:cNvSpPr txBox="1"/>
          <p:nvPr/>
        </p:nvSpPr>
        <p:spPr>
          <a:xfrm>
            <a:off x="7476725" y="3993050"/>
            <a:ext cx="422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Author: Daniel Otero Gómez</a:t>
            </a:r>
            <a:endParaRPr sz="18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Advisors: Mauricio Toro Bermúdez and William Hoyos Morales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"/>
          <p:cNvSpPr/>
          <p:nvPr/>
        </p:nvSpPr>
        <p:spPr>
          <a:xfrm>
            <a:off x="265329" y="376925"/>
            <a:ext cx="4902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Classification Evaluation Metrics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"/>
          <p:cNvSpPr/>
          <p:nvPr/>
        </p:nvSpPr>
        <p:spPr>
          <a:xfrm flipH="1" rot="10800000">
            <a:off x="3363000" y="242350"/>
            <a:ext cx="929340" cy="315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72" name="Google Shape;372;p7"/>
          <p:cNvSpPr/>
          <p:nvPr/>
        </p:nvSpPr>
        <p:spPr>
          <a:xfrm>
            <a:off x="3813480" y="1080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"/>
          <p:cNvSpPr/>
          <p:nvPr/>
        </p:nvSpPr>
        <p:spPr>
          <a:xfrm>
            <a:off x="5168149" y="914400"/>
            <a:ext cx="38016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the evaluation metrics, so they are not pixelated like mines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"/>
          <p:cNvSpPr/>
          <p:nvPr/>
        </p:nvSpPr>
        <p:spPr>
          <a:xfrm flipH="1" rot="10800000">
            <a:off x="4251800" y="1171444"/>
            <a:ext cx="914220" cy="753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pic>
        <p:nvPicPr>
          <p:cNvPr id="375" name="Google Shape;375;p7"/>
          <p:cNvPicPr preferRelativeResize="0"/>
          <p:nvPr/>
        </p:nvPicPr>
        <p:blipFill rotWithShape="1">
          <a:blip r:embed="rId4">
            <a:alphaModFix/>
          </a:blip>
          <a:srcRect b="32939" l="0" r="0" t="0"/>
          <a:stretch/>
        </p:blipFill>
        <p:spPr>
          <a:xfrm>
            <a:off x="507240" y="1517040"/>
            <a:ext cx="3331440" cy="40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7"/>
          <p:cNvPicPr preferRelativeResize="0"/>
          <p:nvPr/>
        </p:nvPicPr>
        <p:blipFill rotWithShape="1">
          <a:blip r:embed="rId4">
            <a:alphaModFix/>
          </a:blip>
          <a:srcRect b="0" l="0" r="0" t="66366"/>
          <a:stretch/>
        </p:blipFill>
        <p:spPr>
          <a:xfrm>
            <a:off x="4480560" y="2263320"/>
            <a:ext cx="3331440" cy="20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7"/>
          <p:cNvSpPr/>
          <p:nvPr/>
        </p:nvSpPr>
        <p:spPr>
          <a:xfrm>
            <a:off x="8888615" y="3407925"/>
            <a:ext cx="2284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Accuracy too…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a graphical</a:t>
            </a:r>
            <a:b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representation using</a:t>
            </a:r>
            <a:b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notation proposed</a:t>
            </a:r>
            <a:b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"/>
          <p:cNvSpPr/>
          <p:nvPr/>
        </p:nvSpPr>
        <p:spPr>
          <a:xfrm>
            <a:off x="5020920" y="478692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possible, avoid equations for simple concepts that can be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explained through diagrams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"/>
          <p:cNvSpPr/>
          <p:nvPr/>
        </p:nvSpPr>
        <p:spPr>
          <a:xfrm>
            <a:off x="4900301" y="4195047"/>
            <a:ext cx="541836" cy="588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80" name="Google Shape;380;p7"/>
          <p:cNvSpPr/>
          <p:nvPr/>
        </p:nvSpPr>
        <p:spPr>
          <a:xfrm flipH="1">
            <a:off x="11588105" y="852350"/>
            <a:ext cx="306396" cy="753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81" name="Google Shape;381;p7"/>
          <p:cNvSpPr/>
          <p:nvPr/>
        </p:nvSpPr>
        <p:spPr>
          <a:xfrm>
            <a:off x="9326880" y="1191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"/>
          <p:cNvSpPr/>
          <p:nvPr/>
        </p:nvSpPr>
        <p:spPr>
          <a:xfrm>
            <a:off x="7594848" y="2920850"/>
            <a:ext cx="1293786" cy="5886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84" name="Google Shape;384;p7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8"/>
          <p:cNvSpPr/>
          <p:nvPr/>
        </p:nvSpPr>
        <p:spPr>
          <a:xfrm>
            <a:off x="265325" y="376925"/>
            <a:ext cx="50274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Classification Evaluation Metrics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8"/>
          <p:cNvSpPr/>
          <p:nvPr/>
        </p:nvSpPr>
        <p:spPr>
          <a:xfrm flipH="1" rot="10800000">
            <a:off x="4000675" y="226522"/>
            <a:ext cx="768258" cy="936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2" name="Google Shape;392;p8"/>
          <p:cNvSpPr/>
          <p:nvPr/>
        </p:nvSpPr>
        <p:spPr>
          <a:xfrm>
            <a:off x="4297680" y="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8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8"/>
          <p:cNvSpPr/>
          <p:nvPr/>
        </p:nvSpPr>
        <p:spPr>
          <a:xfrm flipH="1" rot="10800000">
            <a:off x="4397725" y="1171450"/>
            <a:ext cx="768258" cy="6403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95" name="Google Shape;395;p8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problem of animal health in precision  livestock farming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6" name="Google Shape;396;p8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{FA2CD82E-F633-4812-9D9F-E737A043AFBA}</a:tableStyleId>
              </a:tblPr>
              <a:tblGrid>
                <a:gridCol w="1787575"/>
                <a:gridCol w="1544975"/>
                <a:gridCol w="2030900"/>
              </a:tblGrid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</a:rPr>
                        <a:t>Testing</a:t>
                      </a: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data set (</a:t>
                      </a: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</a:rPr>
                        <a:t>original images)</a:t>
                      </a:r>
                      <a:endParaRPr b="0" sz="1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Testing data set (compressed images)</a:t>
                      </a:r>
                      <a:endParaRPr b="0" sz="18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3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25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21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Recall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12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</a:t>
                      </a: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1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sp>
        <p:nvSpPr>
          <p:cNvPr id="397" name="Google Shape;397;p8"/>
          <p:cNvSpPr/>
          <p:nvPr/>
        </p:nvSpPr>
        <p:spPr>
          <a:xfrm>
            <a:off x="576375" y="5045875"/>
            <a:ext cx="51822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Evaluation metrics using a testing dataset of ?? healthy cattle and ?? sick cattle images. Compressed images were obtained with ??? algorithm (Please, complete with your algorithm)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8"/>
          <p:cNvSpPr/>
          <p:nvPr/>
        </p:nvSpPr>
        <p:spPr>
          <a:xfrm>
            <a:off x="4221480" y="61420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"/>
          <p:cNvSpPr/>
          <p:nvPr/>
        </p:nvSpPr>
        <p:spPr>
          <a:xfrm>
            <a:off x="3840471" y="5867400"/>
            <a:ext cx="763560" cy="4248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00" name="Google Shape;400;p8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1900" y="1946350"/>
            <a:ext cx="4726200" cy="31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8"/>
          <p:cNvSpPr/>
          <p:nvPr/>
        </p:nvSpPr>
        <p:spPr>
          <a:xfrm>
            <a:off x="7685653" y="4729675"/>
            <a:ext cx="298296" cy="6403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03" name="Google Shape;403;p8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0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Report Accepted on arXiv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0"/>
          <p:cNvSpPr/>
          <p:nvPr/>
        </p:nvSpPr>
        <p:spPr>
          <a:xfrm flipH="1" rot="10800000">
            <a:off x="4321521" y="468155"/>
            <a:ext cx="945756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1" name="Google Shape;411;p10"/>
          <p:cNvSpPr/>
          <p:nvPr/>
        </p:nvSpPr>
        <p:spPr>
          <a:xfrm>
            <a:off x="48193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0"/>
          <p:cNvSpPr/>
          <p:nvPr/>
        </p:nvSpPr>
        <p:spPr>
          <a:xfrm>
            <a:off x="2623800" y="2393280"/>
            <a:ext cx="3425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citation of the report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 arXiv and link. Alternatively, use OSF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0"/>
          <p:cNvSpPr/>
          <p:nvPr/>
        </p:nvSpPr>
        <p:spPr>
          <a:xfrm flipH="1" rot="10800000">
            <a:off x="2011673" y="2541343"/>
            <a:ext cx="618840" cy="4895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14" name="Google Shape;414;p10"/>
          <p:cNvSpPr/>
          <p:nvPr/>
        </p:nvSpPr>
        <p:spPr>
          <a:xfrm>
            <a:off x="418320" y="3107880"/>
            <a:ext cx="61254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C. Patiño-Forero, M. Agudelo-Toro, and M. Toro. Planning system for deliveries in Medellín. ArXiv e-prints, Nov. 2016. Available at: </a:t>
            </a:r>
            <a:r>
              <a:rPr b="0" i="0" lang="en-US" sz="1800" u="sng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https://arxiv.org/abs/1611.04156</a:t>
            </a:r>
            <a:endParaRPr b="0" i="0" sz="18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5" name="Google Shape;415;p10"/>
          <p:cNvGrpSpPr/>
          <p:nvPr/>
        </p:nvGrpSpPr>
        <p:grpSpPr>
          <a:xfrm>
            <a:off x="7021800" y="894960"/>
            <a:ext cx="4570560" cy="4965480"/>
            <a:chOff x="7021800" y="894960"/>
            <a:chExt cx="4570560" cy="4965480"/>
          </a:xfrm>
        </p:grpSpPr>
        <p:pic>
          <p:nvPicPr>
            <p:cNvPr id="416" name="Google Shape;416;p10"/>
            <p:cNvPicPr preferRelativeResize="0"/>
            <p:nvPr/>
          </p:nvPicPr>
          <p:blipFill rotWithShape="1">
            <a:blip r:embed="rId5">
              <a:alphaModFix/>
            </a:blip>
            <a:srcRect b="22951" l="2991" r="11001" t="4621"/>
            <a:stretch/>
          </p:blipFill>
          <p:spPr>
            <a:xfrm>
              <a:off x="7021800" y="894960"/>
              <a:ext cx="4553640" cy="49654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10"/>
            <p:cNvSpPr/>
            <p:nvPr/>
          </p:nvSpPr>
          <p:spPr>
            <a:xfrm>
              <a:off x="10022400" y="1443600"/>
              <a:ext cx="1569960" cy="456120"/>
            </a:xfrm>
            <a:prstGeom prst="rect">
              <a:avLst/>
            </a:prstGeom>
            <a:solidFill>
              <a:srgbClr val="B31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10022400" y="950400"/>
              <a:ext cx="1569960" cy="40068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9" name="Google Shape;419;p10"/>
          <p:cNvSpPr/>
          <p:nvPr/>
        </p:nvSpPr>
        <p:spPr>
          <a:xfrm flipH="1">
            <a:off x="6491136" y="4195057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0" name="Google Shape;420;p10"/>
          <p:cNvSpPr/>
          <p:nvPr/>
        </p:nvSpPr>
        <p:spPr>
          <a:xfrm>
            <a:off x="4747320" y="506196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</a:t>
            </a:r>
            <a:br>
              <a:rPr b="0" i="0" lang="en-US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screenshot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0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0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0"/>
          <p:cNvSpPr/>
          <p:nvPr/>
        </p:nvSpPr>
        <p:spPr>
          <a:xfrm flipH="1">
            <a:off x="7253136" y="5414257"/>
            <a:ext cx="530658" cy="8330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24" name="Google Shape;424;p10"/>
          <p:cNvSpPr/>
          <p:nvPr/>
        </p:nvSpPr>
        <p:spPr>
          <a:xfrm>
            <a:off x="5509320" y="62811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teaching assistant and professor, please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ómo sería un mundo sin ganadería industrial? | Igualdad Animal México" id="429" name="Google Shape;429;gadd317ae2b_0_117"/>
          <p:cNvPicPr preferRelativeResize="0"/>
          <p:nvPr/>
        </p:nvPicPr>
        <p:blipFill rotWithShape="1">
          <a:blip r:embed="rId3">
            <a:alphaModFix/>
          </a:blip>
          <a:srcRect b="0" l="39094" r="1571" t="0"/>
          <a:stretch/>
        </p:blipFill>
        <p:spPr>
          <a:xfrm>
            <a:off x="-51118" y="-8709"/>
            <a:ext cx="12254544" cy="688185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add317ae2b_0_117"/>
          <p:cNvSpPr/>
          <p:nvPr/>
        </p:nvSpPr>
        <p:spPr>
          <a:xfrm>
            <a:off x="-53831" y="-8709"/>
            <a:ext cx="12254399" cy="6866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35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r>
              <a:rPr b="0" i="0" lang="en-US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add317ae2b_0_117"/>
          <p:cNvSpPr txBox="1"/>
          <p:nvPr/>
        </p:nvSpPr>
        <p:spPr>
          <a:xfrm>
            <a:off x="5046225" y="4020625"/>
            <a:ext cx="6945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Supported by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The first two authors are supported by a Sapiencia grant financed by Medellín municipality. All the authors would like to thank the "Vicerrectoría de Descubrimiento y Creación", of Universidad EAFIT, for their support on this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gadd317ae2b_0_117"/>
          <p:cNvSpPr/>
          <p:nvPr/>
        </p:nvSpPr>
        <p:spPr>
          <a:xfrm>
            <a:off x="3546885" y="27626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Please do not forget the acknowledgements to your scholarship (if you have one)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add317ae2b_0_117"/>
          <p:cNvSpPr/>
          <p:nvPr/>
        </p:nvSpPr>
        <p:spPr>
          <a:xfrm rot="10800000">
            <a:off x="6002780" y="3403875"/>
            <a:ext cx="324270" cy="84304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34" name="Google Shape;434;gadd317ae2b_0_117"/>
          <p:cNvSpPr/>
          <p:nvPr/>
        </p:nvSpPr>
        <p:spPr>
          <a:xfrm>
            <a:off x="5249940" y="102434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"/>
          <p:cNvSpPr/>
          <p:nvPr/>
        </p:nvSpPr>
        <p:spPr>
          <a:xfrm>
            <a:off x="265320" y="376920"/>
            <a:ext cx="26805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Presentation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"/>
          <p:cNvSpPr/>
          <p:nvPr/>
        </p:nvSpPr>
        <p:spPr>
          <a:xfrm flipH="1" rot="10800000">
            <a:off x="2829600" y="206772"/>
            <a:ext cx="919620" cy="29581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01" name="Google Shape;201;p2"/>
          <p:cNvSpPr/>
          <p:nvPr/>
        </p:nvSpPr>
        <p:spPr>
          <a:xfrm>
            <a:off x="32800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2"/>
          <p:cNvGrpSpPr/>
          <p:nvPr/>
        </p:nvGrpSpPr>
        <p:grpSpPr>
          <a:xfrm>
            <a:off x="4754273" y="1782470"/>
            <a:ext cx="2833920" cy="2742480"/>
            <a:chOff x="9052560" y="1645920"/>
            <a:chExt cx="2833920" cy="2742480"/>
          </a:xfrm>
        </p:grpSpPr>
        <p:pic>
          <p:nvPicPr>
            <p:cNvPr id="203" name="Google Shape;20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219240" y="1757160"/>
              <a:ext cx="2507760" cy="24868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2"/>
            <p:cNvSpPr/>
            <p:nvPr/>
          </p:nvSpPr>
          <p:spPr>
            <a:xfrm>
              <a:off x="9052560" y="1645920"/>
              <a:ext cx="2833920" cy="2742480"/>
            </a:xfrm>
            <a:custGeom>
              <a:rect b="b" l="l" r="r" t="t"/>
              <a:pathLst>
                <a:path extrusionOk="0" h="7621" w="7875">
                  <a:moveTo>
                    <a:pt x="5464" y="1278"/>
                  </a:moveTo>
                  <a:cubicBezTo>
                    <a:pt x="4998" y="997"/>
                    <a:pt x="4541" y="870"/>
                    <a:pt x="4003" y="870"/>
                  </a:cubicBezTo>
                  <a:cubicBezTo>
                    <a:pt x="3465" y="870"/>
                    <a:pt x="3008" y="997"/>
                    <a:pt x="2542" y="1278"/>
                  </a:cubicBezTo>
                  <a:cubicBezTo>
                    <a:pt x="2076" y="1559"/>
                    <a:pt x="1742" y="1908"/>
                    <a:pt x="1473" y="2394"/>
                  </a:cubicBezTo>
                  <a:cubicBezTo>
                    <a:pt x="1204" y="2880"/>
                    <a:pt x="1082" y="3357"/>
                    <a:pt x="1082" y="3918"/>
                  </a:cubicBezTo>
                  <a:cubicBezTo>
                    <a:pt x="1082" y="4479"/>
                    <a:pt x="1204" y="4956"/>
                    <a:pt x="1473" y="5442"/>
                  </a:cubicBezTo>
                  <a:cubicBezTo>
                    <a:pt x="1742" y="5928"/>
                    <a:pt x="2076" y="6277"/>
                    <a:pt x="2542" y="6558"/>
                  </a:cubicBezTo>
                  <a:cubicBezTo>
                    <a:pt x="3008" y="6839"/>
                    <a:pt x="3465" y="6967"/>
                    <a:pt x="4003" y="6967"/>
                  </a:cubicBezTo>
                  <a:cubicBezTo>
                    <a:pt x="4541" y="6967"/>
                    <a:pt x="4998" y="6839"/>
                    <a:pt x="5464" y="6558"/>
                  </a:cubicBezTo>
                  <a:cubicBezTo>
                    <a:pt x="5930" y="6277"/>
                    <a:pt x="6264" y="5928"/>
                    <a:pt x="6533" y="5442"/>
                  </a:cubicBezTo>
                  <a:cubicBezTo>
                    <a:pt x="6802" y="4956"/>
                    <a:pt x="6925" y="4479"/>
                    <a:pt x="6925" y="3918"/>
                  </a:cubicBezTo>
                  <a:cubicBezTo>
                    <a:pt x="6925" y="3357"/>
                    <a:pt x="6802" y="2880"/>
                    <a:pt x="6533" y="2394"/>
                  </a:cubicBezTo>
                  <a:cubicBezTo>
                    <a:pt x="6264" y="1908"/>
                    <a:pt x="5930" y="1559"/>
                    <a:pt x="5464" y="1278"/>
                  </a:cubicBezTo>
                  <a:moveTo>
                    <a:pt x="0" y="7620"/>
                  </a:moveTo>
                  <a:lnTo>
                    <a:pt x="0" y="0"/>
                  </a:lnTo>
                  <a:lnTo>
                    <a:pt x="7874" y="0"/>
                  </a:lnTo>
                  <a:lnTo>
                    <a:pt x="7874" y="7620"/>
                  </a:lnTo>
                  <a:lnTo>
                    <a:pt x="0" y="762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2"/>
          <p:cNvSpPr/>
          <p:nvPr/>
        </p:nvSpPr>
        <p:spPr>
          <a:xfrm>
            <a:off x="2238540" y="2085425"/>
            <a:ext cx="2102100" cy="2193600"/>
          </a:xfrm>
          <a:prstGeom prst="ellipse">
            <a:avLst/>
          </a:prstGeom>
          <a:solidFill>
            <a:srgbClr val="00AA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5074877" y="4420043"/>
            <a:ext cx="21927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Mauricio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Toro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9692640" y="85572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first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" y="608976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"/>
          <p:cNvSpPr/>
          <p:nvPr/>
        </p:nvSpPr>
        <p:spPr>
          <a:xfrm>
            <a:off x="815040" y="6160680"/>
            <a:ext cx="691524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http://github.com/</a:t>
            </a: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yourUserName/proyecto/...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8243025" y="4420050"/>
            <a:ext cx="19992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William Morales</a:t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7692600" y="618420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the URL where</a:t>
            </a:r>
            <a:b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project is located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6996626" y="6335156"/>
            <a:ext cx="1009314" cy="9779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3" name="Google Shape;213;p2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"/>
          <p:cNvSpPr/>
          <p:nvPr/>
        </p:nvSpPr>
        <p:spPr>
          <a:xfrm>
            <a:off x="2193225" y="4420046"/>
            <a:ext cx="21927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rgbClr val="001E33"/>
                </a:solidFill>
              </a:rPr>
              <a:t>Daniel Otero Gómez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"/>
          <p:cNvPicPr preferRelativeResize="0"/>
          <p:nvPr/>
        </p:nvPicPr>
        <p:blipFill rotWithShape="1">
          <a:blip r:embed="rId6">
            <a:alphaModFix/>
          </a:blip>
          <a:srcRect b="38842" l="15927" r="15920" t="2555"/>
          <a:stretch/>
        </p:blipFill>
        <p:spPr>
          <a:xfrm>
            <a:off x="2193251" y="2134431"/>
            <a:ext cx="2192699" cy="222630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"/>
          <p:cNvSpPr/>
          <p:nvPr/>
        </p:nvSpPr>
        <p:spPr>
          <a:xfrm>
            <a:off x="1761261" y="1782484"/>
            <a:ext cx="2833917" cy="2742474"/>
          </a:xfrm>
          <a:custGeom>
            <a:rect b="b" l="l" r="r" t="t"/>
            <a:pathLst>
              <a:path extrusionOk="0" h="7621" w="7875">
                <a:moveTo>
                  <a:pt x="5464" y="1278"/>
                </a:moveTo>
                <a:cubicBezTo>
                  <a:pt x="4998" y="997"/>
                  <a:pt x="4541" y="870"/>
                  <a:pt x="4003" y="870"/>
                </a:cubicBezTo>
                <a:cubicBezTo>
                  <a:pt x="3465" y="870"/>
                  <a:pt x="3008" y="997"/>
                  <a:pt x="2542" y="1278"/>
                </a:cubicBezTo>
                <a:cubicBezTo>
                  <a:pt x="2076" y="1559"/>
                  <a:pt x="1742" y="1908"/>
                  <a:pt x="1473" y="2394"/>
                </a:cubicBezTo>
                <a:cubicBezTo>
                  <a:pt x="1204" y="2880"/>
                  <a:pt x="1082" y="3357"/>
                  <a:pt x="1082" y="3918"/>
                </a:cubicBezTo>
                <a:cubicBezTo>
                  <a:pt x="1082" y="4479"/>
                  <a:pt x="1204" y="4956"/>
                  <a:pt x="1473" y="5442"/>
                </a:cubicBezTo>
                <a:cubicBezTo>
                  <a:pt x="1742" y="5928"/>
                  <a:pt x="2076" y="6277"/>
                  <a:pt x="2542" y="6558"/>
                </a:cubicBezTo>
                <a:cubicBezTo>
                  <a:pt x="3008" y="6839"/>
                  <a:pt x="3465" y="6967"/>
                  <a:pt x="4003" y="6967"/>
                </a:cubicBezTo>
                <a:cubicBezTo>
                  <a:pt x="4541" y="6967"/>
                  <a:pt x="4998" y="6839"/>
                  <a:pt x="5464" y="6558"/>
                </a:cubicBezTo>
                <a:cubicBezTo>
                  <a:pt x="5930" y="6277"/>
                  <a:pt x="6264" y="5928"/>
                  <a:pt x="6533" y="5442"/>
                </a:cubicBezTo>
                <a:cubicBezTo>
                  <a:pt x="6802" y="4956"/>
                  <a:pt x="6925" y="4479"/>
                  <a:pt x="6925" y="3918"/>
                </a:cubicBezTo>
                <a:cubicBezTo>
                  <a:pt x="6925" y="3357"/>
                  <a:pt x="6802" y="2880"/>
                  <a:pt x="6533" y="2394"/>
                </a:cubicBezTo>
                <a:cubicBezTo>
                  <a:pt x="6264" y="1908"/>
                  <a:pt x="5930" y="1559"/>
                  <a:pt x="5464" y="1278"/>
                </a:cubicBezTo>
                <a:moveTo>
                  <a:pt x="0" y="7620"/>
                </a:moveTo>
                <a:lnTo>
                  <a:pt x="0" y="0"/>
                </a:lnTo>
                <a:lnTo>
                  <a:pt x="7874" y="0"/>
                </a:lnTo>
                <a:lnTo>
                  <a:pt x="7874" y="7620"/>
                </a:lnTo>
                <a:lnTo>
                  <a:pt x="0" y="7620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add317ae2b_0_2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43" y="1075"/>
            <a:ext cx="12196075" cy="685584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add317ae2b_0_271"/>
          <p:cNvSpPr/>
          <p:nvPr/>
        </p:nvSpPr>
        <p:spPr>
          <a:xfrm>
            <a:off x="265320" y="376920"/>
            <a:ext cx="3299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Testing Process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add317ae2b_0_271"/>
          <p:cNvSpPr/>
          <p:nvPr/>
        </p:nvSpPr>
        <p:spPr>
          <a:xfrm flipH="1" rot="10800000">
            <a:off x="2744012" y="544355"/>
            <a:ext cx="1136430" cy="8391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28" name="Google Shape;228;gadd317ae2b_0_271"/>
          <p:cNvSpPr/>
          <p:nvPr/>
        </p:nvSpPr>
        <p:spPr>
          <a:xfrm>
            <a:off x="3356280" y="412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add317ae2b_0_27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add317ae2b_0_271"/>
          <p:cNvSpPr/>
          <p:nvPr/>
        </p:nvSpPr>
        <p:spPr>
          <a:xfrm>
            <a:off x="-238413" y="41660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Cattle Image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add317ae2b_0_271"/>
          <p:cNvSpPr/>
          <p:nvPr/>
        </p:nvSpPr>
        <p:spPr>
          <a:xfrm>
            <a:off x="3728050" y="2200875"/>
            <a:ext cx="2221200" cy="1767300"/>
          </a:xfrm>
          <a:prstGeom prst="cube">
            <a:avLst>
              <a:gd fmla="val 25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gadd317ae2b_0_271"/>
          <p:cNvGrpSpPr/>
          <p:nvPr/>
        </p:nvGrpSpPr>
        <p:grpSpPr>
          <a:xfrm>
            <a:off x="7004650" y="2094975"/>
            <a:ext cx="1337625" cy="2131500"/>
            <a:chOff x="10299150" y="1494000"/>
            <a:chExt cx="1337625" cy="2131500"/>
          </a:xfrm>
        </p:grpSpPr>
        <p:sp>
          <p:nvSpPr>
            <p:cNvPr id="233" name="Google Shape;233;gadd317ae2b_0_271"/>
            <p:cNvSpPr/>
            <p:nvPr/>
          </p:nvSpPr>
          <p:spPr>
            <a:xfrm>
              <a:off x="10299150" y="14940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add317ae2b_0_271"/>
            <p:cNvSpPr/>
            <p:nvPr/>
          </p:nvSpPr>
          <p:spPr>
            <a:xfrm>
              <a:off x="10299150" y="21036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add317ae2b_0_271"/>
            <p:cNvSpPr/>
            <p:nvPr/>
          </p:nvSpPr>
          <p:spPr>
            <a:xfrm>
              <a:off x="10299150" y="27132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add317ae2b_0_271"/>
            <p:cNvSpPr/>
            <p:nvPr/>
          </p:nvSpPr>
          <p:spPr>
            <a:xfrm>
              <a:off x="10832550" y="24084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add317ae2b_0_271"/>
            <p:cNvSpPr/>
            <p:nvPr/>
          </p:nvSpPr>
          <p:spPr>
            <a:xfrm>
              <a:off x="10832550" y="2941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add317ae2b_0_271"/>
            <p:cNvSpPr/>
            <p:nvPr/>
          </p:nvSpPr>
          <p:spPr>
            <a:xfrm>
              <a:off x="10832550" y="1798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add317ae2b_0_271"/>
            <p:cNvSpPr/>
            <p:nvPr/>
          </p:nvSpPr>
          <p:spPr>
            <a:xfrm>
              <a:off x="11361075" y="2718275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add317ae2b_0_271"/>
            <p:cNvSpPr/>
            <p:nvPr/>
          </p:nvSpPr>
          <p:spPr>
            <a:xfrm>
              <a:off x="11361075" y="20253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add317ae2b_0_271"/>
            <p:cNvSpPr/>
            <p:nvPr/>
          </p:nvSpPr>
          <p:spPr>
            <a:xfrm>
              <a:off x="10299150" y="3322800"/>
              <a:ext cx="275700" cy="302700"/>
            </a:xfrm>
            <a:prstGeom prst="ellipse">
              <a:avLst/>
            </a:prstGeom>
            <a:solidFill>
              <a:srgbClr val="001E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gadd317ae2b_0_271"/>
            <p:cNvCxnSpPr>
              <a:stCxn id="233" idx="5"/>
              <a:endCxn id="238" idx="2"/>
            </p:cNvCxnSpPr>
            <p:nvPr/>
          </p:nvCxnSpPr>
          <p:spPr>
            <a:xfrm>
              <a:off x="10534475" y="1752371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gadd317ae2b_0_271"/>
            <p:cNvCxnSpPr>
              <a:stCxn id="234" idx="6"/>
              <a:endCxn id="236" idx="1"/>
            </p:cNvCxnSpPr>
            <p:nvPr/>
          </p:nvCxnSpPr>
          <p:spPr>
            <a:xfrm>
              <a:off x="10574850" y="2254950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gadd317ae2b_0_271"/>
            <p:cNvCxnSpPr>
              <a:stCxn id="235" idx="6"/>
              <a:endCxn id="237" idx="2"/>
            </p:cNvCxnSpPr>
            <p:nvPr/>
          </p:nvCxnSpPr>
          <p:spPr>
            <a:xfrm>
              <a:off x="10574850" y="2864550"/>
              <a:ext cx="257700" cy="228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gadd317ae2b_0_271"/>
            <p:cNvCxnSpPr>
              <a:stCxn id="241" idx="7"/>
              <a:endCxn id="237" idx="3"/>
            </p:cNvCxnSpPr>
            <p:nvPr/>
          </p:nvCxnSpPr>
          <p:spPr>
            <a:xfrm flipH="1" rot="10800000">
              <a:off x="10534475" y="3200029"/>
              <a:ext cx="338400" cy="1671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gadd317ae2b_0_271"/>
            <p:cNvCxnSpPr>
              <a:stCxn id="235" idx="7"/>
              <a:endCxn id="236" idx="2"/>
            </p:cNvCxnSpPr>
            <p:nvPr/>
          </p:nvCxnSpPr>
          <p:spPr>
            <a:xfrm flipH="1" rot="10800000">
              <a:off x="10534475" y="2559829"/>
              <a:ext cx="298200" cy="1977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gadd317ae2b_0_271"/>
            <p:cNvCxnSpPr>
              <a:stCxn id="234" idx="7"/>
              <a:endCxn id="238" idx="3"/>
            </p:cNvCxnSpPr>
            <p:nvPr/>
          </p:nvCxnSpPr>
          <p:spPr>
            <a:xfrm flipH="1" rot="10800000">
              <a:off x="10534475" y="2057029"/>
              <a:ext cx="338400" cy="909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gadd317ae2b_0_271"/>
            <p:cNvCxnSpPr>
              <a:stCxn id="236" idx="7"/>
              <a:endCxn id="240" idx="2"/>
            </p:cNvCxnSpPr>
            <p:nvPr/>
          </p:nvCxnSpPr>
          <p:spPr>
            <a:xfrm flipH="1" rot="10800000">
              <a:off x="11067875" y="2176729"/>
              <a:ext cx="293100" cy="2760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gadd317ae2b_0_271"/>
            <p:cNvCxnSpPr>
              <a:stCxn id="238" idx="5"/>
              <a:endCxn id="239" idx="1"/>
            </p:cNvCxnSpPr>
            <p:nvPr/>
          </p:nvCxnSpPr>
          <p:spPr>
            <a:xfrm>
              <a:off x="11067875" y="2057171"/>
              <a:ext cx="333600" cy="7053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gadd317ae2b_0_271"/>
            <p:cNvCxnSpPr>
              <a:stCxn id="237" idx="6"/>
              <a:endCxn id="239" idx="2"/>
            </p:cNvCxnSpPr>
            <p:nvPr/>
          </p:nvCxnSpPr>
          <p:spPr>
            <a:xfrm flipH="1" rot="10800000">
              <a:off x="11108250" y="2869650"/>
              <a:ext cx="252900" cy="2235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gadd317ae2b_0_271"/>
            <p:cNvCxnSpPr>
              <a:stCxn id="236" idx="6"/>
              <a:endCxn id="239" idx="1"/>
            </p:cNvCxnSpPr>
            <p:nvPr/>
          </p:nvCxnSpPr>
          <p:spPr>
            <a:xfrm>
              <a:off x="11108250" y="2559750"/>
              <a:ext cx="293100" cy="2028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gadd317ae2b_0_271"/>
            <p:cNvCxnSpPr>
              <a:stCxn id="237" idx="7"/>
              <a:endCxn id="240" idx="3"/>
            </p:cNvCxnSpPr>
            <p:nvPr/>
          </p:nvCxnSpPr>
          <p:spPr>
            <a:xfrm flipH="1" rot="10800000">
              <a:off x="11067875" y="2283529"/>
              <a:ext cx="333600" cy="702600"/>
            </a:xfrm>
            <a:prstGeom prst="straightConnector1">
              <a:avLst/>
            </a:prstGeom>
            <a:noFill/>
            <a:ln cap="flat" cmpd="sng" w="19050">
              <a:solidFill>
                <a:srgbClr val="001E3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53" name="Google Shape;253;gadd317ae2b_0_271"/>
          <p:cNvSpPr/>
          <p:nvPr/>
        </p:nvSpPr>
        <p:spPr>
          <a:xfrm>
            <a:off x="2925087" y="41062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??? Compression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Algorithm 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add317ae2b_0_271"/>
          <p:cNvSpPr/>
          <p:nvPr/>
        </p:nvSpPr>
        <p:spPr>
          <a:xfrm>
            <a:off x="58206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b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gadd317ae2b_0_271"/>
          <p:cNvCxnSpPr/>
          <p:nvPr/>
        </p:nvCxnSpPr>
        <p:spPr>
          <a:xfrm>
            <a:off x="2654800" y="3164688"/>
            <a:ext cx="1027800" cy="219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gadd317ae2b_0_271"/>
          <p:cNvCxnSpPr/>
          <p:nvPr/>
        </p:nvCxnSpPr>
        <p:spPr>
          <a:xfrm flipH="1" rot="10800000">
            <a:off x="6017350" y="3229238"/>
            <a:ext cx="834900" cy="9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gadd317ae2b_0_271"/>
          <p:cNvCxnSpPr/>
          <p:nvPr/>
        </p:nvCxnSpPr>
        <p:spPr>
          <a:xfrm flipH="1" rot="10800000">
            <a:off x="8493075" y="3229250"/>
            <a:ext cx="834900" cy="9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58" name="Google Shape;258;gadd317ae2b_0_2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100" y="2455703"/>
            <a:ext cx="2114699" cy="1407598"/>
          </a:xfrm>
          <a:prstGeom prst="rect">
            <a:avLst/>
          </a:prstGeom>
          <a:noFill/>
          <a:ln cap="flat" cmpd="sng" w="38100">
            <a:solidFill>
              <a:srgbClr val="001E3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gadd317ae2b_0_271"/>
          <p:cNvSpPr/>
          <p:nvPr/>
        </p:nvSpPr>
        <p:spPr>
          <a:xfrm>
            <a:off x="9297200" y="2262500"/>
            <a:ext cx="2480700" cy="1702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001E3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AADB"/>
                </a:solidFill>
                <a:latin typeface="Arial"/>
                <a:ea typeface="Arial"/>
                <a:cs typeface="Arial"/>
                <a:sym typeface="Arial"/>
              </a:rPr>
              <a:t>Is sick</a:t>
            </a:r>
            <a:endParaRPr b="1" i="0" sz="2100" u="none" cap="none" strike="noStrike">
              <a:solidFill>
                <a:srgbClr val="00AA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add317ae2b_0_271"/>
          <p:cNvSpPr/>
          <p:nvPr/>
        </p:nvSpPr>
        <p:spPr>
          <a:xfrm>
            <a:off x="8411487" y="4258675"/>
            <a:ext cx="35445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1E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add317ae2b_0_271"/>
          <p:cNvSpPr/>
          <p:nvPr/>
        </p:nvSpPr>
        <p:spPr>
          <a:xfrm>
            <a:off x="4902375" y="5294125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Please, include the name of your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compression algorithms here</a:t>
            </a:r>
            <a:endParaRPr b="0" i="1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add317ae2b_0_271"/>
          <p:cNvSpPr/>
          <p:nvPr/>
        </p:nvSpPr>
        <p:spPr>
          <a:xfrm>
            <a:off x="3880450" y="4946974"/>
            <a:ext cx="1027782" cy="4248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63" name="Google Shape;263;gadd317ae2b_0_27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"/>
          <p:cNvSpPr/>
          <p:nvPr/>
        </p:nvSpPr>
        <p:spPr>
          <a:xfrm>
            <a:off x="265324" y="376925"/>
            <a:ext cx="48639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Compression Algorithm Design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/>
          <p:nvPr/>
        </p:nvSpPr>
        <p:spPr>
          <a:xfrm>
            <a:off x="162000" y="5278080"/>
            <a:ext cx="6307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Image compression algorithm for animal-health automatic classification (</a:t>
            </a:r>
            <a:r>
              <a:rPr b="0" i="1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In this semester, one could be LZS, Huffman, LZ77, LZ78…  please choose</a:t>
            </a: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"/>
          <p:cNvSpPr/>
          <p:nvPr/>
        </p:nvSpPr>
        <p:spPr>
          <a:xfrm flipH="1" rot="10800000">
            <a:off x="2829600" y="195259"/>
            <a:ext cx="838566" cy="2309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2" name="Google Shape;272;p3"/>
          <p:cNvSpPr/>
          <p:nvPr/>
        </p:nvSpPr>
        <p:spPr>
          <a:xfrm>
            <a:off x="3356280" y="-444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pixelated like mine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"/>
          <p:cNvSpPr/>
          <p:nvPr/>
        </p:nvSpPr>
        <p:spPr>
          <a:xfrm flipH="1" rot="10800000">
            <a:off x="4495000" y="1171452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5" name="Google Shape;275;p3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"/>
          <p:cNvSpPr/>
          <p:nvPr/>
        </p:nvSpPr>
        <p:spPr>
          <a:xfrm>
            <a:off x="4386257" y="5813271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7" name="Google Shape;277;p3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problem of animal health in precision livestock farming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"/>
          <p:cNvSpPr/>
          <p:nvPr/>
        </p:nvSpPr>
        <p:spPr>
          <a:xfrm>
            <a:off x="10589366" y="753258"/>
            <a:ext cx="110592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79" name="Google Shape;279;p3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"/>
          <p:cNvSpPr/>
          <p:nvPr/>
        </p:nvSpPr>
        <p:spPr>
          <a:xfrm>
            <a:off x="8229600" y="124200"/>
            <a:ext cx="211464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13750" y="2039935"/>
            <a:ext cx="3498750" cy="262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03828" y="1551401"/>
            <a:ext cx="3425400" cy="355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"/>
          <p:cNvSpPr/>
          <p:nvPr/>
        </p:nvSpPr>
        <p:spPr>
          <a:xfrm flipH="1">
            <a:off x="10058881" y="4146423"/>
            <a:ext cx="671004" cy="9589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84" name="Google Shape;284;p3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add317ae2b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add317ae2b_0_11"/>
          <p:cNvSpPr/>
          <p:nvPr/>
        </p:nvSpPr>
        <p:spPr>
          <a:xfrm>
            <a:off x="265329" y="376925"/>
            <a:ext cx="5056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Compression Algorithm Design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add317ae2b_0_11"/>
          <p:cNvSpPr/>
          <p:nvPr/>
        </p:nvSpPr>
        <p:spPr>
          <a:xfrm flipH="1" rot="10800000">
            <a:off x="2829600" y="195259"/>
            <a:ext cx="838566" cy="2309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2" name="Google Shape;292;gadd317ae2b_0_11"/>
          <p:cNvSpPr/>
          <p:nvPr/>
        </p:nvSpPr>
        <p:spPr>
          <a:xfrm>
            <a:off x="3356280" y="318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add317ae2b_0_11"/>
          <p:cNvSpPr/>
          <p:nvPr/>
        </p:nvSpPr>
        <p:spPr>
          <a:xfrm>
            <a:off x="4875120" y="630156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figures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add317ae2b_0_11"/>
          <p:cNvSpPr/>
          <p:nvPr/>
        </p:nvSpPr>
        <p:spPr>
          <a:xfrm>
            <a:off x="4386257" y="5813271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5" name="Google Shape;295;gadd317ae2b_0_11"/>
          <p:cNvSpPr/>
          <p:nvPr/>
        </p:nvSpPr>
        <p:spPr>
          <a:xfrm>
            <a:off x="10589366" y="753258"/>
            <a:ext cx="110592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6" name="Google Shape;296;gadd317ae2b_0_11"/>
          <p:cNvSpPr/>
          <p:nvPr/>
        </p:nvSpPr>
        <p:spPr>
          <a:xfrm>
            <a:off x="9558000" y="108324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these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Colors for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figures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add317ae2b_0_11"/>
          <p:cNvSpPr/>
          <p:nvPr/>
        </p:nvSpPr>
        <p:spPr>
          <a:xfrm>
            <a:off x="8229600" y="124200"/>
            <a:ext cx="21147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second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gadd317ae2b_0_11"/>
          <p:cNvPicPr preferRelativeResize="0"/>
          <p:nvPr/>
        </p:nvPicPr>
        <p:blipFill rotWithShape="1">
          <a:blip r:embed="rId4">
            <a:alphaModFix/>
          </a:blip>
          <a:srcRect b="10609" l="20780" r="24434" t="29780"/>
          <a:stretch/>
        </p:blipFill>
        <p:spPr>
          <a:xfrm>
            <a:off x="227200" y="1537375"/>
            <a:ext cx="6679651" cy="4088051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add317ae2b_0_11"/>
          <p:cNvSpPr/>
          <p:nvPr/>
        </p:nvSpPr>
        <p:spPr>
          <a:xfrm>
            <a:off x="60063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 vectorized figures to 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algorithm you designed, so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They are not pixelated like mine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add317ae2b_0_11"/>
          <p:cNvSpPr/>
          <p:nvPr/>
        </p:nvSpPr>
        <p:spPr>
          <a:xfrm flipH="1" rot="10800000">
            <a:off x="6618875" y="1643402"/>
            <a:ext cx="671004" cy="5754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1" name="Google Shape;301;gadd317ae2b_0_1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problem of animal health in precision livestock farming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gadd317ae2b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65776" y="2201588"/>
            <a:ext cx="3909226" cy="26143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add317ae2b_0_11"/>
          <p:cNvSpPr/>
          <p:nvPr/>
        </p:nvSpPr>
        <p:spPr>
          <a:xfrm flipH="1">
            <a:off x="10058881" y="4146423"/>
            <a:ext cx="671004" cy="95898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4" name="Google Shape;304;gadd317ae2b_0_1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Compression Algorithm Complexity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"/>
          <p:cNvSpPr/>
          <p:nvPr/>
        </p:nvSpPr>
        <p:spPr>
          <a:xfrm>
            <a:off x="584640" y="4173120"/>
            <a:ext cx="5027400" cy="94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and memory complexity of the (In this semester, one could be LZS, LZ77, LZ78, Huffman…  please choose) algorithm. Please explain what do N and M mean in this problem. PLEASE DO IT!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13" name="Google Shape;313;p5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5"/>
          <p:cNvSpPr/>
          <p:nvPr/>
        </p:nvSpPr>
        <p:spPr>
          <a:xfrm flipH="1" rot="10800000">
            <a:off x="4567200" y="11746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16" name="Google Shape;316;p5"/>
          <p:cNvSpPr/>
          <p:nvPr/>
        </p:nvSpPr>
        <p:spPr>
          <a:xfrm>
            <a:off x="3437640" y="5208480"/>
            <a:ext cx="293256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3209055" y="500160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18" name="Google Shape;318;p5"/>
          <p:cNvSpPr/>
          <p:nvPr/>
        </p:nvSpPr>
        <p:spPr>
          <a:xfrm>
            <a:off x="8034840" y="5145480"/>
            <a:ext cx="293256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problem of animal health in precision  livestock farming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5"/>
          <p:cNvSpPr/>
          <p:nvPr/>
        </p:nvSpPr>
        <p:spPr>
          <a:xfrm>
            <a:off x="7257944" y="4937746"/>
            <a:ext cx="602262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graphicFrame>
        <p:nvGraphicFramePr>
          <p:cNvPr id="320" name="Google Shape;320;p5"/>
          <p:cNvGraphicFramePr/>
          <p:nvPr/>
        </p:nvGraphicFramePr>
        <p:xfrm>
          <a:off x="547920" y="19562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{FA2CD82E-F633-4812-9D9F-E737A043AFBA}</a:tableStyleId>
              </a:tblPr>
              <a:tblGrid>
                <a:gridCol w="1837575"/>
                <a:gridCol w="1545725"/>
                <a:gridCol w="1692350"/>
              </a:tblGrid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Time Complexity</a:t>
                      </a:r>
                      <a:endParaRPr b="0" sz="18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accent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Complexity</a:t>
                      </a:r>
                      <a:endParaRPr b="0" sz="1800" u="none" cap="none" strike="noStrike">
                        <a:solidFill>
                          <a:schemeClr val="accent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Image compression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b="0" baseline="3000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*M*2</a:t>
                      </a:r>
                      <a:r>
                        <a:rPr b="0" baseline="3000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O(N*M*2</a:t>
                      </a:r>
                      <a:r>
                        <a:rPr b="0" baseline="3000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</a:rPr>
                        <a:t>Image decompression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O(N*M)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O(1)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1E33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5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4550" y="1723472"/>
            <a:ext cx="4662476" cy="3018952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5"/>
          <p:cNvSpPr/>
          <p:nvPr/>
        </p:nvSpPr>
        <p:spPr>
          <a:xfrm>
            <a:off x="542040" y="60466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Use superindices to represent the exponents. DO NOT use the ^ symbol</a:t>
            </a:r>
            <a:endParaRPr b="0" i="0" sz="1400" u="none" cap="none" strike="noStrike">
              <a:solidFill>
                <a:srgbClr val="ED7D3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"/>
          <p:cNvSpPr/>
          <p:nvPr/>
        </p:nvSpPr>
        <p:spPr>
          <a:xfrm flipH="1">
            <a:off x="2316012" y="5188024"/>
            <a:ext cx="518778" cy="65529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ED7D31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80" cy="68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9"/>
          <p:cNvSpPr/>
          <p:nvPr/>
        </p:nvSpPr>
        <p:spPr>
          <a:xfrm>
            <a:off x="265320" y="376920"/>
            <a:ext cx="540216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Time and Memory Consumption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9"/>
          <p:cNvSpPr/>
          <p:nvPr/>
        </p:nvSpPr>
        <p:spPr>
          <a:xfrm flipH="1" rot="10800000">
            <a:off x="4819328" y="514742"/>
            <a:ext cx="826794" cy="457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3" name="Google Shape;333;p9"/>
          <p:cNvSpPr/>
          <p:nvPr/>
        </p:nvSpPr>
        <p:spPr>
          <a:xfrm>
            <a:off x="5276520" y="3366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9"/>
          <p:cNvSpPr/>
          <p:nvPr/>
        </p:nvSpPr>
        <p:spPr>
          <a:xfrm>
            <a:off x="5168160" y="9144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plots in Excel. Do not copy pixelated screenshots from the technical report please!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9"/>
          <p:cNvSpPr/>
          <p:nvPr/>
        </p:nvSpPr>
        <p:spPr>
          <a:xfrm flipH="1" rot="10800000">
            <a:off x="4413925" y="1171478"/>
            <a:ext cx="752058" cy="60787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6" name="Google Shape;336;p9"/>
          <p:cNvSpPr/>
          <p:nvPr/>
        </p:nvSpPr>
        <p:spPr>
          <a:xfrm>
            <a:off x="224928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Time Consumption 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9"/>
          <p:cNvSpPr/>
          <p:nvPr/>
        </p:nvSpPr>
        <p:spPr>
          <a:xfrm>
            <a:off x="8539920" y="5117760"/>
            <a:ext cx="594252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Memory Consumption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8800" y="5105520"/>
            <a:ext cx="526680" cy="52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9"/>
          <p:cNvPicPr preferRelativeResize="0"/>
          <p:nvPr/>
        </p:nvPicPr>
        <p:blipFill rotWithShape="1">
          <a:blip r:embed="rId5">
            <a:alphaModFix/>
          </a:blip>
          <a:srcRect b="25399" l="28222" r="28724" t="24850"/>
          <a:stretch/>
        </p:blipFill>
        <p:spPr>
          <a:xfrm>
            <a:off x="7827120" y="5117760"/>
            <a:ext cx="711720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9"/>
          <p:cNvSpPr/>
          <p:nvPr/>
        </p:nvSpPr>
        <p:spPr>
          <a:xfrm>
            <a:off x="8229600" y="124200"/>
            <a:ext cx="2114640" cy="515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1" name="Google Shape;34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6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8088" y="1837525"/>
            <a:ext cx="57626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9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"/>
          <p:cNvSpPr/>
          <p:nvPr/>
        </p:nvSpPr>
        <p:spPr>
          <a:xfrm>
            <a:off x="5276525" y="5542562"/>
            <a:ext cx="920808" cy="64665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45" name="Google Shape;345;p9"/>
          <p:cNvSpPr/>
          <p:nvPr/>
        </p:nvSpPr>
        <p:spPr>
          <a:xfrm>
            <a:off x="6470298" y="5995475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Please, include measurement units in both X axis and Y axis, for instance, MB, s, KB, minutes...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gadd317ae2b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880" y="0"/>
            <a:ext cx="12196077" cy="6855841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add317ae2b_0_201"/>
          <p:cNvSpPr/>
          <p:nvPr/>
        </p:nvSpPr>
        <p:spPr>
          <a:xfrm>
            <a:off x="265329" y="376925"/>
            <a:ext cx="5883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Average Compression Ratio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add317ae2b_0_201"/>
          <p:cNvSpPr/>
          <p:nvPr/>
        </p:nvSpPr>
        <p:spPr>
          <a:xfrm>
            <a:off x="1041840" y="4096920"/>
            <a:ext cx="50274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Average compression ratio for Healthy Cattle </a:t>
            </a:r>
            <a:b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001E33"/>
                </a:solidFill>
                <a:latin typeface="Arial"/>
                <a:ea typeface="Arial"/>
                <a:cs typeface="Arial"/>
                <a:sym typeface="Arial"/>
              </a:rPr>
              <a:t>and Sick Cattle.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add317ae2b_0_201"/>
          <p:cNvSpPr/>
          <p:nvPr/>
        </p:nvSpPr>
        <p:spPr>
          <a:xfrm flipH="1" rot="10800000">
            <a:off x="3356267" y="269947"/>
            <a:ext cx="1300860" cy="6199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4" name="Google Shape;354;gadd317ae2b_0_201"/>
          <p:cNvSpPr/>
          <p:nvPr/>
        </p:nvSpPr>
        <p:spPr>
          <a:xfrm>
            <a:off x="4149080" y="70200"/>
            <a:ext cx="24027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this title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add317ae2b_0_201"/>
          <p:cNvSpPr/>
          <p:nvPr/>
        </p:nvSpPr>
        <p:spPr>
          <a:xfrm>
            <a:off x="5015760" y="838200"/>
            <a:ext cx="34254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Create the table in Powerpoint. Do not copy pixelated screenshots from the technical report please!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add317ae2b_0_201"/>
          <p:cNvSpPr/>
          <p:nvPr/>
        </p:nvSpPr>
        <p:spPr>
          <a:xfrm flipH="1" rot="10800000">
            <a:off x="4491000" y="1250820"/>
            <a:ext cx="602262" cy="46072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7" name="Google Shape;357;gadd317ae2b_0_201"/>
          <p:cNvSpPr/>
          <p:nvPr/>
        </p:nvSpPr>
        <p:spPr>
          <a:xfrm>
            <a:off x="3437640" y="5208480"/>
            <a:ext cx="2932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Explain the tables in your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own words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add317ae2b_0_201"/>
          <p:cNvSpPr/>
          <p:nvPr/>
        </p:nvSpPr>
        <p:spPr>
          <a:xfrm>
            <a:off x="3356273" y="4733323"/>
            <a:ext cx="455058" cy="729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9" name="Google Shape;359;gadd317ae2b_0_201"/>
          <p:cNvSpPr/>
          <p:nvPr/>
        </p:nvSpPr>
        <p:spPr>
          <a:xfrm>
            <a:off x="8034840" y="5145480"/>
            <a:ext cx="29325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Include a HD picture related to the problem of animal health in precision  livestock farming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gadd317ae2b_0_201"/>
          <p:cNvGraphicFramePr/>
          <p:nvPr/>
        </p:nvGraphicFramePr>
        <p:xfrm>
          <a:off x="1081320" y="18800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{FA2CD82E-F633-4812-9D9F-E737A043AFBA}</a:tableStyleId>
              </a:tblPr>
              <a:tblGrid>
                <a:gridCol w="2037900"/>
                <a:gridCol w="1714225"/>
              </a:tblGrid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1E33"/>
                          </a:solidFill>
                        </a:rPr>
                        <a:t>Compression Ratio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19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E33"/>
                          </a:solidFill>
                        </a:rPr>
                        <a:t>Healthy Cattle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E33"/>
                          </a:solidFill>
                        </a:rPr>
                        <a:t>100 : 1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2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E33"/>
                          </a:solidFill>
                        </a:rPr>
                        <a:t>Sick Cattle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01E33"/>
                          </a:solidFill>
                        </a:rPr>
                        <a:t>98 : 1</a:t>
                      </a:r>
                      <a:endParaRPr b="0" sz="1800" u="none" cap="none" strike="noStrike">
                        <a:solidFill>
                          <a:srgbClr val="001E3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1E3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gadd317ae2b_0_201"/>
          <p:cNvSpPr/>
          <p:nvPr/>
        </p:nvSpPr>
        <p:spPr>
          <a:xfrm>
            <a:off x="8229600" y="124200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Complete this slide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third deliverable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gadd317ae2b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8650" y="1596071"/>
            <a:ext cx="5291826" cy="3514103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gadd317ae2b_0_201"/>
          <p:cNvSpPr/>
          <p:nvPr/>
        </p:nvSpPr>
        <p:spPr>
          <a:xfrm>
            <a:off x="7257944" y="4937746"/>
            <a:ext cx="602262" cy="51586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64" name="Google Shape;364;gadd317ae2b_0_201"/>
          <p:cNvSpPr/>
          <p:nvPr/>
        </p:nvSpPr>
        <p:spPr>
          <a:xfrm>
            <a:off x="548240" y="959495"/>
            <a:ext cx="21147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NOT use red color in the slides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2020-06-26T14:36:07Z</dcterms:created>
  <dc:creator>Referee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