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7"/>
    <p:restoredTop sz="94479"/>
  </p:normalViewPr>
  <p:slideViewPr>
    <p:cSldViewPr snapToGrid="0" snapToObjects="1">
      <p:cViewPr varScale="1">
        <p:scale>
          <a:sx n="101" d="100"/>
          <a:sy n="101" d="100"/>
        </p:scale>
        <p:origin x="-112" y="-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DC498-172C-B84E-81F2-CE997728B55C}" type="datetimeFigureOut">
              <a:rPr lang="en-US" smtClean="0"/>
              <a:t>5/23/17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CAD15-0A0E-7346-BB52-0A7A370CE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25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E6DB5-4739-194C-9481-6E2B21B9589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30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E6DB5-4739-194C-9481-6E2B21B958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6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ED27-75B3-924B-A762-9A1EA3791C12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A2F4-ADCC-4B4B-806B-2ED05B56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ED27-75B3-924B-A762-9A1EA3791C12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A2F4-ADCC-4B4B-806B-2ED05B56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2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ED27-75B3-924B-A762-9A1EA3791C12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A2F4-ADCC-4B4B-806B-2ED05B56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2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ED27-75B3-924B-A762-9A1EA3791C12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A2F4-ADCC-4B4B-806B-2ED05B56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4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ED27-75B3-924B-A762-9A1EA3791C12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A2F4-ADCC-4B4B-806B-2ED05B56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7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ED27-75B3-924B-A762-9A1EA3791C12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A2F4-ADCC-4B4B-806B-2ED05B56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9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ED27-75B3-924B-A762-9A1EA3791C12}" type="datetimeFigureOut">
              <a:rPr lang="en-US" smtClean="0"/>
              <a:t>5/23/17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A2F4-ADCC-4B4B-806B-2ED05B56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3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ED27-75B3-924B-A762-9A1EA3791C12}" type="datetimeFigureOut">
              <a:rPr lang="en-US" smtClean="0"/>
              <a:t>5/23/17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A2F4-ADCC-4B4B-806B-2ED05B56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0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ED27-75B3-924B-A762-9A1EA3791C12}" type="datetimeFigureOut">
              <a:rPr lang="en-US" smtClean="0"/>
              <a:t>5/23/17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A2F4-ADCC-4B4B-806B-2ED05B56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ED27-75B3-924B-A762-9A1EA3791C12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A2F4-ADCC-4B4B-806B-2ED05B56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3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ED27-75B3-924B-A762-9A1EA3791C12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A2F4-ADCC-4B4B-806B-2ED05B56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0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7ED27-75B3-924B-A762-9A1EA3791C12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1A2F4-ADCC-4B4B-806B-2ED05B56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248930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" charset="0"/>
                <a:ea typeface="Times" charset="0"/>
                <a:cs typeface="Times" charset="0"/>
              </a:rPr>
              <a:t>Long Read Mapping and Assembly</a:t>
            </a:r>
          </a:p>
          <a:p>
            <a:pPr algn="ctr"/>
            <a:endParaRPr lang="en-US" dirty="0">
              <a:latin typeface="Times" charset="0"/>
              <a:ea typeface="Times" charset="0"/>
              <a:cs typeface="Times" charset="0"/>
            </a:endParaRPr>
          </a:p>
          <a:p>
            <a:pPr algn="ctr"/>
            <a:r>
              <a:rPr lang="en-US" sz="2000" dirty="0">
                <a:solidFill>
                  <a:srgbClr val="65737E"/>
                </a:solidFill>
                <a:latin typeface="Times" charset="0"/>
                <a:ea typeface="Times" charset="0"/>
                <a:cs typeface="Times" charset="0"/>
              </a:rPr>
              <a:t>Hamid-Reza </a:t>
            </a:r>
            <a:r>
              <a:rPr lang="en-US" sz="2000" dirty="0" err="1" smtClean="0">
                <a:solidFill>
                  <a:srgbClr val="65737E"/>
                </a:solidFill>
                <a:latin typeface="Times" charset="0"/>
                <a:ea typeface="Times" charset="0"/>
                <a:cs typeface="Times" charset="0"/>
              </a:rPr>
              <a:t>Chitsaz</a:t>
            </a:r>
            <a:r>
              <a:rPr lang="en-US" sz="2000" dirty="0" smtClean="0">
                <a:solidFill>
                  <a:srgbClr val="65737E"/>
                </a:solidFill>
                <a:latin typeface="Times" charset="0"/>
                <a:ea typeface="Times" charset="0"/>
                <a:cs typeface="Times" charset="0"/>
              </a:rPr>
              <a:t>, Eric Davis</a:t>
            </a:r>
            <a:r>
              <a:rPr lang="en-US" sz="2000" dirty="0">
                <a:solidFill>
                  <a:srgbClr val="65737E"/>
                </a:solidFill>
                <a:latin typeface="Times" charset="0"/>
                <a:ea typeface="Times" charset="0"/>
                <a:cs typeface="Times" charset="0"/>
              </a:rPr>
              <a:t>, Chris </a:t>
            </a:r>
            <a:r>
              <a:rPr lang="en-US" sz="2000" dirty="0" smtClean="0">
                <a:solidFill>
                  <a:srgbClr val="65737E"/>
                </a:solidFill>
                <a:latin typeface="Times" charset="0"/>
                <a:ea typeface="Times" charset="0"/>
                <a:cs typeface="Times" charset="0"/>
              </a:rPr>
              <a:t>Dean, Patrick </a:t>
            </a:r>
            <a:r>
              <a:rPr lang="en-US" sz="2000" dirty="0" err="1" smtClean="0">
                <a:solidFill>
                  <a:srgbClr val="65737E"/>
                </a:solidFill>
                <a:latin typeface="Times" charset="0"/>
                <a:ea typeface="Times" charset="0"/>
                <a:cs typeface="Times" charset="0"/>
              </a:rPr>
              <a:t>Hagerty</a:t>
            </a:r>
            <a:r>
              <a:rPr lang="en-US" sz="2000" dirty="0" smtClean="0">
                <a:solidFill>
                  <a:srgbClr val="65737E"/>
                </a:solidFill>
                <a:latin typeface="Times" charset="0"/>
                <a:ea typeface="Times" charset="0"/>
                <a:cs typeface="Times" charset="0"/>
              </a:rPr>
              <a:t>, Martin </a:t>
            </a:r>
            <a:r>
              <a:rPr lang="en-US" sz="2000" dirty="0" err="1" smtClean="0">
                <a:solidFill>
                  <a:srgbClr val="65737E"/>
                </a:solidFill>
                <a:latin typeface="Times" charset="0"/>
                <a:ea typeface="Times" charset="0"/>
                <a:cs typeface="Times" charset="0"/>
              </a:rPr>
              <a:t>Norbury</a:t>
            </a:r>
            <a:r>
              <a:rPr lang="en-US" sz="2000" dirty="0" smtClean="0">
                <a:solidFill>
                  <a:srgbClr val="65737E"/>
                </a:solidFill>
                <a:latin typeface="Times" charset="0"/>
                <a:ea typeface="Times" charset="0"/>
                <a:cs typeface="Times" charset="0"/>
              </a:rPr>
              <a:t>, Jeff </a:t>
            </a:r>
            <a:r>
              <a:rPr lang="en-US" sz="2000" dirty="0" err="1" smtClean="0">
                <a:solidFill>
                  <a:srgbClr val="65737E"/>
                </a:solidFill>
                <a:latin typeface="Times" charset="0"/>
                <a:ea typeface="Times" charset="0"/>
                <a:cs typeface="Times" charset="0"/>
              </a:rPr>
              <a:t>Stinemetze</a:t>
            </a:r>
            <a:endParaRPr lang="en-US" sz="2000" dirty="0">
              <a:solidFill>
                <a:srgbClr val="65737E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18274"/>
            <a:ext cx="12192000" cy="457200"/>
          </a:xfrm>
          <a:noFill/>
        </p:spPr>
        <p:txBody>
          <a:bodyPr/>
          <a:lstStyle/>
          <a:p>
            <a:pPr marL="920750" indent="-920750" algn="l"/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						                                   </a:t>
            </a:r>
            <a:r>
              <a:rPr lang="en-US" sz="1600" dirty="0" err="1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Biofrontiers</a:t>
            </a:r>
            <a:r>
              <a:rPr lang="en-US" sz="16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Hackathon:              May</a:t>
            </a:r>
            <a:r>
              <a:rPr lang="en-US" sz="14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:</a:t>
            </a:r>
            <a:r>
              <a:rPr lang="en-US" sz="14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	</a:t>
            </a:r>
          </a:p>
          <a:p>
            <a:pPr algn="l"/>
            <a:r>
              <a:rPr lang="en-US" sz="14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					</a:t>
            </a:r>
            <a:r>
              <a:rPr lang="en-US" sz="14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                                                                                            </a:t>
            </a:r>
            <a:r>
              <a:rPr lang="en-US" sz="1400" b="1" dirty="0" smtClean="0">
                <a:solidFill>
                  <a:srgbClr val="6AA4C2"/>
                </a:solidFill>
                <a:latin typeface="Times" charset="0"/>
                <a:ea typeface="Times" charset="0"/>
                <a:cs typeface="Times" charset="0"/>
              </a:rPr>
              <a:t>CU Boulder                                       2017</a:t>
            </a:r>
            <a:endParaRPr lang="en-US" sz="1400" b="1" dirty="0">
              <a:solidFill>
                <a:srgbClr val="FDCD53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6205605"/>
            <a:ext cx="12161520" cy="0"/>
          </a:xfrm>
          <a:prstGeom prst="line">
            <a:avLst/>
          </a:prstGeom>
          <a:ln w="6350">
            <a:solidFill>
              <a:schemeClr val="tx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38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fast long read comparison algorithm</a:t>
            </a:r>
          </a:p>
          <a:p>
            <a:endParaRPr lang="en-US" dirty="0" smtClean="0"/>
          </a:p>
          <a:p>
            <a:r>
              <a:rPr lang="en-US" dirty="0" smtClean="0"/>
              <a:t>Solves long read alignment, clustering and assembly problems.</a:t>
            </a:r>
          </a:p>
          <a:p>
            <a:pPr lvl="1"/>
            <a:r>
              <a:rPr lang="en-US" dirty="0" smtClean="0"/>
              <a:t>Targeted toward </a:t>
            </a:r>
            <a:r>
              <a:rPr lang="en-US" dirty="0" err="1" smtClean="0"/>
              <a:t>PacBio</a:t>
            </a:r>
            <a:r>
              <a:rPr lang="en-US" dirty="0" smtClean="0"/>
              <a:t> and Oxford </a:t>
            </a:r>
            <a:r>
              <a:rPr lang="en-US" dirty="0" err="1" smtClean="0"/>
              <a:t>Nanopore</a:t>
            </a:r>
            <a:r>
              <a:rPr lang="en-US" dirty="0" smtClean="0"/>
              <a:t> tech.</a:t>
            </a:r>
          </a:p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18274"/>
            <a:ext cx="12192000" cy="457200"/>
          </a:xfrm>
          <a:noFill/>
        </p:spPr>
        <p:txBody>
          <a:bodyPr/>
          <a:lstStyle/>
          <a:p>
            <a:pPr marL="920750" indent="-920750" algn="l"/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						                                   </a:t>
            </a:r>
            <a:r>
              <a:rPr lang="en-US" sz="1600" dirty="0" err="1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Biofrontiers</a:t>
            </a:r>
            <a:r>
              <a:rPr lang="en-US" sz="16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Hackathon:              May</a:t>
            </a:r>
            <a:r>
              <a:rPr lang="en-US" sz="14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:</a:t>
            </a:r>
            <a:r>
              <a:rPr lang="en-US" sz="14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	</a:t>
            </a:r>
          </a:p>
          <a:p>
            <a:pPr algn="l"/>
            <a:r>
              <a:rPr lang="en-US" sz="14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					</a:t>
            </a:r>
            <a:r>
              <a:rPr lang="en-US" sz="14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                                                                                            </a:t>
            </a:r>
            <a:r>
              <a:rPr lang="en-US" sz="1400" b="1" dirty="0" smtClean="0">
                <a:solidFill>
                  <a:srgbClr val="6AA4C2"/>
                </a:solidFill>
                <a:latin typeface="Times" charset="0"/>
                <a:ea typeface="Times" charset="0"/>
                <a:cs typeface="Times" charset="0"/>
              </a:rPr>
              <a:t>CU Boulder                                       2017</a:t>
            </a:r>
            <a:endParaRPr lang="en-US" sz="1400" b="1" dirty="0">
              <a:solidFill>
                <a:srgbClr val="FDCD53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205605"/>
            <a:ext cx="12161520" cy="0"/>
          </a:xfrm>
          <a:prstGeom prst="line">
            <a:avLst/>
          </a:prstGeom>
          <a:ln w="6350">
            <a:solidFill>
              <a:schemeClr val="tx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50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working with sets of </a:t>
            </a:r>
            <a:r>
              <a:rPr lang="en-US" dirty="0" err="1" smtClean="0"/>
              <a:t>kmers</a:t>
            </a:r>
            <a:r>
              <a:rPr lang="en-US" dirty="0" smtClean="0"/>
              <a:t> (</a:t>
            </a:r>
            <a:r>
              <a:rPr lang="en-US" dirty="0" err="1" smtClean="0"/>
              <a:t>Canu</a:t>
            </a:r>
            <a:r>
              <a:rPr lang="en-US" dirty="0" smtClean="0"/>
              <a:t>), we are using k/2-mers and exact distances to all other k/2-mers in a given window.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Using pairs of </a:t>
            </a:r>
            <a:r>
              <a:rPr lang="en-US" dirty="0" err="1" smtClean="0"/>
              <a:t>kmers</a:t>
            </a:r>
            <a:r>
              <a:rPr lang="en-US" dirty="0" smtClean="0"/>
              <a:t> with exact distances, it has been shown that the string can be re-constructed uniquely.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Many tools cut accuracy to gain performance. We hope to improve performance such that we need to not sacrifice accuracy.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18274"/>
            <a:ext cx="12192000" cy="457200"/>
          </a:xfrm>
          <a:noFill/>
        </p:spPr>
        <p:txBody>
          <a:bodyPr/>
          <a:lstStyle/>
          <a:p>
            <a:pPr marL="920750" indent="-920750" algn="l"/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						                                   </a:t>
            </a:r>
            <a:r>
              <a:rPr lang="en-US" sz="1600" dirty="0" err="1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Biofrontiers</a:t>
            </a:r>
            <a:r>
              <a:rPr lang="en-US" sz="16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Hackathon:              May</a:t>
            </a:r>
            <a:r>
              <a:rPr lang="en-US" sz="14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:</a:t>
            </a:r>
            <a:r>
              <a:rPr lang="en-US" sz="14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	</a:t>
            </a:r>
          </a:p>
          <a:p>
            <a:pPr algn="l"/>
            <a:r>
              <a:rPr lang="en-US" sz="14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					</a:t>
            </a:r>
            <a:r>
              <a:rPr lang="en-US" sz="14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                                                                                            </a:t>
            </a:r>
            <a:r>
              <a:rPr lang="en-US" sz="1400" b="1" dirty="0" smtClean="0">
                <a:solidFill>
                  <a:srgbClr val="6AA4C2"/>
                </a:solidFill>
                <a:latin typeface="Times" charset="0"/>
                <a:ea typeface="Times" charset="0"/>
                <a:cs typeface="Times" charset="0"/>
              </a:rPr>
              <a:t>CU Boulder                                       2017</a:t>
            </a:r>
            <a:endParaRPr lang="en-US" sz="1400" b="1" dirty="0">
              <a:solidFill>
                <a:srgbClr val="FDCD53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205605"/>
            <a:ext cx="12161520" cy="0"/>
          </a:xfrm>
          <a:prstGeom prst="line">
            <a:avLst/>
          </a:prstGeom>
          <a:ln w="6350">
            <a:solidFill>
              <a:schemeClr val="tx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25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hashing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step is to calculate pairwise distances between all </a:t>
            </a:r>
            <a:r>
              <a:rPr lang="en-US" dirty="0" err="1" smtClean="0"/>
              <a:t>kmers</a:t>
            </a:r>
            <a:r>
              <a:rPr lang="en-US" dirty="0"/>
              <a:t> </a:t>
            </a:r>
            <a:r>
              <a:rPr lang="en-US" dirty="0" smtClean="0"/>
              <a:t>in a window.</a:t>
            </a:r>
          </a:p>
          <a:p>
            <a:endParaRPr lang="en-US" dirty="0" smtClean="0"/>
          </a:p>
          <a:p>
            <a:r>
              <a:rPr lang="en-US" dirty="0" err="1" smtClean="0"/>
              <a:t>Minhash</a:t>
            </a:r>
            <a:r>
              <a:rPr lang="en-US" dirty="0" smtClean="0"/>
              <a:t> using the binning of distances.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Magically maps information such that 2 close sequence profiles are mapped into a number.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Comparison to reference is therefore random memory access.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18274"/>
            <a:ext cx="12192000" cy="457200"/>
          </a:xfrm>
          <a:noFill/>
        </p:spPr>
        <p:txBody>
          <a:bodyPr/>
          <a:lstStyle/>
          <a:p>
            <a:pPr marL="920750" indent="-920750" algn="l"/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						                                   </a:t>
            </a:r>
            <a:r>
              <a:rPr lang="en-US" sz="1600" dirty="0" err="1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Biofrontiers</a:t>
            </a:r>
            <a:r>
              <a:rPr lang="en-US" sz="16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Hackathon:              May</a:t>
            </a:r>
            <a:r>
              <a:rPr lang="en-US" sz="14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:</a:t>
            </a:r>
            <a:r>
              <a:rPr lang="en-US" sz="14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	</a:t>
            </a:r>
          </a:p>
          <a:p>
            <a:pPr algn="l"/>
            <a:r>
              <a:rPr lang="en-US" sz="14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					</a:t>
            </a:r>
            <a:r>
              <a:rPr lang="en-US" sz="14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                                                                                            </a:t>
            </a:r>
            <a:r>
              <a:rPr lang="en-US" sz="1400" b="1" dirty="0" smtClean="0">
                <a:solidFill>
                  <a:srgbClr val="6AA4C2"/>
                </a:solidFill>
                <a:latin typeface="Times" charset="0"/>
                <a:ea typeface="Times" charset="0"/>
                <a:cs typeface="Times" charset="0"/>
              </a:rPr>
              <a:t>CU Boulder                                       2017</a:t>
            </a:r>
            <a:endParaRPr lang="en-US" sz="1400" b="1" dirty="0">
              <a:solidFill>
                <a:srgbClr val="FDCD53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205605"/>
            <a:ext cx="12161520" cy="0"/>
          </a:xfrm>
          <a:prstGeom prst="line">
            <a:avLst/>
          </a:prstGeom>
          <a:ln w="6350">
            <a:solidFill>
              <a:schemeClr val="tx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37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MinHash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49551" y="2439518"/>
            <a:ext cx="1378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  <a:r>
              <a:rPr lang="en-US" dirty="0"/>
              <a:t>α</a:t>
            </a:r>
            <a:r>
              <a:rPr lang="en-US" baseline="-25000" dirty="0"/>
              <a:t>1,</a:t>
            </a:r>
            <a:r>
              <a:rPr lang="en-US" dirty="0"/>
              <a:t> β</a:t>
            </a:r>
            <a:r>
              <a:rPr lang="en-US" baseline="-25000" dirty="0"/>
              <a:t>1, </a:t>
            </a:r>
            <a:r>
              <a:rPr lang="en-US" dirty="0" smtClean="0"/>
              <a:t>d </a:t>
            </a:r>
            <a:r>
              <a:rPr lang="en-US" dirty="0"/>
              <a:t>&lt; t},</a:t>
            </a:r>
          </a:p>
          <a:p>
            <a:r>
              <a:rPr lang="en-US" dirty="0"/>
              <a:t> </a:t>
            </a:r>
            <a:r>
              <a:rPr lang="is-IS" dirty="0"/>
              <a:t>…		    </a:t>
            </a:r>
            <a:r>
              <a:rPr lang="is-IS" dirty="0" smtClean="0"/>
              <a:t>         </a:t>
            </a:r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61380" y="2967661"/>
            <a:ext cx="1119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Left Bracket 7"/>
          <p:cNvSpPr/>
          <p:nvPr/>
        </p:nvSpPr>
        <p:spPr>
          <a:xfrm>
            <a:off x="1873516" y="2439518"/>
            <a:ext cx="176035" cy="120032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ket 9"/>
          <p:cNvSpPr/>
          <p:nvPr/>
        </p:nvSpPr>
        <p:spPr>
          <a:xfrm>
            <a:off x="3520701" y="2439518"/>
            <a:ext cx="146676" cy="1200329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68853" y="2782995"/>
            <a:ext cx="108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MinHash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21138" y="2409704"/>
            <a:ext cx="917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Integer,</a:t>
            </a:r>
          </a:p>
          <a:p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19" name="Left Bracket 18"/>
          <p:cNvSpPr/>
          <p:nvPr/>
        </p:nvSpPr>
        <p:spPr>
          <a:xfrm>
            <a:off x="5638349" y="2439518"/>
            <a:ext cx="176035" cy="120032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ket 19"/>
          <p:cNvSpPr/>
          <p:nvPr/>
        </p:nvSpPr>
        <p:spPr>
          <a:xfrm>
            <a:off x="6967471" y="2439518"/>
            <a:ext cx="146676" cy="1200329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18274"/>
            <a:ext cx="12192000" cy="457200"/>
          </a:xfrm>
          <a:noFill/>
        </p:spPr>
        <p:txBody>
          <a:bodyPr/>
          <a:lstStyle/>
          <a:p>
            <a:pPr marL="920750" indent="-920750" algn="l"/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						                                   </a:t>
            </a:r>
            <a:r>
              <a:rPr lang="en-US" sz="1600" dirty="0" err="1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Biofrontiers</a:t>
            </a:r>
            <a:r>
              <a:rPr lang="en-US" sz="16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Hackathon:              May</a:t>
            </a:r>
            <a:r>
              <a:rPr lang="en-US" sz="14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:</a:t>
            </a:r>
            <a:r>
              <a:rPr lang="en-US" sz="14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	</a:t>
            </a:r>
          </a:p>
          <a:p>
            <a:pPr algn="l"/>
            <a:r>
              <a:rPr lang="en-US" sz="14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					</a:t>
            </a:r>
            <a:r>
              <a:rPr lang="en-US" sz="14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                                                                                            </a:t>
            </a:r>
            <a:r>
              <a:rPr lang="en-US" sz="1400" b="1" dirty="0" smtClean="0">
                <a:solidFill>
                  <a:srgbClr val="6AA4C2"/>
                </a:solidFill>
                <a:latin typeface="Times" charset="0"/>
                <a:ea typeface="Times" charset="0"/>
                <a:cs typeface="Times" charset="0"/>
              </a:rPr>
              <a:t>CU Boulder                                       2017</a:t>
            </a:r>
            <a:endParaRPr lang="en-US" sz="1400" b="1" dirty="0">
              <a:solidFill>
                <a:srgbClr val="FDCD53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6205605"/>
            <a:ext cx="12161520" cy="0"/>
          </a:xfrm>
          <a:prstGeom prst="line">
            <a:avLst/>
          </a:prstGeom>
          <a:ln w="6350">
            <a:solidFill>
              <a:schemeClr val="tx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430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198</Words>
  <Application>Microsoft Macintosh PowerPoint</Application>
  <PresentationFormat>Custom</PresentationFormat>
  <Paragraphs>40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Motivation</vt:lpstr>
      <vt:lpstr>Approach</vt:lpstr>
      <vt:lpstr>Magic hashing function</vt:lpstr>
      <vt:lpstr>MinHash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Dean,Christopher</dc:creator>
  <cp:lastModifiedBy>Eric Davis</cp:lastModifiedBy>
  <cp:revision>9</cp:revision>
  <dcterms:created xsi:type="dcterms:W3CDTF">2017-05-22T17:44:47Z</dcterms:created>
  <dcterms:modified xsi:type="dcterms:W3CDTF">2017-05-23T18:15:37Z</dcterms:modified>
</cp:coreProperties>
</file>