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2" r:id="rId6"/>
    <p:sldId id="264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77328" autoAdjust="0"/>
  </p:normalViewPr>
  <p:slideViewPr>
    <p:cSldViewPr snapToGrid="0" snapToObjects="1">
      <p:cViewPr varScale="1">
        <p:scale>
          <a:sx n="142" d="100"/>
          <a:sy n="142" d="100"/>
        </p:scale>
        <p:origin x="-23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1682E-036C-F74D-ADA9-561877057809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8515-AD41-154F-96CF-6ABDB662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potentially create another</a:t>
            </a:r>
            <a:r>
              <a:rPr lang="en-US" baseline="0" dirty="0" smtClean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48515-AD41-154F-96CF-6ABDB662E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B93-B545-214E-B5C0-7DD8A9D32D7F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2C62-E4C1-1347-8947-8233D3B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Credit Default </a:t>
            </a:r>
            <a:r>
              <a:rPr lang="en-GB" noProof="0" smtClean="0"/>
              <a:t>Analysis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smtClean="0"/>
              <a:t>Christian de Chenu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7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70" y="633936"/>
            <a:ext cx="8229600" cy="1143000"/>
          </a:xfrm>
        </p:spPr>
        <p:txBody>
          <a:bodyPr/>
          <a:lstStyle/>
          <a:p>
            <a:r>
              <a:rPr lang="en-GB" noProof="0" smtClean="0"/>
              <a:t>The Data Set</a:t>
            </a:r>
            <a:endParaRPr lang="en-GB" noProof="0"/>
          </a:p>
        </p:txBody>
      </p:sp>
      <p:pic>
        <p:nvPicPr>
          <p:cNvPr id="12" name="Content Placeholder 11" descr="Screen Shot 2015-06-21 at 13.09.3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361" b="-131361"/>
          <a:stretch>
            <a:fillRect/>
          </a:stretch>
        </p:blipFill>
        <p:spPr>
          <a:xfrm>
            <a:off x="441664" y="1198486"/>
            <a:ext cx="8229600" cy="4525963"/>
          </a:xfr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58002"/>
              </p:ext>
            </p:extLst>
          </p:nvPr>
        </p:nvGraphicFramePr>
        <p:xfrm>
          <a:off x="332520" y="3753919"/>
          <a:ext cx="8446042" cy="293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9842500" imgH="3416300" progId="Word.Document.12">
                  <p:embed/>
                </p:oleObj>
              </mc:Choice>
              <mc:Fallback>
                <p:oleObj name="Document" r:id="rId4" imgW="9842500" imgH="341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520" y="3753919"/>
                        <a:ext cx="8446042" cy="293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4430" y="1585918"/>
            <a:ext cx="824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150,000 Borrowers (150,000 Training Set, 100,000 Test Set)</a:t>
            </a:r>
          </a:p>
          <a:p>
            <a:r>
              <a:rPr lang="en-US" dirty="0" smtClean="0"/>
              <a:t>10 Independent Variables, 1 Dependent Variable</a:t>
            </a:r>
          </a:p>
          <a:p>
            <a:r>
              <a:rPr lang="en-GB" dirty="0" smtClean="0"/>
              <a:t>Of 150,000 entries in the training set, 10,026 </a:t>
            </a:r>
            <a:r>
              <a:rPr lang="en-GB" dirty="0"/>
              <a:t>are cases of default (6.68%).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smtClean="0"/>
              <a:t>Method 1: Logistic Regression</a:t>
            </a:r>
            <a:br>
              <a:rPr lang="en-GB" noProof="0" smtClean="0"/>
            </a:br>
            <a:r>
              <a:rPr lang="en-GB" noProof="0" smtClean="0"/>
              <a:t>First attempts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0" smtClean="0"/>
              <a:t>Parameters:</a:t>
            </a:r>
          </a:p>
          <a:p>
            <a:r>
              <a:rPr lang="en-GB" noProof="0" smtClean="0"/>
              <a:t>:</a:t>
            </a:r>
          </a:p>
          <a:p>
            <a:r>
              <a:rPr lang="en-GB" noProof="0" smtClean="0"/>
              <a:t>Penalty = L1 or L2.</a:t>
            </a:r>
          </a:p>
          <a:p>
            <a:endParaRPr lang="en-GB" noProof="0" smtClean="0"/>
          </a:p>
          <a:p>
            <a:pPr marL="0" indent="0">
              <a:buNone/>
            </a:pPr>
            <a:r>
              <a:rPr lang="en-GB" noProof="0" smtClean="0"/>
              <a:t>Results: </a:t>
            </a:r>
          </a:p>
          <a:p>
            <a:r>
              <a:rPr lang="en-GB" noProof="0" smtClean="0"/>
              <a:t>circa 0.93 on training set and then circa 0.68 on test set.</a:t>
            </a:r>
          </a:p>
          <a:p>
            <a:r>
              <a:rPr lang="en-GB" noProof="0" smtClean="0"/>
              <a:t>L1 marginally better (0.69 vs 0.68)</a:t>
            </a:r>
          </a:p>
          <a:p>
            <a:endParaRPr lang="en-GB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6" y="2273575"/>
            <a:ext cx="3784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Correlation Matrix</a:t>
            </a:r>
            <a:endParaRPr lang="en-GB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1301" r="-21301"/>
          <a:stretch>
            <a:fillRect/>
          </a:stretch>
        </p:blipFill>
        <p:spPr>
          <a:xfrm>
            <a:off x="-6325" y="1345280"/>
            <a:ext cx="8693125" cy="4780884"/>
          </a:xfrm>
        </p:spPr>
      </p:pic>
    </p:spTree>
    <p:extLst>
      <p:ext uri="{BB962C8B-B14F-4D97-AF65-F5344CB8AC3E}">
        <p14:creationId xmlns:p14="http://schemas.microsoft.com/office/powerpoint/2010/main" val="244544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Method 2: Naïve Bayes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noProof="0" dirty="0" smtClean="0"/>
              <a:t>Training set Confusion Matrix:</a:t>
            </a:r>
          </a:p>
          <a:p>
            <a:pPr marL="0" indent="0">
              <a:buNone/>
            </a:pPr>
            <a:endParaRPr lang="en-GB" noProof="0" dirty="0" smtClean="0"/>
          </a:p>
          <a:p>
            <a:pPr marL="0" indent="0">
              <a:buNone/>
            </a:pPr>
            <a:endParaRPr lang="en-GB" noProof="0" dirty="0" smtClean="0"/>
          </a:p>
          <a:p>
            <a:pPr marL="0" indent="0">
              <a:buNone/>
            </a:pPr>
            <a:r>
              <a:rPr lang="en-GB" noProof="0" dirty="0" smtClean="0"/>
              <a:t>Results: </a:t>
            </a:r>
          </a:p>
          <a:p>
            <a:r>
              <a:rPr lang="en-GB" noProof="0" dirty="0" smtClean="0"/>
              <a:t>Similar to logistic regression</a:t>
            </a:r>
          </a:p>
          <a:p>
            <a:r>
              <a:rPr lang="en-GB" noProof="0" dirty="0" smtClean="0"/>
              <a:t>0.93 on training and 0.69 on test</a:t>
            </a:r>
          </a:p>
          <a:p>
            <a:r>
              <a:rPr lang="en-GB" dirty="0" smtClean="0"/>
              <a:t>A lot of false positives. Model is no better than simply assuming </a:t>
            </a:r>
            <a:r>
              <a:rPr lang="en-GB" noProof="0" dirty="0" err="1" smtClean="0"/>
              <a:t>noone</a:t>
            </a:r>
            <a:r>
              <a:rPr lang="en-GB" noProof="0" dirty="0" smtClean="0"/>
              <a:t> defaults! Score will be about 0.93! (circa 7% wrong)</a:t>
            </a:r>
          </a:p>
          <a:p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97" y="2576730"/>
            <a:ext cx="4419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2207" cy="45580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Already removed N/A</a:t>
            </a:r>
          </a:p>
          <a:p>
            <a:r>
              <a:rPr lang="en-US" dirty="0" smtClean="0"/>
              <a:t>Age &gt; 0</a:t>
            </a:r>
          </a:p>
          <a:p>
            <a:r>
              <a:rPr lang="en-US" dirty="0" smtClean="0"/>
              <a:t>Removed outliers from other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Results:</a:t>
            </a:r>
          </a:p>
          <a:p>
            <a:pPr marL="0" indent="0">
              <a:buNone/>
            </a:pPr>
            <a:r>
              <a:rPr lang="en-US" dirty="0" smtClean="0"/>
              <a:t>Fit </a:t>
            </a:r>
            <a:r>
              <a:rPr lang="en-US" dirty="0"/>
              <a:t>l</a:t>
            </a:r>
            <a:r>
              <a:rPr lang="en-US" dirty="0" smtClean="0"/>
              <a:t>ooks slightly worse on training set, but note there is a big change on number of True Negatives compared to false positives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Much better results on test set</a:t>
            </a:r>
          </a:p>
          <a:p>
            <a:r>
              <a:rPr lang="en-US" dirty="0" smtClean="0"/>
              <a:t>Logistic regression</a:t>
            </a:r>
          </a:p>
          <a:p>
            <a:pPr marL="0" indent="0">
              <a:buNone/>
            </a:pPr>
            <a:r>
              <a:rPr lang="en-US" dirty="0" smtClean="0"/>
              <a:t>	0.68 -&gt; 0.85</a:t>
            </a:r>
          </a:p>
          <a:p>
            <a:r>
              <a:rPr lang="en-US" dirty="0" smtClean="0"/>
              <a:t>Naïve Bayes</a:t>
            </a:r>
          </a:p>
          <a:p>
            <a:pPr marL="0" indent="0">
              <a:buNone/>
            </a:pPr>
            <a:r>
              <a:rPr lang="en-US" dirty="0" smtClean="0"/>
              <a:t>	0.69 -&gt; 0.83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Winning entry on competition was 0.869558. Getting close!</a:t>
            </a:r>
          </a:p>
          <a:p>
            <a:pPr marL="0" indent="0">
              <a:buNone/>
            </a:pPr>
            <a:r>
              <a:rPr lang="en-US" dirty="0" smtClean="0"/>
              <a:t>Next steps? Further consideration of meaning of variables and further cleaning needed.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9" y="3412641"/>
            <a:ext cx="453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How to deal with data codes?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12" y="1417638"/>
            <a:ext cx="8229600" cy="476612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5000" b="0" i="0" noProof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Variable: NumberOfTimes90DaysLate</a:t>
            </a:r>
          </a:p>
          <a:p>
            <a:pPr marL="0" indent="0">
              <a:buNone/>
            </a:pPr>
            <a:endParaRPr lang="en-GB" noProof="0" dirty="0" smtClean="0"/>
          </a:p>
          <a:p>
            <a:pPr marL="0" indent="0">
              <a:buNone/>
            </a:pPr>
            <a:r>
              <a:rPr lang="en-GB" noProof="0" dirty="0" smtClean="0"/>
              <a:t>value       count</a:t>
            </a:r>
          </a:p>
          <a:p>
            <a:pPr marL="0" indent="0">
              <a:buNone/>
            </a:pPr>
            <a:r>
              <a:rPr lang="en-GB" noProof="0" dirty="0" smtClean="0"/>
              <a:t>----------- -----------</a:t>
            </a:r>
          </a:p>
          <a:p>
            <a:pPr marL="0" indent="0">
              <a:buNone/>
            </a:pPr>
            <a:r>
              <a:rPr lang="en-GB" noProof="0" dirty="0" smtClean="0"/>
              <a:t>0           126018</a:t>
            </a:r>
          </a:p>
          <a:p>
            <a:pPr marL="0" indent="0">
              <a:buNone/>
            </a:pPr>
            <a:r>
              <a:rPr lang="en-GB" noProof="0" dirty="0" smtClean="0"/>
              <a:t>1           16033</a:t>
            </a:r>
          </a:p>
          <a:p>
            <a:pPr marL="0" indent="0">
              <a:buNone/>
            </a:pPr>
            <a:r>
              <a:rPr lang="en-GB" noProof="0" dirty="0" smtClean="0"/>
              <a:t>2           4598</a:t>
            </a:r>
          </a:p>
          <a:p>
            <a:pPr marL="0" indent="0">
              <a:buNone/>
            </a:pPr>
            <a:r>
              <a:rPr lang="en-GB" noProof="0" dirty="0" smtClean="0"/>
              <a:t>3           1754</a:t>
            </a:r>
          </a:p>
          <a:p>
            <a:pPr marL="0" indent="0">
              <a:buNone/>
            </a:pPr>
            <a:r>
              <a:rPr lang="en-GB" noProof="0" dirty="0" smtClean="0"/>
              <a:t>4           747</a:t>
            </a:r>
          </a:p>
          <a:p>
            <a:pPr marL="0" indent="0">
              <a:buNone/>
            </a:pPr>
            <a:r>
              <a:rPr lang="en-GB" noProof="0" dirty="0" smtClean="0"/>
              <a:t>5           342</a:t>
            </a:r>
          </a:p>
          <a:p>
            <a:pPr marL="0" indent="0">
              <a:buNone/>
            </a:pPr>
            <a:r>
              <a:rPr lang="en-GB" noProof="0" dirty="0" smtClean="0"/>
              <a:t>98          264</a:t>
            </a:r>
          </a:p>
          <a:p>
            <a:pPr marL="0" indent="0">
              <a:buNone/>
            </a:pPr>
            <a:r>
              <a:rPr lang="en-GB" noProof="0" dirty="0" smtClean="0"/>
              <a:t>6           140</a:t>
            </a:r>
          </a:p>
          <a:p>
            <a:pPr marL="0" indent="0">
              <a:buNone/>
            </a:pPr>
            <a:r>
              <a:rPr lang="en-GB" noProof="0" dirty="0" smtClean="0"/>
              <a:t>7           54</a:t>
            </a:r>
          </a:p>
          <a:p>
            <a:pPr marL="0" indent="0">
              <a:buNone/>
            </a:pPr>
            <a:r>
              <a:rPr lang="en-GB" noProof="0" dirty="0" smtClean="0"/>
              <a:t>8           25</a:t>
            </a:r>
          </a:p>
          <a:p>
            <a:pPr marL="0" indent="0">
              <a:buNone/>
            </a:pPr>
            <a:r>
              <a:rPr lang="en-GB" noProof="0" dirty="0" smtClean="0"/>
              <a:t>9           12</a:t>
            </a:r>
          </a:p>
          <a:p>
            <a:pPr marL="0" indent="0">
              <a:buNone/>
            </a:pPr>
            <a:r>
              <a:rPr lang="en-GB" noProof="0" dirty="0" smtClean="0"/>
              <a:t>96          5</a:t>
            </a:r>
          </a:p>
          <a:p>
            <a:pPr marL="0" indent="0">
              <a:buNone/>
            </a:pPr>
            <a:r>
              <a:rPr lang="en-GB" noProof="0" dirty="0" smtClean="0"/>
              <a:t>10          4</a:t>
            </a:r>
          </a:p>
          <a:p>
            <a:pPr marL="0" indent="0">
              <a:buNone/>
            </a:pPr>
            <a:r>
              <a:rPr lang="en-GB" noProof="0" dirty="0" smtClean="0"/>
              <a:t>12          2</a:t>
            </a:r>
          </a:p>
          <a:p>
            <a:pPr marL="0" indent="0">
              <a:buNone/>
            </a:pPr>
            <a:r>
              <a:rPr lang="en-GB" noProof="0" dirty="0" smtClean="0"/>
              <a:t>11          1</a:t>
            </a:r>
          </a:p>
          <a:p>
            <a:pPr marL="514350" indent="-514350">
              <a:buAutoNum type="arabicPlain" startAt="13"/>
            </a:pPr>
            <a:r>
              <a:rPr lang="en-GB" noProof="0" dirty="0" smtClean="0"/>
              <a:t>1</a:t>
            </a:r>
          </a:p>
          <a:p>
            <a:pPr marL="0" indent="0">
              <a:buNone/>
            </a:pPr>
            <a:endParaRPr lang="en-GB" noProof="0" dirty="0" smtClean="0"/>
          </a:p>
          <a:p>
            <a:pPr marL="0" indent="0">
              <a:buNone/>
            </a:pPr>
            <a:r>
              <a:rPr lang="en-GB" sz="5000" noProof="0" dirty="0" smtClean="0"/>
              <a:t>96, 97 and 98 is a code meaning “others”, “don't know” and “refused to say”.</a:t>
            </a:r>
          </a:p>
          <a:p>
            <a:pPr marL="0" indent="0">
              <a:buNone/>
            </a:pPr>
            <a:r>
              <a:rPr lang="en-GB" sz="5000" dirty="0" smtClean="0"/>
              <a:t>Create Dummy variables for them?  </a:t>
            </a:r>
            <a:endParaRPr lang="en-GB" sz="5000" noProof="0" dirty="0"/>
          </a:p>
        </p:txBody>
      </p:sp>
    </p:spTree>
    <p:extLst>
      <p:ext uri="{BB962C8B-B14F-4D97-AF65-F5344CB8AC3E}">
        <p14:creationId xmlns:p14="http://schemas.microsoft.com/office/powerpoint/2010/main" val="36437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 smtClean="0"/>
              <a:t>Why my scores in cross validation are so different to my scores on the </a:t>
            </a:r>
            <a:r>
              <a:rPr lang="en-GB" noProof="0" dirty="0" err="1" smtClean="0"/>
              <a:t>Kaggle</a:t>
            </a:r>
            <a:r>
              <a:rPr lang="en-GB" noProof="0" dirty="0" smtClean="0"/>
              <a:t> leader board.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noProof="0" dirty="0" smtClean="0"/>
              <a:t>Output for </a:t>
            </a:r>
            <a:r>
              <a:rPr lang="en-GB" sz="1200" noProof="0" dirty="0" err="1" smtClean="0"/>
              <a:t>Kaggle</a:t>
            </a:r>
            <a:r>
              <a:rPr lang="en-GB" sz="1200" noProof="0" dirty="0" smtClean="0"/>
              <a:t> is a probability.</a:t>
            </a:r>
          </a:p>
          <a:p>
            <a:pPr marL="0" indent="0">
              <a:buNone/>
            </a:pPr>
            <a:r>
              <a:rPr lang="en-GB" sz="1200" noProof="0" dirty="0" smtClean="0"/>
              <a:t>This implies the dependent variable on the test set is a probability rather than a binary response.</a:t>
            </a:r>
          </a:p>
        </p:txBody>
      </p:sp>
    </p:spTree>
    <p:extLst>
      <p:ext uri="{BB962C8B-B14F-4D97-AF65-F5344CB8AC3E}">
        <p14:creationId xmlns:p14="http://schemas.microsoft.com/office/powerpoint/2010/main" val="230262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330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Document</vt:lpstr>
      <vt:lpstr>Credit Default Analysis</vt:lpstr>
      <vt:lpstr>The Data Set</vt:lpstr>
      <vt:lpstr>Method 1: Logistic Regression First attempts</vt:lpstr>
      <vt:lpstr>Correlation Matrix</vt:lpstr>
      <vt:lpstr>Method 2: Naïve Bayes</vt:lpstr>
      <vt:lpstr>Cleaning the data</vt:lpstr>
      <vt:lpstr>How to deal with data codes?</vt:lpstr>
      <vt:lpstr>Why my scores in cross validation are so different to my scores on the Kaggle leader board.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Analysis</dc:title>
  <dc:creator>christian de chenu</dc:creator>
  <cp:lastModifiedBy>christian de chenu</cp:lastModifiedBy>
  <cp:revision>21</cp:revision>
  <dcterms:created xsi:type="dcterms:W3CDTF">2015-06-21T11:39:38Z</dcterms:created>
  <dcterms:modified xsi:type="dcterms:W3CDTF">2015-07-12T22:39:00Z</dcterms:modified>
</cp:coreProperties>
</file>