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62" r:id="rId23"/>
    <p:sldId id="284" r:id="rId24"/>
    <p:sldId id="265" r:id="rId25"/>
    <p:sldId id="290" r:id="rId26"/>
    <p:sldId id="285" r:id="rId27"/>
    <p:sldId id="294" r:id="rId28"/>
    <p:sldId id="286" r:id="rId29"/>
    <p:sldId id="287" r:id="rId30"/>
    <p:sldId id="292" r:id="rId31"/>
    <p:sldId id="293" r:id="rId32"/>
    <p:sldId id="289" r:id="rId33"/>
    <p:sldId id="288" r:id="rId34"/>
    <p:sldId id="291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nsole.eu-gb.bluemix.ne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mantsch/IoTBluemixTutorialPhone" TargetMode="External"/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ebastianmantsch/IoTBluemixTutorialN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3665" y="2631996"/>
            <a:ext cx="8058430" cy="10776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17" y="1816073"/>
            <a:ext cx="1653125" cy="6116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4" y="3082081"/>
            <a:ext cx="1744450" cy="23094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02501" y="2753690"/>
            <a:ext cx="20345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latin typeface="Helvetica" panose="020B0604020202020204" pitchFamily="34" charset="0"/>
                <a:cs typeface="Helvetica" panose="020B0604020202020204" pitchFamily="34" charset="0"/>
              </a:rPr>
              <a:t>IoTBluemixTutorialNode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1184" y="2753690"/>
            <a:ext cx="21210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latin typeface="Helvetica" panose="020B0604020202020204" pitchFamily="34" charset="0"/>
                <a:cs typeface="Helvetica" panose="020B0604020202020204" pitchFamily="34" charset="0"/>
              </a:rPr>
              <a:t>IoTBluemixTutorialPhone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9" y="3030690"/>
            <a:ext cx="635740" cy="56466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33664" y="3937532"/>
            <a:ext cx="8058431" cy="10776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>
            <a:off x="1319121" y="43172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29137" y="4109385"/>
            <a:ext cx="25987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4506464"/>
            <a:ext cx="1394148" cy="31406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40789" y="4109385"/>
            <a:ext cx="12618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8" y="4386384"/>
            <a:ext cx="593877" cy="5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8665486" y="2631995"/>
            <a:ext cx="358904" cy="1077686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4562880" y="3709682"/>
            <a:ext cx="1" cy="22784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482" y="1923391"/>
            <a:ext cx="103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67" y="3043142"/>
            <a:ext cx="531113" cy="5311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0"/>
            <a:ext cx="602482" cy="401654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95576" y="2631995"/>
            <a:ext cx="358904" cy="1077686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sp>
        <p:nvSpPr>
          <p:cNvPr id="28" name="Inhaltsplatzhalter 2"/>
          <p:cNvSpPr txBox="1">
            <a:spLocks/>
          </p:cNvSpPr>
          <p:nvPr/>
        </p:nvSpPr>
        <p:spPr>
          <a:xfrm>
            <a:off x="619529" y="5525312"/>
            <a:ext cx="7886700" cy="963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instances of a cloud foundry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applications may point to same services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28650" y="365127"/>
            <a:ext cx="7886700" cy="67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 smtClean="0"/>
              <a:t>Application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Landscape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8654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MQTT Topic 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starts with </a:t>
            </a:r>
            <a:r>
              <a:rPr lang="en-US" i="1" dirty="0" smtClean="0"/>
              <a:t>iot-2</a:t>
            </a:r>
          </a:p>
          <a:p>
            <a:pPr marL="0" indent="0">
              <a:buNone/>
            </a:pPr>
            <a:r>
              <a:rPr lang="en-US" dirty="0" smtClean="0"/>
              <a:t>	iot-2/type</a:t>
            </a:r>
            <a:r>
              <a:rPr lang="en-US" dirty="0"/>
              <a:t>/</a:t>
            </a:r>
            <a:r>
              <a:rPr lang="en-US" i="1" dirty="0"/>
              <a:t>&lt;type-id&gt;</a:t>
            </a:r>
            <a:r>
              <a:rPr lang="en-US" dirty="0"/>
              <a:t>/id/</a:t>
            </a:r>
            <a:r>
              <a:rPr lang="en-US" i="1" dirty="0"/>
              <a:t>&lt;device-id&gt;</a:t>
            </a:r>
            <a:r>
              <a:rPr lang="en-US" dirty="0"/>
              <a:t>/</a:t>
            </a:r>
            <a:r>
              <a:rPr lang="en-US" dirty="0" err="1"/>
              <a:t>evt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event-id&gt;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  <a:r>
              <a:rPr lang="en-US" i="1" dirty="0"/>
              <a:t>&lt;format-id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de-DE" dirty="0" smtClean="0"/>
              <a:t>	iot-2/type/</a:t>
            </a:r>
            <a:r>
              <a:rPr lang="de-DE" dirty="0" err="1" smtClean="0"/>
              <a:t>iotphone</a:t>
            </a:r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testDevice</a:t>
            </a:r>
            <a:r>
              <a:rPr lang="de-DE" dirty="0" smtClean="0"/>
              <a:t>/</a:t>
            </a:r>
            <a:r>
              <a:rPr lang="de-DE" dirty="0" err="1" smtClean="0"/>
              <a:t>evt</a:t>
            </a:r>
            <a:r>
              <a:rPr lang="de-DE" dirty="0" smtClean="0"/>
              <a:t>/</a:t>
            </a:r>
            <a:r>
              <a:rPr lang="de-DE" dirty="0" err="1" smtClean="0"/>
              <a:t>sensorData</a:t>
            </a:r>
            <a:r>
              <a:rPr lang="de-DE" dirty="0" smtClean="0"/>
              <a:t>/</a:t>
            </a:r>
            <a:r>
              <a:rPr lang="de-DE" dirty="0" err="1" smtClean="0"/>
              <a:t>fmt</a:t>
            </a:r>
            <a:r>
              <a:rPr lang="de-DE" dirty="0" smtClean="0"/>
              <a:t>/</a:t>
            </a:r>
            <a:r>
              <a:rPr lang="de-DE" dirty="0" err="1" smtClean="0"/>
              <a:t>json</a:t>
            </a:r>
            <a:endParaRPr lang="de-DE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2" y="2973151"/>
            <a:ext cx="2305050" cy="2971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10299" y="5923637"/>
            <a:ext cx="274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MQTT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610003" y="3802118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 smtClean="0">
                <a:solidFill>
                  <a:schemeClr val="tx1"/>
                </a:solidFill>
                <a:latin typeface="+mj-lt"/>
              </a:rPr>
              <a:t>any</a:t>
            </a:r>
            <a:endParaRPr lang="de-DE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626164" y="4001294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10002" y="4001294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 smtClean="0">
                <a:solidFill>
                  <a:schemeClr val="tx1"/>
                </a:solidFill>
                <a:latin typeface="+mj-lt"/>
              </a:rPr>
              <a:t>any</a:t>
            </a:r>
            <a:endParaRPr lang="de-DE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9475"/>
          </a:xfrm>
        </p:spPr>
        <p:txBody>
          <a:bodyPr/>
          <a:lstStyle/>
          <a:p>
            <a:r>
              <a:rPr lang="en-US" i="1" dirty="0"/>
              <a:t>Node</a:t>
            </a:r>
            <a:r>
              <a:rPr lang="en-US" dirty="0"/>
              <a:t>-</a:t>
            </a:r>
            <a:r>
              <a:rPr lang="en-US" i="1" dirty="0"/>
              <a:t>RED</a:t>
            </a:r>
            <a:r>
              <a:rPr lang="en-US" dirty="0"/>
              <a:t> is a </a:t>
            </a:r>
            <a:r>
              <a:rPr lang="en-US" dirty="0" smtClean="0"/>
              <a:t>node.js based tool </a:t>
            </a:r>
            <a:r>
              <a:rPr lang="en-US" dirty="0"/>
              <a:t>for wiring together hardware devices, APIs and online services in new and interesting ways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Node-RED home: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nodered.org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r>
              <a:rPr lang="de-DE" dirty="0" smtClean="0"/>
              <a:t> </a:t>
            </a:r>
            <a:r>
              <a:rPr lang="de-DE" dirty="0" err="1" smtClean="0"/>
              <a:t>Node-RED</a:t>
            </a:r>
            <a:r>
              <a:rPr lang="de-DE" dirty="0" smtClean="0"/>
              <a:t> as rapid development tool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3604532"/>
            <a:ext cx="8067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63485"/>
          </a:xfrm>
        </p:spPr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URL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login</a:t>
            </a:r>
            <a:r>
              <a:rPr lang="de-DE" sz="2800" dirty="0" smtClean="0"/>
              <a:t> in EU / UK Zone</a:t>
            </a:r>
            <a:endParaRPr lang="de-DE" sz="2800" dirty="0"/>
          </a:p>
          <a:p>
            <a:r>
              <a:rPr lang="de-DE" sz="2800" dirty="0">
                <a:hlinkClick r:id="rId2"/>
              </a:rPr>
              <a:t>https://console.eu-gb.bluemix.net</a:t>
            </a:r>
            <a:r>
              <a:rPr lang="de-DE" sz="2800" dirty="0" smtClean="0">
                <a:hlinkClick r:id="rId2"/>
              </a:rPr>
              <a:t>/</a:t>
            </a: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54811" b="62638"/>
          <a:stretch/>
        </p:blipFill>
        <p:spPr>
          <a:xfrm>
            <a:off x="1015650" y="3521126"/>
            <a:ext cx="7923990" cy="279255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80430" y="3399839"/>
            <a:ext cx="1910687" cy="818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01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Phone App</a:t>
            </a:r>
            <a:br>
              <a:rPr lang="en-US" dirty="0" smtClean="0"/>
            </a:br>
            <a:r>
              <a:rPr lang="en-US" dirty="0" smtClean="0"/>
              <a:t>Acquire Data and Display</a:t>
            </a:r>
            <a:endParaRPr lang="en-US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628650" y="4356152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39" y="4837916"/>
            <a:ext cx="2445103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9642" y="3514278"/>
            <a:ext cx="1765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Access URL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8650" y="1732864"/>
            <a:ext cx="559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Login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Bluemix</a:t>
            </a:r>
            <a:r>
              <a:rPr lang="de-DE" sz="2400" dirty="0" smtClean="0"/>
              <a:t>, </a:t>
            </a:r>
            <a:r>
              <a:rPr lang="de-DE" sz="2400" dirty="0" err="1" smtClean="0"/>
              <a:t>copy</a:t>
            </a:r>
            <a:r>
              <a:rPr lang="de-DE" sz="2400" dirty="0" smtClean="0"/>
              <a:t> URL (w/o https), …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804781" y="5290260"/>
            <a:ext cx="30846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580975" y="4837916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36" y="2481474"/>
            <a:ext cx="4640725" cy="24152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917150" y="5373273"/>
            <a:ext cx="294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MQTT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6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Centric</a:t>
            </a:r>
            <a:r>
              <a:rPr lang="de-DE" dirty="0" smtClean="0"/>
              <a:t> Analytics</a:t>
            </a:r>
            <a:br>
              <a:rPr lang="de-DE" dirty="0" smtClean="0"/>
            </a:b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2746"/>
            <a:ext cx="8158582" cy="4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Centric</a:t>
            </a:r>
            <a:r>
              <a:rPr lang="de-DE" dirty="0" smtClean="0"/>
              <a:t> </a:t>
            </a:r>
            <a:r>
              <a:rPr lang="de-DE" dirty="0"/>
              <a:t>Analytics</a:t>
            </a:r>
            <a:br>
              <a:rPr lang="de-DE" dirty="0"/>
            </a:br>
            <a:r>
              <a:rPr lang="de-DE" dirty="0" err="1" smtClean="0"/>
              <a:t>Alerts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77" t="280" r="16317" b="-280"/>
          <a:stretch/>
        </p:blipFill>
        <p:spPr>
          <a:xfrm>
            <a:off x="745716" y="1690689"/>
            <a:ext cx="7652568" cy="48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7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4026093" y="2632387"/>
            <a:ext cx="5445454" cy="2621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-RED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8948"/>
          </a:xfrm>
        </p:spPr>
        <p:txBody>
          <a:bodyPr>
            <a:normAutofit/>
          </a:bodyPr>
          <a:lstStyle/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composer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rapid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,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Connect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(REST </a:t>
            </a:r>
            <a:r>
              <a:rPr lang="de-DE" dirty="0" err="1" smtClean="0"/>
              <a:t>based</a:t>
            </a:r>
            <a:r>
              <a:rPr lang="de-DE" dirty="0" smtClean="0"/>
              <a:t>)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, e.g. Twitter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207375" y="3622674"/>
            <a:ext cx="307975" cy="7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207375" y="3702049"/>
            <a:ext cx="247651" cy="8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07375" y="4564372"/>
            <a:ext cx="307975" cy="7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207375" y="4643747"/>
            <a:ext cx="247651" cy="8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20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Node</a:t>
            </a:r>
            <a:r>
              <a:rPr lang="de-DE" dirty="0" smtClean="0"/>
              <a:t>-RED App </a:t>
            </a:r>
            <a:r>
              <a:rPr lang="de-DE" dirty="0" err="1" smtClean="0"/>
              <a:t>from</a:t>
            </a:r>
            <a:r>
              <a:rPr lang="de-DE" dirty="0" smtClean="0"/>
              <a:t> Dashboard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" y="1690689"/>
            <a:ext cx="9118369" cy="47510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86603" y="5759355"/>
            <a:ext cx="8420669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34012"/>
            <a:ext cx="8410575" cy="533456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90364" y="5527343"/>
            <a:ext cx="3357349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48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0" y="1027907"/>
            <a:ext cx="9798452" cy="471656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95381" y="2826958"/>
            <a:ext cx="605632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495382" y="2961894"/>
            <a:ext cx="496094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04907" y="4465258"/>
            <a:ext cx="605632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504908" y="4600194"/>
            <a:ext cx="496094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trial account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bit.ly/iotbluemix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Deploy example apps 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Phone </a:t>
            </a:r>
            <a:r>
              <a:rPr lang="en-US" dirty="0">
                <a:hlinkClick r:id="rId3"/>
              </a:rPr>
              <a:t>Sensor </a:t>
            </a:r>
            <a:r>
              <a:rPr lang="en-US" dirty="0" smtClean="0">
                <a:hlinkClick r:id="rId3"/>
              </a:rPr>
              <a:t>Repository</a:t>
            </a:r>
            <a:endParaRPr lang="en-US" dirty="0" smtClean="0"/>
          </a:p>
          <a:p>
            <a:pPr lvl="1"/>
            <a:r>
              <a:rPr lang="en-US" dirty="0" err="1">
                <a:hlinkClick r:id="rId4"/>
              </a:rPr>
              <a:t>NodeRED</a:t>
            </a:r>
            <a:r>
              <a:rPr lang="en-US" dirty="0">
                <a:hlinkClick r:id="rId4"/>
              </a:rPr>
              <a:t> 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eploy to Blue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0" y="4147427"/>
            <a:ext cx="2682925" cy="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Bildschirmpräsentation (4:3)</PresentationFormat>
  <Paragraphs>198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Frutiger LT Com 45 Light</vt:lpstr>
      <vt:lpstr>Helvetica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Bluemix Intro</vt:lpstr>
      <vt:lpstr>PowerPoint-Präsentation</vt:lpstr>
      <vt:lpstr>Bluemix MQTT Topic Specification</vt:lpstr>
      <vt:lpstr>Node-RED</vt:lpstr>
      <vt:lpstr>Example Applications</vt:lpstr>
      <vt:lpstr>Login</vt:lpstr>
      <vt:lpstr>Bluemix Phone App Acquire Data and Display</vt:lpstr>
      <vt:lpstr>Device Centric Analytics Working with Data</vt:lpstr>
      <vt:lpstr>Rule Centric Analytics Alerts using Data</vt:lpstr>
      <vt:lpstr>Node-RED App</vt:lpstr>
      <vt:lpstr>Access Node-RED App from Dashboard</vt:lpstr>
      <vt:lpstr>Launch Node-RED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Christian Decker</cp:lastModifiedBy>
  <cp:revision>57</cp:revision>
  <dcterms:created xsi:type="dcterms:W3CDTF">2016-11-03T09:27:46Z</dcterms:created>
  <dcterms:modified xsi:type="dcterms:W3CDTF">2016-11-08T09:10:44Z</dcterms:modified>
</cp:coreProperties>
</file>