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2" r:id="rId3"/>
    <p:sldId id="274" r:id="rId4"/>
    <p:sldId id="273" r:id="rId5"/>
    <p:sldId id="276" r:id="rId6"/>
    <p:sldId id="277" r:id="rId7"/>
    <p:sldId id="257" r:id="rId8"/>
    <p:sldId id="259" r:id="rId9"/>
    <p:sldId id="258" r:id="rId10"/>
    <p:sldId id="261" r:id="rId11"/>
    <p:sldId id="260" r:id="rId12"/>
    <p:sldId id="267" r:id="rId13"/>
    <p:sldId id="278" r:id="rId14"/>
    <p:sldId id="269" r:id="rId15"/>
    <p:sldId id="266" r:id="rId16"/>
    <p:sldId id="264" r:id="rId17"/>
    <p:sldId id="279" r:id="rId18"/>
    <p:sldId id="263" r:id="rId19"/>
    <p:sldId id="281" r:id="rId20"/>
    <p:sldId id="282" r:id="rId21"/>
    <p:sldId id="283" r:id="rId22"/>
    <p:sldId id="262" r:id="rId23"/>
    <p:sldId id="284" r:id="rId24"/>
    <p:sldId id="265" r:id="rId25"/>
    <p:sldId id="290" r:id="rId26"/>
    <p:sldId id="285" r:id="rId27"/>
    <p:sldId id="286" r:id="rId28"/>
    <p:sldId id="287" r:id="rId29"/>
    <p:sldId id="292" r:id="rId30"/>
    <p:sldId id="293" r:id="rId31"/>
    <p:sldId id="289" r:id="rId32"/>
    <p:sldId id="288" r:id="rId33"/>
    <p:sldId id="291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82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ED231-94EB-4D0F-AB63-18D70770CB35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6C072-DA28-4C32-8AF1-CE434DDB10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9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>
              <a:latin typeface="Arial" pitchFamily="34" charset="0"/>
              <a:ea typeface="ＭＳ Ｐ明朝"/>
              <a:cs typeface="ＭＳ Ｐ明朝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39424" indent="-284394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37575" indent="-227515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92605" indent="-227515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47635" indent="-227515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0266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5769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12725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67756" indent="-22751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FEE0E4-E1DB-4946-8DDD-B5F655229629}" type="slidenum">
              <a:rPr lang="fr-FR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4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6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5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71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0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75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1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55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1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19D5-16EC-4A09-9072-B458EF7FF37A}" type="datetimeFigureOut">
              <a:rPr lang="de-DE" smtClean="0"/>
              <a:t>07.11.2016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3175-ECF2-4877-8920-2AF5A5937B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7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nodered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mantsch/IoTBluemixTutorialNode" TargetMode="External"/><Relationship Id="rId2" Type="http://schemas.openxmlformats.org/officeDocument/2006/relationships/hyperlink" Target="https://bit.ly/iotbluemi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sebastianmantsch/IoTBluemixTutorialPh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IoT</a:t>
            </a:r>
            <a:r>
              <a:rPr lang="de-DE" dirty="0" smtClean="0"/>
              <a:t> Bluemix Tutorial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Christian Decker, HHZ, Reutlingen University</a:t>
            </a:r>
          </a:p>
          <a:p>
            <a:r>
              <a:rPr lang="de-DE" dirty="0" smtClean="0"/>
              <a:t>Sebastian Mantsch, MHP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04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Everybody has one…They are everywhere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3363"/>
          </a:xfrm>
        </p:spPr>
        <p:txBody>
          <a:bodyPr/>
          <a:lstStyle/>
          <a:p>
            <a:r>
              <a:rPr lang="en-US" dirty="0" smtClean="0"/>
              <a:t>Amazon, Microsoft, IBM, Oracle, …</a:t>
            </a:r>
          </a:p>
          <a:p>
            <a:r>
              <a:rPr lang="en-US" dirty="0" smtClean="0"/>
              <a:t>It is estimated, that there are 100+ platforms out there.</a:t>
            </a:r>
          </a:p>
          <a:p>
            <a:r>
              <a:rPr lang="en-US" dirty="0" smtClean="0"/>
              <a:t>Lists are always incomplete…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800" y="3192462"/>
            <a:ext cx="5254188" cy="29845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09012" y="5746076"/>
            <a:ext cx="28717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://internetofthingswiki.com/top-10-iot-platforms/634/</a:t>
            </a:r>
          </a:p>
        </p:txBody>
      </p:sp>
    </p:spTree>
    <p:extLst>
      <p:ext uri="{BB962C8B-B14F-4D97-AF65-F5344CB8AC3E}">
        <p14:creationId xmlns:p14="http://schemas.microsoft.com/office/powerpoint/2010/main" val="199104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– Core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Device Management</a:t>
            </a:r>
          </a:p>
          <a:p>
            <a:pPr lvl="1"/>
            <a:r>
              <a:rPr lang="en-US" sz="1800" dirty="0" smtClean="0"/>
              <a:t>Device connection and integration, infrastructure operations</a:t>
            </a:r>
          </a:p>
          <a:p>
            <a:pPr lvl="1"/>
            <a:r>
              <a:rPr lang="en-US" sz="1800" dirty="0" smtClean="0"/>
              <a:t>Devices become abstract things; accessible for other systems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Business Rules</a:t>
            </a:r>
          </a:p>
          <a:p>
            <a:pPr lvl="1"/>
            <a:r>
              <a:rPr lang="en-US" sz="1800" dirty="0" smtClean="0"/>
              <a:t>Management and operation of business logic for event handling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Process Engine</a:t>
            </a:r>
          </a:p>
          <a:p>
            <a:pPr lvl="1"/>
            <a:r>
              <a:rPr lang="en-US" sz="1800" dirty="0" smtClean="0"/>
              <a:t>Defines logical process steps of an application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Data Service Integration</a:t>
            </a:r>
          </a:p>
          <a:p>
            <a:pPr lvl="1"/>
            <a:r>
              <a:rPr lang="en-US" sz="1800" dirty="0" smtClean="0"/>
              <a:t>Integration of external services for </a:t>
            </a:r>
            <a:r>
              <a:rPr lang="en-US" sz="1800" dirty="0" err="1" smtClean="0"/>
              <a:t>IoT</a:t>
            </a:r>
            <a:r>
              <a:rPr lang="en-US" sz="1800" dirty="0" smtClean="0"/>
              <a:t> application, e.g. REST based web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57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a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virtualize</a:t>
            </a:r>
            <a:r>
              <a:rPr lang="de-DE" dirty="0" smtClean="0"/>
              <a:t> a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8194" name="Picture 2" descr="https://pixabay.com/static/uploads/photo/2016/03/31/15/21/cloud-1293201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447" y="1224381"/>
            <a:ext cx="2283134" cy="22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ixabay.com/static/uploads/photo/2016/06/09/09/43/smartphone-1445448_640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30" y="4141823"/>
            <a:ext cx="4873151" cy="21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459266" y="4737559"/>
            <a:ext cx="1134172" cy="1013085"/>
            <a:chOff x="662185" y="3683808"/>
            <a:chExt cx="2005032" cy="1792004"/>
          </a:xfrm>
        </p:grpSpPr>
        <p:pic>
          <p:nvPicPr>
            <p:cNvPr id="26628" name="Picture 4" descr="C:\Documents and Settings\bauer\Local Settings\Temporary Internet Files\Content.IE5\F8TSPLVG\MCj04380590000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662185" y="3683808"/>
              <a:ext cx="1792259" cy="1792004"/>
            </a:xfrm>
            <a:prstGeom prst="rect">
              <a:avLst/>
            </a:prstGeom>
            <a:noFill/>
          </p:spPr>
        </p:pic>
        <p:pic>
          <p:nvPicPr>
            <p:cNvPr id="20569" name="Picture 5" descr="C:\Documents and Settings\bauer\Local Settings\Temporary Internet Files\Content.IE5\KVT4AM7G\MCj04338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607104">
              <a:off x="1710673" y="3864227"/>
              <a:ext cx="956402" cy="956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9" name="Can 17"/>
          <p:cNvSpPr>
            <a:spLocks noChangeArrowheads="1"/>
          </p:cNvSpPr>
          <p:nvPr/>
        </p:nvSpPr>
        <p:spPr bwMode="auto">
          <a:xfrm>
            <a:off x="142892" y="2963511"/>
            <a:ext cx="2719029" cy="446116"/>
          </a:xfrm>
          <a:prstGeom prst="can">
            <a:avLst>
              <a:gd name="adj" fmla="val 50000"/>
            </a:avLst>
          </a:prstGeom>
          <a:solidFill>
            <a:srgbClr val="60C0E5"/>
          </a:solidFill>
          <a:ln w="28575" algn="ctr">
            <a:solidFill>
              <a:srgbClr val="1690C3"/>
            </a:solidFill>
            <a:round/>
            <a:headEnd/>
            <a:tailEnd/>
          </a:ln>
        </p:spPr>
        <p:txBody>
          <a:bodyPr wrap="none" lIns="90000" tIns="46800" rIns="90000" bIns="4680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GB" b="1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26640" name="Picture 16" descr="C:\Documents and Settings\bauer\Local Settings\Temporary Internet Files\Content.IE5\F8TSPLVG\MCj0332029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97" y="2124222"/>
            <a:ext cx="1088938" cy="104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" name="Group 164"/>
          <p:cNvGrpSpPr>
            <a:grpSpLocks noChangeAspect="1"/>
          </p:cNvGrpSpPr>
          <p:nvPr/>
        </p:nvGrpSpPr>
        <p:grpSpPr bwMode="auto">
          <a:xfrm>
            <a:off x="2142617" y="2213023"/>
            <a:ext cx="346221" cy="828073"/>
            <a:chOff x="2640" y="1584"/>
            <a:chExt cx="480" cy="1152"/>
          </a:xfrm>
        </p:grpSpPr>
        <p:sp>
          <p:nvSpPr>
            <p:cNvPr id="20544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2640" y="1584"/>
              <a:ext cx="48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5" name="Freeform 168"/>
            <p:cNvSpPr>
              <a:spLocks/>
            </p:cNvSpPr>
            <p:nvPr/>
          </p:nvSpPr>
          <p:spPr bwMode="auto">
            <a:xfrm>
              <a:off x="2676" y="1584"/>
              <a:ext cx="402" cy="1152"/>
            </a:xfrm>
            <a:custGeom>
              <a:avLst/>
              <a:gdLst>
                <a:gd name="T0" fmla="*/ 270 w 402"/>
                <a:gd name="T1" fmla="*/ 98 h 1152"/>
                <a:gd name="T2" fmla="*/ 280 w 402"/>
                <a:gd name="T3" fmla="*/ 120 h 1152"/>
                <a:gd name="T4" fmla="*/ 256 w 402"/>
                <a:gd name="T5" fmla="*/ 164 h 1152"/>
                <a:gd name="T6" fmla="*/ 260 w 402"/>
                <a:gd name="T7" fmla="*/ 216 h 1152"/>
                <a:gd name="T8" fmla="*/ 268 w 402"/>
                <a:gd name="T9" fmla="*/ 222 h 1152"/>
                <a:gd name="T10" fmla="*/ 302 w 402"/>
                <a:gd name="T11" fmla="*/ 226 h 1152"/>
                <a:gd name="T12" fmla="*/ 348 w 402"/>
                <a:gd name="T13" fmla="*/ 270 h 1152"/>
                <a:gd name="T14" fmla="*/ 380 w 402"/>
                <a:gd name="T15" fmla="*/ 308 h 1152"/>
                <a:gd name="T16" fmla="*/ 398 w 402"/>
                <a:gd name="T17" fmla="*/ 302 h 1152"/>
                <a:gd name="T18" fmla="*/ 396 w 402"/>
                <a:gd name="T19" fmla="*/ 338 h 1152"/>
                <a:gd name="T20" fmla="*/ 392 w 402"/>
                <a:gd name="T21" fmla="*/ 404 h 1152"/>
                <a:gd name="T22" fmla="*/ 364 w 402"/>
                <a:gd name="T23" fmla="*/ 506 h 1152"/>
                <a:gd name="T24" fmla="*/ 370 w 402"/>
                <a:gd name="T25" fmla="*/ 572 h 1152"/>
                <a:gd name="T26" fmla="*/ 348 w 402"/>
                <a:gd name="T27" fmla="*/ 618 h 1152"/>
                <a:gd name="T28" fmla="*/ 334 w 402"/>
                <a:gd name="T29" fmla="*/ 688 h 1152"/>
                <a:gd name="T30" fmla="*/ 346 w 402"/>
                <a:gd name="T31" fmla="*/ 806 h 1152"/>
                <a:gd name="T32" fmla="*/ 338 w 402"/>
                <a:gd name="T33" fmla="*/ 822 h 1152"/>
                <a:gd name="T34" fmla="*/ 290 w 402"/>
                <a:gd name="T35" fmla="*/ 828 h 1152"/>
                <a:gd name="T36" fmla="*/ 292 w 402"/>
                <a:gd name="T37" fmla="*/ 898 h 1152"/>
                <a:gd name="T38" fmla="*/ 276 w 402"/>
                <a:gd name="T39" fmla="*/ 966 h 1152"/>
                <a:gd name="T40" fmla="*/ 238 w 402"/>
                <a:gd name="T41" fmla="*/ 1044 h 1152"/>
                <a:gd name="T42" fmla="*/ 242 w 402"/>
                <a:gd name="T43" fmla="*/ 1068 h 1152"/>
                <a:gd name="T44" fmla="*/ 230 w 402"/>
                <a:gd name="T45" fmla="*/ 1102 h 1152"/>
                <a:gd name="T46" fmla="*/ 230 w 402"/>
                <a:gd name="T47" fmla="*/ 1146 h 1152"/>
                <a:gd name="T48" fmla="*/ 198 w 402"/>
                <a:gd name="T49" fmla="*/ 1152 h 1152"/>
                <a:gd name="T50" fmla="*/ 140 w 402"/>
                <a:gd name="T51" fmla="*/ 1134 h 1152"/>
                <a:gd name="T52" fmla="*/ 162 w 402"/>
                <a:gd name="T53" fmla="*/ 1086 h 1152"/>
                <a:gd name="T54" fmla="*/ 170 w 402"/>
                <a:gd name="T55" fmla="*/ 1050 h 1152"/>
                <a:gd name="T56" fmla="*/ 192 w 402"/>
                <a:gd name="T57" fmla="*/ 1006 h 1152"/>
                <a:gd name="T58" fmla="*/ 178 w 402"/>
                <a:gd name="T59" fmla="*/ 966 h 1152"/>
                <a:gd name="T60" fmla="*/ 170 w 402"/>
                <a:gd name="T61" fmla="*/ 930 h 1152"/>
                <a:gd name="T62" fmla="*/ 206 w 402"/>
                <a:gd name="T63" fmla="*/ 870 h 1152"/>
                <a:gd name="T64" fmla="*/ 210 w 402"/>
                <a:gd name="T65" fmla="*/ 850 h 1152"/>
                <a:gd name="T66" fmla="*/ 160 w 402"/>
                <a:gd name="T67" fmla="*/ 832 h 1152"/>
                <a:gd name="T68" fmla="*/ 142 w 402"/>
                <a:gd name="T69" fmla="*/ 812 h 1152"/>
                <a:gd name="T70" fmla="*/ 124 w 402"/>
                <a:gd name="T71" fmla="*/ 698 h 1152"/>
                <a:gd name="T72" fmla="*/ 104 w 402"/>
                <a:gd name="T73" fmla="*/ 642 h 1152"/>
                <a:gd name="T74" fmla="*/ 86 w 402"/>
                <a:gd name="T75" fmla="*/ 602 h 1152"/>
                <a:gd name="T76" fmla="*/ 56 w 402"/>
                <a:gd name="T77" fmla="*/ 476 h 1152"/>
                <a:gd name="T78" fmla="*/ 20 w 402"/>
                <a:gd name="T79" fmla="*/ 480 h 1152"/>
                <a:gd name="T80" fmla="*/ 12 w 402"/>
                <a:gd name="T81" fmla="*/ 442 h 1152"/>
                <a:gd name="T82" fmla="*/ 0 w 402"/>
                <a:gd name="T83" fmla="*/ 416 h 1152"/>
                <a:gd name="T84" fmla="*/ 20 w 402"/>
                <a:gd name="T85" fmla="*/ 356 h 1152"/>
                <a:gd name="T86" fmla="*/ 84 w 402"/>
                <a:gd name="T87" fmla="*/ 242 h 1152"/>
                <a:gd name="T88" fmla="*/ 140 w 402"/>
                <a:gd name="T89" fmla="*/ 222 h 1152"/>
                <a:gd name="T90" fmla="*/ 166 w 402"/>
                <a:gd name="T91" fmla="*/ 208 h 1152"/>
                <a:gd name="T92" fmla="*/ 172 w 402"/>
                <a:gd name="T93" fmla="*/ 188 h 1152"/>
                <a:gd name="T94" fmla="*/ 146 w 402"/>
                <a:gd name="T95" fmla="*/ 168 h 1152"/>
                <a:gd name="T96" fmla="*/ 138 w 402"/>
                <a:gd name="T97" fmla="*/ 124 h 1152"/>
                <a:gd name="T98" fmla="*/ 144 w 402"/>
                <a:gd name="T99" fmla="*/ 82 h 1152"/>
                <a:gd name="T100" fmla="*/ 140 w 402"/>
                <a:gd name="T101" fmla="*/ 66 h 1152"/>
                <a:gd name="T102" fmla="*/ 114 w 402"/>
                <a:gd name="T103" fmla="*/ 44 h 1152"/>
                <a:gd name="T104" fmla="*/ 110 w 402"/>
                <a:gd name="T105" fmla="*/ 30 h 1152"/>
                <a:gd name="T106" fmla="*/ 134 w 402"/>
                <a:gd name="T107" fmla="*/ 32 h 1152"/>
                <a:gd name="T108" fmla="*/ 130 w 402"/>
                <a:gd name="T109" fmla="*/ 0 h 1152"/>
                <a:gd name="T110" fmla="*/ 148 w 402"/>
                <a:gd name="T111" fmla="*/ 14 h 1152"/>
                <a:gd name="T112" fmla="*/ 220 w 402"/>
                <a:gd name="T113" fmla="*/ 0 h 1152"/>
                <a:gd name="T114" fmla="*/ 274 w 402"/>
                <a:gd name="T115" fmla="*/ 42 h 1152"/>
                <a:gd name="T116" fmla="*/ 278 w 402"/>
                <a:gd name="T117" fmla="*/ 64 h 115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02"/>
                <a:gd name="T178" fmla="*/ 0 h 1152"/>
                <a:gd name="T179" fmla="*/ 402 w 402"/>
                <a:gd name="T180" fmla="*/ 1152 h 115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02" h="1152">
                  <a:moveTo>
                    <a:pt x="278" y="64"/>
                  </a:moveTo>
                  <a:lnTo>
                    <a:pt x="278" y="64"/>
                  </a:lnTo>
                  <a:lnTo>
                    <a:pt x="274" y="80"/>
                  </a:lnTo>
                  <a:lnTo>
                    <a:pt x="270" y="98"/>
                  </a:lnTo>
                  <a:lnTo>
                    <a:pt x="276" y="100"/>
                  </a:lnTo>
                  <a:lnTo>
                    <a:pt x="278" y="104"/>
                  </a:lnTo>
                  <a:lnTo>
                    <a:pt x="282" y="112"/>
                  </a:lnTo>
                  <a:lnTo>
                    <a:pt x="280" y="120"/>
                  </a:lnTo>
                  <a:lnTo>
                    <a:pt x="276" y="128"/>
                  </a:lnTo>
                  <a:lnTo>
                    <a:pt x="262" y="150"/>
                  </a:lnTo>
                  <a:lnTo>
                    <a:pt x="258" y="156"/>
                  </a:lnTo>
                  <a:lnTo>
                    <a:pt x="256" y="164"/>
                  </a:lnTo>
                  <a:lnTo>
                    <a:pt x="254" y="182"/>
                  </a:lnTo>
                  <a:lnTo>
                    <a:pt x="256" y="200"/>
                  </a:lnTo>
                  <a:lnTo>
                    <a:pt x="256" y="218"/>
                  </a:lnTo>
                  <a:lnTo>
                    <a:pt x="260" y="216"/>
                  </a:lnTo>
                  <a:lnTo>
                    <a:pt x="262" y="214"/>
                  </a:lnTo>
                  <a:lnTo>
                    <a:pt x="264" y="214"/>
                  </a:lnTo>
                  <a:lnTo>
                    <a:pt x="266" y="220"/>
                  </a:lnTo>
                  <a:lnTo>
                    <a:pt x="268" y="222"/>
                  </a:lnTo>
                  <a:lnTo>
                    <a:pt x="276" y="224"/>
                  </a:lnTo>
                  <a:lnTo>
                    <a:pt x="284" y="226"/>
                  </a:lnTo>
                  <a:lnTo>
                    <a:pt x="290" y="226"/>
                  </a:lnTo>
                  <a:lnTo>
                    <a:pt x="302" y="226"/>
                  </a:lnTo>
                  <a:lnTo>
                    <a:pt x="314" y="228"/>
                  </a:lnTo>
                  <a:lnTo>
                    <a:pt x="324" y="234"/>
                  </a:lnTo>
                  <a:lnTo>
                    <a:pt x="330" y="242"/>
                  </a:lnTo>
                  <a:lnTo>
                    <a:pt x="348" y="270"/>
                  </a:lnTo>
                  <a:lnTo>
                    <a:pt x="360" y="290"/>
                  </a:lnTo>
                  <a:lnTo>
                    <a:pt x="370" y="302"/>
                  </a:lnTo>
                  <a:lnTo>
                    <a:pt x="376" y="306"/>
                  </a:lnTo>
                  <a:lnTo>
                    <a:pt x="380" y="308"/>
                  </a:lnTo>
                  <a:lnTo>
                    <a:pt x="386" y="308"/>
                  </a:lnTo>
                  <a:lnTo>
                    <a:pt x="390" y="308"/>
                  </a:lnTo>
                  <a:lnTo>
                    <a:pt x="396" y="306"/>
                  </a:lnTo>
                  <a:lnTo>
                    <a:pt x="398" y="302"/>
                  </a:lnTo>
                  <a:lnTo>
                    <a:pt x="400" y="308"/>
                  </a:lnTo>
                  <a:lnTo>
                    <a:pt x="402" y="312"/>
                  </a:lnTo>
                  <a:lnTo>
                    <a:pt x="400" y="324"/>
                  </a:lnTo>
                  <a:lnTo>
                    <a:pt x="396" y="338"/>
                  </a:lnTo>
                  <a:lnTo>
                    <a:pt x="394" y="344"/>
                  </a:lnTo>
                  <a:lnTo>
                    <a:pt x="396" y="352"/>
                  </a:lnTo>
                  <a:lnTo>
                    <a:pt x="396" y="368"/>
                  </a:lnTo>
                  <a:lnTo>
                    <a:pt x="392" y="404"/>
                  </a:lnTo>
                  <a:lnTo>
                    <a:pt x="386" y="438"/>
                  </a:lnTo>
                  <a:lnTo>
                    <a:pt x="378" y="470"/>
                  </a:lnTo>
                  <a:lnTo>
                    <a:pt x="366" y="500"/>
                  </a:lnTo>
                  <a:lnTo>
                    <a:pt x="364" y="506"/>
                  </a:lnTo>
                  <a:lnTo>
                    <a:pt x="364" y="512"/>
                  </a:lnTo>
                  <a:lnTo>
                    <a:pt x="366" y="532"/>
                  </a:lnTo>
                  <a:lnTo>
                    <a:pt x="370" y="552"/>
                  </a:lnTo>
                  <a:lnTo>
                    <a:pt x="370" y="572"/>
                  </a:lnTo>
                  <a:lnTo>
                    <a:pt x="362" y="584"/>
                  </a:lnTo>
                  <a:lnTo>
                    <a:pt x="354" y="596"/>
                  </a:lnTo>
                  <a:lnTo>
                    <a:pt x="350" y="612"/>
                  </a:lnTo>
                  <a:lnTo>
                    <a:pt x="348" y="618"/>
                  </a:lnTo>
                  <a:lnTo>
                    <a:pt x="342" y="622"/>
                  </a:lnTo>
                  <a:lnTo>
                    <a:pt x="340" y="644"/>
                  </a:lnTo>
                  <a:lnTo>
                    <a:pt x="336" y="666"/>
                  </a:lnTo>
                  <a:lnTo>
                    <a:pt x="334" y="688"/>
                  </a:lnTo>
                  <a:lnTo>
                    <a:pt x="332" y="710"/>
                  </a:lnTo>
                  <a:lnTo>
                    <a:pt x="340" y="776"/>
                  </a:lnTo>
                  <a:lnTo>
                    <a:pt x="342" y="796"/>
                  </a:lnTo>
                  <a:lnTo>
                    <a:pt x="346" y="806"/>
                  </a:lnTo>
                  <a:lnTo>
                    <a:pt x="350" y="810"/>
                  </a:lnTo>
                  <a:lnTo>
                    <a:pt x="354" y="812"/>
                  </a:lnTo>
                  <a:lnTo>
                    <a:pt x="346" y="818"/>
                  </a:lnTo>
                  <a:lnTo>
                    <a:pt x="338" y="822"/>
                  </a:lnTo>
                  <a:lnTo>
                    <a:pt x="328" y="824"/>
                  </a:lnTo>
                  <a:lnTo>
                    <a:pt x="316" y="824"/>
                  </a:lnTo>
                  <a:lnTo>
                    <a:pt x="296" y="818"/>
                  </a:lnTo>
                  <a:lnTo>
                    <a:pt x="290" y="828"/>
                  </a:lnTo>
                  <a:lnTo>
                    <a:pt x="286" y="838"/>
                  </a:lnTo>
                  <a:lnTo>
                    <a:pt x="286" y="850"/>
                  </a:lnTo>
                  <a:lnTo>
                    <a:pt x="288" y="862"/>
                  </a:lnTo>
                  <a:lnTo>
                    <a:pt x="292" y="886"/>
                  </a:lnTo>
                  <a:lnTo>
                    <a:pt x="292" y="898"/>
                  </a:lnTo>
                  <a:lnTo>
                    <a:pt x="292" y="912"/>
                  </a:lnTo>
                  <a:lnTo>
                    <a:pt x="286" y="938"/>
                  </a:lnTo>
                  <a:lnTo>
                    <a:pt x="282" y="952"/>
                  </a:lnTo>
                  <a:lnTo>
                    <a:pt x="276" y="966"/>
                  </a:lnTo>
                  <a:lnTo>
                    <a:pt x="250" y="1010"/>
                  </a:lnTo>
                  <a:lnTo>
                    <a:pt x="244" y="1026"/>
                  </a:lnTo>
                  <a:lnTo>
                    <a:pt x="240" y="1036"/>
                  </a:lnTo>
                  <a:lnTo>
                    <a:pt x="238" y="1044"/>
                  </a:lnTo>
                  <a:lnTo>
                    <a:pt x="240" y="1050"/>
                  </a:lnTo>
                  <a:lnTo>
                    <a:pt x="240" y="1052"/>
                  </a:lnTo>
                  <a:lnTo>
                    <a:pt x="242" y="1068"/>
                  </a:lnTo>
                  <a:lnTo>
                    <a:pt x="240" y="1076"/>
                  </a:lnTo>
                  <a:lnTo>
                    <a:pt x="236" y="1090"/>
                  </a:lnTo>
                  <a:lnTo>
                    <a:pt x="232" y="1096"/>
                  </a:lnTo>
                  <a:lnTo>
                    <a:pt x="230" y="1102"/>
                  </a:lnTo>
                  <a:lnTo>
                    <a:pt x="228" y="1108"/>
                  </a:lnTo>
                  <a:lnTo>
                    <a:pt x="228" y="1116"/>
                  </a:lnTo>
                  <a:lnTo>
                    <a:pt x="230" y="1130"/>
                  </a:lnTo>
                  <a:lnTo>
                    <a:pt x="230" y="1138"/>
                  </a:lnTo>
                  <a:lnTo>
                    <a:pt x="230" y="1146"/>
                  </a:lnTo>
                  <a:lnTo>
                    <a:pt x="228" y="1148"/>
                  </a:lnTo>
                  <a:lnTo>
                    <a:pt x="224" y="1150"/>
                  </a:lnTo>
                  <a:lnTo>
                    <a:pt x="212" y="1152"/>
                  </a:lnTo>
                  <a:lnTo>
                    <a:pt x="198" y="1152"/>
                  </a:lnTo>
                  <a:lnTo>
                    <a:pt x="182" y="1148"/>
                  </a:lnTo>
                  <a:lnTo>
                    <a:pt x="154" y="1142"/>
                  </a:lnTo>
                  <a:lnTo>
                    <a:pt x="144" y="1136"/>
                  </a:lnTo>
                  <a:lnTo>
                    <a:pt x="140" y="1134"/>
                  </a:lnTo>
                  <a:lnTo>
                    <a:pt x="138" y="1122"/>
                  </a:lnTo>
                  <a:lnTo>
                    <a:pt x="140" y="1114"/>
                  </a:lnTo>
                  <a:lnTo>
                    <a:pt x="144" y="1106"/>
                  </a:lnTo>
                  <a:lnTo>
                    <a:pt x="150" y="1098"/>
                  </a:lnTo>
                  <a:lnTo>
                    <a:pt x="162" y="1086"/>
                  </a:lnTo>
                  <a:lnTo>
                    <a:pt x="164" y="1078"/>
                  </a:lnTo>
                  <a:lnTo>
                    <a:pt x="166" y="1068"/>
                  </a:lnTo>
                  <a:lnTo>
                    <a:pt x="168" y="1060"/>
                  </a:lnTo>
                  <a:lnTo>
                    <a:pt x="170" y="1050"/>
                  </a:lnTo>
                  <a:lnTo>
                    <a:pt x="176" y="1044"/>
                  </a:lnTo>
                  <a:lnTo>
                    <a:pt x="184" y="1038"/>
                  </a:lnTo>
                  <a:lnTo>
                    <a:pt x="188" y="1022"/>
                  </a:lnTo>
                  <a:lnTo>
                    <a:pt x="192" y="1006"/>
                  </a:lnTo>
                  <a:lnTo>
                    <a:pt x="194" y="990"/>
                  </a:lnTo>
                  <a:lnTo>
                    <a:pt x="194" y="974"/>
                  </a:lnTo>
                  <a:lnTo>
                    <a:pt x="186" y="972"/>
                  </a:lnTo>
                  <a:lnTo>
                    <a:pt x="178" y="966"/>
                  </a:lnTo>
                  <a:lnTo>
                    <a:pt x="172" y="960"/>
                  </a:lnTo>
                  <a:lnTo>
                    <a:pt x="168" y="952"/>
                  </a:lnTo>
                  <a:lnTo>
                    <a:pt x="168" y="940"/>
                  </a:lnTo>
                  <a:lnTo>
                    <a:pt x="170" y="930"/>
                  </a:lnTo>
                  <a:lnTo>
                    <a:pt x="174" y="920"/>
                  </a:lnTo>
                  <a:lnTo>
                    <a:pt x="180" y="910"/>
                  </a:lnTo>
                  <a:lnTo>
                    <a:pt x="194" y="890"/>
                  </a:lnTo>
                  <a:lnTo>
                    <a:pt x="202" y="880"/>
                  </a:lnTo>
                  <a:lnTo>
                    <a:pt x="206" y="870"/>
                  </a:lnTo>
                  <a:lnTo>
                    <a:pt x="208" y="866"/>
                  </a:lnTo>
                  <a:lnTo>
                    <a:pt x="208" y="860"/>
                  </a:lnTo>
                  <a:lnTo>
                    <a:pt x="208" y="856"/>
                  </a:lnTo>
                  <a:lnTo>
                    <a:pt x="210" y="850"/>
                  </a:lnTo>
                  <a:lnTo>
                    <a:pt x="198" y="844"/>
                  </a:lnTo>
                  <a:lnTo>
                    <a:pt x="186" y="842"/>
                  </a:lnTo>
                  <a:lnTo>
                    <a:pt x="172" y="838"/>
                  </a:lnTo>
                  <a:lnTo>
                    <a:pt x="160" y="832"/>
                  </a:lnTo>
                  <a:lnTo>
                    <a:pt x="148" y="808"/>
                  </a:lnTo>
                  <a:lnTo>
                    <a:pt x="146" y="808"/>
                  </a:lnTo>
                  <a:lnTo>
                    <a:pt x="142" y="812"/>
                  </a:lnTo>
                  <a:lnTo>
                    <a:pt x="138" y="816"/>
                  </a:lnTo>
                  <a:lnTo>
                    <a:pt x="134" y="818"/>
                  </a:lnTo>
                  <a:lnTo>
                    <a:pt x="124" y="698"/>
                  </a:lnTo>
                  <a:lnTo>
                    <a:pt x="118" y="660"/>
                  </a:lnTo>
                  <a:lnTo>
                    <a:pt x="112" y="634"/>
                  </a:lnTo>
                  <a:lnTo>
                    <a:pt x="108" y="636"/>
                  </a:lnTo>
                  <a:lnTo>
                    <a:pt x="104" y="642"/>
                  </a:lnTo>
                  <a:lnTo>
                    <a:pt x="100" y="644"/>
                  </a:lnTo>
                  <a:lnTo>
                    <a:pt x="98" y="644"/>
                  </a:lnTo>
                  <a:lnTo>
                    <a:pt x="94" y="644"/>
                  </a:lnTo>
                  <a:lnTo>
                    <a:pt x="86" y="602"/>
                  </a:lnTo>
                  <a:lnTo>
                    <a:pt x="86" y="544"/>
                  </a:lnTo>
                  <a:lnTo>
                    <a:pt x="88" y="470"/>
                  </a:lnTo>
                  <a:lnTo>
                    <a:pt x="72" y="474"/>
                  </a:lnTo>
                  <a:lnTo>
                    <a:pt x="56" y="476"/>
                  </a:lnTo>
                  <a:lnTo>
                    <a:pt x="42" y="478"/>
                  </a:lnTo>
                  <a:lnTo>
                    <a:pt x="28" y="482"/>
                  </a:lnTo>
                  <a:lnTo>
                    <a:pt x="22" y="480"/>
                  </a:lnTo>
                  <a:lnTo>
                    <a:pt x="20" y="480"/>
                  </a:lnTo>
                  <a:lnTo>
                    <a:pt x="18" y="476"/>
                  </a:lnTo>
                  <a:lnTo>
                    <a:pt x="14" y="460"/>
                  </a:lnTo>
                  <a:lnTo>
                    <a:pt x="12" y="442"/>
                  </a:lnTo>
                  <a:lnTo>
                    <a:pt x="6" y="440"/>
                  </a:lnTo>
                  <a:lnTo>
                    <a:pt x="2" y="438"/>
                  </a:lnTo>
                  <a:lnTo>
                    <a:pt x="0" y="436"/>
                  </a:lnTo>
                  <a:lnTo>
                    <a:pt x="0" y="416"/>
                  </a:lnTo>
                  <a:lnTo>
                    <a:pt x="2" y="394"/>
                  </a:lnTo>
                  <a:lnTo>
                    <a:pt x="10" y="374"/>
                  </a:lnTo>
                  <a:lnTo>
                    <a:pt x="14" y="364"/>
                  </a:lnTo>
                  <a:lnTo>
                    <a:pt x="20" y="356"/>
                  </a:lnTo>
                  <a:lnTo>
                    <a:pt x="40" y="308"/>
                  </a:lnTo>
                  <a:lnTo>
                    <a:pt x="56" y="272"/>
                  </a:lnTo>
                  <a:lnTo>
                    <a:pt x="68" y="250"/>
                  </a:lnTo>
                  <a:lnTo>
                    <a:pt x="84" y="242"/>
                  </a:lnTo>
                  <a:lnTo>
                    <a:pt x="102" y="236"/>
                  </a:lnTo>
                  <a:lnTo>
                    <a:pt x="118" y="230"/>
                  </a:lnTo>
                  <a:lnTo>
                    <a:pt x="136" y="224"/>
                  </a:lnTo>
                  <a:lnTo>
                    <a:pt x="140" y="222"/>
                  </a:lnTo>
                  <a:lnTo>
                    <a:pt x="146" y="216"/>
                  </a:lnTo>
                  <a:lnTo>
                    <a:pt x="154" y="208"/>
                  </a:lnTo>
                  <a:lnTo>
                    <a:pt x="162" y="210"/>
                  </a:lnTo>
                  <a:lnTo>
                    <a:pt x="166" y="208"/>
                  </a:lnTo>
                  <a:lnTo>
                    <a:pt x="168" y="208"/>
                  </a:lnTo>
                  <a:lnTo>
                    <a:pt x="170" y="204"/>
                  </a:lnTo>
                  <a:lnTo>
                    <a:pt x="172" y="198"/>
                  </a:lnTo>
                  <a:lnTo>
                    <a:pt x="172" y="188"/>
                  </a:lnTo>
                  <a:lnTo>
                    <a:pt x="164" y="184"/>
                  </a:lnTo>
                  <a:lnTo>
                    <a:pt x="156" y="180"/>
                  </a:lnTo>
                  <a:lnTo>
                    <a:pt x="150" y="174"/>
                  </a:lnTo>
                  <a:lnTo>
                    <a:pt x="146" y="168"/>
                  </a:lnTo>
                  <a:lnTo>
                    <a:pt x="142" y="160"/>
                  </a:lnTo>
                  <a:lnTo>
                    <a:pt x="140" y="152"/>
                  </a:lnTo>
                  <a:lnTo>
                    <a:pt x="136" y="136"/>
                  </a:lnTo>
                  <a:lnTo>
                    <a:pt x="138" y="124"/>
                  </a:lnTo>
                  <a:lnTo>
                    <a:pt x="140" y="112"/>
                  </a:lnTo>
                  <a:lnTo>
                    <a:pt x="144" y="94"/>
                  </a:lnTo>
                  <a:lnTo>
                    <a:pt x="144" y="88"/>
                  </a:lnTo>
                  <a:lnTo>
                    <a:pt x="144" y="82"/>
                  </a:lnTo>
                  <a:lnTo>
                    <a:pt x="144" y="78"/>
                  </a:lnTo>
                  <a:lnTo>
                    <a:pt x="144" y="72"/>
                  </a:lnTo>
                  <a:lnTo>
                    <a:pt x="140" y="70"/>
                  </a:lnTo>
                  <a:lnTo>
                    <a:pt x="140" y="66"/>
                  </a:lnTo>
                  <a:lnTo>
                    <a:pt x="140" y="60"/>
                  </a:lnTo>
                  <a:lnTo>
                    <a:pt x="138" y="56"/>
                  </a:lnTo>
                  <a:lnTo>
                    <a:pt x="120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22" y="34"/>
                  </a:lnTo>
                  <a:lnTo>
                    <a:pt x="132" y="32"/>
                  </a:lnTo>
                  <a:lnTo>
                    <a:pt x="134" y="32"/>
                  </a:lnTo>
                  <a:lnTo>
                    <a:pt x="130" y="24"/>
                  </a:lnTo>
                  <a:lnTo>
                    <a:pt x="128" y="16"/>
                  </a:lnTo>
                  <a:lnTo>
                    <a:pt x="128" y="10"/>
                  </a:lnTo>
                  <a:lnTo>
                    <a:pt x="130" y="0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42" y="14"/>
                  </a:lnTo>
                  <a:lnTo>
                    <a:pt x="148" y="14"/>
                  </a:lnTo>
                  <a:lnTo>
                    <a:pt x="188" y="4"/>
                  </a:lnTo>
                  <a:lnTo>
                    <a:pt x="206" y="0"/>
                  </a:lnTo>
                  <a:lnTo>
                    <a:pt x="214" y="0"/>
                  </a:lnTo>
                  <a:lnTo>
                    <a:pt x="220" y="0"/>
                  </a:lnTo>
                  <a:lnTo>
                    <a:pt x="236" y="8"/>
                  </a:lnTo>
                  <a:lnTo>
                    <a:pt x="250" y="18"/>
                  </a:lnTo>
                  <a:lnTo>
                    <a:pt x="264" y="30"/>
                  </a:lnTo>
                  <a:lnTo>
                    <a:pt x="274" y="42"/>
                  </a:lnTo>
                  <a:lnTo>
                    <a:pt x="278" y="52"/>
                  </a:lnTo>
                  <a:lnTo>
                    <a:pt x="280" y="58"/>
                  </a:lnTo>
                  <a:lnTo>
                    <a:pt x="27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6" name="Freeform 169"/>
            <p:cNvSpPr>
              <a:spLocks/>
            </p:cNvSpPr>
            <p:nvPr/>
          </p:nvSpPr>
          <p:spPr bwMode="auto">
            <a:xfrm>
              <a:off x="2802" y="1594"/>
              <a:ext cx="138" cy="40"/>
            </a:xfrm>
            <a:custGeom>
              <a:avLst/>
              <a:gdLst>
                <a:gd name="T0" fmla="*/ 138 w 138"/>
                <a:gd name="T1" fmla="*/ 40 h 40"/>
                <a:gd name="T2" fmla="*/ 138 w 138"/>
                <a:gd name="T3" fmla="*/ 40 h 40"/>
                <a:gd name="T4" fmla="*/ 132 w 138"/>
                <a:gd name="T5" fmla="*/ 36 h 40"/>
                <a:gd name="T6" fmla="*/ 126 w 138"/>
                <a:gd name="T7" fmla="*/ 32 h 40"/>
                <a:gd name="T8" fmla="*/ 112 w 138"/>
                <a:gd name="T9" fmla="*/ 28 h 40"/>
                <a:gd name="T10" fmla="*/ 98 w 138"/>
                <a:gd name="T11" fmla="*/ 26 h 40"/>
                <a:gd name="T12" fmla="*/ 86 w 138"/>
                <a:gd name="T13" fmla="*/ 28 h 40"/>
                <a:gd name="T14" fmla="*/ 66 w 138"/>
                <a:gd name="T15" fmla="*/ 34 h 40"/>
                <a:gd name="T16" fmla="*/ 62 w 138"/>
                <a:gd name="T17" fmla="*/ 36 h 40"/>
                <a:gd name="T18" fmla="*/ 60 w 138"/>
                <a:gd name="T19" fmla="*/ 34 h 40"/>
                <a:gd name="T20" fmla="*/ 60 w 138"/>
                <a:gd name="T21" fmla="*/ 34 h 40"/>
                <a:gd name="T22" fmla="*/ 60 w 138"/>
                <a:gd name="T23" fmla="*/ 34 h 40"/>
                <a:gd name="T24" fmla="*/ 64 w 138"/>
                <a:gd name="T25" fmla="*/ 26 h 40"/>
                <a:gd name="T26" fmla="*/ 66 w 138"/>
                <a:gd name="T27" fmla="*/ 20 h 40"/>
                <a:gd name="T28" fmla="*/ 68 w 138"/>
                <a:gd name="T29" fmla="*/ 16 h 40"/>
                <a:gd name="T30" fmla="*/ 66 w 138"/>
                <a:gd name="T31" fmla="*/ 14 h 40"/>
                <a:gd name="T32" fmla="*/ 66 w 138"/>
                <a:gd name="T33" fmla="*/ 14 h 40"/>
                <a:gd name="T34" fmla="*/ 62 w 138"/>
                <a:gd name="T35" fmla="*/ 20 h 40"/>
                <a:gd name="T36" fmla="*/ 60 w 138"/>
                <a:gd name="T37" fmla="*/ 24 h 40"/>
                <a:gd name="T38" fmla="*/ 56 w 138"/>
                <a:gd name="T39" fmla="*/ 26 h 40"/>
                <a:gd name="T40" fmla="*/ 56 w 138"/>
                <a:gd name="T41" fmla="*/ 26 h 40"/>
                <a:gd name="T42" fmla="*/ 40 w 138"/>
                <a:gd name="T43" fmla="*/ 32 h 40"/>
                <a:gd name="T44" fmla="*/ 28 w 138"/>
                <a:gd name="T45" fmla="*/ 34 h 40"/>
                <a:gd name="T46" fmla="*/ 18 w 138"/>
                <a:gd name="T47" fmla="*/ 36 h 40"/>
                <a:gd name="T48" fmla="*/ 10 w 138"/>
                <a:gd name="T49" fmla="*/ 36 h 40"/>
                <a:gd name="T50" fmla="*/ 2 w 138"/>
                <a:gd name="T51" fmla="*/ 34 h 40"/>
                <a:gd name="T52" fmla="*/ 0 w 138"/>
                <a:gd name="T53" fmla="*/ 32 h 40"/>
                <a:gd name="T54" fmla="*/ 0 w 138"/>
                <a:gd name="T55" fmla="*/ 32 h 40"/>
                <a:gd name="T56" fmla="*/ 12 w 138"/>
                <a:gd name="T57" fmla="*/ 28 h 40"/>
                <a:gd name="T58" fmla="*/ 26 w 138"/>
                <a:gd name="T59" fmla="*/ 24 h 40"/>
                <a:gd name="T60" fmla="*/ 36 w 138"/>
                <a:gd name="T61" fmla="*/ 20 h 40"/>
                <a:gd name="T62" fmla="*/ 38 w 138"/>
                <a:gd name="T63" fmla="*/ 18 h 40"/>
                <a:gd name="T64" fmla="*/ 38 w 138"/>
                <a:gd name="T65" fmla="*/ 14 h 40"/>
                <a:gd name="T66" fmla="*/ 38 w 138"/>
                <a:gd name="T67" fmla="*/ 14 h 40"/>
                <a:gd name="T68" fmla="*/ 34 w 138"/>
                <a:gd name="T69" fmla="*/ 18 h 40"/>
                <a:gd name="T70" fmla="*/ 30 w 138"/>
                <a:gd name="T71" fmla="*/ 20 h 40"/>
                <a:gd name="T72" fmla="*/ 26 w 138"/>
                <a:gd name="T73" fmla="*/ 20 h 40"/>
                <a:gd name="T74" fmla="*/ 22 w 138"/>
                <a:gd name="T75" fmla="*/ 20 h 40"/>
                <a:gd name="T76" fmla="*/ 22 w 138"/>
                <a:gd name="T77" fmla="*/ 20 h 40"/>
                <a:gd name="T78" fmla="*/ 18 w 138"/>
                <a:gd name="T79" fmla="*/ 16 h 40"/>
                <a:gd name="T80" fmla="*/ 16 w 138"/>
                <a:gd name="T81" fmla="*/ 12 h 40"/>
                <a:gd name="T82" fmla="*/ 16 w 138"/>
                <a:gd name="T83" fmla="*/ 12 h 40"/>
                <a:gd name="T84" fmla="*/ 26 w 138"/>
                <a:gd name="T85" fmla="*/ 12 h 40"/>
                <a:gd name="T86" fmla="*/ 38 w 138"/>
                <a:gd name="T87" fmla="*/ 10 h 40"/>
                <a:gd name="T88" fmla="*/ 58 w 138"/>
                <a:gd name="T89" fmla="*/ 4 h 40"/>
                <a:gd name="T90" fmla="*/ 68 w 138"/>
                <a:gd name="T91" fmla="*/ 0 h 40"/>
                <a:gd name="T92" fmla="*/ 80 w 138"/>
                <a:gd name="T93" fmla="*/ 0 h 40"/>
                <a:gd name="T94" fmla="*/ 90 w 138"/>
                <a:gd name="T95" fmla="*/ 0 h 40"/>
                <a:gd name="T96" fmla="*/ 100 w 138"/>
                <a:gd name="T97" fmla="*/ 6 h 40"/>
                <a:gd name="T98" fmla="*/ 100 w 138"/>
                <a:gd name="T99" fmla="*/ 6 h 40"/>
                <a:gd name="T100" fmla="*/ 112 w 138"/>
                <a:gd name="T101" fmla="*/ 10 h 40"/>
                <a:gd name="T102" fmla="*/ 124 w 138"/>
                <a:gd name="T103" fmla="*/ 18 h 40"/>
                <a:gd name="T104" fmla="*/ 130 w 138"/>
                <a:gd name="T105" fmla="*/ 22 h 40"/>
                <a:gd name="T106" fmla="*/ 134 w 138"/>
                <a:gd name="T107" fmla="*/ 26 h 40"/>
                <a:gd name="T108" fmla="*/ 136 w 138"/>
                <a:gd name="T109" fmla="*/ 34 h 40"/>
                <a:gd name="T110" fmla="*/ 138 w 138"/>
                <a:gd name="T111" fmla="*/ 40 h 40"/>
                <a:gd name="T112" fmla="*/ 138 w 138"/>
                <a:gd name="T113" fmla="*/ 40 h 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8"/>
                <a:gd name="T172" fmla="*/ 0 h 40"/>
                <a:gd name="T173" fmla="*/ 138 w 138"/>
                <a:gd name="T174" fmla="*/ 40 h 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8" h="40">
                  <a:moveTo>
                    <a:pt x="138" y="40"/>
                  </a:moveTo>
                  <a:lnTo>
                    <a:pt x="138" y="40"/>
                  </a:lnTo>
                  <a:lnTo>
                    <a:pt x="132" y="36"/>
                  </a:lnTo>
                  <a:lnTo>
                    <a:pt x="126" y="32"/>
                  </a:lnTo>
                  <a:lnTo>
                    <a:pt x="112" y="28"/>
                  </a:lnTo>
                  <a:lnTo>
                    <a:pt x="98" y="26"/>
                  </a:lnTo>
                  <a:lnTo>
                    <a:pt x="86" y="28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60" y="34"/>
                  </a:lnTo>
                  <a:lnTo>
                    <a:pt x="64" y="26"/>
                  </a:lnTo>
                  <a:lnTo>
                    <a:pt x="66" y="20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2" y="20"/>
                  </a:lnTo>
                  <a:lnTo>
                    <a:pt x="60" y="24"/>
                  </a:lnTo>
                  <a:lnTo>
                    <a:pt x="56" y="26"/>
                  </a:lnTo>
                  <a:lnTo>
                    <a:pt x="40" y="32"/>
                  </a:lnTo>
                  <a:lnTo>
                    <a:pt x="28" y="34"/>
                  </a:lnTo>
                  <a:lnTo>
                    <a:pt x="18" y="36"/>
                  </a:lnTo>
                  <a:lnTo>
                    <a:pt x="10" y="36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12" y="28"/>
                  </a:lnTo>
                  <a:lnTo>
                    <a:pt x="26" y="24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30" y="20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18" y="16"/>
                  </a:lnTo>
                  <a:lnTo>
                    <a:pt x="16" y="12"/>
                  </a:lnTo>
                  <a:lnTo>
                    <a:pt x="26" y="12"/>
                  </a:lnTo>
                  <a:lnTo>
                    <a:pt x="38" y="10"/>
                  </a:lnTo>
                  <a:lnTo>
                    <a:pt x="58" y="4"/>
                  </a:lnTo>
                  <a:lnTo>
                    <a:pt x="68" y="0"/>
                  </a:lnTo>
                  <a:lnTo>
                    <a:pt x="80" y="0"/>
                  </a:lnTo>
                  <a:lnTo>
                    <a:pt x="90" y="0"/>
                  </a:lnTo>
                  <a:lnTo>
                    <a:pt x="100" y="6"/>
                  </a:lnTo>
                  <a:lnTo>
                    <a:pt x="112" y="10"/>
                  </a:lnTo>
                  <a:lnTo>
                    <a:pt x="124" y="18"/>
                  </a:lnTo>
                  <a:lnTo>
                    <a:pt x="130" y="22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8" y="4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7" name="Freeform 170"/>
            <p:cNvSpPr>
              <a:spLocks/>
            </p:cNvSpPr>
            <p:nvPr/>
          </p:nvSpPr>
          <p:spPr bwMode="auto">
            <a:xfrm>
              <a:off x="2824" y="1626"/>
              <a:ext cx="122" cy="38"/>
            </a:xfrm>
            <a:custGeom>
              <a:avLst/>
              <a:gdLst>
                <a:gd name="T0" fmla="*/ 0 w 122"/>
                <a:gd name="T1" fmla="*/ 12 h 38"/>
                <a:gd name="T2" fmla="*/ 0 w 122"/>
                <a:gd name="T3" fmla="*/ 12 h 38"/>
                <a:gd name="T4" fmla="*/ 18 w 122"/>
                <a:gd name="T5" fmla="*/ 6 h 38"/>
                <a:gd name="T6" fmla="*/ 34 w 122"/>
                <a:gd name="T7" fmla="*/ 0 h 38"/>
                <a:gd name="T8" fmla="*/ 34 w 122"/>
                <a:gd name="T9" fmla="*/ 0 h 38"/>
                <a:gd name="T10" fmla="*/ 30 w 122"/>
                <a:gd name="T11" fmla="*/ 2 h 38"/>
                <a:gd name="T12" fmla="*/ 26 w 122"/>
                <a:gd name="T13" fmla="*/ 10 h 38"/>
                <a:gd name="T14" fmla="*/ 26 w 122"/>
                <a:gd name="T15" fmla="*/ 10 h 38"/>
                <a:gd name="T16" fmla="*/ 34 w 122"/>
                <a:gd name="T17" fmla="*/ 12 h 38"/>
                <a:gd name="T18" fmla="*/ 42 w 122"/>
                <a:gd name="T19" fmla="*/ 10 h 38"/>
                <a:gd name="T20" fmla="*/ 56 w 122"/>
                <a:gd name="T21" fmla="*/ 6 h 38"/>
                <a:gd name="T22" fmla="*/ 70 w 122"/>
                <a:gd name="T23" fmla="*/ 2 h 38"/>
                <a:gd name="T24" fmla="*/ 78 w 122"/>
                <a:gd name="T25" fmla="*/ 2 h 38"/>
                <a:gd name="T26" fmla="*/ 84 w 122"/>
                <a:gd name="T27" fmla="*/ 4 h 38"/>
                <a:gd name="T28" fmla="*/ 84 w 122"/>
                <a:gd name="T29" fmla="*/ 4 h 38"/>
                <a:gd name="T30" fmla="*/ 96 w 122"/>
                <a:gd name="T31" fmla="*/ 6 h 38"/>
                <a:gd name="T32" fmla="*/ 106 w 122"/>
                <a:gd name="T33" fmla="*/ 10 h 38"/>
                <a:gd name="T34" fmla="*/ 114 w 122"/>
                <a:gd name="T35" fmla="*/ 16 h 38"/>
                <a:gd name="T36" fmla="*/ 122 w 122"/>
                <a:gd name="T37" fmla="*/ 22 h 38"/>
                <a:gd name="T38" fmla="*/ 122 w 122"/>
                <a:gd name="T39" fmla="*/ 22 h 38"/>
                <a:gd name="T40" fmla="*/ 118 w 122"/>
                <a:gd name="T41" fmla="*/ 38 h 38"/>
                <a:gd name="T42" fmla="*/ 118 w 122"/>
                <a:gd name="T43" fmla="*/ 38 h 38"/>
                <a:gd name="T44" fmla="*/ 102 w 122"/>
                <a:gd name="T45" fmla="*/ 28 h 38"/>
                <a:gd name="T46" fmla="*/ 82 w 122"/>
                <a:gd name="T47" fmla="*/ 20 h 38"/>
                <a:gd name="T48" fmla="*/ 60 w 122"/>
                <a:gd name="T49" fmla="*/ 16 h 38"/>
                <a:gd name="T50" fmla="*/ 48 w 122"/>
                <a:gd name="T51" fmla="*/ 16 h 38"/>
                <a:gd name="T52" fmla="*/ 38 w 122"/>
                <a:gd name="T53" fmla="*/ 16 h 38"/>
                <a:gd name="T54" fmla="*/ 0 w 122"/>
                <a:gd name="T55" fmla="*/ 20 h 38"/>
                <a:gd name="T56" fmla="*/ 0 w 122"/>
                <a:gd name="T57" fmla="*/ 12 h 3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2"/>
                <a:gd name="T88" fmla="*/ 0 h 38"/>
                <a:gd name="T89" fmla="*/ 122 w 122"/>
                <a:gd name="T90" fmla="*/ 38 h 3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2" h="38">
                  <a:moveTo>
                    <a:pt x="0" y="12"/>
                  </a:moveTo>
                  <a:lnTo>
                    <a:pt x="0" y="12"/>
                  </a:lnTo>
                  <a:lnTo>
                    <a:pt x="18" y="6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6" y="10"/>
                  </a:lnTo>
                  <a:lnTo>
                    <a:pt x="34" y="12"/>
                  </a:lnTo>
                  <a:lnTo>
                    <a:pt x="42" y="10"/>
                  </a:lnTo>
                  <a:lnTo>
                    <a:pt x="56" y="6"/>
                  </a:lnTo>
                  <a:lnTo>
                    <a:pt x="70" y="2"/>
                  </a:lnTo>
                  <a:lnTo>
                    <a:pt x="78" y="2"/>
                  </a:lnTo>
                  <a:lnTo>
                    <a:pt x="84" y="4"/>
                  </a:lnTo>
                  <a:lnTo>
                    <a:pt x="96" y="6"/>
                  </a:lnTo>
                  <a:lnTo>
                    <a:pt x="106" y="10"/>
                  </a:lnTo>
                  <a:lnTo>
                    <a:pt x="114" y="16"/>
                  </a:lnTo>
                  <a:lnTo>
                    <a:pt x="122" y="22"/>
                  </a:lnTo>
                  <a:lnTo>
                    <a:pt x="118" y="38"/>
                  </a:lnTo>
                  <a:lnTo>
                    <a:pt x="102" y="28"/>
                  </a:lnTo>
                  <a:lnTo>
                    <a:pt x="82" y="20"/>
                  </a:lnTo>
                  <a:lnTo>
                    <a:pt x="60" y="16"/>
                  </a:lnTo>
                  <a:lnTo>
                    <a:pt x="48" y="16"/>
                  </a:lnTo>
                  <a:lnTo>
                    <a:pt x="38" y="16"/>
                  </a:lnTo>
                  <a:lnTo>
                    <a:pt x="0" y="2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8" name="Freeform 171"/>
            <p:cNvSpPr>
              <a:spLocks/>
            </p:cNvSpPr>
            <p:nvPr/>
          </p:nvSpPr>
          <p:spPr bwMode="auto">
            <a:xfrm>
              <a:off x="2926" y="1662"/>
              <a:ext cx="16" cy="24"/>
            </a:xfrm>
            <a:custGeom>
              <a:avLst/>
              <a:gdLst>
                <a:gd name="T0" fmla="*/ 14 w 16"/>
                <a:gd name="T1" fmla="*/ 18 h 24"/>
                <a:gd name="T2" fmla="*/ 14 w 16"/>
                <a:gd name="T3" fmla="*/ 18 h 24"/>
                <a:gd name="T4" fmla="*/ 10 w 16"/>
                <a:gd name="T5" fmla="*/ 20 h 24"/>
                <a:gd name="T6" fmla="*/ 8 w 16"/>
                <a:gd name="T7" fmla="*/ 22 h 24"/>
                <a:gd name="T8" fmla="*/ 6 w 16"/>
                <a:gd name="T9" fmla="*/ 24 h 24"/>
                <a:gd name="T10" fmla="*/ 0 w 16"/>
                <a:gd name="T11" fmla="*/ 0 h 24"/>
                <a:gd name="T12" fmla="*/ 0 w 16"/>
                <a:gd name="T13" fmla="*/ 0 h 24"/>
                <a:gd name="T14" fmla="*/ 10 w 16"/>
                <a:gd name="T15" fmla="*/ 10 h 24"/>
                <a:gd name="T16" fmla="*/ 14 w 16"/>
                <a:gd name="T17" fmla="*/ 16 h 24"/>
                <a:gd name="T18" fmla="*/ 16 w 16"/>
                <a:gd name="T19" fmla="*/ 18 h 24"/>
                <a:gd name="T20" fmla="*/ 14 w 16"/>
                <a:gd name="T21" fmla="*/ 18 h 24"/>
                <a:gd name="T22" fmla="*/ 14 w 16"/>
                <a:gd name="T23" fmla="*/ 18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"/>
                <a:gd name="T37" fmla="*/ 0 h 24"/>
                <a:gd name="T38" fmla="*/ 16 w 16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" h="24">
                  <a:moveTo>
                    <a:pt x="14" y="18"/>
                  </a:moveTo>
                  <a:lnTo>
                    <a:pt x="14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4" y="1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49" name="Freeform 172"/>
            <p:cNvSpPr>
              <a:spLocks/>
            </p:cNvSpPr>
            <p:nvPr/>
          </p:nvSpPr>
          <p:spPr bwMode="auto">
            <a:xfrm>
              <a:off x="2822" y="1650"/>
              <a:ext cx="128" cy="178"/>
            </a:xfrm>
            <a:custGeom>
              <a:avLst/>
              <a:gdLst>
                <a:gd name="T0" fmla="*/ 108 w 128"/>
                <a:gd name="T1" fmla="*/ 50 h 178"/>
                <a:gd name="T2" fmla="*/ 118 w 128"/>
                <a:gd name="T3" fmla="*/ 40 h 178"/>
                <a:gd name="T4" fmla="*/ 126 w 128"/>
                <a:gd name="T5" fmla="*/ 44 h 178"/>
                <a:gd name="T6" fmla="*/ 128 w 128"/>
                <a:gd name="T7" fmla="*/ 50 h 178"/>
                <a:gd name="T8" fmla="*/ 120 w 128"/>
                <a:gd name="T9" fmla="*/ 62 h 178"/>
                <a:gd name="T10" fmla="*/ 110 w 128"/>
                <a:gd name="T11" fmla="*/ 74 h 178"/>
                <a:gd name="T12" fmla="*/ 108 w 128"/>
                <a:gd name="T13" fmla="*/ 80 h 178"/>
                <a:gd name="T14" fmla="*/ 102 w 128"/>
                <a:gd name="T15" fmla="*/ 100 h 178"/>
                <a:gd name="T16" fmla="*/ 100 w 128"/>
                <a:gd name="T17" fmla="*/ 164 h 178"/>
                <a:gd name="T18" fmla="*/ 90 w 128"/>
                <a:gd name="T19" fmla="*/ 172 h 178"/>
                <a:gd name="T20" fmla="*/ 70 w 128"/>
                <a:gd name="T21" fmla="*/ 178 h 178"/>
                <a:gd name="T22" fmla="*/ 58 w 128"/>
                <a:gd name="T23" fmla="*/ 178 h 178"/>
                <a:gd name="T24" fmla="*/ 36 w 128"/>
                <a:gd name="T25" fmla="*/ 170 h 178"/>
                <a:gd name="T26" fmla="*/ 28 w 128"/>
                <a:gd name="T27" fmla="*/ 164 h 178"/>
                <a:gd name="T28" fmla="*/ 36 w 128"/>
                <a:gd name="T29" fmla="*/ 158 h 178"/>
                <a:gd name="T30" fmla="*/ 44 w 128"/>
                <a:gd name="T31" fmla="*/ 128 h 178"/>
                <a:gd name="T32" fmla="*/ 60 w 128"/>
                <a:gd name="T33" fmla="*/ 128 h 178"/>
                <a:gd name="T34" fmla="*/ 82 w 128"/>
                <a:gd name="T35" fmla="*/ 118 h 178"/>
                <a:gd name="T36" fmla="*/ 90 w 128"/>
                <a:gd name="T37" fmla="*/ 108 h 178"/>
                <a:gd name="T38" fmla="*/ 92 w 128"/>
                <a:gd name="T39" fmla="*/ 104 h 178"/>
                <a:gd name="T40" fmla="*/ 90 w 128"/>
                <a:gd name="T41" fmla="*/ 102 h 178"/>
                <a:gd name="T42" fmla="*/ 88 w 128"/>
                <a:gd name="T43" fmla="*/ 108 h 178"/>
                <a:gd name="T44" fmla="*/ 76 w 128"/>
                <a:gd name="T45" fmla="*/ 114 h 178"/>
                <a:gd name="T46" fmla="*/ 58 w 128"/>
                <a:gd name="T47" fmla="*/ 120 h 178"/>
                <a:gd name="T48" fmla="*/ 46 w 128"/>
                <a:gd name="T49" fmla="*/ 120 h 178"/>
                <a:gd name="T50" fmla="*/ 24 w 128"/>
                <a:gd name="T51" fmla="*/ 112 h 178"/>
                <a:gd name="T52" fmla="*/ 14 w 128"/>
                <a:gd name="T53" fmla="*/ 104 h 178"/>
                <a:gd name="T54" fmla="*/ 2 w 128"/>
                <a:gd name="T55" fmla="*/ 82 h 178"/>
                <a:gd name="T56" fmla="*/ 0 w 128"/>
                <a:gd name="T57" fmla="*/ 70 h 178"/>
                <a:gd name="T58" fmla="*/ 2 w 128"/>
                <a:gd name="T59" fmla="*/ 42 h 178"/>
                <a:gd name="T60" fmla="*/ 6 w 128"/>
                <a:gd name="T61" fmla="*/ 32 h 178"/>
                <a:gd name="T62" fmla="*/ 10 w 128"/>
                <a:gd name="T63" fmla="*/ 6 h 178"/>
                <a:gd name="T64" fmla="*/ 14 w 128"/>
                <a:gd name="T65" fmla="*/ 4 h 178"/>
                <a:gd name="T66" fmla="*/ 50 w 128"/>
                <a:gd name="T67" fmla="*/ 0 h 178"/>
                <a:gd name="T68" fmla="*/ 78 w 128"/>
                <a:gd name="T69" fmla="*/ 4 h 178"/>
                <a:gd name="T70" fmla="*/ 100 w 128"/>
                <a:gd name="T71" fmla="*/ 10 h 178"/>
                <a:gd name="T72" fmla="*/ 98 w 128"/>
                <a:gd name="T73" fmla="*/ 22 h 178"/>
                <a:gd name="T74" fmla="*/ 104 w 128"/>
                <a:gd name="T75" fmla="*/ 42 h 178"/>
                <a:gd name="T76" fmla="*/ 108 w 128"/>
                <a:gd name="T77" fmla="*/ 50 h 17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8"/>
                <a:gd name="T118" fmla="*/ 0 h 178"/>
                <a:gd name="T119" fmla="*/ 128 w 128"/>
                <a:gd name="T120" fmla="*/ 178 h 17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8" h="178">
                  <a:moveTo>
                    <a:pt x="108" y="50"/>
                  </a:moveTo>
                  <a:lnTo>
                    <a:pt x="108" y="50"/>
                  </a:lnTo>
                  <a:lnTo>
                    <a:pt x="112" y="42"/>
                  </a:lnTo>
                  <a:lnTo>
                    <a:pt x="118" y="40"/>
                  </a:lnTo>
                  <a:lnTo>
                    <a:pt x="122" y="40"/>
                  </a:lnTo>
                  <a:lnTo>
                    <a:pt x="126" y="44"/>
                  </a:lnTo>
                  <a:lnTo>
                    <a:pt x="128" y="50"/>
                  </a:lnTo>
                  <a:lnTo>
                    <a:pt x="126" y="54"/>
                  </a:lnTo>
                  <a:lnTo>
                    <a:pt x="120" y="62"/>
                  </a:lnTo>
                  <a:lnTo>
                    <a:pt x="114" y="70"/>
                  </a:lnTo>
                  <a:lnTo>
                    <a:pt x="110" y="74"/>
                  </a:lnTo>
                  <a:lnTo>
                    <a:pt x="108" y="80"/>
                  </a:lnTo>
                  <a:lnTo>
                    <a:pt x="104" y="90"/>
                  </a:lnTo>
                  <a:lnTo>
                    <a:pt x="102" y="100"/>
                  </a:lnTo>
                  <a:lnTo>
                    <a:pt x="100" y="122"/>
                  </a:lnTo>
                  <a:lnTo>
                    <a:pt x="100" y="164"/>
                  </a:lnTo>
                  <a:lnTo>
                    <a:pt x="90" y="172"/>
                  </a:lnTo>
                  <a:lnTo>
                    <a:pt x="80" y="178"/>
                  </a:lnTo>
                  <a:lnTo>
                    <a:pt x="70" y="178"/>
                  </a:lnTo>
                  <a:lnTo>
                    <a:pt x="58" y="178"/>
                  </a:lnTo>
                  <a:lnTo>
                    <a:pt x="42" y="172"/>
                  </a:lnTo>
                  <a:lnTo>
                    <a:pt x="36" y="170"/>
                  </a:lnTo>
                  <a:lnTo>
                    <a:pt x="28" y="164"/>
                  </a:lnTo>
                  <a:lnTo>
                    <a:pt x="32" y="162"/>
                  </a:lnTo>
                  <a:lnTo>
                    <a:pt x="36" y="158"/>
                  </a:lnTo>
                  <a:lnTo>
                    <a:pt x="40" y="148"/>
                  </a:lnTo>
                  <a:lnTo>
                    <a:pt x="44" y="128"/>
                  </a:lnTo>
                  <a:lnTo>
                    <a:pt x="60" y="128"/>
                  </a:lnTo>
                  <a:lnTo>
                    <a:pt x="72" y="124"/>
                  </a:lnTo>
                  <a:lnTo>
                    <a:pt x="82" y="118"/>
                  </a:lnTo>
                  <a:lnTo>
                    <a:pt x="86" y="114"/>
                  </a:lnTo>
                  <a:lnTo>
                    <a:pt x="90" y="108"/>
                  </a:lnTo>
                  <a:lnTo>
                    <a:pt x="92" y="104"/>
                  </a:lnTo>
                  <a:lnTo>
                    <a:pt x="92" y="102"/>
                  </a:lnTo>
                  <a:lnTo>
                    <a:pt x="90" y="102"/>
                  </a:lnTo>
                  <a:lnTo>
                    <a:pt x="88" y="108"/>
                  </a:lnTo>
                  <a:lnTo>
                    <a:pt x="82" y="112"/>
                  </a:lnTo>
                  <a:lnTo>
                    <a:pt x="76" y="114"/>
                  </a:lnTo>
                  <a:lnTo>
                    <a:pt x="70" y="118"/>
                  </a:lnTo>
                  <a:lnTo>
                    <a:pt x="58" y="120"/>
                  </a:lnTo>
                  <a:lnTo>
                    <a:pt x="46" y="120"/>
                  </a:lnTo>
                  <a:lnTo>
                    <a:pt x="30" y="116"/>
                  </a:lnTo>
                  <a:lnTo>
                    <a:pt x="24" y="112"/>
                  </a:lnTo>
                  <a:lnTo>
                    <a:pt x="18" y="108"/>
                  </a:lnTo>
                  <a:lnTo>
                    <a:pt x="14" y="104"/>
                  </a:lnTo>
                  <a:lnTo>
                    <a:pt x="10" y="98"/>
                  </a:lnTo>
                  <a:lnTo>
                    <a:pt x="2" y="82"/>
                  </a:lnTo>
                  <a:lnTo>
                    <a:pt x="0" y="70"/>
                  </a:lnTo>
                  <a:lnTo>
                    <a:pt x="0" y="56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6" y="14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8" y="4"/>
                  </a:lnTo>
                  <a:lnTo>
                    <a:pt x="92" y="6"/>
                  </a:lnTo>
                  <a:lnTo>
                    <a:pt x="100" y="10"/>
                  </a:lnTo>
                  <a:lnTo>
                    <a:pt x="98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8" y="5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0" name="Freeform 173"/>
            <p:cNvSpPr>
              <a:spLocks/>
            </p:cNvSpPr>
            <p:nvPr/>
          </p:nvSpPr>
          <p:spPr bwMode="auto">
            <a:xfrm>
              <a:off x="2832" y="1680"/>
              <a:ext cx="26" cy="8"/>
            </a:xfrm>
            <a:custGeom>
              <a:avLst/>
              <a:gdLst>
                <a:gd name="T0" fmla="*/ 8 w 26"/>
                <a:gd name="T1" fmla="*/ 8 h 8"/>
                <a:gd name="T2" fmla="*/ 8 w 26"/>
                <a:gd name="T3" fmla="*/ 8 h 8"/>
                <a:gd name="T4" fmla="*/ 2 w 26"/>
                <a:gd name="T5" fmla="*/ 6 h 8"/>
                <a:gd name="T6" fmla="*/ 0 w 26"/>
                <a:gd name="T7" fmla="*/ 0 h 8"/>
                <a:gd name="T8" fmla="*/ 0 w 26"/>
                <a:gd name="T9" fmla="*/ 0 h 8"/>
                <a:gd name="T10" fmla="*/ 4 w 26"/>
                <a:gd name="T11" fmla="*/ 2 h 8"/>
                <a:gd name="T12" fmla="*/ 10 w 26"/>
                <a:gd name="T13" fmla="*/ 4 h 8"/>
                <a:gd name="T14" fmla="*/ 18 w 26"/>
                <a:gd name="T15" fmla="*/ 4 h 8"/>
                <a:gd name="T16" fmla="*/ 26 w 26"/>
                <a:gd name="T17" fmla="*/ 2 h 8"/>
                <a:gd name="T18" fmla="*/ 26 w 26"/>
                <a:gd name="T19" fmla="*/ 2 h 8"/>
                <a:gd name="T20" fmla="*/ 22 w 26"/>
                <a:gd name="T21" fmla="*/ 6 h 8"/>
                <a:gd name="T22" fmla="*/ 18 w 26"/>
                <a:gd name="T23" fmla="*/ 8 h 8"/>
                <a:gd name="T24" fmla="*/ 8 w 26"/>
                <a:gd name="T25" fmla="*/ 8 h 8"/>
                <a:gd name="T26" fmla="*/ 8 w 26"/>
                <a:gd name="T27" fmla="*/ 8 h 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8"/>
                <a:gd name="T44" fmla="*/ 26 w 26"/>
                <a:gd name="T45" fmla="*/ 8 h 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8">
                  <a:moveTo>
                    <a:pt x="8" y="8"/>
                  </a:moveTo>
                  <a:lnTo>
                    <a:pt x="8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6" y="2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1" name="Freeform 174"/>
            <p:cNvSpPr>
              <a:spLocks/>
            </p:cNvSpPr>
            <p:nvPr/>
          </p:nvSpPr>
          <p:spPr bwMode="auto">
            <a:xfrm>
              <a:off x="2880" y="1680"/>
              <a:ext cx="24" cy="10"/>
            </a:xfrm>
            <a:custGeom>
              <a:avLst/>
              <a:gdLst>
                <a:gd name="T0" fmla="*/ 8 w 24"/>
                <a:gd name="T1" fmla="*/ 10 h 10"/>
                <a:gd name="T2" fmla="*/ 8 w 24"/>
                <a:gd name="T3" fmla="*/ 10 h 10"/>
                <a:gd name="T4" fmla="*/ 2 w 24"/>
                <a:gd name="T5" fmla="*/ 6 h 10"/>
                <a:gd name="T6" fmla="*/ 0 w 24"/>
                <a:gd name="T7" fmla="*/ 0 h 10"/>
                <a:gd name="T8" fmla="*/ 0 w 24"/>
                <a:gd name="T9" fmla="*/ 0 h 10"/>
                <a:gd name="T10" fmla="*/ 2 w 24"/>
                <a:gd name="T11" fmla="*/ 2 h 10"/>
                <a:gd name="T12" fmla="*/ 10 w 24"/>
                <a:gd name="T13" fmla="*/ 4 h 10"/>
                <a:gd name="T14" fmla="*/ 18 w 24"/>
                <a:gd name="T15" fmla="*/ 4 h 10"/>
                <a:gd name="T16" fmla="*/ 24 w 24"/>
                <a:gd name="T17" fmla="*/ 2 h 10"/>
                <a:gd name="T18" fmla="*/ 24 w 24"/>
                <a:gd name="T19" fmla="*/ 2 h 10"/>
                <a:gd name="T20" fmla="*/ 22 w 24"/>
                <a:gd name="T21" fmla="*/ 6 h 10"/>
                <a:gd name="T22" fmla="*/ 16 w 24"/>
                <a:gd name="T23" fmla="*/ 8 h 10"/>
                <a:gd name="T24" fmla="*/ 8 w 24"/>
                <a:gd name="T25" fmla="*/ 10 h 10"/>
                <a:gd name="T26" fmla="*/ 8 w 24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"/>
                <a:gd name="T43" fmla="*/ 0 h 10"/>
                <a:gd name="T44" fmla="*/ 24 w 24"/>
                <a:gd name="T45" fmla="*/ 10 h 1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" h="10">
                  <a:moveTo>
                    <a:pt x="8" y="10"/>
                  </a:move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10" y="4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2" name="Freeform 175"/>
            <p:cNvSpPr>
              <a:spLocks/>
            </p:cNvSpPr>
            <p:nvPr/>
          </p:nvSpPr>
          <p:spPr bwMode="auto">
            <a:xfrm>
              <a:off x="2856" y="1700"/>
              <a:ext cx="26" cy="26"/>
            </a:xfrm>
            <a:custGeom>
              <a:avLst/>
              <a:gdLst>
                <a:gd name="T0" fmla="*/ 6 w 26"/>
                <a:gd name="T1" fmla="*/ 18 h 26"/>
                <a:gd name="T2" fmla="*/ 6 w 26"/>
                <a:gd name="T3" fmla="*/ 18 h 26"/>
                <a:gd name="T4" fmla="*/ 10 w 26"/>
                <a:gd name="T5" fmla="*/ 22 h 26"/>
                <a:gd name="T6" fmla="*/ 16 w 26"/>
                <a:gd name="T7" fmla="*/ 22 h 26"/>
                <a:gd name="T8" fmla="*/ 26 w 26"/>
                <a:gd name="T9" fmla="*/ 20 h 26"/>
                <a:gd name="T10" fmla="*/ 26 w 26"/>
                <a:gd name="T11" fmla="*/ 20 h 26"/>
                <a:gd name="T12" fmla="*/ 26 w 26"/>
                <a:gd name="T13" fmla="*/ 22 h 26"/>
                <a:gd name="T14" fmla="*/ 22 w 26"/>
                <a:gd name="T15" fmla="*/ 24 h 26"/>
                <a:gd name="T16" fmla="*/ 16 w 26"/>
                <a:gd name="T17" fmla="*/ 26 h 26"/>
                <a:gd name="T18" fmla="*/ 10 w 26"/>
                <a:gd name="T19" fmla="*/ 26 h 26"/>
                <a:gd name="T20" fmla="*/ 4 w 26"/>
                <a:gd name="T21" fmla="*/ 24 h 26"/>
                <a:gd name="T22" fmla="*/ 4 w 26"/>
                <a:gd name="T23" fmla="*/ 24 h 26"/>
                <a:gd name="T24" fmla="*/ 0 w 26"/>
                <a:gd name="T25" fmla="*/ 18 h 26"/>
                <a:gd name="T26" fmla="*/ 0 w 26"/>
                <a:gd name="T27" fmla="*/ 12 h 26"/>
                <a:gd name="T28" fmla="*/ 2 w 26"/>
                <a:gd name="T29" fmla="*/ 0 h 26"/>
                <a:gd name="T30" fmla="*/ 2 w 26"/>
                <a:gd name="T31" fmla="*/ 0 h 26"/>
                <a:gd name="T32" fmla="*/ 2 w 26"/>
                <a:gd name="T33" fmla="*/ 2 h 26"/>
                <a:gd name="T34" fmla="*/ 4 w 26"/>
                <a:gd name="T35" fmla="*/ 8 h 26"/>
                <a:gd name="T36" fmla="*/ 4 w 26"/>
                <a:gd name="T37" fmla="*/ 14 h 26"/>
                <a:gd name="T38" fmla="*/ 6 w 26"/>
                <a:gd name="T39" fmla="*/ 18 h 26"/>
                <a:gd name="T40" fmla="*/ 6 w 26"/>
                <a:gd name="T41" fmla="*/ 18 h 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6"/>
                <a:gd name="T64" fmla="*/ 0 h 26"/>
                <a:gd name="T65" fmla="*/ 26 w 26"/>
                <a:gd name="T66" fmla="*/ 26 h 2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6" h="26">
                  <a:moveTo>
                    <a:pt x="6" y="18"/>
                  </a:moveTo>
                  <a:lnTo>
                    <a:pt x="6" y="18"/>
                  </a:lnTo>
                  <a:lnTo>
                    <a:pt x="10" y="22"/>
                  </a:lnTo>
                  <a:lnTo>
                    <a:pt x="16" y="22"/>
                  </a:lnTo>
                  <a:lnTo>
                    <a:pt x="26" y="20"/>
                  </a:lnTo>
                  <a:lnTo>
                    <a:pt x="26" y="22"/>
                  </a:lnTo>
                  <a:lnTo>
                    <a:pt x="22" y="24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8"/>
                  </a:lnTo>
                  <a:lnTo>
                    <a:pt x="4" y="14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3" name="Freeform 176"/>
            <p:cNvSpPr>
              <a:spLocks/>
            </p:cNvSpPr>
            <p:nvPr/>
          </p:nvSpPr>
          <p:spPr bwMode="auto">
            <a:xfrm>
              <a:off x="2684" y="1808"/>
              <a:ext cx="378" cy="402"/>
            </a:xfrm>
            <a:custGeom>
              <a:avLst/>
              <a:gdLst>
                <a:gd name="T0" fmla="*/ 354 w 378"/>
                <a:gd name="T1" fmla="*/ 100 h 402"/>
                <a:gd name="T2" fmla="*/ 358 w 378"/>
                <a:gd name="T3" fmla="*/ 96 h 402"/>
                <a:gd name="T4" fmla="*/ 362 w 378"/>
                <a:gd name="T5" fmla="*/ 86 h 402"/>
                <a:gd name="T6" fmla="*/ 374 w 378"/>
                <a:gd name="T7" fmla="*/ 114 h 402"/>
                <a:gd name="T8" fmla="*/ 356 w 378"/>
                <a:gd name="T9" fmla="*/ 158 h 402"/>
                <a:gd name="T10" fmla="*/ 330 w 378"/>
                <a:gd name="T11" fmla="*/ 174 h 402"/>
                <a:gd name="T12" fmla="*/ 302 w 378"/>
                <a:gd name="T13" fmla="*/ 140 h 402"/>
                <a:gd name="T14" fmla="*/ 318 w 378"/>
                <a:gd name="T15" fmla="*/ 54 h 402"/>
                <a:gd name="T16" fmla="*/ 290 w 378"/>
                <a:gd name="T17" fmla="*/ 138 h 402"/>
                <a:gd name="T18" fmla="*/ 284 w 378"/>
                <a:gd name="T19" fmla="*/ 220 h 402"/>
                <a:gd name="T20" fmla="*/ 280 w 378"/>
                <a:gd name="T21" fmla="*/ 260 h 402"/>
                <a:gd name="T22" fmla="*/ 292 w 378"/>
                <a:gd name="T23" fmla="*/ 278 h 402"/>
                <a:gd name="T24" fmla="*/ 288 w 378"/>
                <a:gd name="T25" fmla="*/ 250 h 402"/>
                <a:gd name="T26" fmla="*/ 298 w 378"/>
                <a:gd name="T27" fmla="*/ 264 h 402"/>
                <a:gd name="T28" fmla="*/ 312 w 378"/>
                <a:gd name="T29" fmla="*/ 280 h 402"/>
                <a:gd name="T30" fmla="*/ 300 w 378"/>
                <a:gd name="T31" fmla="*/ 318 h 402"/>
                <a:gd name="T32" fmla="*/ 290 w 378"/>
                <a:gd name="T33" fmla="*/ 324 h 402"/>
                <a:gd name="T34" fmla="*/ 274 w 378"/>
                <a:gd name="T35" fmla="*/ 316 h 402"/>
                <a:gd name="T36" fmla="*/ 280 w 378"/>
                <a:gd name="T37" fmla="*/ 350 h 402"/>
                <a:gd name="T38" fmla="*/ 302 w 378"/>
                <a:gd name="T39" fmla="*/ 358 h 402"/>
                <a:gd name="T40" fmla="*/ 322 w 378"/>
                <a:gd name="T41" fmla="*/ 370 h 402"/>
                <a:gd name="T42" fmla="*/ 332 w 378"/>
                <a:gd name="T43" fmla="*/ 386 h 402"/>
                <a:gd name="T44" fmla="*/ 284 w 378"/>
                <a:gd name="T45" fmla="*/ 398 h 402"/>
                <a:gd name="T46" fmla="*/ 186 w 378"/>
                <a:gd name="T47" fmla="*/ 386 h 402"/>
                <a:gd name="T48" fmla="*/ 108 w 378"/>
                <a:gd name="T49" fmla="*/ 390 h 402"/>
                <a:gd name="T50" fmla="*/ 96 w 378"/>
                <a:gd name="T51" fmla="*/ 402 h 402"/>
                <a:gd name="T52" fmla="*/ 88 w 378"/>
                <a:gd name="T53" fmla="*/ 338 h 402"/>
                <a:gd name="T54" fmla="*/ 126 w 378"/>
                <a:gd name="T55" fmla="*/ 232 h 402"/>
                <a:gd name="T56" fmla="*/ 200 w 378"/>
                <a:gd name="T57" fmla="*/ 198 h 402"/>
                <a:gd name="T58" fmla="*/ 236 w 378"/>
                <a:gd name="T59" fmla="*/ 196 h 402"/>
                <a:gd name="T60" fmla="*/ 258 w 378"/>
                <a:gd name="T61" fmla="*/ 188 h 402"/>
                <a:gd name="T62" fmla="*/ 262 w 378"/>
                <a:gd name="T63" fmla="*/ 170 h 402"/>
                <a:gd name="T64" fmla="*/ 260 w 378"/>
                <a:gd name="T65" fmla="*/ 154 h 402"/>
                <a:gd name="T66" fmla="*/ 260 w 378"/>
                <a:gd name="T67" fmla="*/ 132 h 402"/>
                <a:gd name="T68" fmla="*/ 254 w 378"/>
                <a:gd name="T69" fmla="*/ 124 h 402"/>
                <a:gd name="T70" fmla="*/ 240 w 378"/>
                <a:gd name="T71" fmla="*/ 124 h 402"/>
                <a:gd name="T72" fmla="*/ 200 w 378"/>
                <a:gd name="T73" fmla="*/ 126 h 402"/>
                <a:gd name="T74" fmla="*/ 186 w 378"/>
                <a:gd name="T75" fmla="*/ 140 h 402"/>
                <a:gd name="T76" fmla="*/ 162 w 378"/>
                <a:gd name="T77" fmla="*/ 156 h 402"/>
                <a:gd name="T78" fmla="*/ 102 w 378"/>
                <a:gd name="T79" fmla="*/ 116 h 402"/>
                <a:gd name="T80" fmla="*/ 96 w 378"/>
                <a:gd name="T81" fmla="*/ 60 h 402"/>
                <a:gd name="T82" fmla="*/ 90 w 378"/>
                <a:gd name="T83" fmla="*/ 62 h 402"/>
                <a:gd name="T84" fmla="*/ 86 w 378"/>
                <a:gd name="T85" fmla="*/ 168 h 402"/>
                <a:gd name="T86" fmla="*/ 48 w 378"/>
                <a:gd name="T87" fmla="*/ 182 h 402"/>
                <a:gd name="T88" fmla="*/ 0 w 378"/>
                <a:gd name="T89" fmla="*/ 198 h 402"/>
                <a:gd name="T90" fmla="*/ 14 w 378"/>
                <a:gd name="T91" fmla="*/ 148 h 402"/>
                <a:gd name="T92" fmla="*/ 30 w 378"/>
                <a:gd name="T93" fmla="*/ 124 h 402"/>
                <a:gd name="T94" fmla="*/ 66 w 378"/>
                <a:gd name="T95" fmla="*/ 40 h 402"/>
                <a:gd name="T96" fmla="*/ 114 w 378"/>
                <a:gd name="T97" fmla="*/ 14 h 402"/>
                <a:gd name="T98" fmla="*/ 156 w 378"/>
                <a:gd name="T99" fmla="*/ 36 h 402"/>
                <a:gd name="T100" fmla="*/ 156 w 378"/>
                <a:gd name="T101" fmla="*/ 30 h 402"/>
                <a:gd name="T102" fmla="*/ 144 w 378"/>
                <a:gd name="T103" fmla="*/ 4 h 402"/>
                <a:gd name="T104" fmla="*/ 166 w 378"/>
                <a:gd name="T105" fmla="*/ 22 h 402"/>
                <a:gd name="T106" fmla="*/ 202 w 378"/>
                <a:gd name="T107" fmla="*/ 34 h 402"/>
                <a:gd name="T108" fmla="*/ 236 w 378"/>
                <a:gd name="T109" fmla="*/ 26 h 402"/>
                <a:gd name="T110" fmla="*/ 252 w 378"/>
                <a:gd name="T111" fmla="*/ 8 h 402"/>
                <a:gd name="T112" fmla="*/ 254 w 378"/>
                <a:gd name="T113" fmla="*/ 18 h 402"/>
                <a:gd name="T114" fmla="*/ 234 w 378"/>
                <a:gd name="T115" fmla="*/ 38 h 402"/>
                <a:gd name="T116" fmla="*/ 266 w 378"/>
                <a:gd name="T117" fmla="*/ 14 h 402"/>
                <a:gd name="T118" fmla="*/ 294 w 378"/>
                <a:gd name="T119" fmla="*/ 10 h 402"/>
                <a:gd name="T120" fmla="*/ 316 w 378"/>
                <a:gd name="T121" fmla="*/ 24 h 402"/>
                <a:gd name="T122" fmla="*/ 344 w 378"/>
                <a:gd name="T123" fmla="*/ 90 h 40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78"/>
                <a:gd name="T187" fmla="*/ 0 h 402"/>
                <a:gd name="T188" fmla="*/ 378 w 378"/>
                <a:gd name="T189" fmla="*/ 402 h 40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78" h="402">
                  <a:moveTo>
                    <a:pt x="344" y="90"/>
                  </a:moveTo>
                  <a:lnTo>
                    <a:pt x="344" y="90"/>
                  </a:lnTo>
                  <a:lnTo>
                    <a:pt x="348" y="94"/>
                  </a:lnTo>
                  <a:lnTo>
                    <a:pt x="354" y="100"/>
                  </a:lnTo>
                  <a:lnTo>
                    <a:pt x="360" y="102"/>
                  </a:lnTo>
                  <a:lnTo>
                    <a:pt x="368" y="104"/>
                  </a:lnTo>
                  <a:lnTo>
                    <a:pt x="358" y="96"/>
                  </a:lnTo>
                  <a:lnTo>
                    <a:pt x="354" y="88"/>
                  </a:lnTo>
                  <a:lnTo>
                    <a:pt x="350" y="78"/>
                  </a:lnTo>
                  <a:lnTo>
                    <a:pt x="362" y="86"/>
                  </a:lnTo>
                  <a:lnTo>
                    <a:pt x="370" y="90"/>
                  </a:lnTo>
                  <a:lnTo>
                    <a:pt x="378" y="92"/>
                  </a:lnTo>
                  <a:lnTo>
                    <a:pt x="374" y="114"/>
                  </a:lnTo>
                  <a:lnTo>
                    <a:pt x="372" y="126"/>
                  </a:lnTo>
                  <a:lnTo>
                    <a:pt x="368" y="136"/>
                  </a:lnTo>
                  <a:lnTo>
                    <a:pt x="362" y="146"/>
                  </a:lnTo>
                  <a:lnTo>
                    <a:pt x="356" y="158"/>
                  </a:lnTo>
                  <a:lnTo>
                    <a:pt x="346" y="166"/>
                  </a:lnTo>
                  <a:lnTo>
                    <a:pt x="336" y="176"/>
                  </a:lnTo>
                  <a:lnTo>
                    <a:pt x="330" y="174"/>
                  </a:lnTo>
                  <a:lnTo>
                    <a:pt x="324" y="170"/>
                  </a:lnTo>
                  <a:lnTo>
                    <a:pt x="316" y="160"/>
                  </a:lnTo>
                  <a:lnTo>
                    <a:pt x="308" y="150"/>
                  </a:lnTo>
                  <a:lnTo>
                    <a:pt x="302" y="140"/>
                  </a:lnTo>
                  <a:lnTo>
                    <a:pt x="310" y="92"/>
                  </a:lnTo>
                  <a:lnTo>
                    <a:pt x="316" y="68"/>
                  </a:lnTo>
                  <a:lnTo>
                    <a:pt x="318" y="54"/>
                  </a:lnTo>
                  <a:lnTo>
                    <a:pt x="314" y="42"/>
                  </a:lnTo>
                  <a:lnTo>
                    <a:pt x="300" y="98"/>
                  </a:lnTo>
                  <a:lnTo>
                    <a:pt x="290" y="138"/>
                  </a:lnTo>
                  <a:lnTo>
                    <a:pt x="284" y="164"/>
                  </a:lnTo>
                  <a:lnTo>
                    <a:pt x="284" y="198"/>
                  </a:lnTo>
                  <a:lnTo>
                    <a:pt x="284" y="220"/>
                  </a:lnTo>
                  <a:lnTo>
                    <a:pt x="280" y="236"/>
                  </a:lnTo>
                  <a:lnTo>
                    <a:pt x="280" y="252"/>
                  </a:lnTo>
                  <a:lnTo>
                    <a:pt x="280" y="260"/>
                  </a:lnTo>
                  <a:lnTo>
                    <a:pt x="282" y="266"/>
                  </a:lnTo>
                  <a:lnTo>
                    <a:pt x="286" y="272"/>
                  </a:lnTo>
                  <a:lnTo>
                    <a:pt x="292" y="278"/>
                  </a:lnTo>
                  <a:lnTo>
                    <a:pt x="292" y="274"/>
                  </a:lnTo>
                  <a:lnTo>
                    <a:pt x="290" y="266"/>
                  </a:lnTo>
                  <a:lnTo>
                    <a:pt x="288" y="256"/>
                  </a:lnTo>
                  <a:lnTo>
                    <a:pt x="288" y="250"/>
                  </a:lnTo>
                  <a:lnTo>
                    <a:pt x="290" y="246"/>
                  </a:lnTo>
                  <a:lnTo>
                    <a:pt x="294" y="252"/>
                  </a:lnTo>
                  <a:lnTo>
                    <a:pt x="298" y="264"/>
                  </a:lnTo>
                  <a:lnTo>
                    <a:pt x="304" y="274"/>
                  </a:lnTo>
                  <a:lnTo>
                    <a:pt x="308" y="278"/>
                  </a:lnTo>
                  <a:lnTo>
                    <a:pt x="312" y="280"/>
                  </a:lnTo>
                  <a:lnTo>
                    <a:pt x="308" y="288"/>
                  </a:lnTo>
                  <a:lnTo>
                    <a:pt x="306" y="294"/>
                  </a:lnTo>
                  <a:lnTo>
                    <a:pt x="302" y="306"/>
                  </a:lnTo>
                  <a:lnTo>
                    <a:pt x="300" y="318"/>
                  </a:lnTo>
                  <a:lnTo>
                    <a:pt x="298" y="324"/>
                  </a:lnTo>
                  <a:lnTo>
                    <a:pt x="294" y="328"/>
                  </a:lnTo>
                  <a:lnTo>
                    <a:pt x="290" y="324"/>
                  </a:lnTo>
                  <a:lnTo>
                    <a:pt x="286" y="318"/>
                  </a:lnTo>
                  <a:lnTo>
                    <a:pt x="282" y="316"/>
                  </a:lnTo>
                  <a:lnTo>
                    <a:pt x="278" y="316"/>
                  </a:lnTo>
                  <a:lnTo>
                    <a:pt x="274" y="316"/>
                  </a:lnTo>
                  <a:lnTo>
                    <a:pt x="274" y="324"/>
                  </a:lnTo>
                  <a:lnTo>
                    <a:pt x="274" y="332"/>
                  </a:lnTo>
                  <a:lnTo>
                    <a:pt x="280" y="350"/>
                  </a:lnTo>
                  <a:lnTo>
                    <a:pt x="290" y="354"/>
                  </a:lnTo>
                  <a:lnTo>
                    <a:pt x="296" y="356"/>
                  </a:lnTo>
                  <a:lnTo>
                    <a:pt x="302" y="358"/>
                  </a:lnTo>
                  <a:lnTo>
                    <a:pt x="306" y="362"/>
                  </a:lnTo>
                  <a:lnTo>
                    <a:pt x="314" y="366"/>
                  </a:lnTo>
                  <a:lnTo>
                    <a:pt x="322" y="370"/>
                  </a:lnTo>
                  <a:lnTo>
                    <a:pt x="330" y="374"/>
                  </a:lnTo>
                  <a:lnTo>
                    <a:pt x="338" y="378"/>
                  </a:lnTo>
                  <a:lnTo>
                    <a:pt x="332" y="386"/>
                  </a:lnTo>
                  <a:lnTo>
                    <a:pt x="324" y="392"/>
                  </a:lnTo>
                  <a:lnTo>
                    <a:pt x="316" y="396"/>
                  </a:lnTo>
                  <a:lnTo>
                    <a:pt x="306" y="398"/>
                  </a:lnTo>
                  <a:lnTo>
                    <a:pt x="284" y="398"/>
                  </a:lnTo>
                  <a:lnTo>
                    <a:pt x="254" y="396"/>
                  </a:lnTo>
                  <a:lnTo>
                    <a:pt x="210" y="392"/>
                  </a:lnTo>
                  <a:lnTo>
                    <a:pt x="186" y="386"/>
                  </a:lnTo>
                  <a:lnTo>
                    <a:pt x="160" y="384"/>
                  </a:lnTo>
                  <a:lnTo>
                    <a:pt x="132" y="384"/>
                  </a:lnTo>
                  <a:lnTo>
                    <a:pt x="120" y="388"/>
                  </a:lnTo>
                  <a:lnTo>
                    <a:pt x="108" y="390"/>
                  </a:lnTo>
                  <a:lnTo>
                    <a:pt x="102" y="396"/>
                  </a:lnTo>
                  <a:lnTo>
                    <a:pt x="96" y="402"/>
                  </a:lnTo>
                  <a:lnTo>
                    <a:pt x="92" y="378"/>
                  </a:lnTo>
                  <a:lnTo>
                    <a:pt x="88" y="358"/>
                  </a:lnTo>
                  <a:lnTo>
                    <a:pt x="88" y="338"/>
                  </a:lnTo>
                  <a:lnTo>
                    <a:pt x="90" y="286"/>
                  </a:lnTo>
                  <a:lnTo>
                    <a:pt x="94" y="244"/>
                  </a:lnTo>
                  <a:lnTo>
                    <a:pt x="126" y="232"/>
                  </a:lnTo>
                  <a:lnTo>
                    <a:pt x="154" y="216"/>
                  </a:lnTo>
                  <a:lnTo>
                    <a:pt x="180" y="200"/>
                  </a:lnTo>
                  <a:lnTo>
                    <a:pt x="200" y="198"/>
                  </a:lnTo>
                  <a:lnTo>
                    <a:pt x="214" y="196"/>
                  </a:lnTo>
                  <a:lnTo>
                    <a:pt x="226" y="196"/>
                  </a:lnTo>
                  <a:lnTo>
                    <a:pt x="236" y="196"/>
                  </a:lnTo>
                  <a:lnTo>
                    <a:pt x="242" y="196"/>
                  </a:lnTo>
                  <a:lnTo>
                    <a:pt x="250" y="194"/>
                  </a:lnTo>
                  <a:lnTo>
                    <a:pt x="254" y="192"/>
                  </a:lnTo>
                  <a:lnTo>
                    <a:pt x="258" y="188"/>
                  </a:lnTo>
                  <a:lnTo>
                    <a:pt x="258" y="184"/>
                  </a:lnTo>
                  <a:lnTo>
                    <a:pt x="258" y="180"/>
                  </a:lnTo>
                  <a:lnTo>
                    <a:pt x="262" y="170"/>
                  </a:lnTo>
                  <a:lnTo>
                    <a:pt x="262" y="162"/>
                  </a:lnTo>
                  <a:lnTo>
                    <a:pt x="262" y="158"/>
                  </a:lnTo>
                  <a:lnTo>
                    <a:pt x="260" y="154"/>
                  </a:lnTo>
                  <a:lnTo>
                    <a:pt x="262" y="144"/>
                  </a:lnTo>
                  <a:lnTo>
                    <a:pt x="262" y="138"/>
                  </a:lnTo>
                  <a:lnTo>
                    <a:pt x="260" y="132"/>
                  </a:lnTo>
                  <a:lnTo>
                    <a:pt x="258" y="130"/>
                  </a:lnTo>
                  <a:lnTo>
                    <a:pt x="256" y="130"/>
                  </a:lnTo>
                  <a:lnTo>
                    <a:pt x="254" y="128"/>
                  </a:lnTo>
                  <a:lnTo>
                    <a:pt x="254" y="124"/>
                  </a:lnTo>
                  <a:lnTo>
                    <a:pt x="250" y="120"/>
                  </a:lnTo>
                  <a:lnTo>
                    <a:pt x="246" y="120"/>
                  </a:lnTo>
                  <a:lnTo>
                    <a:pt x="240" y="124"/>
                  </a:lnTo>
                  <a:lnTo>
                    <a:pt x="230" y="124"/>
                  </a:lnTo>
                  <a:lnTo>
                    <a:pt x="210" y="124"/>
                  </a:lnTo>
                  <a:lnTo>
                    <a:pt x="200" y="126"/>
                  </a:lnTo>
                  <a:lnTo>
                    <a:pt x="196" y="128"/>
                  </a:lnTo>
                  <a:lnTo>
                    <a:pt x="190" y="132"/>
                  </a:lnTo>
                  <a:lnTo>
                    <a:pt x="186" y="140"/>
                  </a:lnTo>
                  <a:lnTo>
                    <a:pt x="180" y="148"/>
                  </a:lnTo>
                  <a:lnTo>
                    <a:pt x="172" y="152"/>
                  </a:lnTo>
                  <a:lnTo>
                    <a:pt x="162" y="156"/>
                  </a:lnTo>
                  <a:lnTo>
                    <a:pt x="130" y="160"/>
                  </a:lnTo>
                  <a:lnTo>
                    <a:pt x="98" y="164"/>
                  </a:lnTo>
                  <a:lnTo>
                    <a:pt x="102" y="116"/>
                  </a:lnTo>
                  <a:lnTo>
                    <a:pt x="104" y="80"/>
                  </a:lnTo>
                  <a:lnTo>
                    <a:pt x="100" y="66"/>
                  </a:lnTo>
                  <a:lnTo>
                    <a:pt x="96" y="60"/>
                  </a:lnTo>
                  <a:lnTo>
                    <a:pt x="88" y="54"/>
                  </a:lnTo>
                  <a:lnTo>
                    <a:pt x="88" y="56"/>
                  </a:lnTo>
                  <a:lnTo>
                    <a:pt x="90" y="62"/>
                  </a:lnTo>
                  <a:lnTo>
                    <a:pt x="92" y="68"/>
                  </a:lnTo>
                  <a:lnTo>
                    <a:pt x="94" y="76"/>
                  </a:lnTo>
                  <a:lnTo>
                    <a:pt x="86" y="168"/>
                  </a:lnTo>
                  <a:lnTo>
                    <a:pt x="66" y="172"/>
                  </a:lnTo>
                  <a:lnTo>
                    <a:pt x="56" y="176"/>
                  </a:lnTo>
                  <a:lnTo>
                    <a:pt x="48" y="182"/>
                  </a:lnTo>
                  <a:lnTo>
                    <a:pt x="36" y="184"/>
                  </a:lnTo>
                  <a:lnTo>
                    <a:pt x="22" y="186"/>
                  </a:lnTo>
                  <a:lnTo>
                    <a:pt x="10" y="192"/>
                  </a:lnTo>
                  <a:lnTo>
                    <a:pt x="0" y="198"/>
                  </a:lnTo>
                  <a:lnTo>
                    <a:pt x="4" y="176"/>
                  </a:lnTo>
                  <a:lnTo>
                    <a:pt x="10" y="158"/>
                  </a:lnTo>
                  <a:lnTo>
                    <a:pt x="14" y="148"/>
                  </a:lnTo>
                  <a:lnTo>
                    <a:pt x="20" y="142"/>
                  </a:lnTo>
                  <a:lnTo>
                    <a:pt x="24" y="136"/>
                  </a:lnTo>
                  <a:lnTo>
                    <a:pt x="30" y="124"/>
                  </a:lnTo>
                  <a:lnTo>
                    <a:pt x="42" y="90"/>
                  </a:lnTo>
                  <a:lnTo>
                    <a:pt x="50" y="72"/>
                  </a:lnTo>
                  <a:lnTo>
                    <a:pt x="58" y="54"/>
                  </a:lnTo>
                  <a:lnTo>
                    <a:pt x="66" y="40"/>
                  </a:lnTo>
                  <a:lnTo>
                    <a:pt x="74" y="32"/>
                  </a:lnTo>
                  <a:lnTo>
                    <a:pt x="102" y="18"/>
                  </a:lnTo>
                  <a:lnTo>
                    <a:pt x="114" y="14"/>
                  </a:lnTo>
                  <a:lnTo>
                    <a:pt x="126" y="10"/>
                  </a:lnTo>
                  <a:lnTo>
                    <a:pt x="142" y="26"/>
                  </a:lnTo>
                  <a:lnTo>
                    <a:pt x="156" y="36"/>
                  </a:lnTo>
                  <a:lnTo>
                    <a:pt x="160" y="38"/>
                  </a:lnTo>
                  <a:lnTo>
                    <a:pt x="164" y="36"/>
                  </a:lnTo>
                  <a:lnTo>
                    <a:pt x="156" y="30"/>
                  </a:lnTo>
                  <a:lnTo>
                    <a:pt x="150" y="24"/>
                  </a:lnTo>
                  <a:lnTo>
                    <a:pt x="142" y="8"/>
                  </a:lnTo>
                  <a:lnTo>
                    <a:pt x="144" y="4"/>
                  </a:lnTo>
                  <a:lnTo>
                    <a:pt x="148" y="0"/>
                  </a:lnTo>
                  <a:lnTo>
                    <a:pt x="156" y="12"/>
                  </a:lnTo>
                  <a:lnTo>
                    <a:pt x="166" y="22"/>
                  </a:lnTo>
                  <a:lnTo>
                    <a:pt x="176" y="28"/>
                  </a:lnTo>
                  <a:lnTo>
                    <a:pt x="190" y="32"/>
                  </a:lnTo>
                  <a:lnTo>
                    <a:pt x="202" y="34"/>
                  </a:lnTo>
                  <a:lnTo>
                    <a:pt x="212" y="32"/>
                  </a:lnTo>
                  <a:lnTo>
                    <a:pt x="222" y="30"/>
                  </a:lnTo>
                  <a:lnTo>
                    <a:pt x="236" y="26"/>
                  </a:lnTo>
                  <a:lnTo>
                    <a:pt x="246" y="18"/>
                  </a:lnTo>
                  <a:lnTo>
                    <a:pt x="250" y="14"/>
                  </a:lnTo>
                  <a:lnTo>
                    <a:pt x="252" y="8"/>
                  </a:lnTo>
                  <a:lnTo>
                    <a:pt x="254" y="10"/>
                  </a:lnTo>
                  <a:lnTo>
                    <a:pt x="258" y="12"/>
                  </a:lnTo>
                  <a:lnTo>
                    <a:pt x="254" y="18"/>
                  </a:lnTo>
                  <a:lnTo>
                    <a:pt x="248" y="24"/>
                  </a:lnTo>
                  <a:lnTo>
                    <a:pt x="232" y="36"/>
                  </a:lnTo>
                  <a:lnTo>
                    <a:pt x="234" y="38"/>
                  </a:lnTo>
                  <a:lnTo>
                    <a:pt x="240" y="36"/>
                  </a:lnTo>
                  <a:lnTo>
                    <a:pt x="250" y="30"/>
                  </a:lnTo>
                  <a:lnTo>
                    <a:pt x="262" y="20"/>
                  </a:lnTo>
                  <a:lnTo>
                    <a:pt x="266" y="14"/>
                  </a:lnTo>
                  <a:lnTo>
                    <a:pt x="266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02" y="12"/>
                  </a:lnTo>
                  <a:lnTo>
                    <a:pt x="308" y="14"/>
                  </a:lnTo>
                  <a:lnTo>
                    <a:pt x="312" y="18"/>
                  </a:lnTo>
                  <a:lnTo>
                    <a:pt x="316" y="24"/>
                  </a:lnTo>
                  <a:lnTo>
                    <a:pt x="332" y="56"/>
                  </a:lnTo>
                  <a:lnTo>
                    <a:pt x="344" y="90"/>
                  </a:lnTo>
                  <a:close/>
                </a:path>
              </a:pathLst>
            </a:custGeom>
            <a:solidFill>
              <a:srgbClr val="FFF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4" name="Freeform 177"/>
            <p:cNvSpPr>
              <a:spLocks/>
            </p:cNvSpPr>
            <p:nvPr/>
          </p:nvSpPr>
          <p:spPr bwMode="auto">
            <a:xfrm>
              <a:off x="2854" y="1738"/>
              <a:ext cx="36" cy="10"/>
            </a:xfrm>
            <a:custGeom>
              <a:avLst/>
              <a:gdLst>
                <a:gd name="T0" fmla="*/ 36 w 36"/>
                <a:gd name="T1" fmla="*/ 2 h 10"/>
                <a:gd name="T2" fmla="*/ 36 w 36"/>
                <a:gd name="T3" fmla="*/ 2 h 10"/>
                <a:gd name="T4" fmla="*/ 32 w 36"/>
                <a:gd name="T5" fmla="*/ 6 h 10"/>
                <a:gd name="T6" fmla="*/ 24 w 36"/>
                <a:gd name="T7" fmla="*/ 8 h 10"/>
                <a:gd name="T8" fmla="*/ 16 w 36"/>
                <a:gd name="T9" fmla="*/ 10 h 10"/>
                <a:gd name="T10" fmla="*/ 8 w 36"/>
                <a:gd name="T11" fmla="*/ 8 h 10"/>
                <a:gd name="T12" fmla="*/ 8 w 36"/>
                <a:gd name="T13" fmla="*/ 8 h 10"/>
                <a:gd name="T14" fmla="*/ 2 w 36"/>
                <a:gd name="T15" fmla="*/ 6 h 10"/>
                <a:gd name="T16" fmla="*/ 0 w 36"/>
                <a:gd name="T17" fmla="*/ 4 h 10"/>
                <a:gd name="T18" fmla="*/ 0 w 36"/>
                <a:gd name="T19" fmla="*/ 0 h 10"/>
                <a:gd name="T20" fmla="*/ 0 w 36"/>
                <a:gd name="T21" fmla="*/ 0 h 10"/>
                <a:gd name="T22" fmla="*/ 6 w 36"/>
                <a:gd name="T23" fmla="*/ 4 h 10"/>
                <a:gd name="T24" fmla="*/ 16 w 36"/>
                <a:gd name="T25" fmla="*/ 4 h 10"/>
                <a:gd name="T26" fmla="*/ 36 w 36"/>
                <a:gd name="T27" fmla="*/ 2 h 10"/>
                <a:gd name="T28" fmla="*/ 36 w 36"/>
                <a:gd name="T29" fmla="*/ 2 h 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6"/>
                <a:gd name="T46" fmla="*/ 0 h 10"/>
                <a:gd name="T47" fmla="*/ 36 w 36"/>
                <a:gd name="T48" fmla="*/ 10 h 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6" h="10">
                  <a:moveTo>
                    <a:pt x="36" y="2"/>
                  </a:moveTo>
                  <a:lnTo>
                    <a:pt x="36" y="2"/>
                  </a:lnTo>
                  <a:lnTo>
                    <a:pt x="32" y="6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8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4"/>
                  </a:lnTo>
                  <a:lnTo>
                    <a:pt x="16" y="4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5" name="Freeform 178"/>
            <p:cNvSpPr>
              <a:spLocks/>
            </p:cNvSpPr>
            <p:nvPr/>
          </p:nvSpPr>
          <p:spPr bwMode="auto">
            <a:xfrm>
              <a:off x="2962" y="1942"/>
              <a:ext cx="102" cy="234"/>
            </a:xfrm>
            <a:custGeom>
              <a:avLst/>
              <a:gdLst>
                <a:gd name="T0" fmla="*/ 90 w 102"/>
                <a:gd name="T1" fmla="*/ 86 h 234"/>
                <a:gd name="T2" fmla="*/ 86 w 102"/>
                <a:gd name="T3" fmla="*/ 108 h 234"/>
                <a:gd name="T4" fmla="*/ 74 w 102"/>
                <a:gd name="T5" fmla="*/ 140 h 234"/>
                <a:gd name="T6" fmla="*/ 70 w 102"/>
                <a:gd name="T7" fmla="*/ 162 h 234"/>
                <a:gd name="T8" fmla="*/ 72 w 102"/>
                <a:gd name="T9" fmla="*/ 174 h 234"/>
                <a:gd name="T10" fmla="*/ 78 w 102"/>
                <a:gd name="T11" fmla="*/ 212 h 234"/>
                <a:gd name="T12" fmla="*/ 76 w 102"/>
                <a:gd name="T13" fmla="*/ 216 h 234"/>
                <a:gd name="T14" fmla="*/ 60 w 102"/>
                <a:gd name="T15" fmla="*/ 234 h 234"/>
                <a:gd name="T16" fmla="*/ 56 w 102"/>
                <a:gd name="T17" fmla="*/ 234 h 234"/>
                <a:gd name="T18" fmla="*/ 50 w 102"/>
                <a:gd name="T19" fmla="*/ 232 h 234"/>
                <a:gd name="T20" fmla="*/ 58 w 102"/>
                <a:gd name="T21" fmla="*/ 220 h 234"/>
                <a:gd name="T22" fmla="*/ 56 w 102"/>
                <a:gd name="T23" fmla="*/ 220 h 234"/>
                <a:gd name="T24" fmla="*/ 38 w 102"/>
                <a:gd name="T25" fmla="*/ 226 h 234"/>
                <a:gd name="T26" fmla="*/ 32 w 102"/>
                <a:gd name="T27" fmla="*/ 222 h 234"/>
                <a:gd name="T28" fmla="*/ 42 w 102"/>
                <a:gd name="T29" fmla="*/ 214 h 234"/>
                <a:gd name="T30" fmla="*/ 44 w 102"/>
                <a:gd name="T31" fmla="*/ 210 h 234"/>
                <a:gd name="T32" fmla="*/ 28 w 102"/>
                <a:gd name="T33" fmla="*/ 214 h 234"/>
                <a:gd name="T34" fmla="*/ 12 w 102"/>
                <a:gd name="T35" fmla="*/ 216 h 234"/>
                <a:gd name="T36" fmla="*/ 4 w 102"/>
                <a:gd name="T37" fmla="*/ 204 h 234"/>
                <a:gd name="T38" fmla="*/ 0 w 102"/>
                <a:gd name="T39" fmla="*/ 188 h 234"/>
                <a:gd name="T40" fmla="*/ 8 w 102"/>
                <a:gd name="T41" fmla="*/ 194 h 234"/>
                <a:gd name="T42" fmla="*/ 12 w 102"/>
                <a:gd name="T43" fmla="*/ 204 h 234"/>
                <a:gd name="T44" fmla="*/ 20 w 102"/>
                <a:gd name="T45" fmla="*/ 204 h 234"/>
                <a:gd name="T46" fmla="*/ 36 w 102"/>
                <a:gd name="T47" fmla="*/ 198 h 234"/>
                <a:gd name="T48" fmla="*/ 44 w 102"/>
                <a:gd name="T49" fmla="*/ 194 h 234"/>
                <a:gd name="T50" fmla="*/ 44 w 102"/>
                <a:gd name="T51" fmla="*/ 182 h 234"/>
                <a:gd name="T52" fmla="*/ 48 w 102"/>
                <a:gd name="T53" fmla="*/ 170 h 234"/>
                <a:gd name="T54" fmla="*/ 42 w 102"/>
                <a:gd name="T55" fmla="*/ 170 h 234"/>
                <a:gd name="T56" fmla="*/ 40 w 102"/>
                <a:gd name="T57" fmla="*/ 178 h 234"/>
                <a:gd name="T58" fmla="*/ 38 w 102"/>
                <a:gd name="T59" fmla="*/ 184 h 234"/>
                <a:gd name="T60" fmla="*/ 34 w 102"/>
                <a:gd name="T61" fmla="*/ 192 h 234"/>
                <a:gd name="T62" fmla="*/ 24 w 102"/>
                <a:gd name="T63" fmla="*/ 192 h 234"/>
                <a:gd name="T64" fmla="*/ 30 w 102"/>
                <a:gd name="T65" fmla="*/ 180 h 234"/>
                <a:gd name="T66" fmla="*/ 38 w 102"/>
                <a:gd name="T67" fmla="*/ 154 h 234"/>
                <a:gd name="T68" fmla="*/ 50 w 102"/>
                <a:gd name="T69" fmla="*/ 144 h 234"/>
                <a:gd name="T70" fmla="*/ 54 w 102"/>
                <a:gd name="T71" fmla="*/ 136 h 234"/>
                <a:gd name="T72" fmla="*/ 60 w 102"/>
                <a:gd name="T73" fmla="*/ 106 h 234"/>
                <a:gd name="T74" fmla="*/ 62 w 102"/>
                <a:gd name="T75" fmla="*/ 78 h 234"/>
                <a:gd name="T76" fmla="*/ 66 w 102"/>
                <a:gd name="T77" fmla="*/ 50 h 234"/>
                <a:gd name="T78" fmla="*/ 86 w 102"/>
                <a:gd name="T79" fmla="*/ 26 h 234"/>
                <a:gd name="T80" fmla="*/ 102 w 102"/>
                <a:gd name="T81" fmla="*/ 0 h 234"/>
                <a:gd name="T82" fmla="*/ 90 w 102"/>
                <a:gd name="T83" fmla="*/ 86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2"/>
                <a:gd name="T127" fmla="*/ 0 h 234"/>
                <a:gd name="T128" fmla="*/ 102 w 102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2" h="234">
                  <a:moveTo>
                    <a:pt x="90" y="86"/>
                  </a:moveTo>
                  <a:lnTo>
                    <a:pt x="90" y="86"/>
                  </a:lnTo>
                  <a:lnTo>
                    <a:pt x="88" y="98"/>
                  </a:lnTo>
                  <a:lnTo>
                    <a:pt x="86" y="108"/>
                  </a:lnTo>
                  <a:lnTo>
                    <a:pt x="78" y="128"/>
                  </a:lnTo>
                  <a:lnTo>
                    <a:pt x="74" y="140"/>
                  </a:lnTo>
                  <a:lnTo>
                    <a:pt x="72" y="150"/>
                  </a:lnTo>
                  <a:lnTo>
                    <a:pt x="70" y="162"/>
                  </a:lnTo>
                  <a:lnTo>
                    <a:pt x="72" y="174"/>
                  </a:lnTo>
                  <a:lnTo>
                    <a:pt x="76" y="190"/>
                  </a:lnTo>
                  <a:lnTo>
                    <a:pt x="78" y="212"/>
                  </a:lnTo>
                  <a:lnTo>
                    <a:pt x="76" y="216"/>
                  </a:lnTo>
                  <a:lnTo>
                    <a:pt x="70" y="222"/>
                  </a:lnTo>
                  <a:lnTo>
                    <a:pt x="60" y="234"/>
                  </a:lnTo>
                  <a:lnTo>
                    <a:pt x="56" y="234"/>
                  </a:lnTo>
                  <a:lnTo>
                    <a:pt x="50" y="232"/>
                  </a:lnTo>
                  <a:lnTo>
                    <a:pt x="56" y="224"/>
                  </a:lnTo>
                  <a:lnTo>
                    <a:pt x="58" y="220"/>
                  </a:lnTo>
                  <a:lnTo>
                    <a:pt x="56" y="220"/>
                  </a:lnTo>
                  <a:lnTo>
                    <a:pt x="44" y="226"/>
                  </a:lnTo>
                  <a:lnTo>
                    <a:pt x="38" y="226"/>
                  </a:lnTo>
                  <a:lnTo>
                    <a:pt x="32" y="222"/>
                  </a:lnTo>
                  <a:lnTo>
                    <a:pt x="40" y="218"/>
                  </a:lnTo>
                  <a:lnTo>
                    <a:pt x="42" y="214"/>
                  </a:lnTo>
                  <a:lnTo>
                    <a:pt x="44" y="210"/>
                  </a:lnTo>
                  <a:lnTo>
                    <a:pt x="36" y="212"/>
                  </a:lnTo>
                  <a:lnTo>
                    <a:pt x="28" y="214"/>
                  </a:lnTo>
                  <a:lnTo>
                    <a:pt x="12" y="216"/>
                  </a:lnTo>
                  <a:lnTo>
                    <a:pt x="8" y="210"/>
                  </a:lnTo>
                  <a:lnTo>
                    <a:pt x="4" y="204"/>
                  </a:lnTo>
                  <a:lnTo>
                    <a:pt x="0" y="188"/>
                  </a:lnTo>
                  <a:lnTo>
                    <a:pt x="6" y="190"/>
                  </a:lnTo>
                  <a:lnTo>
                    <a:pt x="8" y="194"/>
                  </a:lnTo>
                  <a:lnTo>
                    <a:pt x="8" y="200"/>
                  </a:lnTo>
                  <a:lnTo>
                    <a:pt x="12" y="204"/>
                  </a:lnTo>
                  <a:lnTo>
                    <a:pt x="20" y="204"/>
                  </a:lnTo>
                  <a:lnTo>
                    <a:pt x="28" y="202"/>
                  </a:lnTo>
                  <a:lnTo>
                    <a:pt x="36" y="198"/>
                  </a:lnTo>
                  <a:lnTo>
                    <a:pt x="44" y="194"/>
                  </a:lnTo>
                  <a:lnTo>
                    <a:pt x="44" y="188"/>
                  </a:lnTo>
                  <a:lnTo>
                    <a:pt x="44" y="182"/>
                  </a:lnTo>
                  <a:lnTo>
                    <a:pt x="44" y="176"/>
                  </a:lnTo>
                  <a:lnTo>
                    <a:pt x="48" y="170"/>
                  </a:lnTo>
                  <a:lnTo>
                    <a:pt x="42" y="170"/>
                  </a:lnTo>
                  <a:lnTo>
                    <a:pt x="42" y="174"/>
                  </a:lnTo>
                  <a:lnTo>
                    <a:pt x="40" y="178"/>
                  </a:lnTo>
                  <a:lnTo>
                    <a:pt x="38" y="184"/>
                  </a:lnTo>
                  <a:lnTo>
                    <a:pt x="36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4" y="192"/>
                  </a:lnTo>
                  <a:lnTo>
                    <a:pt x="30" y="180"/>
                  </a:lnTo>
                  <a:lnTo>
                    <a:pt x="32" y="166"/>
                  </a:lnTo>
                  <a:lnTo>
                    <a:pt x="38" y="154"/>
                  </a:lnTo>
                  <a:lnTo>
                    <a:pt x="44" y="148"/>
                  </a:lnTo>
                  <a:lnTo>
                    <a:pt x="50" y="144"/>
                  </a:lnTo>
                  <a:lnTo>
                    <a:pt x="54" y="136"/>
                  </a:lnTo>
                  <a:lnTo>
                    <a:pt x="58" y="126"/>
                  </a:lnTo>
                  <a:lnTo>
                    <a:pt x="60" y="106"/>
                  </a:lnTo>
                  <a:lnTo>
                    <a:pt x="62" y="78"/>
                  </a:lnTo>
                  <a:lnTo>
                    <a:pt x="64" y="64"/>
                  </a:lnTo>
                  <a:lnTo>
                    <a:pt x="66" y="50"/>
                  </a:lnTo>
                  <a:lnTo>
                    <a:pt x="86" y="26"/>
                  </a:lnTo>
                  <a:lnTo>
                    <a:pt x="102" y="0"/>
                  </a:lnTo>
                  <a:lnTo>
                    <a:pt x="98" y="32"/>
                  </a:lnTo>
                  <a:lnTo>
                    <a:pt x="90" y="86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6" name="Freeform 179"/>
            <p:cNvSpPr>
              <a:spLocks/>
            </p:cNvSpPr>
            <p:nvPr/>
          </p:nvSpPr>
          <p:spPr bwMode="auto">
            <a:xfrm>
              <a:off x="2976" y="1964"/>
              <a:ext cx="40" cy="118"/>
            </a:xfrm>
            <a:custGeom>
              <a:avLst/>
              <a:gdLst>
                <a:gd name="T0" fmla="*/ 40 w 40"/>
                <a:gd name="T1" fmla="*/ 30 h 118"/>
                <a:gd name="T2" fmla="*/ 40 w 40"/>
                <a:gd name="T3" fmla="*/ 30 h 118"/>
                <a:gd name="T4" fmla="*/ 38 w 40"/>
                <a:gd name="T5" fmla="*/ 38 h 118"/>
                <a:gd name="T6" fmla="*/ 36 w 40"/>
                <a:gd name="T7" fmla="*/ 48 h 118"/>
                <a:gd name="T8" fmla="*/ 36 w 40"/>
                <a:gd name="T9" fmla="*/ 70 h 118"/>
                <a:gd name="T10" fmla="*/ 36 w 40"/>
                <a:gd name="T11" fmla="*/ 92 h 118"/>
                <a:gd name="T12" fmla="*/ 36 w 40"/>
                <a:gd name="T13" fmla="*/ 100 h 118"/>
                <a:gd name="T14" fmla="*/ 34 w 40"/>
                <a:gd name="T15" fmla="*/ 110 h 118"/>
                <a:gd name="T16" fmla="*/ 34 w 40"/>
                <a:gd name="T17" fmla="*/ 110 h 118"/>
                <a:gd name="T18" fmla="*/ 30 w 40"/>
                <a:gd name="T19" fmla="*/ 114 h 118"/>
                <a:gd name="T20" fmla="*/ 24 w 40"/>
                <a:gd name="T21" fmla="*/ 118 h 118"/>
                <a:gd name="T22" fmla="*/ 24 w 40"/>
                <a:gd name="T23" fmla="*/ 118 h 118"/>
                <a:gd name="T24" fmla="*/ 16 w 40"/>
                <a:gd name="T25" fmla="*/ 110 h 118"/>
                <a:gd name="T26" fmla="*/ 10 w 40"/>
                <a:gd name="T27" fmla="*/ 96 h 118"/>
                <a:gd name="T28" fmla="*/ 4 w 40"/>
                <a:gd name="T29" fmla="*/ 82 h 118"/>
                <a:gd name="T30" fmla="*/ 0 w 40"/>
                <a:gd name="T31" fmla="*/ 68 h 118"/>
                <a:gd name="T32" fmla="*/ 0 w 40"/>
                <a:gd name="T33" fmla="*/ 68 h 118"/>
                <a:gd name="T34" fmla="*/ 2 w 40"/>
                <a:gd name="T35" fmla="*/ 62 h 118"/>
                <a:gd name="T36" fmla="*/ 4 w 40"/>
                <a:gd name="T37" fmla="*/ 52 h 118"/>
                <a:gd name="T38" fmla="*/ 4 w 40"/>
                <a:gd name="T39" fmla="*/ 32 h 118"/>
                <a:gd name="T40" fmla="*/ 4 w 40"/>
                <a:gd name="T41" fmla="*/ 14 h 118"/>
                <a:gd name="T42" fmla="*/ 4 w 40"/>
                <a:gd name="T43" fmla="*/ 6 h 118"/>
                <a:gd name="T44" fmla="*/ 6 w 40"/>
                <a:gd name="T45" fmla="*/ 0 h 118"/>
                <a:gd name="T46" fmla="*/ 6 w 40"/>
                <a:gd name="T47" fmla="*/ 0 h 118"/>
                <a:gd name="T48" fmla="*/ 14 w 40"/>
                <a:gd name="T49" fmla="*/ 8 h 118"/>
                <a:gd name="T50" fmla="*/ 20 w 40"/>
                <a:gd name="T51" fmla="*/ 16 h 118"/>
                <a:gd name="T52" fmla="*/ 40 w 40"/>
                <a:gd name="T53" fmla="*/ 30 h 118"/>
                <a:gd name="T54" fmla="*/ 40 w 40"/>
                <a:gd name="T55" fmla="*/ 30 h 1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118"/>
                <a:gd name="T86" fmla="*/ 40 w 40"/>
                <a:gd name="T87" fmla="*/ 118 h 1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118">
                  <a:moveTo>
                    <a:pt x="40" y="30"/>
                  </a:moveTo>
                  <a:lnTo>
                    <a:pt x="40" y="30"/>
                  </a:lnTo>
                  <a:lnTo>
                    <a:pt x="38" y="38"/>
                  </a:lnTo>
                  <a:lnTo>
                    <a:pt x="36" y="48"/>
                  </a:lnTo>
                  <a:lnTo>
                    <a:pt x="36" y="70"/>
                  </a:lnTo>
                  <a:lnTo>
                    <a:pt x="36" y="92"/>
                  </a:lnTo>
                  <a:lnTo>
                    <a:pt x="36" y="100"/>
                  </a:lnTo>
                  <a:lnTo>
                    <a:pt x="34" y="110"/>
                  </a:lnTo>
                  <a:lnTo>
                    <a:pt x="30" y="114"/>
                  </a:lnTo>
                  <a:lnTo>
                    <a:pt x="24" y="118"/>
                  </a:lnTo>
                  <a:lnTo>
                    <a:pt x="16" y="110"/>
                  </a:lnTo>
                  <a:lnTo>
                    <a:pt x="10" y="96"/>
                  </a:lnTo>
                  <a:lnTo>
                    <a:pt x="4" y="82"/>
                  </a:lnTo>
                  <a:lnTo>
                    <a:pt x="0" y="68"/>
                  </a:lnTo>
                  <a:lnTo>
                    <a:pt x="2" y="62"/>
                  </a:lnTo>
                  <a:lnTo>
                    <a:pt x="4" y="52"/>
                  </a:lnTo>
                  <a:lnTo>
                    <a:pt x="4" y="32"/>
                  </a:lnTo>
                  <a:lnTo>
                    <a:pt x="4" y="14"/>
                  </a:lnTo>
                  <a:lnTo>
                    <a:pt x="4" y="6"/>
                  </a:lnTo>
                  <a:lnTo>
                    <a:pt x="6" y="0"/>
                  </a:lnTo>
                  <a:lnTo>
                    <a:pt x="14" y="8"/>
                  </a:lnTo>
                  <a:lnTo>
                    <a:pt x="20" y="16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B4E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7" name="Freeform 180"/>
            <p:cNvSpPr>
              <a:spLocks/>
            </p:cNvSpPr>
            <p:nvPr/>
          </p:nvSpPr>
          <p:spPr bwMode="auto">
            <a:xfrm>
              <a:off x="2700" y="1932"/>
              <a:ext cx="242" cy="122"/>
            </a:xfrm>
            <a:custGeom>
              <a:avLst/>
              <a:gdLst>
                <a:gd name="T0" fmla="*/ 236 w 242"/>
                <a:gd name="T1" fmla="*/ 62 h 122"/>
                <a:gd name="T2" fmla="*/ 222 w 242"/>
                <a:gd name="T3" fmla="*/ 66 h 122"/>
                <a:gd name="T4" fmla="*/ 182 w 242"/>
                <a:gd name="T5" fmla="*/ 66 h 122"/>
                <a:gd name="T6" fmla="*/ 166 w 242"/>
                <a:gd name="T7" fmla="*/ 66 h 122"/>
                <a:gd name="T8" fmla="*/ 154 w 242"/>
                <a:gd name="T9" fmla="*/ 72 h 122"/>
                <a:gd name="T10" fmla="*/ 110 w 242"/>
                <a:gd name="T11" fmla="*/ 98 h 122"/>
                <a:gd name="T12" fmla="*/ 80 w 242"/>
                <a:gd name="T13" fmla="*/ 108 h 122"/>
                <a:gd name="T14" fmla="*/ 44 w 242"/>
                <a:gd name="T15" fmla="*/ 116 h 122"/>
                <a:gd name="T16" fmla="*/ 18 w 242"/>
                <a:gd name="T17" fmla="*/ 120 h 122"/>
                <a:gd name="T18" fmla="*/ 8 w 242"/>
                <a:gd name="T19" fmla="*/ 122 h 122"/>
                <a:gd name="T20" fmla="*/ 4 w 242"/>
                <a:gd name="T21" fmla="*/ 122 h 122"/>
                <a:gd name="T22" fmla="*/ 0 w 242"/>
                <a:gd name="T23" fmla="*/ 110 h 122"/>
                <a:gd name="T24" fmla="*/ 4 w 242"/>
                <a:gd name="T25" fmla="*/ 84 h 122"/>
                <a:gd name="T26" fmla="*/ 6 w 242"/>
                <a:gd name="T27" fmla="*/ 72 h 122"/>
                <a:gd name="T28" fmla="*/ 18 w 242"/>
                <a:gd name="T29" fmla="*/ 68 h 122"/>
                <a:gd name="T30" fmla="*/ 22 w 242"/>
                <a:gd name="T31" fmla="*/ 68 h 122"/>
                <a:gd name="T32" fmla="*/ 14 w 242"/>
                <a:gd name="T33" fmla="*/ 84 h 122"/>
                <a:gd name="T34" fmla="*/ 12 w 242"/>
                <a:gd name="T35" fmla="*/ 90 h 122"/>
                <a:gd name="T36" fmla="*/ 20 w 242"/>
                <a:gd name="T37" fmla="*/ 86 h 122"/>
                <a:gd name="T38" fmla="*/ 24 w 242"/>
                <a:gd name="T39" fmla="*/ 80 h 122"/>
                <a:gd name="T40" fmla="*/ 42 w 242"/>
                <a:gd name="T41" fmla="*/ 62 h 122"/>
                <a:gd name="T42" fmla="*/ 62 w 242"/>
                <a:gd name="T43" fmla="*/ 54 h 122"/>
                <a:gd name="T44" fmla="*/ 114 w 242"/>
                <a:gd name="T45" fmla="*/ 46 h 122"/>
                <a:gd name="T46" fmla="*/ 138 w 242"/>
                <a:gd name="T47" fmla="*/ 42 h 122"/>
                <a:gd name="T48" fmla="*/ 162 w 242"/>
                <a:gd name="T49" fmla="*/ 36 h 122"/>
                <a:gd name="T50" fmla="*/ 170 w 242"/>
                <a:gd name="T51" fmla="*/ 26 h 122"/>
                <a:gd name="T52" fmla="*/ 186 w 242"/>
                <a:gd name="T53" fmla="*/ 8 h 122"/>
                <a:gd name="T54" fmla="*/ 194 w 242"/>
                <a:gd name="T55" fmla="*/ 6 h 122"/>
                <a:gd name="T56" fmla="*/ 220 w 242"/>
                <a:gd name="T57" fmla="*/ 4 h 122"/>
                <a:gd name="T58" fmla="*/ 232 w 242"/>
                <a:gd name="T59" fmla="*/ 0 h 122"/>
                <a:gd name="T60" fmla="*/ 234 w 242"/>
                <a:gd name="T61" fmla="*/ 6 h 122"/>
                <a:gd name="T62" fmla="*/ 228 w 242"/>
                <a:gd name="T63" fmla="*/ 14 h 122"/>
                <a:gd name="T64" fmla="*/ 222 w 242"/>
                <a:gd name="T65" fmla="*/ 16 h 122"/>
                <a:gd name="T66" fmla="*/ 200 w 242"/>
                <a:gd name="T67" fmla="*/ 18 h 122"/>
                <a:gd name="T68" fmla="*/ 198 w 242"/>
                <a:gd name="T69" fmla="*/ 20 h 122"/>
                <a:gd name="T70" fmla="*/ 214 w 242"/>
                <a:gd name="T71" fmla="*/ 20 h 122"/>
                <a:gd name="T72" fmla="*/ 224 w 242"/>
                <a:gd name="T73" fmla="*/ 22 h 122"/>
                <a:gd name="T74" fmla="*/ 236 w 242"/>
                <a:gd name="T75" fmla="*/ 20 h 122"/>
                <a:gd name="T76" fmla="*/ 238 w 242"/>
                <a:gd name="T77" fmla="*/ 16 h 122"/>
                <a:gd name="T78" fmla="*/ 242 w 242"/>
                <a:gd name="T79" fmla="*/ 14 h 122"/>
                <a:gd name="T80" fmla="*/ 242 w 242"/>
                <a:gd name="T81" fmla="*/ 18 h 122"/>
                <a:gd name="T82" fmla="*/ 240 w 242"/>
                <a:gd name="T83" fmla="*/ 30 h 122"/>
                <a:gd name="T84" fmla="*/ 234 w 242"/>
                <a:gd name="T85" fmla="*/ 34 h 122"/>
                <a:gd name="T86" fmla="*/ 228 w 242"/>
                <a:gd name="T87" fmla="*/ 36 h 122"/>
                <a:gd name="T88" fmla="*/ 234 w 242"/>
                <a:gd name="T89" fmla="*/ 36 h 122"/>
                <a:gd name="T90" fmla="*/ 240 w 242"/>
                <a:gd name="T91" fmla="*/ 34 h 122"/>
                <a:gd name="T92" fmla="*/ 240 w 242"/>
                <a:gd name="T93" fmla="*/ 40 h 122"/>
                <a:gd name="T94" fmla="*/ 238 w 242"/>
                <a:gd name="T95" fmla="*/ 42 h 122"/>
                <a:gd name="T96" fmla="*/ 228 w 242"/>
                <a:gd name="T97" fmla="*/ 46 h 122"/>
                <a:gd name="T98" fmla="*/ 232 w 242"/>
                <a:gd name="T99" fmla="*/ 46 h 122"/>
                <a:gd name="T100" fmla="*/ 240 w 242"/>
                <a:gd name="T101" fmla="*/ 44 h 122"/>
                <a:gd name="T102" fmla="*/ 242 w 242"/>
                <a:gd name="T103" fmla="*/ 48 h 122"/>
                <a:gd name="T104" fmla="*/ 240 w 242"/>
                <a:gd name="T105" fmla="*/ 52 h 122"/>
                <a:gd name="T106" fmla="*/ 226 w 242"/>
                <a:gd name="T107" fmla="*/ 58 h 122"/>
                <a:gd name="T108" fmla="*/ 230 w 242"/>
                <a:gd name="T109" fmla="*/ 58 h 122"/>
                <a:gd name="T110" fmla="*/ 240 w 242"/>
                <a:gd name="T111" fmla="*/ 56 h 122"/>
                <a:gd name="T112" fmla="*/ 240 w 242"/>
                <a:gd name="T113" fmla="*/ 60 h 122"/>
                <a:gd name="T114" fmla="*/ 236 w 242"/>
                <a:gd name="T115" fmla="*/ 62 h 1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42"/>
                <a:gd name="T175" fmla="*/ 0 h 122"/>
                <a:gd name="T176" fmla="*/ 242 w 242"/>
                <a:gd name="T177" fmla="*/ 122 h 1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42" h="122">
                  <a:moveTo>
                    <a:pt x="236" y="62"/>
                  </a:moveTo>
                  <a:lnTo>
                    <a:pt x="236" y="62"/>
                  </a:lnTo>
                  <a:lnTo>
                    <a:pt x="222" y="66"/>
                  </a:lnTo>
                  <a:lnTo>
                    <a:pt x="204" y="68"/>
                  </a:lnTo>
                  <a:lnTo>
                    <a:pt x="182" y="66"/>
                  </a:lnTo>
                  <a:lnTo>
                    <a:pt x="166" y="66"/>
                  </a:lnTo>
                  <a:lnTo>
                    <a:pt x="154" y="72"/>
                  </a:lnTo>
                  <a:lnTo>
                    <a:pt x="134" y="86"/>
                  </a:lnTo>
                  <a:lnTo>
                    <a:pt x="110" y="98"/>
                  </a:lnTo>
                  <a:lnTo>
                    <a:pt x="96" y="104"/>
                  </a:lnTo>
                  <a:lnTo>
                    <a:pt x="80" y="108"/>
                  </a:lnTo>
                  <a:lnTo>
                    <a:pt x="44" y="116"/>
                  </a:lnTo>
                  <a:lnTo>
                    <a:pt x="18" y="120"/>
                  </a:lnTo>
                  <a:lnTo>
                    <a:pt x="10" y="122"/>
                  </a:lnTo>
                  <a:lnTo>
                    <a:pt x="8" y="12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4" y="84"/>
                  </a:lnTo>
                  <a:lnTo>
                    <a:pt x="6" y="72"/>
                  </a:lnTo>
                  <a:lnTo>
                    <a:pt x="14" y="70"/>
                  </a:lnTo>
                  <a:lnTo>
                    <a:pt x="18" y="68"/>
                  </a:lnTo>
                  <a:lnTo>
                    <a:pt x="22" y="68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90"/>
                  </a:lnTo>
                  <a:lnTo>
                    <a:pt x="16" y="90"/>
                  </a:lnTo>
                  <a:lnTo>
                    <a:pt x="20" y="86"/>
                  </a:lnTo>
                  <a:lnTo>
                    <a:pt x="24" y="80"/>
                  </a:lnTo>
                  <a:lnTo>
                    <a:pt x="34" y="70"/>
                  </a:lnTo>
                  <a:lnTo>
                    <a:pt x="42" y="62"/>
                  </a:lnTo>
                  <a:lnTo>
                    <a:pt x="52" y="58"/>
                  </a:lnTo>
                  <a:lnTo>
                    <a:pt x="62" y="54"/>
                  </a:lnTo>
                  <a:lnTo>
                    <a:pt x="84" y="50"/>
                  </a:lnTo>
                  <a:lnTo>
                    <a:pt x="114" y="46"/>
                  </a:lnTo>
                  <a:lnTo>
                    <a:pt x="138" y="42"/>
                  </a:lnTo>
                  <a:lnTo>
                    <a:pt x="152" y="40"/>
                  </a:lnTo>
                  <a:lnTo>
                    <a:pt x="162" y="36"/>
                  </a:lnTo>
                  <a:lnTo>
                    <a:pt x="170" y="26"/>
                  </a:lnTo>
                  <a:lnTo>
                    <a:pt x="186" y="8"/>
                  </a:lnTo>
                  <a:lnTo>
                    <a:pt x="190" y="8"/>
                  </a:lnTo>
                  <a:lnTo>
                    <a:pt x="194" y="6"/>
                  </a:lnTo>
                  <a:lnTo>
                    <a:pt x="20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2" y="0"/>
                  </a:lnTo>
                  <a:lnTo>
                    <a:pt x="234" y="6"/>
                  </a:lnTo>
                  <a:lnTo>
                    <a:pt x="232" y="10"/>
                  </a:lnTo>
                  <a:lnTo>
                    <a:pt x="228" y="14"/>
                  </a:lnTo>
                  <a:lnTo>
                    <a:pt x="222" y="16"/>
                  </a:lnTo>
                  <a:lnTo>
                    <a:pt x="208" y="16"/>
                  </a:lnTo>
                  <a:lnTo>
                    <a:pt x="200" y="18"/>
                  </a:lnTo>
                  <a:lnTo>
                    <a:pt x="198" y="18"/>
                  </a:lnTo>
                  <a:lnTo>
                    <a:pt x="198" y="20"/>
                  </a:lnTo>
                  <a:lnTo>
                    <a:pt x="214" y="20"/>
                  </a:lnTo>
                  <a:lnTo>
                    <a:pt x="224" y="22"/>
                  </a:lnTo>
                  <a:lnTo>
                    <a:pt x="230" y="22"/>
                  </a:lnTo>
                  <a:lnTo>
                    <a:pt x="236" y="20"/>
                  </a:lnTo>
                  <a:lnTo>
                    <a:pt x="238" y="16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2" y="18"/>
                  </a:lnTo>
                  <a:lnTo>
                    <a:pt x="242" y="22"/>
                  </a:lnTo>
                  <a:lnTo>
                    <a:pt x="240" y="30"/>
                  </a:lnTo>
                  <a:lnTo>
                    <a:pt x="234" y="34"/>
                  </a:lnTo>
                  <a:lnTo>
                    <a:pt x="228" y="36"/>
                  </a:lnTo>
                  <a:lnTo>
                    <a:pt x="232" y="36"/>
                  </a:lnTo>
                  <a:lnTo>
                    <a:pt x="234" y="36"/>
                  </a:lnTo>
                  <a:lnTo>
                    <a:pt x="240" y="34"/>
                  </a:lnTo>
                  <a:lnTo>
                    <a:pt x="242" y="36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4" y="44"/>
                  </a:lnTo>
                  <a:lnTo>
                    <a:pt x="228" y="46"/>
                  </a:lnTo>
                  <a:lnTo>
                    <a:pt x="232" y="46"/>
                  </a:lnTo>
                  <a:lnTo>
                    <a:pt x="240" y="44"/>
                  </a:lnTo>
                  <a:lnTo>
                    <a:pt x="242" y="46"/>
                  </a:lnTo>
                  <a:lnTo>
                    <a:pt x="242" y="48"/>
                  </a:lnTo>
                  <a:lnTo>
                    <a:pt x="240" y="52"/>
                  </a:lnTo>
                  <a:lnTo>
                    <a:pt x="236" y="54"/>
                  </a:lnTo>
                  <a:lnTo>
                    <a:pt x="226" y="58"/>
                  </a:lnTo>
                  <a:lnTo>
                    <a:pt x="230" y="58"/>
                  </a:lnTo>
                  <a:lnTo>
                    <a:pt x="234" y="58"/>
                  </a:lnTo>
                  <a:lnTo>
                    <a:pt x="240" y="56"/>
                  </a:lnTo>
                  <a:lnTo>
                    <a:pt x="240" y="60"/>
                  </a:lnTo>
                  <a:lnTo>
                    <a:pt x="238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8" name="Freeform 181"/>
            <p:cNvSpPr>
              <a:spLocks/>
            </p:cNvSpPr>
            <p:nvPr/>
          </p:nvSpPr>
          <p:spPr bwMode="auto">
            <a:xfrm>
              <a:off x="2804" y="2200"/>
              <a:ext cx="208" cy="196"/>
            </a:xfrm>
            <a:custGeom>
              <a:avLst/>
              <a:gdLst>
                <a:gd name="T0" fmla="*/ 174 w 208"/>
                <a:gd name="T1" fmla="*/ 122 h 196"/>
                <a:gd name="T2" fmla="*/ 170 w 208"/>
                <a:gd name="T3" fmla="*/ 134 h 196"/>
                <a:gd name="T4" fmla="*/ 168 w 208"/>
                <a:gd name="T5" fmla="*/ 160 h 196"/>
                <a:gd name="T6" fmla="*/ 170 w 208"/>
                <a:gd name="T7" fmla="*/ 174 h 196"/>
                <a:gd name="T8" fmla="*/ 180 w 208"/>
                <a:gd name="T9" fmla="*/ 176 h 196"/>
                <a:gd name="T10" fmla="*/ 186 w 208"/>
                <a:gd name="T11" fmla="*/ 172 h 196"/>
                <a:gd name="T12" fmla="*/ 188 w 208"/>
                <a:gd name="T13" fmla="*/ 162 h 196"/>
                <a:gd name="T14" fmla="*/ 186 w 208"/>
                <a:gd name="T15" fmla="*/ 166 h 196"/>
                <a:gd name="T16" fmla="*/ 180 w 208"/>
                <a:gd name="T17" fmla="*/ 170 h 196"/>
                <a:gd name="T18" fmla="*/ 178 w 208"/>
                <a:gd name="T19" fmla="*/ 162 h 196"/>
                <a:gd name="T20" fmla="*/ 180 w 208"/>
                <a:gd name="T21" fmla="*/ 146 h 196"/>
                <a:gd name="T22" fmla="*/ 190 w 208"/>
                <a:gd name="T23" fmla="*/ 128 h 196"/>
                <a:gd name="T24" fmla="*/ 196 w 208"/>
                <a:gd name="T25" fmla="*/ 114 h 196"/>
                <a:gd name="T26" fmla="*/ 198 w 208"/>
                <a:gd name="T27" fmla="*/ 134 h 196"/>
                <a:gd name="T28" fmla="*/ 206 w 208"/>
                <a:gd name="T29" fmla="*/ 172 h 196"/>
                <a:gd name="T30" fmla="*/ 208 w 208"/>
                <a:gd name="T31" fmla="*/ 192 h 196"/>
                <a:gd name="T32" fmla="*/ 196 w 208"/>
                <a:gd name="T33" fmla="*/ 196 h 196"/>
                <a:gd name="T34" fmla="*/ 178 w 208"/>
                <a:gd name="T35" fmla="*/ 194 h 196"/>
                <a:gd name="T36" fmla="*/ 134 w 208"/>
                <a:gd name="T37" fmla="*/ 182 h 196"/>
                <a:gd name="T38" fmla="*/ 110 w 208"/>
                <a:gd name="T39" fmla="*/ 178 h 196"/>
                <a:gd name="T40" fmla="*/ 86 w 208"/>
                <a:gd name="T41" fmla="*/ 182 h 196"/>
                <a:gd name="T42" fmla="*/ 78 w 208"/>
                <a:gd name="T43" fmla="*/ 180 h 196"/>
                <a:gd name="T44" fmla="*/ 76 w 208"/>
                <a:gd name="T45" fmla="*/ 172 h 196"/>
                <a:gd name="T46" fmla="*/ 80 w 208"/>
                <a:gd name="T47" fmla="*/ 160 h 196"/>
                <a:gd name="T48" fmla="*/ 100 w 208"/>
                <a:gd name="T49" fmla="*/ 124 h 196"/>
                <a:gd name="T50" fmla="*/ 112 w 208"/>
                <a:gd name="T51" fmla="*/ 102 h 196"/>
                <a:gd name="T52" fmla="*/ 114 w 208"/>
                <a:gd name="T53" fmla="*/ 76 h 196"/>
                <a:gd name="T54" fmla="*/ 114 w 208"/>
                <a:gd name="T55" fmla="*/ 74 h 196"/>
                <a:gd name="T56" fmla="*/ 104 w 208"/>
                <a:gd name="T57" fmla="*/ 80 h 196"/>
                <a:gd name="T58" fmla="*/ 94 w 208"/>
                <a:gd name="T59" fmla="*/ 90 h 196"/>
                <a:gd name="T60" fmla="*/ 94 w 208"/>
                <a:gd name="T61" fmla="*/ 94 h 196"/>
                <a:gd name="T62" fmla="*/ 102 w 208"/>
                <a:gd name="T63" fmla="*/ 88 h 196"/>
                <a:gd name="T64" fmla="*/ 106 w 208"/>
                <a:gd name="T65" fmla="*/ 86 h 196"/>
                <a:gd name="T66" fmla="*/ 90 w 208"/>
                <a:gd name="T67" fmla="*/ 124 h 196"/>
                <a:gd name="T68" fmla="*/ 82 w 208"/>
                <a:gd name="T69" fmla="*/ 134 h 196"/>
                <a:gd name="T70" fmla="*/ 82 w 208"/>
                <a:gd name="T71" fmla="*/ 38 h 196"/>
                <a:gd name="T72" fmla="*/ 80 w 208"/>
                <a:gd name="T73" fmla="*/ 20 h 196"/>
                <a:gd name="T74" fmla="*/ 78 w 208"/>
                <a:gd name="T75" fmla="*/ 28 h 196"/>
                <a:gd name="T76" fmla="*/ 72 w 208"/>
                <a:gd name="T77" fmla="*/ 86 h 196"/>
                <a:gd name="T78" fmla="*/ 68 w 208"/>
                <a:gd name="T79" fmla="*/ 148 h 196"/>
                <a:gd name="T80" fmla="*/ 60 w 208"/>
                <a:gd name="T81" fmla="*/ 176 h 196"/>
                <a:gd name="T82" fmla="*/ 50 w 208"/>
                <a:gd name="T83" fmla="*/ 176 h 196"/>
                <a:gd name="T84" fmla="*/ 26 w 208"/>
                <a:gd name="T85" fmla="*/ 178 h 196"/>
                <a:gd name="T86" fmla="*/ 14 w 208"/>
                <a:gd name="T87" fmla="*/ 138 h 196"/>
                <a:gd name="T88" fmla="*/ 14 w 208"/>
                <a:gd name="T89" fmla="*/ 122 h 196"/>
                <a:gd name="T90" fmla="*/ 8 w 208"/>
                <a:gd name="T91" fmla="*/ 82 h 196"/>
                <a:gd name="T92" fmla="*/ 0 w 208"/>
                <a:gd name="T93" fmla="*/ 8 h 196"/>
                <a:gd name="T94" fmla="*/ 6 w 208"/>
                <a:gd name="T95" fmla="*/ 4 h 196"/>
                <a:gd name="T96" fmla="*/ 28 w 208"/>
                <a:gd name="T97" fmla="*/ 0 h 196"/>
                <a:gd name="T98" fmla="*/ 58 w 208"/>
                <a:gd name="T99" fmla="*/ 2 h 196"/>
                <a:gd name="T100" fmla="*/ 94 w 208"/>
                <a:gd name="T101" fmla="*/ 10 h 196"/>
                <a:gd name="T102" fmla="*/ 168 w 208"/>
                <a:gd name="T103" fmla="*/ 18 h 196"/>
                <a:gd name="T104" fmla="*/ 186 w 208"/>
                <a:gd name="T105" fmla="*/ 18 h 196"/>
                <a:gd name="T106" fmla="*/ 200 w 208"/>
                <a:gd name="T107" fmla="*/ 14 h 196"/>
                <a:gd name="T108" fmla="*/ 198 w 208"/>
                <a:gd name="T109" fmla="*/ 42 h 196"/>
                <a:gd name="T110" fmla="*/ 194 w 208"/>
                <a:gd name="T111" fmla="*/ 68 h 1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"/>
                <a:gd name="T169" fmla="*/ 0 h 196"/>
                <a:gd name="T170" fmla="*/ 208 w 208"/>
                <a:gd name="T171" fmla="*/ 196 h 1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" h="196">
                  <a:moveTo>
                    <a:pt x="194" y="68"/>
                  </a:moveTo>
                  <a:lnTo>
                    <a:pt x="174" y="122"/>
                  </a:lnTo>
                  <a:lnTo>
                    <a:pt x="170" y="134"/>
                  </a:lnTo>
                  <a:lnTo>
                    <a:pt x="168" y="146"/>
                  </a:lnTo>
                  <a:lnTo>
                    <a:pt x="168" y="160"/>
                  </a:lnTo>
                  <a:lnTo>
                    <a:pt x="170" y="174"/>
                  </a:lnTo>
                  <a:lnTo>
                    <a:pt x="176" y="176"/>
                  </a:lnTo>
                  <a:lnTo>
                    <a:pt x="180" y="176"/>
                  </a:lnTo>
                  <a:lnTo>
                    <a:pt x="184" y="174"/>
                  </a:lnTo>
                  <a:lnTo>
                    <a:pt x="186" y="172"/>
                  </a:lnTo>
                  <a:lnTo>
                    <a:pt x="190" y="164"/>
                  </a:lnTo>
                  <a:lnTo>
                    <a:pt x="188" y="162"/>
                  </a:lnTo>
                  <a:lnTo>
                    <a:pt x="186" y="166"/>
                  </a:lnTo>
                  <a:lnTo>
                    <a:pt x="182" y="168"/>
                  </a:lnTo>
                  <a:lnTo>
                    <a:pt x="180" y="170"/>
                  </a:lnTo>
                  <a:lnTo>
                    <a:pt x="178" y="162"/>
                  </a:lnTo>
                  <a:lnTo>
                    <a:pt x="178" y="154"/>
                  </a:lnTo>
                  <a:lnTo>
                    <a:pt x="180" y="146"/>
                  </a:lnTo>
                  <a:lnTo>
                    <a:pt x="182" y="140"/>
                  </a:lnTo>
                  <a:lnTo>
                    <a:pt x="190" y="128"/>
                  </a:lnTo>
                  <a:lnTo>
                    <a:pt x="194" y="120"/>
                  </a:lnTo>
                  <a:lnTo>
                    <a:pt x="196" y="114"/>
                  </a:lnTo>
                  <a:lnTo>
                    <a:pt x="198" y="134"/>
                  </a:lnTo>
                  <a:lnTo>
                    <a:pt x="200" y="152"/>
                  </a:lnTo>
                  <a:lnTo>
                    <a:pt x="206" y="172"/>
                  </a:lnTo>
                  <a:lnTo>
                    <a:pt x="208" y="192"/>
                  </a:lnTo>
                  <a:lnTo>
                    <a:pt x="204" y="194"/>
                  </a:lnTo>
                  <a:lnTo>
                    <a:pt x="196" y="196"/>
                  </a:lnTo>
                  <a:lnTo>
                    <a:pt x="178" y="194"/>
                  </a:lnTo>
                  <a:lnTo>
                    <a:pt x="156" y="188"/>
                  </a:lnTo>
                  <a:lnTo>
                    <a:pt x="134" y="182"/>
                  </a:lnTo>
                  <a:lnTo>
                    <a:pt x="122" y="178"/>
                  </a:lnTo>
                  <a:lnTo>
                    <a:pt x="110" y="178"/>
                  </a:lnTo>
                  <a:lnTo>
                    <a:pt x="100" y="178"/>
                  </a:lnTo>
                  <a:lnTo>
                    <a:pt x="86" y="182"/>
                  </a:lnTo>
                  <a:lnTo>
                    <a:pt x="78" y="180"/>
                  </a:lnTo>
                  <a:lnTo>
                    <a:pt x="74" y="178"/>
                  </a:lnTo>
                  <a:lnTo>
                    <a:pt x="76" y="172"/>
                  </a:lnTo>
                  <a:lnTo>
                    <a:pt x="80" y="160"/>
                  </a:lnTo>
                  <a:lnTo>
                    <a:pt x="86" y="148"/>
                  </a:lnTo>
                  <a:lnTo>
                    <a:pt x="100" y="124"/>
                  </a:lnTo>
                  <a:lnTo>
                    <a:pt x="106" y="114"/>
                  </a:lnTo>
                  <a:lnTo>
                    <a:pt x="112" y="102"/>
                  </a:lnTo>
                  <a:lnTo>
                    <a:pt x="114" y="88"/>
                  </a:lnTo>
                  <a:lnTo>
                    <a:pt x="114" y="76"/>
                  </a:lnTo>
                  <a:lnTo>
                    <a:pt x="114" y="74"/>
                  </a:lnTo>
                  <a:lnTo>
                    <a:pt x="110" y="74"/>
                  </a:lnTo>
                  <a:lnTo>
                    <a:pt x="104" y="80"/>
                  </a:lnTo>
                  <a:lnTo>
                    <a:pt x="96" y="86"/>
                  </a:lnTo>
                  <a:lnTo>
                    <a:pt x="94" y="90"/>
                  </a:lnTo>
                  <a:lnTo>
                    <a:pt x="94" y="94"/>
                  </a:lnTo>
                  <a:lnTo>
                    <a:pt x="98" y="90"/>
                  </a:lnTo>
                  <a:lnTo>
                    <a:pt x="102" y="88"/>
                  </a:lnTo>
                  <a:lnTo>
                    <a:pt x="106" y="86"/>
                  </a:lnTo>
                  <a:lnTo>
                    <a:pt x="96" y="112"/>
                  </a:lnTo>
                  <a:lnTo>
                    <a:pt x="90" y="124"/>
                  </a:lnTo>
                  <a:lnTo>
                    <a:pt x="82" y="134"/>
                  </a:lnTo>
                  <a:lnTo>
                    <a:pt x="82" y="78"/>
                  </a:lnTo>
                  <a:lnTo>
                    <a:pt x="82" y="38"/>
                  </a:lnTo>
                  <a:lnTo>
                    <a:pt x="82" y="26"/>
                  </a:lnTo>
                  <a:lnTo>
                    <a:pt x="80" y="20"/>
                  </a:lnTo>
                  <a:lnTo>
                    <a:pt x="78" y="28"/>
                  </a:lnTo>
                  <a:lnTo>
                    <a:pt x="76" y="42"/>
                  </a:lnTo>
                  <a:lnTo>
                    <a:pt x="72" y="86"/>
                  </a:lnTo>
                  <a:lnTo>
                    <a:pt x="68" y="148"/>
                  </a:lnTo>
                  <a:lnTo>
                    <a:pt x="64" y="162"/>
                  </a:lnTo>
                  <a:lnTo>
                    <a:pt x="60" y="176"/>
                  </a:lnTo>
                  <a:lnTo>
                    <a:pt x="50" y="176"/>
                  </a:lnTo>
                  <a:lnTo>
                    <a:pt x="38" y="176"/>
                  </a:lnTo>
                  <a:lnTo>
                    <a:pt x="26" y="178"/>
                  </a:lnTo>
                  <a:lnTo>
                    <a:pt x="16" y="184"/>
                  </a:lnTo>
                  <a:lnTo>
                    <a:pt x="14" y="138"/>
                  </a:lnTo>
                  <a:lnTo>
                    <a:pt x="14" y="122"/>
                  </a:lnTo>
                  <a:lnTo>
                    <a:pt x="12" y="108"/>
                  </a:lnTo>
                  <a:lnTo>
                    <a:pt x="8" y="8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6" y="4"/>
                  </a:lnTo>
                  <a:lnTo>
                    <a:pt x="12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94" y="10"/>
                  </a:lnTo>
                  <a:lnTo>
                    <a:pt x="130" y="14"/>
                  </a:lnTo>
                  <a:lnTo>
                    <a:pt x="168" y="18"/>
                  </a:lnTo>
                  <a:lnTo>
                    <a:pt x="186" y="18"/>
                  </a:lnTo>
                  <a:lnTo>
                    <a:pt x="200" y="14"/>
                  </a:lnTo>
                  <a:lnTo>
                    <a:pt x="200" y="28"/>
                  </a:lnTo>
                  <a:lnTo>
                    <a:pt x="198" y="42"/>
                  </a:lnTo>
                  <a:lnTo>
                    <a:pt x="194" y="68"/>
                  </a:lnTo>
                  <a:close/>
                </a:path>
              </a:pathLst>
            </a:custGeom>
            <a:solidFill>
              <a:srgbClr val="F36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59" name="Freeform 182"/>
            <p:cNvSpPr>
              <a:spLocks/>
            </p:cNvSpPr>
            <p:nvPr/>
          </p:nvSpPr>
          <p:spPr bwMode="auto">
            <a:xfrm>
              <a:off x="2880" y="2388"/>
              <a:ext cx="76" cy="202"/>
            </a:xfrm>
            <a:custGeom>
              <a:avLst/>
              <a:gdLst>
                <a:gd name="T0" fmla="*/ 74 w 76"/>
                <a:gd name="T1" fmla="*/ 84 h 202"/>
                <a:gd name="T2" fmla="*/ 74 w 76"/>
                <a:gd name="T3" fmla="*/ 84 h 202"/>
                <a:gd name="T4" fmla="*/ 76 w 76"/>
                <a:gd name="T5" fmla="*/ 98 h 202"/>
                <a:gd name="T6" fmla="*/ 74 w 76"/>
                <a:gd name="T7" fmla="*/ 112 h 202"/>
                <a:gd name="T8" fmla="*/ 72 w 76"/>
                <a:gd name="T9" fmla="*/ 126 h 202"/>
                <a:gd name="T10" fmla="*/ 68 w 76"/>
                <a:gd name="T11" fmla="*/ 138 h 202"/>
                <a:gd name="T12" fmla="*/ 68 w 76"/>
                <a:gd name="T13" fmla="*/ 138 h 202"/>
                <a:gd name="T14" fmla="*/ 56 w 76"/>
                <a:gd name="T15" fmla="*/ 168 h 202"/>
                <a:gd name="T16" fmla="*/ 40 w 76"/>
                <a:gd name="T17" fmla="*/ 202 h 202"/>
                <a:gd name="T18" fmla="*/ 40 w 76"/>
                <a:gd name="T19" fmla="*/ 202 h 202"/>
                <a:gd name="T20" fmla="*/ 30 w 76"/>
                <a:gd name="T21" fmla="*/ 198 h 202"/>
                <a:gd name="T22" fmla="*/ 20 w 76"/>
                <a:gd name="T23" fmla="*/ 194 h 202"/>
                <a:gd name="T24" fmla="*/ 10 w 76"/>
                <a:gd name="T25" fmla="*/ 194 h 202"/>
                <a:gd name="T26" fmla="*/ 0 w 76"/>
                <a:gd name="T27" fmla="*/ 194 h 202"/>
                <a:gd name="T28" fmla="*/ 0 w 76"/>
                <a:gd name="T29" fmla="*/ 194 h 202"/>
                <a:gd name="T30" fmla="*/ 2 w 76"/>
                <a:gd name="T31" fmla="*/ 168 h 202"/>
                <a:gd name="T32" fmla="*/ 4 w 76"/>
                <a:gd name="T33" fmla="*/ 140 h 202"/>
                <a:gd name="T34" fmla="*/ 4 w 76"/>
                <a:gd name="T35" fmla="*/ 140 h 202"/>
                <a:gd name="T36" fmla="*/ 8 w 76"/>
                <a:gd name="T37" fmla="*/ 108 h 202"/>
                <a:gd name="T38" fmla="*/ 12 w 76"/>
                <a:gd name="T39" fmla="*/ 90 h 202"/>
                <a:gd name="T40" fmla="*/ 14 w 76"/>
                <a:gd name="T41" fmla="*/ 80 h 202"/>
                <a:gd name="T42" fmla="*/ 16 w 76"/>
                <a:gd name="T43" fmla="*/ 78 h 202"/>
                <a:gd name="T44" fmla="*/ 16 w 76"/>
                <a:gd name="T45" fmla="*/ 78 h 202"/>
                <a:gd name="T46" fmla="*/ 18 w 76"/>
                <a:gd name="T47" fmla="*/ 68 h 202"/>
                <a:gd name="T48" fmla="*/ 20 w 76"/>
                <a:gd name="T49" fmla="*/ 58 h 202"/>
                <a:gd name="T50" fmla="*/ 20 w 76"/>
                <a:gd name="T51" fmla="*/ 58 h 202"/>
                <a:gd name="T52" fmla="*/ 24 w 76"/>
                <a:gd name="T53" fmla="*/ 60 h 202"/>
                <a:gd name="T54" fmla="*/ 28 w 76"/>
                <a:gd name="T55" fmla="*/ 58 h 202"/>
                <a:gd name="T56" fmla="*/ 28 w 76"/>
                <a:gd name="T57" fmla="*/ 56 h 202"/>
                <a:gd name="T58" fmla="*/ 28 w 76"/>
                <a:gd name="T59" fmla="*/ 54 h 202"/>
                <a:gd name="T60" fmla="*/ 28 w 76"/>
                <a:gd name="T61" fmla="*/ 54 h 202"/>
                <a:gd name="T62" fmla="*/ 22 w 76"/>
                <a:gd name="T63" fmla="*/ 50 h 202"/>
                <a:gd name="T64" fmla="*/ 20 w 76"/>
                <a:gd name="T65" fmla="*/ 44 h 202"/>
                <a:gd name="T66" fmla="*/ 20 w 76"/>
                <a:gd name="T67" fmla="*/ 32 h 202"/>
                <a:gd name="T68" fmla="*/ 20 w 76"/>
                <a:gd name="T69" fmla="*/ 18 h 202"/>
                <a:gd name="T70" fmla="*/ 20 w 76"/>
                <a:gd name="T71" fmla="*/ 4 h 202"/>
                <a:gd name="T72" fmla="*/ 20 w 76"/>
                <a:gd name="T73" fmla="*/ 4 h 202"/>
                <a:gd name="T74" fmla="*/ 28 w 76"/>
                <a:gd name="T75" fmla="*/ 2 h 202"/>
                <a:gd name="T76" fmla="*/ 36 w 76"/>
                <a:gd name="T77" fmla="*/ 0 h 202"/>
                <a:gd name="T78" fmla="*/ 36 w 76"/>
                <a:gd name="T79" fmla="*/ 0 h 202"/>
                <a:gd name="T80" fmla="*/ 48 w 76"/>
                <a:gd name="T81" fmla="*/ 2 h 202"/>
                <a:gd name="T82" fmla="*/ 58 w 76"/>
                <a:gd name="T83" fmla="*/ 4 h 202"/>
                <a:gd name="T84" fmla="*/ 76 w 76"/>
                <a:gd name="T85" fmla="*/ 10 h 202"/>
                <a:gd name="T86" fmla="*/ 76 w 76"/>
                <a:gd name="T87" fmla="*/ 10 h 202"/>
                <a:gd name="T88" fmla="*/ 72 w 76"/>
                <a:gd name="T89" fmla="*/ 28 h 202"/>
                <a:gd name="T90" fmla="*/ 70 w 76"/>
                <a:gd name="T91" fmla="*/ 46 h 202"/>
                <a:gd name="T92" fmla="*/ 70 w 76"/>
                <a:gd name="T93" fmla="*/ 64 h 202"/>
                <a:gd name="T94" fmla="*/ 74 w 76"/>
                <a:gd name="T95" fmla="*/ 84 h 202"/>
                <a:gd name="T96" fmla="*/ 74 w 76"/>
                <a:gd name="T97" fmla="*/ 84 h 20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6"/>
                <a:gd name="T148" fmla="*/ 0 h 202"/>
                <a:gd name="T149" fmla="*/ 76 w 76"/>
                <a:gd name="T150" fmla="*/ 202 h 20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6" h="202">
                  <a:moveTo>
                    <a:pt x="74" y="84"/>
                  </a:moveTo>
                  <a:lnTo>
                    <a:pt x="74" y="84"/>
                  </a:lnTo>
                  <a:lnTo>
                    <a:pt x="76" y="98"/>
                  </a:lnTo>
                  <a:lnTo>
                    <a:pt x="74" y="112"/>
                  </a:lnTo>
                  <a:lnTo>
                    <a:pt x="72" y="126"/>
                  </a:lnTo>
                  <a:lnTo>
                    <a:pt x="68" y="138"/>
                  </a:lnTo>
                  <a:lnTo>
                    <a:pt x="56" y="168"/>
                  </a:lnTo>
                  <a:lnTo>
                    <a:pt x="40" y="202"/>
                  </a:lnTo>
                  <a:lnTo>
                    <a:pt x="30" y="198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2" y="168"/>
                  </a:lnTo>
                  <a:lnTo>
                    <a:pt x="4" y="140"/>
                  </a:lnTo>
                  <a:lnTo>
                    <a:pt x="8" y="108"/>
                  </a:lnTo>
                  <a:lnTo>
                    <a:pt x="12" y="90"/>
                  </a:lnTo>
                  <a:lnTo>
                    <a:pt x="14" y="80"/>
                  </a:lnTo>
                  <a:lnTo>
                    <a:pt x="16" y="78"/>
                  </a:lnTo>
                  <a:lnTo>
                    <a:pt x="18" y="68"/>
                  </a:lnTo>
                  <a:lnTo>
                    <a:pt x="20" y="58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28" y="56"/>
                  </a:lnTo>
                  <a:lnTo>
                    <a:pt x="28" y="54"/>
                  </a:lnTo>
                  <a:lnTo>
                    <a:pt x="22" y="50"/>
                  </a:lnTo>
                  <a:lnTo>
                    <a:pt x="20" y="44"/>
                  </a:lnTo>
                  <a:lnTo>
                    <a:pt x="20" y="32"/>
                  </a:lnTo>
                  <a:lnTo>
                    <a:pt x="20" y="18"/>
                  </a:lnTo>
                  <a:lnTo>
                    <a:pt x="20" y="4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76" y="10"/>
                  </a:lnTo>
                  <a:lnTo>
                    <a:pt x="72" y="28"/>
                  </a:lnTo>
                  <a:lnTo>
                    <a:pt x="70" y="46"/>
                  </a:lnTo>
                  <a:lnTo>
                    <a:pt x="70" y="64"/>
                  </a:lnTo>
                  <a:lnTo>
                    <a:pt x="74" y="84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0" name="Freeform 183"/>
            <p:cNvSpPr>
              <a:spLocks/>
            </p:cNvSpPr>
            <p:nvPr/>
          </p:nvSpPr>
          <p:spPr bwMode="auto">
            <a:xfrm>
              <a:off x="2836" y="2382"/>
              <a:ext cx="50" cy="40"/>
            </a:xfrm>
            <a:custGeom>
              <a:avLst/>
              <a:gdLst>
                <a:gd name="T0" fmla="*/ 50 w 50"/>
                <a:gd name="T1" fmla="*/ 40 h 40"/>
                <a:gd name="T2" fmla="*/ 50 w 50"/>
                <a:gd name="T3" fmla="*/ 40 h 40"/>
                <a:gd name="T4" fmla="*/ 36 w 50"/>
                <a:gd name="T5" fmla="*/ 34 h 40"/>
                <a:gd name="T6" fmla="*/ 24 w 50"/>
                <a:gd name="T7" fmla="*/ 32 h 40"/>
                <a:gd name="T8" fmla="*/ 12 w 50"/>
                <a:gd name="T9" fmla="*/ 28 h 40"/>
                <a:gd name="T10" fmla="*/ 8 w 50"/>
                <a:gd name="T11" fmla="*/ 24 h 40"/>
                <a:gd name="T12" fmla="*/ 6 w 50"/>
                <a:gd name="T13" fmla="*/ 22 h 40"/>
                <a:gd name="T14" fmla="*/ 6 w 50"/>
                <a:gd name="T15" fmla="*/ 22 h 40"/>
                <a:gd name="T16" fmla="*/ 4 w 50"/>
                <a:gd name="T17" fmla="*/ 16 h 40"/>
                <a:gd name="T18" fmla="*/ 2 w 50"/>
                <a:gd name="T19" fmla="*/ 12 h 40"/>
                <a:gd name="T20" fmla="*/ 0 w 50"/>
                <a:gd name="T21" fmla="*/ 8 h 40"/>
                <a:gd name="T22" fmla="*/ 0 w 50"/>
                <a:gd name="T23" fmla="*/ 4 h 40"/>
                <a:gd name="T24" fmla="*/ 0 w 50"/>
                <a:gd name="T25" fmla="*/ 4 h 40"/>
                <a:gd name="T26" fmla="*/ 10 w 50"/>
                <a:gd name="T27" fmla="*/ 2 h 40"/>
                <a:gd name="T28" fmla="*/ 20 w 50"/>
                <a:gd name="T29" fmla="*/ 0 h 40"/>
                <a:gd name="T30" fmla="*/ 26 w 50"/>
                <a:gd name="T31" fmla="*/ 2 h 40"/>
                <a:gd name="T32" fmla="*/ 28 w 50"/>
                <a:gd name="T33" fmla="*/ 4 h 40"/>
                <a:gd name="T34" fmla="*/ 28 w 50"/>
                <a:gd name="T35" fmla="*/ 8 h 40"/>
                <a:gd name="T36" fmla="*/ 28 w 50"/>
                <a:gd name="T37" fmla="*/ 8 h 40"/>
                <a:gd name="T38" fmla="*/ 32 w 50"/>
                <a:gd name="T39" fmla="*/ 10 h 40"/>
                <a:gd name="T40" fmla="*/ 38 w 50"/>
                <a:gd name="T41" fmla="*/ 10 h 40"/>
                <a:gd name="T42" fmla="*/ 44 w 50"/>
                <a:gd name="T43" fmla="*/ 12 h 40"/>
                <a:gd name="T44" fmla="*/ 46 w 50"/>
                <a:gd name="T45" fmla="*/ 12 h 40"/>
                <a:gd name="T46" fmla="*/ 46 w 50"/>
                <a:gd name="T47" fmla="*/ 12 h 40"/>
                <a:gd name="T48" fmla="*/ 50 w 50"/>
                <a:gd name="T49" fmla="*/ 40 h 40"/>
                <a:gd name="T50" fmla="*/ 50 w 50"/>
                <a:gd name="T51" fmla="*/ 40 h 4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40"/>
                <a:gd name="T80" fmla="*/ 50 w 50"/>
                <a:gd name="T81" fmla="*/ 40 h 4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40">
                  <a:moveTo>
                    <a:pt x="50" y="40"/>
                  </a:moveTo>
                  <a:lnTo>
                    <a:pt x="50" y="40"/>
                  </a:lnTo>
                  <a:lnTo>
                    <a:pt x="36" y="34"/>
                  </a:lnTo>
                  <a:lnTo>
                    <a:pt x="24" y="32"/>
                  </a:lnTo>
                  <a:lnTo>
                    <a:pt x="12" y="2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10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50" y="40"/>
                  </a:lnTo>
                  <a:close/>
                </a:path>
              </a:pathLst>
            </a:custGeom>
            <a:solidFill>
              <a:srgbClr val="FDD1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1" name="Freeform 184"/>
            <p:cNvSpPr>
              <a:spLocks/>
            </p:cNvSpPr>
            <p:nvPr/>
          </p:nvSpPr>
          <p:spPr bwMode="auto">
            <a:xfrm>
              <a:off x="2856" y="2480"/>
              <a:ext cx="22" cy="68"/>
            </a:xfrm>
            <a:custGeom>
              <a:avLst/>
              <a:gdLst>
                <a:gd name="T0" fmla="*/ 14 w 22"/>
                <a:gd name="T1" fmla="*/ 68 h 68"/>
                <a:gd name="T2" fmla="*/ 14 w 22"/>
                <a:gd name="T3" fmla="*/ 68 h 68"/>
                <a:gd name="T4" fmla="*/ 6 w 22"/>
                <a:gd name="T5" fmla="*/ 62 h 68"/>
                <a:gd name="T6" fmla="*/ 0 w 22"/>
                <a:gd name="T7" fmla="*/ 54 h 68"/>
                <a:gd name="T8" fmla="*/ 0 w 22"/>
                <a:gd name="T9" fmla="*/ 46 h 68"/>
                <a:gd name="T10" fmla="*/ 0 w 22"/>
                <a:gd name="T11" fmla="*/ 36 h 68"/>
                <a:gd name="T12" fmla="*/ 0 w 22"/>
                <a:gd name="T13" fmla="*/ 36 h 68"/>
                <a:gd name="T14" fmla="*/ 4 w 22"/>
                <a:gd name="T15" fmla="*/ 26 h 68"/>
                <a:gd name="T16" fmla="*/ 8 w 22"/>
                <a:gd name="T17" fmla="*/ 16 h 68"/>
                <a:gd name="T18" fmla="*/ 22 w 22"/>
                <a:gd name="T19" fmla="*/ 0 h 68"/>
                <a:gd name="T20" fmla="*/ 14 w 22"/>
                <a:gd name="T21" fmla="*/ 68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8"/>
                <a:gd name="T35" fmla="*/ 22 w 22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8">
                  <a:moveTo>
                    <a:pt x="14" y="68"/>
                  </a:moveTo>
                  <a:lnTo>
                    <a:pt x="14" y="68"/>
                  </a:lnTo>
                  <a:lnTo>
                    <a:pt x="6" y="62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4" y="26"/>
                  </a:lnTo>
                  <a:lnTo>
                    <a:pt x="8" y="16"/>
                  </a:lnTo>
                  <a:lnTo>
                    <a:pt x="22" y="0"/>
                  </a:lnTo>
                  <a:lnTo>
                    <a:pt x="14" y="68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2" name="Freeform 185"/>
            <p:cNvSpPr>
              <a:spLocks/>
            </p:cNvSpPr>
            <p:nvPr/>
          </p:nvSpPr>
          <p:spPr bwMode="auto">
            <a:xfrm>
              <a:off x="2868" y="2590"/>
              <a:ext cx="48" cy="40"/>
            </a:xfrm>
            <a:custGeom>
              <a:avLst/>
              <a:gdLst>
                <a:gd name="T0" fmla="*/ 40 w 48"/>
                <a:gd name="T1" fmla="*/ 40 h 40"/>
                <a:gd name="T2" fmla="*/ 40 w 48"/>
                <a:gd name="T3" fmla="*/ 40 h 40"/>
                <a:gd name="T4" fmla="*/ 36 w 48"/>
                <a:gd name="T5" fmla="*/ 40 h 40"/>
                <a:gd name="T6" fmla="*/ 34 w 48"/>
                <a:gd name="T7" fmla="*/ 38 h 40"/>
                <a:gd name="T8" fmla="*/ 34 w 48"/>
                <a:gd name="T9" fmla="*/ 38 h 40"/>
                <a:gd name="T10" fmla="*/ 28 w 48"/>
                <a:gd name="T11" fmla="*/ 30 h 40"/>
                <a:gd name="T12" fmla="*/ 24 w 48"/>
                <a:gd name="T13" fmla="*/ 28 h 40"/>
                <a:gd name="T14" fmla="*/ 20 w 48"/>
                <a:gd name="T15" fmla="*/ 26 h 40"/>
                <a:gd name="T16" fmla="*/ 20 w 48"/>
                <a:gd name="T17" fmla="*/ 26 h 40"/>
                <a:gd name="T18" fmla="*/ 16 w 48"/>
                <a:gd name="T19" fmla="*/ 26 h 40"/>
                <a:gd name="T20" fmla="*/ 12 w 48"/>
                <a:gd name="T21" fmla="*/ 28 h 40"/>
                <a:gd name="T22" fmla="*/ 4 w 48"/>
                <a:gd name="T23" fmla="*/ 30 h 40"/>
                <a:gd name="T24" fmla="*/ 4 w 48"/>
                <a:gd name="T25" fmla="*/ 30 h 40"/>
                <a:gd name="T26" fmla="*/ 0 w 48"/>
                <a:gd name="T27" fmla="*/ 32 h 40"/>
                <a:gd name="T28" fmla="*/ 10 w 48"/>
                <a:gd name="T29" fmla="*/ 0 h 40"/>
                <a:gd name="T30" fmla="*/ 10 w 48"/>
                <a:gd name="T31" fmla="*/ 0 h 40"/>
                <a:gd name="T32" fmla="*/ 20 w 48"/>
                <a:gd name="T33" fmla="*/ 0 h 40"/>
                <a:gd name="T34" fmla="*/ 30 w 48"/>
                <a:gd name="T35" fmla="*/ 0 h 40"/>
                <a:gd name="T36" fmla="*/ 40 w 48"/>
                <a:gd name="T37" fmla="*/ 4 h 40"/>
                <a:gd name="T38" fmla="*/ 48 w 48"/>
                <a:gd name="T39" fmla="*/ 6 h 40"/>
                <a:gd name="T40" fmla="*/ 48 w 48"/>
                <a:gd name="T41" fmla="*/ 6 h 40"/>
                <a:gd name="T42" fmla="*/ 44 w 48"/>
                <a:gd name="T43" fmla="*/ 24 h 40"/>
                <a:gd name="T44" fmla="*/ 40 w 48"/>
                <a:gd name="T45" fmla="*/ 32 h 40"/>
                <a:gd name="T46" fmla="*/ 40 w 48"/>
                <a:gd name="T47" fmla="*/ 40 h 40"/>
                <a:gd name="T48" fmla="*/ 40 w 48"/>
                <a:gd name="T49" fmla="*/ 40 h 4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8"/>
                <a:gd name="T76" fmla="*/ 0 h 40"/>
                <a:gd name="T77" fmla="*/ 48 w 48"/>
                <a:gd name="T78" fmla="*/ 40 h 4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8" h="40">
                  <a:moveTo>
                    <a:pt x="40" y="40"/>
                  </a:moveTo>
                  <a:lnTo>
                    <a:pt x="40" y="40"/>
                  </a:lnTo>
                  <a:lnTo>
                    <a:pt x="36" y="40"/>
                  </a:lnTo>
                  <a:lnTo>
                    <a:pt x="34" y="38"/>
                  </a:lnTo>
                  <a:lnTo>
                    <a:pt x="28" y="30"/>
                  </a:lnTo>
                  <a:lnTo>
                    <a:pt x="24" y="28"/>
                  </a:lnTo>
                  <a:lnTo>
                    <a:pt x="20" y="26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10" y="0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40" y="4"/>
                  </a:lnTo>
                  <a:lnTo>
                    <a:pt x="48" y="6"/>
                  </a:lnTo>
                  <a:lnTo>
                    <a:pt x="44" y="24"/>
                  </a:lnTo>
                  <a:lnTo>
                    <a:pt x="40" y="32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3" name="Freeform 186"/>
            <p:cNvSpPr>
              <a:spLocks/>
            </p:cNvSpPr>
            <p:nvPr/>
          </p:nvSpPr>
          <p:spPr bwMode="auto">
            <a:xfrm>
              <a:off x="2828" y="2626"/>
              <a:ext cx="82" cy="82"/>
            </a:xfrm>
            <a:custGeom>
              <a:avLst/>
              <a:gdLst>
                <a:gd name="T0" fmla="*/ 82 w 82"/>
                <a:gd name="T1" fmla="*/ 22 h 82"/>
                <a:gd name="T2" fmla="*/ 82 w 82"/>
                <a:gd name="T3" fmla="*/ 22 h 82"/>
                <a:gd name="T4" fmla="*/ 80 w 82"/>
                <a:gd name="T5" fmla="*/ 36 h 82"/>
                <a:gd name="T6" fmla="*/ 74 w 82"/>
                <a:gd name="T7" fmla="*/ 46 h 82"/>
                <a:gd name="T8" fmla="*/ 74 w 82"/>
                <a:gd name="T9" fmla="*/ 46 h 82"/>
                <a:gd name="T10" fmla="*/ 70 w 82"/>
                <a:gd name="T11" fmla="*/ 58 h 82"/>
                <a:gd name="T12" fmla="*/ 70 w 82"/>
                <a:gd name="T13" fmla="*/ 58 h 82"/>
                <a:gd name="T14" fmla="*/ 68 w 82"/>
                <a:gd name="T15" fmla="*/ 70 h 82"/>
                <a:gd name="T16" fmla="*/ 68 w 82"/>
                <a:gd name="T17" fmla="*/ 82 h 82"/>
                <a:gd name="T18" fmla="*/ 68 w 82"/>
                <a:gd name="T19" fmla="*/ 82 h 82"/>
                <a:gd name="T20" fmla="*/ 64 w 82"/>
                <a:gd name="T21" fmla="*/ 82 h 82"/>
                <a:gd name="T22" fmla="*/ 60 w 82"/>
                <a:gd name="T23" fmla="*/ 80 h 82"/>
                <a:gd name="T24" fmla="*/ 54 w 82"/>
                <a:gd name="T25" fmla="*/ 72 h 82"/>
                <a:gd name="T26" fmla="*/ 54 w 82"/>
                <a:gd name="T27" fmla="*/ 72 h 82"/>
                <a:gd name="T28" fmla="*/ 50 w 82"/>
                <a:gd name="T29" fmla="*/ 66 h 82"/>
                <a:gd name="T30" fmla="*/ 46 w 82"/>
                <a:gd name="T31" fmla="*/ 60 h 82"/>
                <a:gd name="T32" fmla="*/ 40 w 82"/>
                <a:gd name="T33" fmla="*/ 56 h 82"/>
                <a:gd name="T34" fmla="*/ 36 w 82"/>
                <a:gd name="T35" fmla="*/ 54 h 82"/>
                <a:gd name="T36" fmla="*/ 36 w 82"/>
                <a:gd name="T37" fmla="*/ 54 h 82"/>
                <a:gd name="T38" fmla="*/ 30 w 82"/>
                <a:gd name="T39" fmla="*/ 56 h 82"/>
                <a:gd name="T40" fmla="*/ 24 w 82"/>
                <a:gd name="T41" fmla="*/ 58 h 82"/>
                <a:gd name="T42" fmla="*/ 12 w 82"/>
                <a:gd name="T43" fmla="*/ 62 h 82"/>
                <a:gd name="T44" fmla="*/ 4 w 82"/>
                <a:gd name="T45" fmla="*/ 68 h 82"/>
                <a:gd name="T46" fmla="*/ 2 w 82"/>
                <a:gd name="T47" fmla="*/ 68 h 82"/>
                <a:gd name="T48" fmla="*/ 0 w 82"/>
                <a:gd name="T49" fmla="*/ 66 h 82"/>
                <a:gd name="T50" fmla="*/ 0 w 82"/>
                <a:gd name="T51" fmla="*/ 66 h 82"/>
                <a:gd name="T52" fmla="*/ 10 w 82"/>
                <a:gd name="T53" fmla="*/ 56 h 82"/>
                <a:gd name="T54" fmla="*/ 18 w 82"/>
                <a:gd name="T55" fmla="*/ 46 h 82"/>
                <a:gd name="T56" fmla="*/ 18 w 82"/>
                <a:gd name="T57" fmla="*/ 46 h 82"/>
                <a:gd name="T58" fmla="*/ 20 w 82"/>
                <a:gd name="T59" fmla="*/ 38 h 82"/>
                <a:gd name="T60" fmla="*/ 20 w 82"/>
                <a:gd name="T61" fmla="*/ 32 h 82"/>
                <a:gd name="T62" fmla="*/ 22 w 82"/>
                <a:gd name="T63" fmla="*/ 18 h 82"/>
                <a:gd name="T64" fmla="*/ 22 w 82"/>
                <a:gd name="T65" fmla="*/ 18 h 82"/>
                <a:gd name="T66" fmla="*/ 26 w 82"/>
                <a:gd name="T67" fmla="*/ 10 h 82"/>
                <a:gd name="T68" fmla="*/ 28 w 82"/>
                <a:gd name="T69" fmla="*/ 6 h 82"/>
                <a:gd name="T70" fmla="*/ 32 w 82"/>
                <a:gd name="T71" fmla="*/ 6 h 82"/>
                <a:gd name="T72" fmla="*/ 32 w 82"/>
                <a:gd name="T73" fmla="*/ 6 h 82"/>
                <a:gd name="T74" fmla="*/ 38 w 82"/>
                <a:gd name="T75" fmla="*/ 6 h 82"/>
                <a:gd name="T76" fmla="*/ 44 w 82"/>
                <a:gd name="T77" fmla="*/ 4 h 82"/>
                <a:gd name="T78" fmla="*/ 48 w 82"/>
                <a:gd name="T79" fmla="*/ 0 h 82"/>
                <a:gd name="T80" fmla="*/ 56 w 82"/>
                <a:gd name="T81" fmla="*/ 0 h 82"/>
                <a:gd name="T82" fmla="*/ 56 w 82"/>
                <a:gd name="T83" fmla="*/ 0 h 82"/>
                <a:gd name="T84" fmla="*/ 62 w 82"/>
                <a:gd name="T85" fmla="*/ 0 h 82"/>
                <a:gd name="T86" fmla="*/ 66 w 82"/>
                <a:gd name="T87" fmla="*/ 4 h 82"/>
                <a:gd name="T88" fmla="*/ 70 w 82"/>
                <a:gd name="T89" fmla="*/ 8 h 82"/>
                <a:gd name="T90" fmla="*/ 72 w 82"/>
                <a:gd name="T91" fmla="*/ 16 h 82"/>
                <a:gd name="T92" fmla="*/ 72 w 82"/>
                <a:gd name="T93" fmla="*/ 16 h 82"/>
                <a:gd name="T94" fmla="*/ 80 w 82"/>
                <a:gd name="T95" fmla="*/ 18 h 82"/>
                <a:gd name="T96" fmla="*/ 82 w 82"/>
                <a:gd name="T97" fmla="*/ 20 h 82"/>
                <a:gd name="T98" fmla="*/ 82 w 82"/>
                <a:gd name="T99" fmla="*/ 22 h 82"/>
                <a:gd name="T100" fmla="*/ 82 w 82"/>
                <a:gd name="T101" fmla="*/ 22 h 8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"/>
                <a:gd name="T154" fmla="*/ 0 h 82"/>
                <a:gd name="T155" fmla="*/ 82 w 82"/>
                <a:gd name="T156" fmla="*/ 82 h 8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" h="82">
                  <a:moveTo>
                    <a:pt x="82" y="22"/>
                  </a:moveTo>
                  <a:lnTo>
                    <a:pt x="82" y="22"/>
                  </a:lnTo>
                  <a:lnTo>
                    <a:pt x="80" y="36"/>
                  </a:lnTo>
                  <a:lnTo>
                    <a:pt x="74" y="46"/>
                  </a:lnTo>
                  <a:lnTo>
                    <a:pt x="70" y="58"/>
                  </a:lnTo>
                  <a:lnTo>
                    <a:pt x="68" y="70"/>
                  </a:lnTo>
                  <a:lnTo>
                    <a:pt x="68" y="82"/>
                  </a:lnTo>
                  <a:lnTo>
                    <a:pt x="64" y="82"/>
                  </a:lnTo>
                  <a:lnTo>
                    <a:pt x="60" y="80"/>
                  </a:lnTo>
                  <a:lnTo>
                    <a:pt x="54" y="72"/>
                  </a:lnTo>
                  <a:lnTo>
                    <a:pt x="50" y="66"/>
                  </a:lnTo>
                  <a:lnTo>
                    <a:pt x="46" y="60"/>
                  </a:lnTo>
                  <a:lnTo>
                    <a:pt x="40" y="56"/>
                  </a:lnTo>
                  <a:lnTo>
                    <a:pt x="36" y="54"/>
                  </a:lnTo>
                  <a:lnTo>
                    <a:pt x="30" y="56"/>
                  </a:lnTo>
                  <a:lnTo>
                    <a:pt x="24" y="58"/>
                  </a:lnTo>
                  <a:lnTo>
                    <a:pt x="12" y="62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66"/>
                  </a:lnTo>
                  <a:lnTo>
                    <a:pt x="10" y="56"/>
                  </a:lnTo>
                  <a:lnTo>
                    <a:pt x="18" y="46"/>
                  </a:lnTo>
                  <a:lnTo>
                    <a:pt x="20" y="38"/>
                  </a:lnTo>
                  <a:lnTo>
                    <a:pt x="20" y="32"/>
                  </a:lnTo>
                  <a:lnTo>
                    <a:pt x="22" y="18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8" y="6"/>
                  </a:lnTo>
                  <a:lnTo>
                    <a:pt x="44" y="4"/>
                  </a:lnTo>
                  <a:lnTo>
                    <a:pt x="48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0" y="8"/>
                  </a:lnTo>
                  <a:lnTo>
                    <a:pt x="72" y="16"/>
                  </a:lnTo>
                  <a:lnTo>
                    <a:pt x="80" y="18"/>
                  </a:lnTo>
                  <a:lnTo>
                    <a:pt x="82" y="20"/>
                  </a:lnTo>
                  <a:lnTo>
                    <a:pt x="82" y="22"/>
                  </a:lnTo>
                  <a:close/>
                </a:path>
              </a:pathLst>
            </a:custGeom>
            <a:solidFill>
              <a:srgbClr val="1B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4" name="Freeform 187"/>
            <p:cNvSpPr>
              <a:spLocks/>
            </p:cNvSpPr>
            <p:nvPr/>
          </p:nvSpPr>
          <p:spPr bwMode="auto">
            <a:xfrm>
              <a:off x="2856" y="2646"/>
              <a:ext cx="38" cy="40"/>
            </a:xfrm>
            <a:custGeom>
              <a:avLst/>
              <a:gdLst>
                <a:gd name="T0" fmla="*/ 28 w 38"/>
                <a:gd name="T1" fmla="*/ 22 h 40"/>
                <a:gd name="T2" fmla="*/ 28 w 38"/>
                <a:gd name="T3" fmla="*/ 22 h 40"/>
                <a:gd name="T4" fmla="*/ 32 w 38"/>
                <a:gd name="T5" fmla="*/ 32 h 40"/>
                <a:gd name="T6" fmla="*/ 32 w 38"/>
                <a:gd name="T7" fmla="*/ 36 h 40"/>
                <a:gd name="T8" fmla="*/ 32 w 38"/>
                <a:gd name="T9" fmla="*/ 40 h 40"/>
                <a:gd name="T10" fmla="*/ 32 w 38"/>
                <a:gd name="T11" fmla="*/ 40 h 40"/>
                <a:gd name="T12" fmla="*/ 30 w 38"/>
                <a:gd name="T13" fmla="*/ 40 h 40"/>
                <a:gd name="T14" fmla="*/ 28 w 38"/>
                <a:gd name="T15" fmla="*/ 38 h 40"/>
                <a:gd name="T16" fmla="*/ 26 w 38"/>
                <a:gd name="T17" fmla="*/ 32 h 40"/>
                <a:gd name="T18" fmla="*/ 24 w 38"/>
                <a:gd name="T19" fmla="*/ 24 h 40"/>
                <a:gd name="T20" fmla="*/ 20 w 38"/>
                <a:gd name="T21" fmla="*/ 20 h 40"/>
                <a:gd name="T22" fmla="*/ 20 w 38"/>
                <a:gd name="T23" fmla="*/ 20 h 40"/>
                <a:gd name="T24" fmla="*/ 12 w 38"/>
                <a:gd name="T25" fmla="*/ 24 h 40"/>
                <a:gd name="T26" fmla="*/ 0 w 38"/>
                <a:gd name="T27" fmla="*/ 26 h 40"/>
                <a:gd name="T28" fmla="*/ 0 w 38"/>
                <a:gd name="T29" fmla="*/ 26 h 40"/>
                <a:gd name="T30" fmla="*/ 0 w 38"/>
                <a:gd name="T31" fmla="*/ 22 h 40"/>
                <a:gd name="T32" fmla="*/ 0 w 38"/>
                <a:gd name="T33" fmla="*/ 20 h 40"/>
                <a:gd name="T34" fmla="*/ 6 w 38"/>
                <a:gd name="T35" fmla="*/ 20 h 40"/>
                <a:gd name="T36" fmla="*/ 12 w 38"/>
                <a:gd name="T37" fmla="*/ 18 h 40"/>
                <a:gd name="T38" fmla="*/ 16 w 38"/>
                <a:gd name="T39" fmla="*/ 16 h 40"/>
                <a:gd name="T40" fmla="*/ 16 w 38"/>
                <a:gd name="T41" fmla="*/ 16 h 40"/>
                <a:gd name="T42" fmla="*/ 14 w 38"/>
                <a:gd name="T43" fmla="*/ 12 h 40"/>
                <a:gd name="T44" fmla="*/ 12 w 38"/>
                <a:gd name="T45" fmla="*/ 8 h 40"/>
                <a:gd name="T46" fmla="*/ 10 w 38"/>
                <a:gd name="T47" fmla="*/ 4 h 40"/>
                <a:gd name="T48" fmla="*/ 8 w 38"/>
                <a:gd name="T49" fmla="*/ 0 h 40"/>
                <a:gd name="T50" fmla="*/ 8 w 38"/>
                <a:gd name="T51" fmla="*/ 0 h 40"/>
                <a:gd name="T52" fmla="*/ 10 w 38"/>
                <a:gd name="T53" fmla="*/ 0 h 40"/>
                <a:gd name="T54" fmla="*/ 12 w 38"/>
                <a:gd name="T55" fmla="*/ 2 h 40"/>
                <a:gd name="T56" fmla="*/ 18 w 38"/>
                <a:gd name="T57" fmla="*/ 8 h 40"/>
                <a:gd name="T58" fmla="*/ 22 w 38"/>
                <a:gd name="T59" fmla="*/ 10 h 40"/>
                <a:gd name="T60" fmla="*/ 26 w 38"/>
                <a:gd name="T61" fmla="*/ 12 h 40"/>
                <a:gd name="T62" fmla="*/ 32 w 38"/>
                <a:gd name="T63" fmla="*/ 12 h 40"/>
                <a:gd name="T64" fmla="*/ 38 w 38"/>
                <a:gd name="T65" fmla="*/ 8 h 40"/>
                <a:gd name="T66" fmla="*/ 38 w 38"/>
                <a:gd name="T67" fmla="*/ 8 h 40"/>
                <a:gd name="T68" fmla="*/ 36 w 38"/>
                <a:gd name="T69" fmla="*/ 12 h 40"/>
                <a:gd name="T70" fmla="*/ 32 w 38"/>
                <a:gd name="T71" fmla="*/ 16 h 40"/>
                <a:gd name="T72" fmla="*/ 28 w 38"/>
                <a:gd name="T73" fmla="*/ 18 h 40"/>
                <a:gd name="T74" fmla="*/ 28 w 38"/>
                <a:gd name="T75" fmla="*/ 20 h 40"/>
                <a:gd name="T76" fmla="*/ 28 w 38"/>
                <a:gd name="T77" fmla="*/ 22 h 40"/>
                <a:gd name="T78" fmla="*/ 28 w 38"/>
                <a:gd name="T79" fmla="*/ 22 h 4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8"/>
                <a:gd name="T121" fmla="*/ 0 h 40"/>
                <a:gd name="T122" fmla="*/ 38 w 38"/>
                <a:gd name="T123" fmla="*/ 40 h 4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8" h="40">
                  <a:moveTo>
                    <a:pt x="28" y="22"/>
                  </a:moveTo>
                  <a:lnTo>
                    <a:pt x="28" y="2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6" y="32"/>
                  </a:lnTo>
                  <a:lnTo>
                    <a:pt x="24" y="24"/>
                  </a:lnTo>
                  <a:lnTo>
                    <a:pt x="20" y="20"/>
                  </a:lnTo>
                  <a:lnTo>
                    <a:pt x="12" y="2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36" y="12"/>
                  </a:lnTo>
                  <a:lnTo>
                    <a:pt x="32" y="16"/>
                  </a:lnTo>
                  <a:lnTo>
                    <a:pt x="28" y="18"/>
                  </a:lnTo>
                  <a:lnTo>
                    <a:pt x="28" y="20"/>
                  </a:lnTo>
                  <a:lnTo>
                    <a:pt x="2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5" name="Freeform 188"/>
            <p:cNvSpPr>
              <a:spLocks/>
            </p:cNvSpPr>
            <p:nvPr/>
          </p:nvSpPr>
          <p:spPr bwMode="auto">
            <a:xfrm>
              <a:off x="2822" y="2688"/>
              <a:ext cx="76" cy="38"/>
            </a:xfrm>
            <a:custGeom>
              <a:avLst/>
              <a:gdLst>
                <a:gd name="T0" fmla="*/ 74 w 76"/>
                <a:gd name="T1" fmla="*/ 38 h 38"/>
                <a:gd name="T2" fmla="*/ 74 w 76"/>
                <a:gd name="T3" fmla="*/ 38 h 38"/>
                <a:gd name="T4" fmla="*/ 64 w 76"/>
                <a:gd name="T5" fmla="*/ 36 h 38"/>
                <a:gd name="T6" fmla="*/ 64 w 76"/>
                <a:gd name="T7" fmla="*/ 36 h 38"/>
                <a:gd name="T8" fmla="*/ 60 w 76"/>
                <a:gd name="T9" fmla="*/ 36 h 38"/>
                <a:gd name="T10" fmla="*/ 58 w 76"/>
                <a:gd name="T11" fmla="*/ 32 h 38"/>
                <a:gd name="T12" fmla="*/ 52 w 76"/>
                <a:gd name="T13" fmla="*/ 22 h 38"/>
                <a:gd name="T14" fmla="*/ 46 w 76"/>
                <a:gd name="T15" fmla="*/ 14 h 38"/>
                <a:gd name="T16" fmla="*/ 42 w 76"/>
                <a:gd name="T17" fmla="*/ 10 h 38"/>
                <a:gd name="T18" fmla="*/ 40 w 76"/>
                <a:gd name="T19" fmla="*/ 8 h 38"/>
                <a:gd name="T20" fmla="*/ 40 w 76"/>
                <a:gd name="T21" fmla="*/ 8 h 38"/>
                <a:gd name="T22" fmla="*/ 36 w 76"/>
                <a:gd name="T23" fmla="*/ 8 h 38"/>
                <a:gd name="T24" fmla="*/ 30 w 76"/>
                <a:gd name="T25" fmla="*/ 10 h 38"/>
                <a:gd name="T26" fmla="*/ 22 w 76"/>
                <a:gd name="T27" fmla="*/ 16 h 38"/>
                <a:gd name="T28" fmla="*/ 14 w 76"/>
                <a:gd name="T29" fmla="*/ 22 h 38"/>
                <a:gd name="T30" fmla="*/ 8 w 76"/>
                <a:gd name="T31" fmla="*/ 26 h 38"/>
                <a:gd name="T32" fmla="*/ 8 w 76"/>
                <a:gd name="T33" fmla="*/ 26 h 38"/>
                <a:gd name="T34" fmla="*/ 2 w 76"/>
                <a:gd name="T35" fmla="*/ 24 h 38"/>
                <a:gd name="T36" fmla="*/ 0 w 76"/>
                <a:gd name="T37" fmla="*/ 20 h 38"/>
                <a:gd name="T38" fmla="*/ 0 w 76"/>
                <a:gd name="T39" fmla="*/ 16 h 38"/>
                <a:gd name="T40" fmla="*/ 2 w 76"/>
                <a:gd name="T41" fmla="*/ 14 h 38"/>
                <a:gd name="T42" fmla="*/ 2 w 76"/>
                <a:gd name="T43" fmla="*/ 14 h 38"/>
                <a:gd name="T44" fmla="*/ 6 w 76"/>
                <a:gd name="T45" fmla="*/ 14 h 38"/>
                <a:gd name="T46" fmla="*/ 10 w 76"/>
                <a:gd name="T47" fmla="*/ 14 h 38"/>
                <a:gd name="T48" fmla="*/ 20 w 76"/>
                <a:gd name="T49" fmla="*/ 8 h 38"/>
                <a:gd name="T50" fmla="*/ 30 w 76"/>
                <a:gd name="T51" fmla="*/ 2 h 38"/>
                <a:gd name="T52" fmla="*/ 34 w 76"/>
                <a:gd name="T53" fmla="*/ 0 h 38"/>
                <a:gd name="T54" fmla="*/ 38 w 76"/>
                <a:gd name="T55" fmla="*/ 0 h 38"/>
                <a:gd name="T56" fmla="*/ 38 w 76"/>
                <a:gd name="T57" fmla="*/ 0 h 38"/>
                <a:gd name="T58" fmla="*/ 46 w 76"/>
                <a:gd name="T59" fmla="*/ 4 h 38"/>
                <a:gd name="T60" fmla="*/ 52 w 76"/>
                <a:gd name="T61" fmla="*/ 12 h 38"/>
                <a:gd name="T62" fmla="*/ 56 w 76"/>
                <a:gd name="T63" fmla="*/ 18 h 38"/>
                <a:gd name="T64" fmla="*/ 62 w 76"/>
                <a:gd name="T65" fmla="*/ 24 h 38"/>
                <a:gd name="T66" fmla="*/ 62 w 76"/>
                <a:gd name="T67" fmla="*/ 24 h 38"/>
                <a:gd name="T68" fmla="*/ 68 w 76"/>
                <a:gd name="T69" fmla="*/ 28 h 38"/>
                <a:gd name="T70" fmla="*/ 74 w 76"/>
                <a:gd name="T71" fmla="*/ 32 h 38"/>
                <a:gd name="T72" fmla="*/ 76 w 76"/>
                <a:gd name="T73" fmla="*/ 36 h 38"/>
                <a:gd name="T74" fmla="*/ 74 w 76"/>
                <a:gd name="T75" fmla="*/ 38 h 38"/>
                <a:gd name="T76" fmla="*/ 74 w 76"/>
                <a:gd name="T77" fmla="*/ 38 h 3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6"/>
                <a:gd name="T118" fmla="*/ 0 h 38"/>
                <a:gd name="T119" fmla="*/ 76 w 76"/>
                <a:gd name="T120" fmla="*/ 38 h 3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6" h="38">
                  <a:moveTo>
                    <a:pt x="74" y="38"/>
                  </a:moveTo>
                  <a:lnTo>
                    <a:pt x="74" y="38"/>
                  </a:lnTo>
                  <a:lnTo>
                    <a:pt x="64" y="36"/>
                  </a:lnTo>
                  <a:lnTo>
                    <a:pt x="60" y="36"/>
                  </a:lnTo>
                  <a:lnTo>
                    <a:pt x="58" y="32"/>
                  </a:lnTo>
                  <a:lnTo>
                    <a:pt x="52" y="22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2" y="16"/>
                  </a:lnTo>
                  <a:lnTo>
                    <a:pt x="14" y="22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20" y="8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6" y="4"/>
                  </a:lnTo>
                  <a:lnTo>
                    <a:pt x="52" y="12"/>
                  </a:lnTo>
                  <a:lnTo>
                    <a:pt x="56" y="18"/>
                  </a:lnTo>
                  <a:lnTo>
                    <a:pt x="62" y="24"/>
                  </a:lnTo>
                  <a:lnTo>
                    <a:pt x="68" y="28"/>
                  </a:lnTo>
                  <a:lnTo>
                    <a:pt x="74" y="32"/>
                  </a:lnTo>
                  <a:lnTo>
                    <a:pt x="76" y="36"/>
                  </a:lnTo>
                  <a:lnTo>
                    <a:pt x="74" y="38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6" name="Freeform 189"/>
            <p:cNvSpPr>
              <a:spLocks/>
            </p:cNvSpPr>
            <p:nvPr/>
          </p:nvSpPr>
          <p:spPr bwMode="auto">
            <a:xfrm>
              <a:off x="2836" y="2702"/>
              <a:ext cx="40" cy="22"/>
            </a:xfrm>
            <a:custGeom>
              <a:avLst/>
              <a:gdLst>
                <a:gd name="T0" fmla="*/ 24 w 40"/>
                <a:gd name="T1" fmla="*/ 0 h 22"/>
                <a:gd name="T2" fmla="*/ 24 w 40"/>
                <a:gd name="T3" fmla="*/ 0 h 22"/>
                <a:gd name="T4" fmla="*/ 10 w 40"/>
                <a:gd name="T5" fmla="*/ 6 h 22"/>
                <a:gd name="T6" fmla="*/ 0 w 40"/>
                <a:gd name="T7" fmla="*/ 14 h 22"/>
                <a:gd name="T8" fmla="*/ 0 w 40"/>
                <a:gd name="T9" fmla="*/ 14 h 22"/>
                <a:gd name="T10" fmla="*/ 20 w 40"/>
                <a:gd name="T11" fmla="*/ 20 h 22"/>
                <a:gd name="T12" fmla="*/ 20 w 40"/>
                <a:gd name="T13" fmla="*/ 20 h 22"/>
                <a:gd name="T14" fmla="*/ 40 w 40"/>
                <a:gd name="T15" fmla="*/ 22 h 22"/>
                <a:gd name="T16" fmla="*/ 40 w 40"/>
                <a:gd name="T17" fmla="*/ 22 h 22"/>
                <a:gd name="T18" fmla="*/ 34 w 40"/>
                <a:gd name="T19" fmla="*/ 12 h 22"/>
                <a:gd name="T20" fmla="*/ 28 w 40"/>
                <a:gd name="T21" fmla="*/ 4 h 22"/>
                <a:gd name="T22" fmla="*/ 24 w 40"/>
                <a:gd name="T23" fmla="*/ 0 h 22"/>
                <a:gd name="T24" fmla="*/ 24 w 40"/>
                <a:gd name="T25" fmla="*/ 0 h 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2"/>
                <a:gd name="T41" fmla="*/ 40 w 40"/>
                <a:gd name="T42" fmla="*/ 22 h 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2">
                  <a:moveTo>
                    <a:pt x="24" y="0"/>
                  </a:moveTo>
                  <a:lnTo>
                    <a:pt x="24" y="0"/>
                  </a:lnTo>
                  <a:lnTo>
                    <a:pt x="10" y="6"/>
                  </a:lnTo>
                  <a:lnTo>
                    <a:pt x="0" y="14"/>
                  </a:lnTo>
                  <a:lnTo>
                    <a:pt x="20" y="20"/>
                  </a:lnTo>
                  <a:lnTo>
                    <a:pt x="40" y="22"/>
                  </a:lnTo>
                  <a:lnTo>
                    <a:pt x="34" y="12"/>
                  </a:lnTo>
                  <a:lnTo>
                    <a:pt x="28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  <p:sp>
          <p:nvSpPr>
            <p:cNvPr id="20567" name="Freeform 190"/>
            <p:cNvSpPr>
              <a:spLocks/>
            </p:cNvSpPr>
            <p:nvPr/>
          </p:nvSpPr>
          <p:spPr bwMode="auto">
            <a:xfrm>
              <a:off x="2858" y="2636"/>
              <a:ext cx="44" cy="22"/>
            </a:xfrm>
            <a:custGeom>
              <a:avLst/>
              <a:gdLst>
                <a:gd name="T0" fmla="*/ 24 w 44"/>
                <a:gd name="T1" fmla="*/ 6 h 22"/>
                <a:gd name="T2" fmla="*/ 24 w 44"/>
                <a:gd name="T3" fmla="*/ 6 h 22"/>
                <a:gd name="T4" fmla="*/ 20 w 44"/>
                <a:gd name="T5" fmla="*/ 2 h 22"/>
                <a:gd name="T6" fmla="*/ 14 w 44"/>
                <a:gd name="T7" fmla="*/ 0 h 22"/>
                <a:gd name="T8" fmla="*/ 14 w 44"/>
                <a:gd name="T9" fmla="*/ 0 h 22"/>
                <a:gd name="T10" fmla="*/ 6 w 44"/>
                <a:gd name="T11" fmla="*/ 0 h 22"/>
                <a:gd name="T12" fmla="*/ 2 w 44"/>
                <a:gd name="T13" fmla="*/ 2 h 22"/>
                <a:gd name="T14" fmla="*/ 2 w 44"/>
                <a:gd name="T15" fmla="*/ 2 h 22"/>
                <a:gd name="T16" fmla="*/ 0 w 44"/>
                <a:gd name="T17" fmla="*/ 6 h 22"/>
                <a:gd name="T18" fmla="*/ 0 w 44"/>
                <a:gd name="T19" fmla="*/ 8 h 22"/>
                <a:gd name="T20" fmla="*/ 4 w 44"/>
                <a:gd name="T21" fmla="*/ 8 h 22"/>
                <a:gd name="T22" fmla="*/ 4 w 44"/>
                <a:gd name="T23" fmla="*/ 8 h 22"/>
                <a:gd name="T24" fmla="*/ 16 w 44"/>
                <a:gd name="T25" fmla="*/ 6 h 22"/>
                <a:gd name="T26" fmla="*/ 16 w 44"/>
                <a:gd name="T27" fmla="*/ 6 h 22"/>
                <a:gd name="T28" fmla="*/ 18 w 44"/>
                <a:gd name="T29" fmla="*/ 8 h 22"/>
                <a:gd name="T30" fmla="*/ 24 w 44"/>
                <a:gd name="T31" fmla="*/ 10 h 22"/>
                <a:gd name="T32" fmla="*/ 24 w 44"/>
                <a:gd name="T33" fmla="*/ 10 h 22"/>
                <a:gd name="T34" fmla="*/ 30 w 44"/>
                <a:gd name="T35" fmla="*/ 10 h 22"/>
                <a:gd name="T36" fmla="*/ 34 w 44"/>
                <a:gd name="T37" fmla="*/ 12 h 22"/>
                <a:gd name="T38" fmla="*/ 34 w 44"/>
                <a:gd name="T39" fmla="*/ 12 h 22"/>
                <a:gd name="T40" fmla="*/ 38 w 44"/>
                <a:gd name="T41" fmla="*/ 16 h 22"/>
                <a:gd name="T42" fmla="*/ 42 w 44"/>
                <a:gd name="T43" fmla="*/ 22 h 22"/>
                <a:gd name="T44" fmla="*/ 42 w 44"/>
                <a:gd name="T45" fmla="*/ 22 h 22"/>
                <a:gd name="T46" fmla="*/ 44 w 44"/>
                <a:gd name="T47" fmla="*/ 20 h 22"/>
                <a:gd name="T48" fmla="*/ 44 w 44"/>
                <a:gd name="T49" fmla="*/ 16 h 22"/>
                <a:gd name="T50" fmla="*/ 44 w 44"/>
                <a:gd name="T51" fmla="*/ 10 h 22"/>
                <a:gd name="T52" fmla="*/ 44 w 44"/>
                <a:gd name="T53" fmla="*/ 10 h 22"/>
                <a:gd name="T54" fmla="*/ 40 w 44"/>
                <a:gd name="T55" fmla="*/ 8 h 22"/>
                <a:gd name="T56" fmla="*/ 38 w 44"/>
                <a:gd name="T57" fmla="*/ 6 h 22"/>
                <a:gd name="T58" fmla="*/ 34 w 44"/>
                <a:gd name="T59" fmla="*/ 6 h 22"/>
                <a:gd name="T60" fmla="*/ 34 w 44"/>
                <a:gd name="T61" fmla="*/ 6 h 22"/>
                <a:gd name="T62" fmla="*/ 24 w 44"/>
                <a:gd name="T63" fmla="*/ 6 h 22"/>
                <a:gd name="T64" fmla="*/ 24 w 44"/>
                <a:gd name="T65" fmla="*/ 6 h 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4"/>
                <a:gd name="T100" fmla="*/ 0 h 22"/>
                <a:gd name="T101" fmla="*/ 44 w 44"/>
                <a:gd name="T102" fmla="*/ 22 h 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4" h="22">
                  <a:moveTo>
                    <a:pt x="24" y="6"/>
                  </a:moveTo>
                  <a:lnTo>
                    <a:pt x="24" y="6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4" y="10"/>
                  </a:lnTo>
                  <a:lnTo>
                    <a:pt x="30" y="10"/>
                  </a:lnTo>
                  <a:lnTo>
                    <a:pt x="34" y="12"/>
                  </a:lnTo>
                  <a:lnTo>
                    <a:pt x="38" y="16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4" y="16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>
                <a:solidFill>
                  <a:prstClr val="black"/>
                </a:solidFill>
                <a:latin typeface="Frutiger LT Com 45 Light"/>
              </a:endParaRPr>
            </a:p>
          </p:txBody>
        </p:sp>
      </p:grpSp>
      <p:cxnSp>
        <p:nvCxnSpPr>
          <p:cNvPr id="20492" name="Straight Connector 204"/>
          <p:cNvCxnSpPr>
            <a:cxnSpLocks noChangeShapeType="1"/>
          </p:cNvCxnSpPr>
          <p:nvPr/>
        </p:nvCxnSpPr>
        <p:spPr bwMode="auto">
          <a:xfrm flipH="1" flipV="1">
            <a:off x="171247" y="3330549"/>
            <a:ext cx="619841" cy="1439834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206"/>
          <p:cNvCxnSpPr>
            <a:cxnSpLocks noChangeShapeType="1"/>
          </p:cNvCxnSpPr>
          <p:nvPr/>
        </p:nvCxnSpPr>
        <p:spPr bwMode="auto">
          <a:xfrm rot="5400000">
            <a:off x="1314533" y="3342327"/>
            <a:ext cx="1559166" cy="1535609"/>
          </a:xfrm>
          <a:prstGeom prst="line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6" name="TextBox 210"/>
          <p:cNvSpPr txBox="1">
            <a:spLocks noChangeArrowheads="1"/>
          </p:cNvSpPr>
          <p:nvPr/>
        </p:nvSpPr>
        <p:spPr bwMode="auto">
          <a:xfrm>
            <a:off x="311970" y="1672910"/>
            <a:ext cx="2017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sz="2000" b="1" smtClean="0">
                <a:solidFill>
                  <a:srgbClr val="000000"/>
                </a:solidFill>
              </a:rPr>
              <a:t>Physical World</a:t>
            </a:r>
            <a:endParaRPr kumimoji="1" lang="en-GB" sz="2000" b="1">
              <a:solidFill>
                <a:srgbClr val="000000"/>
              </a:solidFill>
            </a:endParaRPr>
          </a:p>
        </p:txBody>
      </p:sp>
      <p:pic>
        <p:nvPicPr>
          <p:cNvPr id="20505" name="Picture 211" descr="C:\Documents and Settings\bauer\Local Settings\Temporary Internet Files\Content.IE5\V3M88FKY\MCj0440350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50" y="2771040"/>
            <a:ext cx="823767" cy="43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88"/>
          <p:cNvGrpSpPr/>
          <p:nvPr/>
        </p:nvGrpSpPr>
        <p:grpSpPr>
          <a:xfrm>
            <a:off x="3299174" y="4395886"/>
            <a:ext cx="4087046" cy="1362502"/>
            <a:chOff x="3335670" y="4039757"/>
            <a:chExt cx="4087046" cy="1362502"/>
          </a:xfrm>
        </p:grpSpPr>
        <p:sp>
          <p:nvSpPr>
            <p:cNvPr id="20487" name="Parallelogram 6"/>
            <p:cNvSpPr>
              <a:spLocks noChangeArrowheads="1"/>
            </p:cNvSpPr>
            <p:nvPr/>
          </p:nvSpPr>
          <p:spPr bwMode="auto">
            <a:xfrm>
              <a:off x="3335670" y="4039757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5" name="TextBox 209"/>
            <p:cNvSpPr txBox="1">
              <a:spLocks noChangeArrowheads="1"/>
            </p:cNvSpPr>
            <p:nvPr/>
          </p:nvSpPr>
          <p:spPr bwMode="auto">
            <a:xfrm>
              <a:off x="6006944" y="4755928"/>
              <a:ext cx="14157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IoT Service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0497" name="Parallelogram 211"/>
            <p:cNvSpPr>
              <a:spLocks noChangeArrowheads="1"/>
            </p:cNvSpPr>
            <p:nvPr/>
          </p:nvSpPr>
          <p:spPr bwMode="auto">
            <a:xfrm>
              <a:off x="3902756" y="4624630"/>
              <a:ext cx="308912" cy="147710"/>
            </a:xfrm>
            <a:prstGeom prst="parallelogram">
              <a:avLst>
                <a:gd name="adj" fmla="val 81410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8" name="Parallelogram 212"/>
            <p:cNvSpPr>
              <a:spLocks noChangeArrowheads="1"/>
            </p:cNvSpPr>
            <p:nvPr/>
          </p:nvSpPr>
          <p:spPr bwMode="auto">
            <a:xfrm>
              <a:off x="4231070" y="4339653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499" name="Parallelogram 213"/>
            <p:cNvSpPr>
              <a:spLocks noChangeArrowheads="1"/>
            </p:cNvSpPr>
            <p:nvPr/>
          </p:nvSpPr>
          <p:spPr bwMode="auto">
            <a:xfrm>
              <a:off x="4701154" y="4787260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0" name="Parallelogram 214"/>
            <p:cNvSpPr>
              <a:spLocks noChangeArrowheads="1"/>
            </p:cNvSpPr>
            <p:nvPr/>
          </p:nvSpPr>
          <p:spPr bwMode="auto">
            <a:xfrm>
              <a:off x="5471197" y="4457523"/>
              <a:ext cx="308913" cy="149202"/>
            </a:xfrm>
            <a:prstGeom prst="parallelogram">
              <a:avLst>
                <a:gd name="adj" fmla="val 8059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01" name="Parallelogram 216"/>
            <p:cNvSpPr>
              <a:spLocks noChangeArrowheads="1"/>
            </p:cNvSpPr>
            <p:nvPr/>
          </p:nvSpPr>
          <p:spPr bwMode="auto">
            <a:xfrm>
              <a:off x="4636984" y="4265052"/>
              <a:ext cx="307420" cy="149202"/>
            </a:xfrm>
            <a:prstGeom prst="parallelogram">
              <a:avLst>
                <a:gd name="adj" fmla="val 80206"/>
              </a:avLst>
            </a:prstGeom>
            <a:solidFill>
              <a:schemeClr val="bg1"/>
            </a:solidFill>
            <a:ln w="28575" algn="ctr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2" name="TextBox 261"/>
            <p:cNvSpPr txBox="1">
              <a:spLocks noChangeArrowheads="1"/>
            </p:cNvSpPr>
            <p:nvPr/>
          </p:nvSpPr>
          <p:spPr bwMode="auto">
            <a:xfrm>
              <a:off x="5230932" y="4606726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3" name="TextBox 262"/>
            <p:cNvSpPr txBox="1">
              <a:spLocks noChangeArrowheads="1"/>
            </p:cNvSpPr>
            <p:nvPr/>
          </p:nvSpPr>
          <p:spPr bwMode="auto">
            <a:xfrm>
              <a:off x="4838448" y="422775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4" name="TextBox 263"/>
            <p:cNvSpPr txBox="1">
              <a:spLocks noChangeArrowheads="1"/>
            </p:cNvSpPr>
            <p:nvPr/>
          </p:nvSpPr>
          <p:spPr bwMode="auto">
            <a:xfrm>
              <a:off x="4910080" y="4812625"/>
              <a:ext cx="8899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actuator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5" name="TextBox 264"/>
            <p:cNvSpPr txBox="1">
              <a:spLocks noChangeArrowheads="1"/>
            </p:cNvSpPr>
            <p:nvPr/>
          </p:nvSpPr>
          <p:spPr bwMode="auto">
            <a:xfrm>
              <a:off x="4114668" y="4588822"/>
              <a:ext cx="77136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  <p:sp>
          <p:nvSpPr>
            <p:cNvPr id="20516" name="TextBox 265"/>
            <p:cNvSpPr txBox="1">
              <a:spLocks noChangeArrowheads="1"/>
            </p:cNvSpPr>
            <p:nvPr/>
          </p:nvSpPr>
          <p:spPr bwMode="auto">
            <a:xfrm>
              <a:off x="4266885" y="4414254"/>
              <a:ext cx="8610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400" b="1" smtClean="0">
                  <a:solidFill>
                    <a:srgbClr val="000000"/>
                  </a:solidFill>
                </a:rPr>
                <a:t>sensor</a:t>
              </a:r>
              <a:endParaRPr kumimoji="1" lang="en-GB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95"/>
          <p:cNvGrpSpPr/>
          <p:nvPr/>
        </p:nvGrpSpPr>
        <p:grpSpPr>
          <a:xfrm>
            <a:off x="2490331" y="1680371"/>
            <a:ext cx="1940403" cy="1132446"/>
            <a:chOff x="2526827" y="1324242"/>
            <a:chExt cx="1940403" cy="1132446"/>
          </a:xfrm>
        </p:grpSpPr>
        <p:sp>
          <p:nvSpPr>
            <p:cNvPr id="20517" name="Right Arrow 269"/>
            <p:cNvSpPr>
              <a:spLocks noChangeArrowheads="1"/>
            </p:cNvSpPr>
            <p:nvPr/>
          </p:nvSpPr>
          <p:spPr bwMode="auto">
            <a:xfrm>
              <a:off x="3141667" y="2001620"/>
              <a:ext cx="650657" cy="455068"/>
            </a:xfrm>
            <a:prstGeom prst="rightArrow">
              <a:avLst>
                <a:gd name="adj1" fmla="val 50000"/>
                <a:gd name="adj2" fmla="val 4994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18" name="TextBox 270"/>
            <p:cNvSpPr txBox="1">
              <a:spLocks noChangeArrowheads="1"/>
            </p:cNvSpPr>
            <p:nvPr/>
          </p:nvSpPr>
          <p:spPr bwMode="auto">
            <a:xfrm>
              <a:off x="2526827" y="1324242"/>
              <a:ext cx="194040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Virtual entity-based  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model models relevant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aspects of Physical World</a:t>
              </a:r>
              <a:endParaRPr kumimoji="1" lang="en-GB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90"/>
          <p:cNvGrpSpPr/>
          <p:nvPr/>
        </p:nvGrpSpPr>
        <p:grpSpPr>
          <a:xfrm>
            <a:off x="3755828" y="1538628"/>
            <a:ext cx="3515980" cy="2521759"/>
            <a:chOff x="3792324" y="1182499"/>
            <a:chExt cx="3515980" cy="2521759"/>
          </a:xfrm>
        </p:grpSpPr>
        <p:sp>
          <p:nvSpPr>
            <p:cNvPr id="20485" name="Parallelogram 5"/>
            <p:cNvSpPr>
              <a:spLocks noChangeArrowheads="1"/>
            </p:cNvSpPr>
            <p:nvPr/>
          </p:nvSpPr>
          <p:spPr bwMode="auto">
            <a:xfrm>
              <a:off x="3792324" y="2079205"/>
              <a:ext cx="3348793" cy="1092162"/>
            </a:xfrm>
            <a:prstGeom prst="parallelogram">
              <a:avLst>
                <a:gd name="adj" fmla="val 89696"/>
              </a:avLst>
            </a:prstGeom>
            <a:solidFill>
              <a:srgbClr val="60C0E5"/>
            </a:solidFill>
            <a:ln w="28575" algn="ctr">
              <a:solidFill>
                <a:srgbClr val="1690C3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21" name="Cube 220"/>
            <p:cNvSpPr/>
            <p:nvPr/>
          </p:nvSpPr>
          <p:spPr bwMode="auto">
            <a:xfrm>
              <a:off x="4521200" y="2032000"/>
              <a:ext cx="307975" cy="4492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494" name="TextBox 208"/>
            <p:cNvSpPr txBox="1">
              <a:spLocks noChangeArrowheads="1"/>
            </p:cNvSpPr>
            <p:nvPr/>
          </p:nvSpPr>
          <p:spPr bwMode="auto">
            <a:xfrm>
              <a:off x="6345540" y="2780928"/>
              <a:ext cx="96276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Virtual </a:t>
              </a:r>
              <a:br>
                <a:rPr kumimoji="1" lang="en-GB" b="1" smtClean="0">
                  <a:solidFill>
                    <a:srgbClr val="000000"/>
                  </a:solidFill>
                </a:rPr>
              </a:br>
              <a:r>
                <a:rPr kumimoji="1" lang="en-GB" b="1" smtClean="0">
                  <a:solidFill>
                    <a:srgbClr val="000000"/>
                  </a:solidFill>
                </a:rPr>
                <a:t>Entity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b="1" smtClean="0">
                  <a:solidFill>
                    <a:srgbClr val="000000"/>
                  </a:solidFill>
                </a:rPr>
                <a:t>Level</a:t>
              </a:r>
              <a:endParaRPr kumimoji="1" lang="en-GB" b="1">
                <a:solidFill>
                  <a:srgbClr val="000000"/>
                </a:solidFill>
              </a:endParaRPr>
            </a:p>
          </p:txBody>
        </p:sp>
        <p:sp>
          <p:nvSpPr>
            <p:cNvPr id="219" name="Cube 218"/>
            <p:cNvSpPr/>
            <p:nvPr/>
          </p:nvSpPr>
          <p:spPr bwMode="auto">
            <a:xfrm>
              <a:off x="4856163" y="1768475"/>
              <a:ext cx="309562" cy="89217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20" name="Cube 219"/>
            <p:cNvSpPr/>
            <p:nvPr/>
          </p:nvSpPr>
          <p:spPr bwMode="auto">
            <a:xfrm>
              <a:off x="5245100" y="1960563"/>
              <a:ext cx="307975" cy="44926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grpSp>
          <p:nvGrpSpPr>
            <p:cNvPr id="7" name="Group 240"/>
            <p:cNvGrpSpPr>
              <a:grpSpLocks/>
            </p:cNvGrpSpPr>
            <p:nvPr/>
          </p:nvGrpSpPr>
          <p:grpSpPr bwMode="auto">
            <a:xfrm rot="19335906">
              <a:off x="5318979" y="2592462"/>
              <a:ext cx="547686" cy="432687"/>
              <a:chOff x="4084638" y="3325813"/>
              <a:chExt cx="1331913" cy="1141413"/>
            </a:xfrm>
          </p:grpSpPr>
          <p:sp>
            <p:nvSpPr>
              <p:cNvPr id="20536" name="Freeform 203"/>
              <p:cNvSpPr>
                <a:spLocks/>
              </p:cNvSpPr>
              <p:nvPr/>
            </p:nvSpPr>
            <p:spPr bwMode="auto">
              <a:xfrm>
                <a:off x="4084638" y="3325813"/>
                <a:ext cx="1331913" cy="1141413"/>
              </a:xfrm>
              <a:custGeom>
                <a:avLst/>
                <a:gdLst>
                  <a:gd name="T0" fmla="*/ 2147483647 w 1677"/>
                  <a:gd name="T1" fmla="*/ 2147483647 h 1437"/>
                  <a:gd name="T2" fmla="*/ 2147483647 w 1677"/>
                  <a:gd name="T3" fmla="*/ 2147483647 h 1437"/>
                  <a:gd name="T4" fmla="*/ 2147483647 w 1677"/>
                  <a:gd name="T5" fmla="*/ 2147483647 h 1437"/>
                  <a:gd name="T6" fmla="*/ 2147483647 w 1677"/>
                  <a:gd name="T7" fmla="*/ 2147483647 h 1437"/>
                  <a:gd name="T8" fmla="*/ 2147483647 w 1677"/>
                  <a:gd name="T9" fmla="*/ 2147483647 h 1437"/>
                  <a:gd name="T10" fmla="*/ 2147483647 w 1677"/>
                  <a:gd name="T11" fmla="*/ 2147483647 h 1437"/>
                  <a:gd name="T12" fmla="*/ 2147483647 w 1677"/>
                  <a:gd name="T13" fmla="*/ 2147483647 h 1437"/>
                  <a:gd name="T14" fmla="*/ 2147483647 w 1677"/>
                  <a:gd name="T15" fmla="*/ 2147483647 h 1437"/>
                  <a:gd name="T16" fmla="*/ 2147483647 w 1677"/>
                  <a:gd name="T17" fmla="*/ 2147483647 h 1437"/>
                  <a:gd name="T18" fmla="*/ 2147483647 w 1677"/>
                  <a:gd name="T19" fmla="*/ 2147483647 h 1437"/>
                  <a:gd name="T20" fmla="*/ 2147483647 w 1677"/>
                  <a:gd name="T21" fmla="*/ 2147483647 h 1437"/>
                  <a:gd name="T22" fmla="*/ 2147483647 w 1677"/>
                  <a:gd name="T23" fmla="*/ 2147483647 h 1437"/>
                  <a:gd name="T24" fmla="*/ 2147483647 w 1677"/>
                  <a:gd name="T25" fmla="*/ 2147483647 h 1437"/>
                  <a:gd name="T26" fmla="*/ 2147483647 w 1677"/>
                  <a:gd name="T27" fmla="*/ 2147483647 h 1437"/>
                  <a:gd name="T28" fmla="*/ 2147483647 w 1677"/>
                  <a:gd name="T29" fmla="*/ 2147483647 h 1437"/>
                  <a:gd name="T30" fmla="*/ 2147483647 w 1677"/>
                  <a:gd name="T31" fmla="*/ 2147483647 h 1437"/>
                  <a:gd name="T32" fmla="*/ 2147483647 w 1677"/>
                  <a:gd name="T33" fmla="*/ 2147483647 h 1437"/>
                  <a:gd name="T34" fmla="*/ 2147483647 w 1677"/>
                  <a:gd name="T35" fmla="*/ 2147483647 h 1437"/>
                  <a:gd name="T36" fmla="*/ 2147483647 w 1677"/>
                  <a:gd name="T37" fmla="*/ 2147483647 h 1437"/>
                  <a:gd name="T38" fmla="*/ 2147483647 w 1677"/>
                  <a:gd name="T39" fmla="*/ 2147483647 h 1437"/>
                  <a:gd name="T40" fmla="*/ 2147483647 w 1677"/>
                  <a:gd name="T41" fmla="*/ 2147483647 h 1437"/>
                  <a:gd name="T42" fmla="*/ 2147483647 w 1677"/>
                  <a:gd name="T43" fmla="*/ 2147483647 h 1437"/>
                  <a:gd name="T44" fmla="*/ 2147483647 w 1677"/>
                  <a:gd name="T45" fmla="*/ 2147483647 h 1437"/>
                  <a:gd name="T46" fmla="*/ 2147483647 w 1677"/>
                  <a:gd name="T47" fmla="*/ 2147483647 h 1437"/>
                  <a:gd name="T48" fmla="*/ 2147483647 w 1677"/>
                  <a:gd name="T49" fmla="*/ 2147483647 h 1437"/>
                  <a:gd name="T50" fmla="*/ 2147483647 w 1677"/>
                  <a:gd name="T51" fmla="*/ 2147483647 h 1437"/>
                  <a:gd name="T52" fmla="*/ 2147483647 w 1677"/>
                  <a:gd name="T53" fmla="*/ 2147483647 h 1437"/>
                  <a:gd name="T54" fmla="*/ 2147483647 w 1677"/>
                  <a:gd name="T55" fmla="*/ 2147483647 h 1437"/>
                  <a:gd name="T56" fmla="*/ 2147483647 w 1677"/>
                  <a:gd name="T57" fmla="*/ 2147483647 h 1437"/>
                  <a:gd name="T58" fmla="*/ 2147483647 w 1677"/>
                  <a:gd name="T59" fmla="*/ 2147483647 h 1437"/>
                  <a:gd name="T60" fmla="*/ 2147483647 w 1677"/>
                  <a:gd name="T61" fmla="*/ 2147483647 h 1437"/>
                  <a:gd name="T62" fmla="*/ 2147483647 w 1677"/>
                  <a:gd name="T63" fmla="*/ 2147483647 h 1437"/>
                  <a:gd name="T64" fmla="*/ 2147483647 w 1677"/>
                  <a:gd name="T65" fmla="*/ 2147483647 h 1437"/>
                  <a:gd name="T66" fmla="*/ 2147483647 w 1677"/>
                  <a:gd name="T67" fmla="*/ 2147483647 h 1437"/>
                  <a:gd name="T68" fmla="*/ 2147483647 w 1677"/>
                  <a:gd name="T69" fmla="*/ 2147483647 h 1437"/>
                  <a:gd name="T70" fmla="*/ 2147483647 w 1677"/>
                  <a:gd name="T71" fmla="*/ 2147483647 h 1437"/>
                  <a:gd name="T72" fmla="*/ 2147483647 w 1677"/>
                  <a:gd name="T73" fmla="*/ 2147483647 h 1437"/>
                  <a:gd name="T74" fmla="*/ 2147483647 w 1677"/>
                  <a:gd name="T75" fmla="*/ 2147483647 h 1437"/>
                  <a:gd name="T76" fmla="*/ 2147483647 w 1677"/>
                  <a:gd name="T77" fmla="*/ 2147483647 h 1437"/>
                  <a:gd name="T78" fmla="*/ 2147483647 w 1677"/>
                  <a:gd name="T79" fmla="*/ 2147483647 h 1437"/>
                  <a:gd name="T80" fmla="*/ 2147483647 w 1677"/>
                  <a:gd name="T81" fmla="*/ 2147483647 h 1437"/>
                  <a:gd name="T82" fmla="*/ 2147483647 w 1677"/>
                  <a:gd name="T83" fmla="*/ 2147483647 h 1437"/>
                  <a:gd name="T84" fmla="*/ 2147483647 w 1677"/>
                  <a:gd name="T85" fmla="*/ 2147483647 h 1437"/>
                  <a:gd name="T86" fmla="*/ 2147483647 w 1677"/>
                  <a:gd name="T87" fmla="*/ 0 h 1437"/>
                  <a:gd name="T88" fmla="*/ 2147483647 w 1677"/>
                  <a:gd name="T89" fmla="*/ 0 h 1437"/>
                  <a:gd name="T90" fmla="*/ 2147483647 w 1677"/>
                  <a:gd name="T91" fmla="*/ 2147483647 h 1437"/>
                  <a:gd name="T92" fmla="*/ 2147483647 w 1677"/>
                  <a:gd name="T93" fmla="*/ 2147483647 h 1437"/>
                  <a:gd name="T94" fmla="*/ 2147483647 w 1677"/>
                  <a:gd name="T95" fmla="*/ 2147483647 h 1437"/>
                  <a:gd name="T96" fmla="*/ 2147483647 w 1677"/>
                  <a:gd name="T97" fmla="*/ 2147483647 h 1437"/>
                  <a:gd name="T98" fmla="*/ 2147483647 w 1677"/>
                  <a:gd name="T99" fmla="*/ 2147483647 h 1437"/>
                  <a:gd name="T100" fmla="*/ 2147483647 w 1677"/>
                  <a:gd name="T101" fmla="*/ 2147483647 h 1437"/>
                  <a:gd name="T102" fmla="*/ 2147483647 w 1677"/>
                  <a:gd name="T103" fmla="*/ 2147483647 h 1437"/>
                  <a:gd name="T104" fmla="*/ 2147483647 w 1677"/>
                  <a:gd name="T105" fmla="*/ 2147483647 h 1437"/>
                  <a:gd name="T106" fmla="*/ 2147483647 w 1677"/>
                  <a:gd name="T107" fmla="*/ 2147483647 h 1437"/>
                  <a:gd name="T108" fmla="*/ 2147483647 w 1677"/>
                  <a:gd name="T109" fmla="*/ 2147483647 h 1437"/>
                  <a:gd name="T110" fmla="*/ 0 w 1677"/>
                  <a:gd name="T111" fmla="*/ 2147483647 h 1437"/>
                  <a:gd name="T112" fmla="*/ 2147483647 w 1677"/>
                  <a:gd name="T113" fmla="*/ 2147483647 h 1437"/>
                  <a:gd name="T114" fmla="*/ 2147483647 w 1677"/>
                  <a:gd name="T115" fmla="*/ 2147483647 h 1437"/>
                  <a:gd name="T116" fmla="*/ 2147483647 w 1677"/>
                  <a:gd name="T117" fmla="*/ 2147483647 h 14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677"/>
                  <a:gd name="T178" fmla="*/ 0 h 1437"/>
                  <a:gd name="T179" fmla="*/ 1677 w 1677"/>
                  <a:gd name="T180" fmla="*/ 1437 h 14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677" h="1437">
                    <a:moveTo>
                      <a:pt x="29" y="260"/>
                    </a:moveTo>
                    <a:lnTo>
                      <a:pt x="1393" y="1422"/>
                    </a:lnTo>
                    <a:lnTo>
                      <a:pt x="1405" y="1428"/>
                    </a:lnTo>
                    <a:lnTo>
                      <a:pt x="1416" y="1434"/>
                    </a:lnTo>
                    <a:lnTo>
                      <a:pt x="1431" y="1436"/>
                    </a:lnTo>
                    <a:lnTo>
                      <a:pt x="1447" y="1437"/>
                    </a:lnTo>
                    <a:lnTo>
                      <a:pt x="1458" y="1434"/>
                    </a:lnTo>
                    <a:lnTo>
                      <a:pt x="1471" y="1428"/>
                    </a:lnTo>
                    <a:lnTo>
                      <a:pt x="1483" y="1422"/>
                    </a:lnTo>
                    <a:lnTo>
                      <a:pt x="1494" y="1413"/>
                    </a:lnTo>
                    <a:lnTo>
                      <a:pt x="1494" y="1409"/>
                    </a:lnTo>
                    <a:lnTo>
                      <a:pt x="1502" y="1403"/>
                    </a:lnTo>
                    <a:lnTo>
                      <a:pt x="1511" y="1394"/>
                    </a:lnTo>
                    <a:lnTo>
                      <a:pt x="1524" y="1386"/>
                    </a:lnTo>
                    <a:lnTo>
                      <a:pt x="1528" y="1379"/>
                    </a:lnTo>
                    <a:lnTo>
                      <a:pt x="1536" y="1371"/>
                    </a:lnTo>
                    <a:lnTo>
                      <a:pt x="1543" y="1363"/>
                    </a:lnTo>
                    <a:lnTo>
                      <a:pt x="1553" y="1356"/>
                    </a:lnTo>
                    <a:lnTo>
                      <a:pt x="1561" y="1346"/>
                    </a:lnTo>
                    <a:lnTo>
                      <a:pt x="1568" y="1340"/>
                    </a:lnTo>
                    <a:lnTo>
                      <a:pt x="1576" y="1331"/>
                    </a:lnTo>
                    <a:lnTo>
                      <a:pt x="1587" y="1323"/>
                    </a:lnTo>
                    <a:lnTo>
                      <a:pt x="1595" y="1312"/>
                    </a:lnTo>
                    <a:lnTo>
                      <a:pt x="1604" y="1304"/>
                    </a:lnTo>
                    <a:lnTo>
                      <a:pt x="1610" y="1295"/>
                    </a:lnTo>
                    <a:lnTo>
                      <a:pt x="1619" y="1287"/>
                    </a:lnTo>
                    <a:lnTo>
                      <a:pt x="1627" y="1276"/>
                    </a:lnTo>
                    <a:lnTo>
                      <a:pt x="1635" y="1266"/>
                    </a:lnTo>
                    <a:lnTo>
                      <a:pt x="1642" y="1259"/>
                    </a:lnTo>
                    <a:lnTo>
                      <a:pt x="1650" y="1251"/>
                    </a:lnTo>
                    <a:lnTo>
                      <a:pt x="1659" y="1234"/>
                    </a:lnTo>
                    <a:lnTo>
                      <a:pt x="1669" y="1221"/>
                    </a:lnTo>
                    <a:lnTo>
                      <a:pt x="1675" y="1207"/>
                    </a:lnTo>
                    <a:lnTo>
                      <a:pt x="1677" y="1198"/>
                    </a:lnTo>
                    <a:lnTo>
                      <a:pt x="1671" y="1185"/>
                    </a:lnTo>
                    <a:lnTo>
                      <a:pt x="1661" y="1171"/>
                    </a:lnTo>
                    <a:lnTo>
                      <a:pt x="1656" y="1162"/>
                    </a:lnTo>
                    <a:lnTo>
                      <a:pt x="1650" y="1152"/>
                    </a:lnTo>
                    <a:lnTo>
                      <a:pt x="1644" y="1143"/>
                    </a:lnTo>
                    <a:lnTo>
                      <a:pt x="1638" y="1133"/>
                    </a:lnTo>
                    <a:lnTo>
                      <a:pt x="1629" y="1120"/>
                    </a:lnTo>
                    <a:lnTo>
                      <a:pt x="1621" y="1108"/>
                    </a:lnTo>
                    <a:lnTo>
                      <a:pt x="1612" y="1097"/>
                    </a:lnTo>
                    <a:lnTo>
                      <a:pt x="1606" y="1086"/>
                    </a:lnTo>
                    <a:lnTo>
                      <a:pt x="1597" y="1072"/>
                    </a:lnTo>
                    <a:lnTo>
                      <a:pt x="1587" y="1063"/>
                    </a:lnTo>
                    <a:lnTo>
                      <a:pt x="1578" y="1051"/>
                    </a:lnTo>
                    <a:lnTo>
                      <a:pt x="1568" y="1040"/>
                    </a:lnTo>
                    <a:lnTo>
                      <a:pt x="1559" y="1027"/>
                    </a:lnTo>
                    <a:lnTo>
                      <a:pt x="1549" y="1015"/>
                    </a:lnTo>
                    <a:lnTo>
                      <a:pt x="1540" y="1004"/>
                    </a:lnTo>
                    <a:lnTo>
                      <a:pt x="1530" y="992"/>
                    </a:lnTo>
                    <a:lnTo>
                      <a:pt x="1523" y="983"/>
                    </a:lnTo>
                    <a:lnTo>
                      <a:pt x="1515" y="972"/>
                    </a:lnTo>
                    <a:lnTo>
                      <a:pt x="1505" y="962"/>
                    </a:lnTo>
                    <a:lnTo>
                      <a:pt x="1500" y="954"/>
                    </a:lnTo>
                    <a:lnTo>
                      <a:pt x="1486" y="939"/>
                    </a:lnTo>
                    <a:lnTo>
                      <a:pt x="1479" y="930"/>
                    </a:lnTo>
                    <a:lnTo>
                      <a:pt x="1471" y="922"/>
                    </a:lnTo>
                    <a:lnTo>
                      <a:pt x="1471" y="920"/>
                    </a:lnTo>
                    <a:lnTo>
                      <a:pt x="574" y="163"/>
                    </a:lnTo>
                    <a:lnTo>
                      <a:pt x="568" y="158"/>
                    </a:lnTo>
                    <a:lnTo>
                      <a:pt x="563" y="154"/>
                    </a:lnTo>
                    <a:lnTo>
                      <a:pt x="553" y="148"/>
                    </a:lnTo>
                    <a:lnTo>
                      <a:pt x="546" y="144"/>
                    </a:lnTo>
                    <a:lnTo>
                      <a:pt x="534" y="139"/>
                    </a:lnTo>
                    <a:lnTo>
                      <a:pt x="523" y="133"/>
                    </a:lnTo>
                    <a:lnTo>
                      <a:pt x="509" y="127"/>
                    </a:lnTo>
                    <a:lnTo>
                      <a:pt x="498" y="121"/>
                    </a:lnTo>
                    <a:lnTo>
                      <a:pt x="481" y="112"/>
                    </a:lnTo>
                    <a:lnTo>
                      <a:pt x="466" y="104"/>
                    </a:lnTo>
                    <a:lnTo>
                      <a:pt x="449" y="97"/>
                    </a:lnTo>
                    <a:lnTo>
                      <a:pt x="431" y="89"/>
                    </a:lnTo>
                    <a:lnTo>
                      <a:pt x="414" y="80"/>
                    </a:lnTo>
                    <a:lnTo>
                      <a:pt x="395" y="72"/>
                    </a:lnTo>
                    <a:lnTo>
                      <a:pt x="378" y="62"/>
                    </a:lnTo>
                    <a:lnTo>
                      <a:pt x="361" y="59"/>
                    </a:lnTo>
                    <a:lnTo>
                      <a:pt x="342" y="49"/>
                    </a:lnTo>
                    <a:lnTo>
                      <a:pt x="323" y="42"/>
                    </a:lnTo>
                    <a:lnTo>
                      <a:pt x="304" y="34"/>
                    </a:lnTo>
                    <a:lnTo>
                      <a:pt x="287" y="28"/>
                    </a:lnTo>
                    <a:lnTo>
                      <a:pt x="270" y="22"/>
                    </a:lnTo>
                    <a:lnTo>
                      <a:pt x="251" y="17"/>
                    </a:lnTo>
                    <a:lnTo>
                      <a:pt x="234" y="13"/>
                    </a:lnTo>
                    <a:lnTo>
                      <a:pt x="220" y="9"/>
                    </a:lnTo>
                    <a:lnTo>
                      <a:pt x="203" y="3"/>
                    </a:lnTo>
                    <a:lnTo>
                      <a:pt x="192" y="2"/>
                    </a:lnTo>
                    <a:lnTo>
                      <a:pt x="179" y="0"/>
                    </a:lnTo>
                    <a:lnTo>
                      <a:pt x="167" y="0"/>
                    </a:lnTo>
                    <a:lnTo>
                      <a:pt x="158" y="0"/>
                    </a:lnTo>
                    <a:lnTo>
                      <a:pt x="150" y="2"/>
                    </a:lnTo>
                    <a:lnTo>
                      <a:pt x="143" y="3"/>
                    </a:lnTo>
                    <a:lnTo>
                      <a:pt x="139" y="9"/>
                    </a:lnTo>
                    <a:lnTo>
                      <a:pt x="129" y="15"/>
                    </a:lnTo>
                    <a:lnTo>
                      <a:pt x="120" y="24"/>
                    </a:lnTo>
                    <a:lnTo>
                      <a:pt x="112" y="34"/>
                    </a:lnTo>
                    <a:lnTo>
                      <a:pt x="103" y="47"/>
                    </a:lnTo>
                    <a:lnTo>
                      <a:pt x="91" y="59"/>
                    </a:lnTo>
                    <a:lnTo>
                      <a:pt x="82" y="72"/>
                    </a:lnTo>
                    <a:lnTo>
                      <a:pt x="74" y="83"/>
                    </a:lnTo>
                    <a:lnTo>
                      <a:pt x="65" y="97"/>
                    </a:lnTo>
                    <a:lnTo>
                      <a:pt x="53" y="108"/>
                    </a:lnTo>
                    <a:lnTo>
                      <a:pt x="44" y="119"/>
                    </a:lnTo>
                    <a:lnTo>
                      <a:pt x="38" y="129"/>
                    </a:lnTo>
                    <a:lnTo>
                      <a:pt x="32" y="139"/>
                    </a:lnTo>
                    <a:lnTo>
                      <a:pt x="25" y="146"/>
                    </a:lnTo>
                    <a:lnTo>
                      <a:pt x="21" y="154"/>
                    </a:lnTo>
                    <a:lnTo>
                      <a:pt x="19" y="158"/>
                    </a:lnTo>
                    <a:lnTo>
                      <a:pt x="19" y="159"/>
                    </a:lnTo>
                    <a:lnTo>
                      <a:pt x="9" y="171"/>
                    </a:lnTo>
                    <a:lnTo>
                      <a:pt x="4" y="182"/>
                    </a:lnTo>
                    <a:lnTo>
                      <a:pt x="0" y="197"/>
                    </a:lnTo>
                    <a:lnTo>
                      <a:pt x="0" y="213"/>
                    </a:lnTo>
                    <a:lnTo>
                      <a:pt x="2" y="224"/>
                    </a:lnTo>
                    <a:lnTo>
                      <a:pt x="8" y="237"/>
                    </a:lnTo>
                    <a:lnTo>
                      <a:pt x="15" y="249"/>
                    </a:lnTo>
                    <a:lnTo>
                      <a:pt x="29" y="2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7" name="Freeform 204"/>
              <p:cNvSpPr>
                <a:spLocks/>
              </p:cNvSpPr>
              <p:nvPr/>
            </p:nvSpPr>
            <p:spPr bwMode="auto">
              <a:xfrm>
                <a:off x="4403726" y="3333751"/>
                <a:ext cx="893763" cy="831850"/>
              </a:xfrm>
              <a:custGeom>
                <a:avLst/>
                <a:gdLst>
                  <a:gd name="T0" fmla="*/ 2147483647 w 1125"/>
                  <a:gd name="T1" fmla="*/ 2147483647 h 1048"/>
                  <a:gd name="T2" fmla="*/ 2147483647 w 1125"/>
                  <a:gd name="T3" fmla="*/ 2147483647 h 1048"/>
                  <a:gd name="T4" fmla="*/ 2147483647 w 1125"/>
                  <a:gd name="T5" fmla="*/ 2147483647 h 1048"/>
                  <a:gd name="T6" fmla="*/ 2147483647 w 1125"/>
                  <a:gd name="T7" fmla="*/ 2147483647 h 1048"/>
                  <a:gd name="T8" fmla="*/ 2147483647 w 1125"/>
                  <a:gd name="T9" fmla="*/ 2147483647 h 1048"/>
                  <a:gd name="T10" fmla="*/ 2147483647 w 1125"/>
                  <a:gd name="T11" fmla="*/ 2147483647 h 1048"/>
                  <a:gd name="T12" fmla="*/ 2147483647 w 1125"/>
                  <a:gd name="T13" fmla="*/ 2147483647 h 1048"/>
                  <a:gd name="T14" fmla="*/ 2147483647 w 1125"/>
                  <a:gd name="T15" fmla="*/ 2147483647 h 1048"/>
                  <a:gd name="T16" fmla="*/ 2147483647 w 1125"/>
                  <a:gd name="T17" fmla="*/ 2147483647 h 1048"/>
                  <a:gd name="T18" fmla="*/ 2147483647 w 1125"/>
                  <a:gd name="T19" fmla="*/ 2147483647 h 1048"/>
                  <a:gd name="T20" fmla="*/ 2147483647 w 1125"/>
                  <a:gd name="T21" fmla="*/ 2147483647 h 1048"/>
                  <a:gd name="T22" fmla="*/ 2147483647 w 1125"/>
                  <a:gd name="T23" fmla="*/ 2147483647 h 1048"/>
                  <a:gd name="T24" fmla="*/ 2147483647 w 1125"/>
                  <a:gd name="T25" fmla="*/ 2147483647 h 1048"/>
                  <a:gd name="T26" fmla="*/ 2147483647 w 1125"/>
                  <a:gd name="T27" fmla="*/ 2147483647 h 1048"/>
                  <a:gd name="T28" fmla="*/ 2147483647 w 1125"/>
                  <a:gd name="T29" fmla="*/ 2147483647 h 1048"/>
                  <a:gd name="T30" fmla="*/ 2147483647 w 1125"/>
                  <a:gd name="T31" fmla="*/ 2147483647 h 1048"/>
                  <a:gd name="T32" fmla="*/ 2147483647 w 1125"/>
                  <a:gd name="T33" fmla="*/ 2147483647 h 1048"/>
                  <a:gd name="T34" fmla="*/ 2147483647 w 1125"/>
                  <a:gd name="T35" fmla="*/ 2147483647 h 1048"/>
                  <a:gd name="T36" fmla="*/ 2147483647 w 1125"/>
                  <a:gd name="T37" fmla="*/ 2147483647 h 1048"/>
                  <a:gd name="T38" fmla="*/ 2147483647 w 1125"/>
                  <a:gd name="T39" fmla="*/ 2147483647 h 1048"/>
                  <a:gd name="T40" fmla="*/ 2147483647 w 1125"/>
                  <a:gd name="T41" fmla="*/ 2147483647 h 1048"/>
                  <a:gd name="T42" fmla="*/ 2147483647 w 1125"/>
                  <a:gd name="T43" fmla="*/ 2147483647 h 1048"/>
                  <a:gd name="T44" fmla="*/ 2147483647 w 1125"/>
                  <a:gd name="T45" fmla="*/ 2147483647 h 1048"/>
                  <a:gd name="T46" fmla="*/ 2147483647 w 1125"/>
                  <a:gd name="T47" fmla="*/ 2147483647 h 1048"/>
                  <a:gd name="T48" fmla="*/ 2147483647 w 1125"/>
                  <a:gd name="T49" fmla="*/ 2147483647 h 1048"/>
                  <a:gd name="T50" fmla="*/ 2147483647 w 1125"/>
                  <a:gd name="T51" fmla="*/ 2147483647 h 1048"/>
                  <a:gd name="T52" fmla="*/ 2147483647 w 1125"/>
                  <a:gd name="T53" fmla="*/ 2147483647 h 1048"/>
                  <a:gd name="T54" fmla="*/ 2147483647 w 1125"/>
                  <a:gd name="T55" fmla="*/ 2147483647 h 1048"/>
                  <a:gd name="T56" fmla="*/ 2147483647 w 1125"/>
                  <a:gd name="T57" fmla="*/ 0 h 1048"/>
                  <a:gd name="T58" fmla="*/ 2147483647 w 1125"/>
                  <a:gd name="T59" fmla="*/ 2147483647 h 1048"/>
                  <a:gd name="T60" fmla="*/ 2147483647 w 1125"/>
                  <a:gd name="T61" fmla="*/ 2147483647 h 1048"/>
                  <a:gd name="T62" fmla="*/ 2147483647 w 1125"/>
                  <a:gd name="T63" fmla="*/ 2147483647 h 104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25"/>
                  <a:gd name="T97" fmla="*/ 0 h 1048"/>
                  <a:gd name="T98" fmla="*/ 1125 w 1125"/>
                  <a:gd name="T99" fmla="*/ 1048 h 104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25" h="1048">
                    <a:moveTo>
                      <a:pt x="1084" y="1048"/>
                    </a:moveTo>
                    <a:lnTo>
                      <a:pt x="1125" y="535"/>
                    </a:lnTo>
                    <a:lnTo>
                      <a:pt x="1120" y="531"/>
                    </a:lnTo>
                    <a:lnTo>
                      <a:pt x="1114" y="527"/>
                    </a:lnTo>
                    <a:lnTo>
                      <a:pt x="1104" y="516"/>
                    </a:lnTo>
                    <a:lnTo>
                      <a:pt x="1093" y="506"/>
                    </a:lnTo>
                    <a:lnTo>
                      <a:pt x="1085" y="498"/>
                    </a:lnTo>
                    <a:lnTo>
                      <a:pt x="1078" y="493"/>
                    </a:lnTo>
                    <a:lnTo>
                      <a:pt x="1068" y="487"/>
                    </a:lnTo>
                    <a:lnTo>
                      <a:pt x="1061" y="479"/>
                    </a:lnTo>
                    <a:lnTo>
                      <a:pt x="1049" y="470"/>
                    </a:lnTo>
                    <a:lnTo>
                      <a:pt x="1042" y="460"/>
                    </a:lnTo>
                    <a:lnTo>
                      <a:pt x="1030" y="453"/>
                    </a:lnTo>
                    <a:lnTo>
                      <a:pt x="1021" y="445"/>
                    </a:lnTo>
                    <a:lnTo>
                      <a:pt x="1009" y="434"/>
                    </a:lnTo>
                    <a:lnTo>
                      <a:pt x="996" y="422"/>
                    </a:lnTo>
                    <a:lnTo>
                      <a:pt x="983" y="411"/>
                    </a:lnTo>
                    <a:lnTo>
                      <a:pt x="971" y="403"/>
                    </a:lnTo>
                    <a:lnTo>
                      <a:pt x="958" y="390"/>
                    </a:lnTo>
                    <a:lnTo>
                      <a:pt x="945" y="379"/>
                    </a:lnTo>
                    <a:lnTo>
                      <a:pt x="931" y="369"/>
                    </a:lnTo>
                    <a:lnTo>
                      <a:pt x="920" y="358"/>
                    </a:lnTo>
                    <a:lnTo>
                      <a:pt x="905" y="344"/>
                    </a:lnTo>
                    <a:lnTo>
                      <a:pt x="890" y="331"/>
                    </a:lnTo>
                    <a:lnTo>
                      <a:pt x="876" y="320"/>
                    </a:lnTo>
                    <a:lnTo>
                      <a:pt x="863" y="308"/>
                    </a:lnTo>
                    <a:lnTo>
                      <a:pt x="850" y="295"/>
                    </a:lnTo>
                    <a:lnTo>
                      <a:pt x="835" y="285"/>
                    </a:lnTo>
                    <a:lnTo>
                      <a:pt x="819" y="272"/>
                    </a:lnTo>
                    <a:lnTo>
                      <a:pt x="808" y="261"/>
                    </a:lnTo>
                    <a:lnTo>
                      <a:pt x="791" y="247"/>
                    </a:lnTo>
                    <a:lnTo>
                      <a:pt x="776" y="234"/>
                    </a:lnTo>
                    <a:lnTo>
                      <a:pt x="762" y="221"/>
                    </a:lnTo>
                    <a:lnTo>
                      <a:pt x="747" y="209"/>
                    </a:lnTo>
                    <a:lnTo>
                      <a:pt x="734" y="198"/>
                    </a:lnTo>
                    <a:lnTo>
                      <a:pt x="719" y="185"/>
                    </a:lnTo>
                    <a:lnTo>
                      <a:pt x="703" y="173"/>
                    </a:lnTo>
                    <a:lnTo>
                      <a:pt x="692" y="164"/>
                    </a:lnTo>
                    <a:lnTo>
                      <a:pt x="677" y="150"/>
                    </a:lnTo>
                    <a:lnTo>
                      <a:pt x="663" y="139"/>
                    </a:lnTo>
                    <a:lnTo>
                      <a:pt x="650" y="130"/>
                    </a:lnTo>
                    <a:lnTo>
                      <a:pt x="639" y="118"/>
                    </a:lnTo>
                    <a:lnTo>
                      <a:pt x="625" y="107"/>
                    </a:lnTo>
                    <a:lnTo>
                      <a:pt x="616" y="95"/>
                    </a:lnTo>
                    <a:lnTo>
                      <a:pt x="605" y="88"/>
                    </a:lnTo>
                    <a:lnTo>
                      <a:pt x="593" y="80"/>
                    </a:lnTo>
                    <a:lnTo>
                      <a:pt x="582" y="69"/>
                    </a:lnTo>
                    <a:lnTo>
                      <a:pt x="572" y="59"/>
                    </a:lnTo>
                    <a:lnTo>
                      <a:pt x="561" y="50"/>
                    </a:lnTo>
                    <a:lnTo>
                      <a:pt x="553" y="46"/>
                    </a:lnTo>
                    <a:lnTo>
                      <a:pt x="544" y="36"/>
                    </a:lnTo>
                    <a:lnTo>
                      <a:pt x="538" y="31"/>
                    </a:lnTo>
                    <a:lnTo>
                      <a:pt x="530" y="25"/>
                    </a:lnTo>
                    <a:lnTo>
                      <a:pt x="525" y="19"/>
                    </a:lnTo>
                    <a:lnTo>
                      <a:pt x="511" y="8"/>
                    </a:lnTo>
                    <a:lnTo>
                      <a:pt x="504" y="4"/>
                    </a:lnTo>
                    <a:lnTo>
                      <a:pt x="498" y="0"/>
                    </a:lnTo>
                    <a:lnTo>
                      <a:pt x="0" y="149"/>
                    </a:lnTo>
                    <a:lnTo>
                      <a:pt x="78" y="221"/>
                    </a:lnTo>
                    <a:lnTo>
                      <a:pt x="477" y="84"/>
                    </a:lnTo>
                    <a:lnTo>
                      <a:pt x="1053" y="571"/>
                    </a:lnTo>
                    <a:lnTo>
                      <a:pt x="1015" y="1001"/>
                    </a:lnTo>
                    <a:lnTo>
                      <a:pt x="1084" y="1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8" name="Freeform 205"/>
              <p:cNvSpPr>
                <a:spLocks/>
              </p:cNvSpPr>
              <p:nvPr/>
            </p:nvSpPr>
            <p:spPr bwMode="auto">
              <a:xfrm>
                <a:off x="4801974" y="3505769"/>
                <a:ext cx="222249" cy="250826"/>
              </a:xfrm>
              <a:custGeom>
                <a:avLst/>
                <a:gdLst>
                  <a:gd name="T0" fmla="*/ 2147483647 w 279"/>
                  <a:gd name="T1" fmla="*/ 2147483647 h 316"/>
                  <a:gd name="T2" fmla="*/ 0 w 279"/>
                  <a:gd name="T3" fmla="*/ 2147483647 h 316"/>
                  <a:gd name="T4" fmla="*/ 2147483647 w 279"/>
                  <a:gd name="T5" fmla="*/ 0 h 316"/>
                  <a:gd name="T6" fmla="*/ 2147483647 w 279"/>
                  <a:gd name="T7" fmla="*/ 2147483647 h 316"/>
                  <a:gd name="T8" fmla="*/ 2147483647 w 279"/>
                  <a:gd name="T9" fmla="*/ 2147483647 h 316"/>
                  <a:gd name="T10" fmla="*/ 2147483647 w 279"/>
                  <a:gd name="T11" fmla="*/ 2147483647 h 3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6"/>
                  <a:gd name="T20" fmla="*/ 279 w 279"/>
                  <a:gd name="T21" fmla="*/ 316 h 31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6">
                    <a:moveTo>
                      <a:pt x="44" y="316"/>
                    </a:moveTo>
                    <a:lnTo>
                      <a:pt x="0" y="278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4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39" name="Freeform 206"/>
              <p:cNvSpPr>
                <a:spLocks/>
              </p:cNvSpPr>
              <p:nvPr/>
            </p:nvSpPr>
            <p:spPr bwMode="auto">
              <a:xfrm>
                <a:off x="5052890" y="3716410"/>
                <a:ext cx="222249" cy="250826"/>
              </a:xfrm>
              <a:custGeom>
                <a:avLst/>
                <a:gdLst>
                  <a:gd name="T0" fmla="*/ 2147483647 w 279"/>
                  <a:gd name="T1" fmla="*/ 2147483647 h 315"/>
                  <a:gd name="T2" fmla="*/ 0 w 279"/>
                  <a:gd name="T3" fmla="*/ 2147483647 h 315"/>
                  <a:gd name="T4" fmla="*/ 2147483647 w 279"/>
                  <a:gd name="T5" fmla="*/ 0 h 315"/>
                  <a:gd name="T6" fmla="*/ 2147483647 w 279"/>
                  <a:gd name="T7" fmla="*/ 2147483647 h 315"/>
                  <a:gd name="T8" fmla="*/ 2147483647 w 279"/>
                  <a:gd name="T9" fmla="*/ 2147483647 h 315"/>
                  <a:gd name="T10" fmla="*/ 2147483647 w 279"/>
                  <a:gd name="T11" fmla="*/ 2147483647 h 3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9"/>
                  <a:gd name="T19" fmla="*/ 0 h 315"/>
                  <a:gd name="T20" fmla="*/ 279 w 279"/>
                  <a:gd name="T21" fmla="*/ 315 h 3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9" h="315">
                    <a:moveTo>
                      <a:pt x="42" y="315"/>
                    </a:moveTo>
                    <a:lnTo>
                      <a:pt x="0" y="277"/>
                    </a:lnTo>
                    <a:lnTo>
                      <a:pt x="236" y="0"/>
                    </a:lnTo>
                    <a:lnTo>
                      <a:pt x="279" y="38"/>
                    </a:lnTo>
                    <a:lnTo>
                      <a:pt x="42" y="3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0" name="Freeform 207"/>
              <p:cNvSpPr>
                <a:spLocks/>
              </p:cNvSpPr>
              <p:nvPr/>
            </p:nvSpPr>
            <p:spPr bwMode="auto">
              <a:xfrm>
                <a:off x="4254501" y="3646488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4"/>
                    </a:moveTo>
                    <a:lnTo>
                      <a:pt x="53" y="329"/>
                    </a:lnTo>
                    <a:lnTo>
                      <a:pt x="66" y="340"/>
                    </a:lnTo>
                    <a:lnTo>
                      <a:pt x="82" y="352"/>
                    </a:lnTo>
                    <a:lnTo>
                      <a:pt x="99" y="365"/>
                    </a:lnTo>
                    <a:lnTo>
                      <a:pt x="114" y="373"/>
                    </a:lnTo>
                    <a:lnTo>
                      <a:pt x="133" y="378"/>
                    </a:lnTo>
                    <a:lnTo>
                      <a:pt x="150" y="384"/>
                    </a:lnTo>
                    <a:lnTo>
                      <a:pt x="171" y="390"/>
                    </a:lnTo>
                    <a:lnTo>
                      <a:pt x="186" y="390"/>
                    </a:lnTo>
                    <a:lnTo>
                      <a:pt x="207" y="390"/>
                    </a:lnTo>
                    <a:lnTo>
                      <a:pt x="224" y="386"/>
                    </a:lnTo>
                    <a:lnTo>
                      <a:pt x="245" y="384"/>
                    </a:lnTo>
                    <a:lnTo>
                      <a:pt x="260" y="378"/>
                    </a:lnTo>
                    <a:lnTo>
                      <a:pt x="279" y="373"/>
                    </a:lnTo>
                    <a:lnTo>
                      <a:pt x="289" y="367"/>
                    </a:lnTo>
                    <a:lnTo>
                      <a:pt x="296" y="361"/>
                    </a:lnTo>
                    <a:lnTo>
                      <a:pt x="306" y="356"/>
                    </a:lnTo>
                    <a:lnTo>
                      <a:pt x="315" y="352"/>
                    </a:lnTo>
                    <a:lnTo>
                      <a:pt x="329" y="338"/>
                    </a:lnTo>
                    <a:lnTo>
                      <a:pt x="342" y="325"/>
                    </a:lnTo>
                    <a:lnTo>
                      <a:pt x="353" y="308"/>
                    </a:lnTo>
                    <a:lnTo>
                      <a:pt x="365" y="293"/>
                    </a:lnTo>
                    <a:lnTo>
                      <a:pt x="372" y="274"/>
                    </a:lnTo>
                    <a:lnTo>
                      <a:pt x="378" y="259"/>
                    </a:lnTo>
                    <a:lnTo>
                      <a:pt x="384" y="239"/>
                    </a:lnTo>
                    <a:lnTo>
                      <a:pt x="390" y="222"/>
                    </a:lnTo>
                    <a:lnTo>
                      <a:pt x="390" y="203"/>
                    </a:lnTo>
                    <a:lnTo>
                      <a:pt x="390" y="184"/>
                    </a:lnTo>
                    <a:lnTo>
                      <a:pt x="386" y="165"/>
                    </a:lnTo>
                    <a:lnTo>
                      <a:pt x="384" y="148"/>
                    </a:lnTo>
                    <a:lnTo>
                      <a:pt x="376" y="129"/>
                    </a:lnTo>
                    <a:lnTo>
                      <a:pt x="372" y="110"/>
                    </a:lnTo>
                    <a:lnTo>
                      <a:pt x="361" y="95"/>
                    </a:lnTo>
                    <a:lnTo>
                      <a:pt x="352" y="80"/>
                    </a:lnTo>
                    <a:lnTo>
                      <a:pt x="336" y="63"/>
                    </a:lnTo>
                    <a:lnTo>
                      <a:pt x="325" y="49"/>
                    </a:lnTo>
                    <a:lnTo>
                      <a:pt x="308" y="36"/>
                    </a:lnTo>
                    <a:lnTo>
                      <a:pt x="293" y="26"/>
                    </a:lnTo>
                    <a:lnTo>
                      <a:pt x="274" y="17"/>
                    </a:lnTo>
                    <a:lnTo>
                      <a:pt x="256" y="11"/>
                    </a:lnTo>
                    <a:lnTo>
                      <a:pt x="239" y="6"/>
                    </a:lnTo>
                    <a:lnTo>
                      <a:pt x="222" y="4"/>
                    </a:lnTo>
                    <a:lnTo>
                      <a:pt x="203" y="0"/>
                    </a:lnTo>
                    <a:lnTo>
                      <a:pt x="184" y="0"/>
                    </a:lnTo>
                    <a:lnTo>
                      <a:pt x="165" y="2"/>
                    </a:lnTo>
                    <a:lnTo>
                      <a:pt x="148" y="7"/>
                    </a:lnTo>
                    <a:lnTo>
                      <a:pt x="129" y="11"/>
                    </a:lnTo>
                    <a:lnTo>
                      <a:pt x="110" y="19"/>
                    </a:lnTo>
                    <a:lnTo>
                      <a:pt x="95" y="28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9" y="66"/>
                    </a:lnTo>
                    <a:lnTo>
                      <a:pt x="36" y="82"/>
                    </a:lnTo>
                    <a:lnTo>
                      <a:pt x="26" y="97"/>
                    </a:lnTo>
                    <a:lnTo>
                      <a:pt x="17" y="114"/>
                    </a:lnTo>
                    <a:lnTo>
                      <a:pt x="11" y="131"/>
                    </a:lnTo>
                    <a:lnTo>
                      <a:pt x="6" y="148"/>
                    </a:lnTo>
                    <a:lnTo>
                      <a:pt x="4" y="169"/>
                    </a:lnTo>
                    <a:lnTo>
                      <a:pt x="0" y="184"/>
                    </a:lnTo>
                    <a:lnTo>
                      <a:pt x="0" y="205"/>
                    </a:lnTo>
                    <a:lnTo>
                      <a:pt x="2" y="222"/>
                    </a:lnTo>
                    <a:lnTo>
                      <a:pt x="7" y="243"/>
                    </a:lnTo>
                    <a:lnTo>
                      <a:pt x="11" y="260"/>
                    </a:lnTo>
                    <a:lnTo>
                      <a:pt x="21" y="278"/>
                    </a:lnTo>
                    <a:lnTo>
                      <a:pt x="23" y="287"/>
                    </a:lnTo>
                    <a:lnTo>
                      <a:pt x="28" y="297"/>
                    </a:lnTo>
                    <a:lnTo>
                      <a:pt x="34" y="304"/>
                    </a:lnTo>
                    <a:lnTo>
                      <a:pt x="42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1" name="Freeform 208"/>
              <p:cNvSpPr>
                <a:spLocks/>
              </p:cNvSpPr>
              <p:nvPr/>
            </p:nvSpPr>
            <p:spPr bwMode="auto">
              <a:xfrm>
                <a:off x="4733926" y="4087813"/>
                <a:ext cx="309563" cy="309563"/>
              </a:xfrm>
              <a:custGeom>
                <a:avLst/>
                <a:gdLst>
                  <a:gd name="T0" fmla="*/ 2147483647 w 390"/>
                  <a:gd name="T1" fmla="*/ 2147483647 h 390"/>
                  <a:gd name="T2" fmla="*/ 2147483647 w 390"/>
                  <a:gd name="T3" fmla="*/ 2147483647 h 390"/>
                  <a:gd name="T4" fmla="*/ 2147483647 w 390"/>
                  <a:gd name="T5" fmla="*/ 2147483647 h 390"/>
                  <a:gd name="T6" fmla="*/ 2147483647 w 390"/>
                  <a:gd name="T7" fmla="*/ 2147483647 h 390"/>
                  <a:gd name="T8" fmla="*/ 2147483647 w 390"/>
                  <a:gd name="T9" fmla="*/ 2147483647 h 390"/>
                  <a:gd name="T10" fmla="*/ 2147483647 w 390"/>
                  <a:gd name="T11" fmla="*/ 2147483647 h 390"/>
                  <a:gd name="T12" fmla="*/ 2147483647 w 390"/>
                  <a:gd name="T13" fmla="*/ 2147483647 h 390"/>
                  <a:gd name="T14" fmla="*/ 2147483647 w 390"/>
                  <a:gd name="T15" fmla="*/ 2147483647 h 390"/>
                  <a:gd name="T16" fmla="*/ 2147483647 w 390"/>
                  <a:gd name="T17" fmla="*/ 2147483647 h 390"/>
                  <a:gd name="T18" fmla="*/ 2147483647 w 390"/>
                  <a:gd name="T19" fmla="*/ 2147483647 h 390"/>
                  <a:gd name="T20" fmla="*/ 2147483647 w 390"/>
                  <a:gd name="T21" fmla="*/ 2147483647 h 390"/>
                  <a:gd name="T22" fmla="*/ 2147483647 w 390"/>
                  <a:gd name="T23" fmla="*/ 2147483647 h 390"/>
                  <a:gd name="T24" fmla="*/ 2147483647 w 390"/>
                  <a:gd name="T25" fmla="*/ 2147483647 h 390"/>
                  <a:gd name="T26" fmla="*/ 2147483647 w 390"/>
                  <a:gd name="T27" fmla="*/ 2147483647 h 390"/>
                  <a:gd name="T28" fmla="*/ 2147483647 w 390"/>
                  <a:gd name="T29" fmla="*/ 2147483647 h 390"/>
                  <a:gd name="T30" fmla="*/ 2147483647 w 390"/>
                  <a:gd name="T31" fmla="*/ 2147483647 h 390"/>
                  <a:gd name="T32" fmla="*/ 2147483647 w 390"/>
                  <a:gd name="T33" fmla="*/ 2147483647 h 390"/>
                  <a:gd name="T34" fmla="*/ 2147483647 w 390"/>
                  <a:gd name="T35" fmla="*/ 2147483647 h 390"/>
                  <a:gd name="T36" fmla="*/ 2147483647 w 390"/>
                  <a:gd name="T37" fmla="*/ 2147483647 h 390"/>
                  <a:gd name="T38" fmla="*/ 2147483647 w 390"/>
                  <a:gd name="T39" fmla="*/ 2147483647 h 390"/>
                  <a:gd name="T40" fmla="*/ 2147483647 w 390"/>
                  <a:gd name="T41" fmla="*/ 2147483647 h 390"/>
                  <a:gd name="T42" fmla="*/ 2147483647 w 390"/>
                  <a:gd name="T43" fmla="*/ 0 h 390"/>
                  <a:gd name="T44" fmla="*/ 2147483647 w 390"/>
                  <a:gd name="T45" fmla="*/ 2147483647 h 390"/>
                  <a:gd name="T46" fmla="*/ 2147483647 w 390"/>
                  <a:gd name="T47" fmla="*/ 2147483647 h 390"/>
                  <a:gd name="T48" fmla="*/ 2147483647 w 390"/>
                  <a:gd name="T49" fmla="*/ 2147483647 h 390"/>
                  <a:gd name="T50" fmla="*/ 2147483647 w 390"/>
                  <a:gd name="T51" fmla="*/ 2147483647 h 390"/>
                  <a:gd name="T52" fmla="*/ 2147483647 w 390"/>
                  <a:gd name="T53" fmla="*/ 2147483647 h 390"/>
                  <a:gd name="T54" fmla="*/ 2147483647 w 390"/>
                  <a:gd name="T55" fmla="*/ 2147483647 h 390"/>
                  <a:gd name="T56" fmla="*/ 2147483647 w 390"/>
                  <a:gd name="T57" fmla="*/ 2147483647 h 390"/>
                  <a:gd name="T58" fmla="*/ 0 w 390"/>
                  <a:gd name="T59" fmla="*/ 2147483647 h 390"/>
                  <a:gd name="T60" fmla="*/ 2147483647 w 390"/>
                  <a:gd name="T61" fmla="*/ 2147483647 h 390"/>
                  <a:gd name="T62" fmla="*/ 2147483647 w 390"/>
                  <a:gd name="T63" fmla="*/ 2147483647 h 390"/>
                  <a:gd name="T64" fmla="*/ 2147483647 w 390"/>
                  <a:gd name="T65" fmla="*/ 2147483647 h 390"/>
                  <a:gd name="T66" fmla="*/ 2147483647 w 390"/>
                  <a:gd name="T67" fmla="*/ 2147483647 h 390"/>
                  <a:gd name="T68" fmla="*/ 2147483647 w 390"/>
                  <a:gd name="T69" fmla="*/ 2147483647 h 39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90"/>
                  <a:gd name="T106" fmla="*/ 0 h 390"/>
                  <a:gd name="T107" fmla="*/ 390 w 390"/>
                  <a:gd name="T108" fmla="*/ 390 h 39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90" h="390">
                    <a:moveTo>
                      <a:pt x="42" y="316"/>
                    </a:moveTo>
                    <a:lnTo>
                      <a:pt x="52" y="329"/>
                    </a:lnTo>
                    <a:lnTo>
                      <a:pt x="67" y="344"/>
                    </a:lnTo>
                    <a:lnTo>
                      <a:pt x="82" y="354"/>
                    </a:lnTo>
                    <a:lnTo>
                      <a:pt x="97" y="365"/>
                    </a:lnTo>
                    <a:lnTo>
                      <a:pt x="114" y="373"/>
                    </a:lnTo>
                    <a:lnTo>
                      <a:pt x="131" y="381"/>
                    </a:lnTo>
                    <a:lnTo>
                      <a:pt x="151" y="386"/>
                    </a:lnTo>
                    <a:lnTo>
                      <a:pt x="170" y="390"/>
                    </a:lnTo>
                    <a:lnTo>
                      <a:pt x="187" y="390"/>
                    </a:lnTo>
                    <a:lnTo>
                      <a:pt x="206" y="390"/>
                    </a:lnTo>
                    <a:lnTo>
                      <a:pt x="225" y="388"/>
                    </a:lnTo>
                    <a:lnTo>
                      <a:pt x="244" y="388"/>
                    </a:lnTo>
                    <a:lnTo>
                      <a:pt x="261" y="381"/>
                    </a:lnTo>
                    <a:lnTo>
                      <a:pt x="278" y="375"/>
                    </a:lnTo>
                    <a:lnTo>
                      <a:pt x="287" y="369"/>
                    </a:lnTo>
                    <a:lnTo>
                      <a:pt x="297" y="363"/>
                    </a:lnTo>
                    <a:lnTo>
                      <a:pt x="306" y="358"/>
                    </a:lnTo>
                    <a:lnTo>
                      <a:pt x="316" y="354"/>
                    </a:lnTo>
                    <a:lnTo>
                      <a:pt x="327" y="341"/>
                    </a:lnTo>
                    <a:lnTo>
                      <a:pt x="342" y="327"/>
                    </a:lnTo>
                    <a:lnTo>
                      <a:pt x="354" y="310"/>
                    </a:lnTo>
                    <a:lnTo>
                      <a:pt x="363" y="295"/>
                    </a:lnTo>
                    <a:lnTo>
                      <a:pt x="371" y="276"/>
                    </a:lnTo>
                    <a:lnTo>
                      <a:pt x="379" y="261"/>
                    </a:lnTo>
                    <a:lnTo>
                      <a:pt x="384" y="242"/>
                    </a:lnTo>
                    <a:lnTo>
                      <a:pt x="390" y="227"/>
                    </a:lnTo>
                    <a:lnTo>
                      <a:pt x="390" y="206"/>
                    </a:lnTo>
                    <a:lnTo>
                      <a:pt x="390" y="187"/>
                    </a:lnTo>
                    <a:lnTo>
                      <a:pt x="388" y="168"/>
                    </a:lnTo>
                    <a:lnTo>
                      <a:pt x="386" y="150"/>
                    </a:lnTo>
                    <a:lnTo>
                      <a:pt x="379" y="131"/>
                    </a:lnTo>
                    <a:lnTo>
                      <a:pt x="373" y="112"/>
                    </a:lnTo>
                    <a:lnTo>
                      <a:pt x="361" y="97"/>
                    </a:lnTo>
                    <a:lnTo>
                      <a:pt x="354" y="82"/>
                    </a:lnTo>
                    <a:lnTo>
                      <a:pt x="339" y="67"/>
                    </a:lnTo>
                    <a:lnTo>
                      <a:pt x="325" y="52"/>
                    </a:lnTo>
                    <a:lnTo>
                      <a:pt x="310" y="38"/>
                    </a:lnTo>
                    <a:lnTo>
                      <a:pt x="293" y="29"/>
                    </a:lnTo>
                    <a:lnTo>
                      <a:pt x="276" y="19"/>
                    </a:lnTo>
                    <a:lnTo>
                      <a:pt x="259" y="12"/>
                    </a:lnTo>
                    <a:lnTo>
                      <a:pt x="240" y="6"/>
                    </a:lnTo>
                    <a:lnTo>
                      <a:pt x="223" y="4"/>
                    </a:lnTo>
                    <a:lnTo>
                      <a:pt x="202" y="0"/>
                    </a:lnTo>
                    <a:lnTo>
                      <a:pt x="185" y="2"/>
                    </a:lnTo>
                    <a:lnTo>
                      <a:pt x="164" y="2"/>
                    </a:lnTo>
                    <a:lnTo>
                      <a:pt x="149" y="8"/>
                    </a:lnTo>
                    <a:lnTo>
                      <a:pt x="128" y="14"/>
                    </a:lnTo>
                    <a:lnTo>
                      <a:pt x="111" y="21"/>
                    </a:lnTo>
                    <a:lnTo>
                      <a:pt x="93" y="29"/>
                    </a:lnTo>
                    <a:lnTo>
                      <a:pt x="80" y="42"/>
                    </a:lnTo>
                    <a:lnTo>
                      <a:pt x="63" y="53"/>
                    </a:lnTo>
                    <a:lnTo>
                      <a:pt x="48" y="67"/>
                    </a:lnTo>
                    <a:lnTo>
                      <a:pt x="36" y="84"/>
                    </a:lnTo>
                    <a:lnTo>
                      <a:pt x="27" y="101"/>
                    </a:lnTo>
                    <a:lnTo>
                      <a:pt x="16" y="116"/>
                    </a:lnTo>
                    <a:lnTo>
                      <a:pt x="10" y="133"/>
                    </a:lnTo>
                    <a:lnTo>
                      <a:pt x="6" y="150"/>
                    </a:lnTo>
                    <a:lnTo>
                      <a:pt x="4" y="171"/>
                    </a:lnTo>
                    <a:lnTo>
                      <a:pt x="0" y="187"/>
                    </a:lnTo>
                    <a:lnTo>
                      <a:pt x="0" y="208"/>
                    </a:lnTo>
                    <a:lnTo>
                      <a:pt x="2" y="227"/>
                    </a:lnTo>
                    <a:lnTo>
                      <a:pt x="6" y="246"/>
                    </a:lnTo>
                    <a:lnTo>
                      <a:pt x="10" y="263"/>
                    </a:lnTo>
                    <a:lnTo>
                      <a:pt x="19" y="280"/>
                    </a:lnTo>
                    <a:lnTo>
                      <a:pt x="23" y="289"/>
                    </a:lnTo>
                    <a:lnTo>
                      <a:pt x="29" y="299"/>
                    </a:lnTo>
                    <a:lnTo>
                      <a:pt x="35" y="306"/>
                    </a:lnTo>
                    <a:lnTo>
                      <a:pt x="42" y="3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2" name="Freeform 209"/>
              <p:cNvSpPr>
                <a:spLocks/>
              </p:cNvSpPr>
              <p:nvPr/>
            </p:nvSpPr>
            <p:spPr bwMode="auto">
              <a:xfrm>
                <a:off x="4335463" y="3729038"/>
                <a:ext cx="119063" cy="119063"/>
              </a:xfrm>
              <a:custGeom>
                <a:avLst/>
                <a:gdLst>
                  <a:gd name="T0" fmla="*/ 2147483647 w 150"/>
                  <a:gd name="T1" fmla="*/ 2147483647 h 151"/>
                  <a:gd name="T2" fmla="*/ 2147483647 w 150"/>
                  <a:gd name="T3" fmla="*/ 2147483647 h 151"/>
                  <a:gd name="T4" fmla="*/ 2147483647 w 150"/>
                  <a:gd name="T5" fmla="*/ 2147483647 h 151"/>
                  <a:gd name="T6" fmla="*/ 2147483647 w 150"/>
                  <a:gd name="T7" fmla="*/ 2147483647 h 151"/>
                  <a:gd name="T8" fmla="*/ 2147483647 w 150"/>
                  <a:gd name="T9" fmla="*/ 2147483647 h 151"/>
                  <a:gd name="T10" fmla="*/ 2147483647 w 150"/>
                  <a:gd name="T11" fmla="*/ 2147483647 h 151"/>
                  <a:gd name="T12" fmla="*/ 2147483647 w 150"/>
                  <a:gd name="T13" fmla="*/ 2147483647 h 151"/>
                  <a:gd name="T14" fmla="*/ 2147483647 w 150"/>
                  <a:gd name="T15" fmla="*/ 2147483647 h 151"/>
                  <a:gd name="T16" fmla="*/ 2147483647 w 150"/>
                  <a:gd name="T17" fmla="*/ 2147483647 h 151"/>
                  <a:gd name="T18" fmla="*/ 2147483647 w 150"/>
                  <a:gd name="T19" fmla="*/ 2147483647 h 151"/>
                  <a:gd name="T20" fmla="*/ 2147483647 w 150"/>
                  <a:gd name="T21" fmla="*/ 2147483647 h 151"/>
                  <a:gd name="T22" fmla="*/ 2147483647 w 150"/>
                  <a:gd name="T23" fmla="*/ 2147483647 h 151"/>
                  <a:gd name="T24" fmla="*/ 2147483647 w 150"/>
                  <a:gd name="T25" fmla="*/ 2147483647 h 151"/>
                  <a:gd name="T26" fmla="*/ 2147483647 w 150"/>
                  <a:gd name="T27" fmla="*/ 2147483647 h 151"/>
                  <a:gd name="T28" fmla="*/ 2147483647 w 150"/>
                  <a:gd name="T29" fmla="*/ 2147483647 h 151"/>
                  <a:gd name="T30" fmla="*/ 2147483647 w 150"/>
                  <a:gd name="T31" fmla="*/ 0 h 151"/>
                  <a:gd name="T32" fmla="*/ 2147483647 w 150"/>
                  <a:gd name="T33" fmla="*/ 0 h 151"/>
                  <a:gd name="T34" fmla="*/ 2147483647 w 150"/>
                  <a:gd name="T35" fmla="*/ 0 h 151"/>
                  <a:gd name="T36" fmla="*/ 2147483647 w 150"/>
                  <a:gd name="T37" fmla="*/ 2147483647 h 151"/>
                  <a:gd name="T38" fmla="*/ 2147483647 w 150"/>
                  <a:gd name="T39" fmla="*/ 2147483647 h 151"/>
                  <a:gd name="T40" fmla="*/ 2147483647 w 150"/>
                  <a:gd name="T41" fmla="*/ 2147483647 h 151"/>
                  <a:gd name="T42" fmla="*/ 2147483647 w 150"/>
                  <a:gd name="T43" fmla="*/ 2147483647 h 151"/>
                  <a:gd name="T44" fmla="*/ 2147483647 w 150"/>
                  <a:gd name="T45" fmla="*/ 2147483647 h 151"/>
                  <a:gd name="T46" fmla="*/ 0 w 150"/>
                  <a:gd name="T47" fmla="*/ 2147483647 h 151"/>
                  <a:gd name="T48" fmla="*/ 0 w 150"/>
                  <a:gd name="T49" fmla="*/ 2147483647 h 151"/>
                  <a:gd name="T50" fmla="*/ 0 w 150"/>
                  <a:gd name="T51" fmla="*/ 2147483647 h 151"/>
                  <a:gd name="T52" fmla="*/ 2147483647 w 150"/>
                  <a:gd name="T53" fmla="*/ 2147483647 h 151"/>
                  <a:gd name="T54" fmla="*/ 2147483647 w 150"/>
                  <a:gd name="T55" fmla="*/ 2147483647 h 151"/>
                  <a:gd name="T56" fmla="*/ 2147483647 w 150"/>
                  <a:gd name="T57" fmla="*/ 2147483647 h 151"/>
                  <a:gd name="T58" fmla="*/ 2147483647 w 150"/>
                  <a:gd name="T59" fmla="*/ 2147483647 h 151"/>
                  <a:gd name="T60" fmla="*/ 2147483647 w 150"/>
                  <a:gd name="T61" fmla="*/ 2147483647 h 151"/>
                  <a:gd name="T62" fmla="*/ 2147483647 w 150"/>
                  <a:gd name="T63" fmla="*/ 2147483647 h 151"/>
                  <a:gd name="T64" fmla="*/ 2147483647 w 150"/>
                  <a:gd name="T65" fmla="*/ 2147483647 h 151"/>
                  <a:gd name="T66" fmla="*/ 2147483647 w 150"/>
                  <a:gd name="T67" fmla="*/ 2147483647 h 1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0"/>
                  <a:gd name="T103" fmla="*/ 0 h 151"/>
                  <a:gd name="T104" fmla="*/ 150 w 150"/>
                  <a:gd name="T105" fmla="*/ 151 h 1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0" h="151">
                    <a:moveTo>
                      <a:pt x="76" y="151"/>
                    </a:moveTo>
                    <a:lnTo>
                      <a:pt x="87" y="147"/>
                    </a:lnTo>
                    <a:lnTo>
                      <a:pt x="102" y="143"/>
                    </a:lnTo>
                    <a:lnTo>
                      <a:pt x="114" y="135"/>
                    </a:lnTo>
                    <a:lnTo>
                      <a:pt x="127" y="128"/>
                    </a:lnTo>
                    <a:lnTo>
                      <a:pt x="134" y="115"/>
                    </a:lnTo>
                    <a:lnTo>
                      <a:pt x="142" y="103"/>
                    </a:lnTo>
                    <a:lnTo>
                      <a:pt x="146" y="88"/>
                    </a:lnTo>
                    <a:lnTo>
                      <a:pt x="150" y="75"/>
                    </a:lnTo>
                    <a:lnTo>
                      <a:pt x="146" y="59"/>
                    </a:lnTo>
                    <a:lnTo>
                      <a:pt x="142" y="44"/>
                    </a:lnTo>
                    <a:lnTo>
                      <a:pt x="134" y="33"/>
                    </a:lnTo>
                    <a:lnTo>
                      <a:pt x="127" y="21"/>
                    </a:lnTo>
                    <a:lnTo>
                      <a:pt x="114" y="10"/>
                    </a:lnTo>
                    <a:lnTo>
                      <a:pt x="102" y="4"/>
                    </a:lnTo>
                    <a:lnTo>
                      <a:pt x="87" y="0"/>
                    </a:lnTo>
                    <a:lnTo>
                      <a:pt x="76" y="0"/>
                    </a:lnTo>
                    <a:lnTo>
                      <a:pt x="58" y="0"/>
                    </a:lnTo>
                    <a:lnTo>
                      <a:pt x="43" y="4"/>
                    </a:lnTo>
                    <a:lnTo>
                      <a:pt x="32" y="10"/>
                    </a:lnTo>
                    <a:lnTo>
                      <a:pt x="20" y="21"/>
                    </a:lnTo>
                    <a:lnTo>
                      <a:pt x="9" y="33"/>
                    </a:lnTo>
                    <a:lnTo>
                      <a:pt x="3" y="44"/>
                    </a:lnTo>
                    <a:lnTo>
                      <a:pt x="0" y="59"/>
                    </a:lnTo>
                    <a:lnTo>
                      <a:pt x="0" y="75"/>
                    </a:lnTo>
                    <a:lnTo>
                      <a:pt x="0" y="88"/>
                    </a:lnTo>
                    <a:lnTo>
                      <a:pt x="3" y="103"/>
                    </a:lnTo>
                    <a:lnTo>
                      <a:pt x="9" y="115"/>
                    </a:lnTo>
                    <a:lnTo>
                      <a:pt x="20" y="128"/>
                    </a:lnTo>
                    <a:lnTo>
                      <a:pt x="32" y="135"/>
                    </a:lnTo>
                    <a:lnTo>
                      <a:pt x="43" y="143"/>
                    </a:lnTo>
                    <a:lnTo>
                      <a:pt x="58" y="147"/>
                    </a:lnTo>
                    <a:lnTo>
                      <a:pt x="76" y="1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  <p:sp>
            <p:nvSpPr>
              <p:cNvPr id="20543" name="Freeform 210"/>
              <p:cNvSpPr>
                <a:spLocks/>
              </p:cNvSpPr>
              <p:nvPr/>
            </p:nvSpPr>
            <p:spPr bwMode="auto">
              <a:xfrm>
                <a:off x="4818063" y="4176713"/>
                <a:ext cx="114300" cy="114300"/>
              </a:xfrm>
              <a:custGeom>
                <a:avLst/>
                <a:gdLst>
                  <a:gd name="T0" fmla="*/ 2147483647 w 142"/>
                  <a:gd name="T1" fmla="*/ 2147483647 h 145"/>
                  <a:gd name="T2" fmla="*/ 2147483647 w 142"/>
                  <a:gd name="T3" fmla="*/ 2147483647 h 145"/>
                  <a:gd name="T4" fmla="*/ 2147483647 w 142"/>
                  <a:gd name="T5" fmla="*/ 2147483647 h 145"/>
                  <a:gd name="T6" fmla="*/ 2147483647 w 142"/>
                  <a:gd name="T7" fmla="*/ 2147483647 h 145"/>
                  <a:gd name="T8" fmla="*/ 2147483647 w 142"/>
                  <a:gd name="T9" fmla="*/ 2147483647 h 145"/>
                  <a:gd name="T10" fmla="*/ 2147483647 w 142"/>
                  <a:gd name="T11" fmla="*/ 2147483647 h 145"/>
                  <a:gd name="T12" fmla="*/ 2147483647 w 142"/>
                  <a:gd name="T13" fmla="*/ 2147483647 h 145"/>
                  <a:gd name="T14" fmla="*/ 2147483647 w 142"/>
                  <a:gd name="T15" fmla="*/ 2147483647 h 145"/>
                  <a:gd name="T16" fmla="*/ 2147483647 w 142"/>
                  <a:gd name="T17" fmla="*/ 2147483647 h 145"/>
                  <a:gd name="T18" fmla="*/ 2147483647 w 142"/>
                  <a:gd name="T19" fmla="*/ 2147483647 h 145"/>
                  <a:gd name="T20" fmla="*/ 2147483647 w 142"/>
                  <a:gd name="T21" fmla="*/ 2147483647 h 145"/>
                  <a:gd name="T22" fmla="*/ 2147483647 w 142"/>
                  <a:gd name="T23" fmla="*/ 2147483647 h 145"/>
                  <a:gd name="T24" fmla="*/ 2147483647 w 142"/>
                  <a:gd name="T25" fmla="*/ 2147483647 h 145"/>
                  <a:gd name="T26" fmla="*/ 2147483647 w 142"/>
                  <a:gd name="T27" fmla="*/ 2147483647 h 145"/>
                  <a:gd name="T28" fmla="*/ 2147483647 w 142"/>
                  <a:gd name="T29" fmla="*/ 2147483647 h 145"/>
                  <a:gd name="T30" fmla="*/ 2147483647 w 142"/>
                  <a:gd name="T31" fmla="*/ 0 h 145"/>
                  <a:gd name="T32" fmla="*/ 2147483647 w 142"/>
                  <a:gd name="T33" fmla="*/ 0 h 145"/>
                  <a:gd name="T34" fmla="*/ 2147483647 w 142"/>
                  <a:gd name="T35" fmla="*/ 0 h 145"/>
                  <a:gd name="T36" fmla="*/ 2147483647 w 142"/>
                  <a:gd name="T37" fmla="*/ 2147483647 h 145"/>
                  <a:gd name="T38" fmla="*/ 2147483647 w 142"/>
                  <a:gd name="T39" fmla="*/ 2147483647 h 145"/>
                  <a:gd name="T40" fmla="*/ 2147483647 w 142"/>
                  <a:gd name="T41" fmla="*/ 2147483647 h 145"/>
                  <a:gd name="T42" fmla="*/ 2147483647 w 142"/>
                  <a:gd name="T43" fmla="*/ 2147483647 h 145"/>
                  <a:gd name="T44" fmla="*/ 2147483647 w 142"/>
                  <a:gd name="T45" fmla="*/ 2147483647 h 145"/>
                  <a:gd name="T46" fmla="*/ 0 w 142"/>
                  <a:gd name="T47" fmla="*/ 2147483647 h 145"/>
                  <a:gd name="T48" fmla="*/ 0 w 142"/>
                  <a:gd name="T49" fmla="*/ 2147483647 h 145"/>
                  <a:gd name="T50" fmla="*/ 0 w 142"/>
                  <a:gd name="T51" fmla="*/ 2147483647 h 145"/>
                  <a:gd name="T52" fmla="*/ 2147483647 w 142"/>
                  <a:gd name="T53" fmla="*/ 2147483647 h 145"/>
                  <a:gd name="T54" fmla="*/ 2147483647 w 142"/>
                  <a:gd name="T55" fmla="*/ 2147483647 h 145"/>
                  <a:gd name="T56" fmla="*/ 2147483647 w 142"/>
                  <a:gd name="T57" fmla="*/ 2147483647 h 145"/>
                  <a:gd name="T58" fmla="*/ 2147483647 w 142"/>
                  <a:gd name="T59" fmla="*/ 2147483647 h 145"/>
                  <a:gd name="T60" fmla="*/ 2147483647 w 142"/>
                  <a:gd name="T61" fmla="*/ 2147483647 h 145"/>
                  <a:gd name="T62" fmla="*/ 2147483647 w 142"/>
                  <a:gd name="T63" fmla="*/ 2147483647 h 145"/>
                  <a:gd name="T64" fmla="*/ 2147483647 w 142"/>
                  <a:gd name="T65" fmla="*/ 2147483647 h 145"/>
                  <a:gd name="T66" fmla="*/ 2147483647 w 142"/>
                  <a:gd name="T67" fmla="*/ 2147483647 h 1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42"/>
                  <a:gd name="T103" fmla="*/ 0 h 145"/>
                  <a:gd name="T104" fmla="*/ 142 w 142"/>
                  <a:gd name="T105" fmla="*/ 145 h 14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42" h="145">
                    <a:moveTo>
                      <a:pt x="70" y="145"/>
                    </a:moveTo>
                    <a:lnTo>
                      <a:pt x="83" y="141"/>
                    </a:lnTo>
                    <a:lnTo>
                      <a:pt x="97" y="137"/>
                    </a:lnTo>
                    <a:lnTo>
                      <a:pt x="108" y="130"/>
                    </a:lnTo>
                    <a:lnTo>
                      <a:pt x="121" y="122"/>
                    </a:lnTo>
                    <a:lnTo>
                      <a:pt x="129" y="111"/>
                    </a:lnTo>
                    <a:lnTo>
                      <a:pt x="135" y="99"/>
                    </a:lnTo>
                    <a:lnTo>
                      <a:pt x="139" y="84"/>
                    </a:lnTo>
                    <a:lnTo>
                      <a:pt x="142" y="73"/>
                    </a:lnTo>
                    <a:lnTo>
                      <a:pt x="139" y="56"/>
                    </a:lnTo>
                    <a:lnTo>
                      <a:pt x="135" y="42"/>
                    </a:lnTo>
                    <a:lnTo>
                      <a:pt x="129" y="31"/>
                    </a:lnTo>
                    <a:lnTo>
                      <a:pt x="121" y="21"/>
                    </a:lnTo>
                    <a:lnTo>
                      <a:pt x="108" y="10"/>
                    </a:lnTo>
                    <a:lnTo>
                      <a:pt x="97" y="4"/>
                    </a:lnTo>
                    <a:lnTo>
                      <a:pt x="83" y="0"/>
                    </a:lnTo>
                    <a:lnTo>
                      <a:pt x="70" y="0"/>
                    </a:lnTo>
                    <a:lnTo>
                      <a:pt x="55" y="0"/>
                    </a:lnTo>
                    <a:lnTo>
                      <a:pt x="42" y="4"/>
                    </a:lnTo>
                    <a:lnTo>
                      <a:pt x="28" y="10"/>
                    </a:lnTo>
                    <a:lnTo>
                      <a:pt x="19" y="21"/>
                    </a:lnTo>
                    <a:lnTo>
                      <a:pt x="9" y="31"/>
                    </a:lnTo>
                    <a:lnTo>
                      <a:pt x="4" y="42"/>
                    </a:lnTo>
                    <a:lnTo>
                      <a:pt x="0" y="56"/>
                    </a:lnTo>
                    <a:lnTo>
                      <a:pt x="0" y="73"/>
                    </a:lnTo>
                    <a:lnTo>
                      <a:pt x="0" y="84"/>
                    </a:lnTo>
                    <a:lnTo>
                      <a:pt x="4" y="99"/>
                    </a:lnTo>
                    <a:lnTo>
                      <a:pt x="9" y="111"/>
                    </a:lnTo>
                    <a:lnTo>
                      <a:pt x="19" y="122"/>
                    </a:lnTo>
                    <a:lnTo>
                      <a:pt x="28" y="130"/>
                    </a:lnTo>
                    <a:lnTo>
                      <a:pt x="42" y="137"/>
                    </a:lnTo>
                    <a:lnTo>
                      <a:pt x="55" y="141"/>
                    </a:lnTo>
                    <a:lnTo>
                      <a:pt x="70" y="1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>
                  <a:solidFill>
                    <a:prstClr val="black"/>
                  </a:solidFill>
                  <a:latin typeface="Frutiger LT Com 45 Light"/>
                </a:endParaRPr>
              </a:p>
            </p:txBody>
          </p:sp>
        </p:grpSp>
        <p:sp>
          <p:nvSpPr>
            <p:cNvPr id="20506" name="Oval 242"/>
            <p:cNvSpPr>
              <a:spLocks noChangeAspect="1"/>
            </p:cNvSpPr>
            <p:nvPr/>
          </p:nvSpPr>
          <p:spPr bwMode="auto">
            <a:xfrm>
              <a:off x="6211393" y="2115014"/>
              <a:ext cx="114910" cy="120854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cxnSp>
          <p:nvCxnSpPr>
            <p:cNvPr id="20507" name="Straight Connector 247"/>
            <p:cNvCxnSpPr>
              <a:cxnSpLocks noChangeShapeType="1"/>
            </p:cNvCxnSpPr>
            <p:nvPr/>
          </p:nvCxnSpPr>
          <p:spPr bwMode="auto">
            <a:xfrm rot="5400000">
              <a:off x="6167393" y="2345532"/>
              <a:ext cx="2223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Straight Connector 250"/>
            <p:cNvCxnSpPr>
              <a:cxnSpLocks noChangeShapeType="1"/>
            </p:cNvCxnSpPr>
            <p:nvPr/>
          </p:nvCxnSpPr>
          <p:spPr bwMode="auto">
            <a:xfrm rot="10800000">
              <a:off x="6127823" y="2235868"/>
              <a:ext cx="140279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253"/>
            <p:cNvCxnSpPr>
              <a:cxnSpLocks noChangeShapeType="1"/>
            </p:cNvCxnSpPr>
            <p:nvPr/>
          </p:nvCxnSpPr>
          <p:spPr bwMode="auto">
            <a:xfrm flipV="1">
              <a:off x="6278549" y="2235868"/>
              <a:ext cx="120878" cy="10444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Straight Connector 255"/>
            <p:cNvCxnSpPr>
              <a:cxnSpLocks noChangeShapeType="1"/>
            </p:cNvCxnSpPr>
            <p:nvPr/>
          </p:nvCxnSpPr>
          <p:spPr bwMode="auto">
            <a:xfrm rot="5400000">
              <a:off x="6130080" y="2479801"/>
              <a:ext cx="171582" cy="125356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Straight Connector 257"/>
            <p:cNvCxnSpPr>
              <a:cxnSpLocks noChangeShapeType="1"/>
            </p:cNvCxnSpPr>
            <p:nvPr/>
          </p:nvCxnSpPr>
          <p:spPr bwMode="auto">
            <a:xfrm rot="16200000" flipH="1">
              <a:off x="6247227" y="2490994"/>
              <a:ext cx="168598" cy="105955"/>
            </a:xfrm>
            <a:prstGeom prst="line">
              <a:avLst/>
            </a:prstGeom>
            <a:noFill/>
            <a:ln w="28575" algn="ctr">
              <a:solidFill>
                <a:srgbClr val="0E101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8" name="Cube 217"/>
            <p:cNvSpPr/>
            <p:nvPr/>
          </p:nvSpPr>
          <p:spPr bwMode="auto">
            <a:xfrm>
              <a:off x="4394200" y="1943100"/>
              <a:ext cx="307975" cy="893763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en-GB" b="1">
                <a:solidFill>
                  <a:srgbClr val="000000"/>
                </a:solidFill>
                <a:latin typeface="Frutiger LT Com 45 Light"/>
                <a:cs typeface="ＭＳ Ｐゴシック"/>
              </a:endParaRPr>
            </a:p>
          </p:txBody>
        </p:sp>
        <p:sp>
          <p:nvSpPr>
            <p:cNvPr id="20520" name="TextBox 283"/>
            <p:cNvSpPr txBox="1">
              <a:spLocks noChangeArrowheads="1"/>
            </p:cNvSpPr>
            <p:nvPr/>
          </p:nvSpPr>
          <p:spPr bwMode="auto">
            <a:xfrm>
              <a:off x="4611614" y="1182499"/>
              <a:ext cx="15520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IoT System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1881529" y="4362426"/>
            <a:ext cx="1501847" cy="1654951"/>
            <a:chOff x="1814984" y="4011509"/>
            <a:chExt cx="1501847" cy="1654951"/>
          </a:xfrm>
        </p:grpSpPr>
        <p:sp>
          <p:nvSpPr>
            <p:cNvPr id="20521" name="Left-Right Arrow 284"/>
            <p:cNvSpPr>
              <a:spLocks noChangeArrowheads="1"/>
            </p:cNvSpPr>
            <p:nvPr/>
          </p:nvSpPr>
          <p:spPr bwMode="auto">
            <a:xfrm rot="2040263">
              <a:off x="2461724" y="4011509"/>
              <a:ext cx="855107" cy="440148"/>
            </a:xfrm>
            <a:prstGeom prst="leftRightArrow">
              <a:avLst>
                <a:gd name="adj1" fmla="val 50000"/>
                <a:gd name="adj2" fmla="val 50115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2" name="TextBox 285"/>
            <p:cNvSpPr txBox="1">
              <a:spLocks noChangeArrowheads="1"/>
            </p:cNvSpPr>
            <p:nvPr/>
          </p:nvSpPr>
          <p:spPr bwMode="auto">
            <a:xfrm>
              <a:off x="1814984" y="4281465"/>
              <a:ext cx="145584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Resources</a:t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exposed as </a:t>
              </a:r>
              <a:r>
                <a:rPr kumimoji="1" lang="en-GB" sz="1200" dirty="0" err="1" smtClean="0">
                  <a:solidFill>
                    <a:srgbClr val="000000"/>
                  </a:solidFill>
                </a:rPr>
                <a:t>IoT</a:t>
              </a:r>
              <a:r>
                <a:rPr kumimoji="1" lang="en-GB" sz="1200" dirty="0" smtClean="0">
                  <a:solidFill>
                    <a:srgbClr val="000000"/>
                  </a:solidFill>
                </a:rPr>
                <a:t/>
              </a:r>
              <a:br>
                <a:rPr kumimoji="1" lang="en-GB" sz="1200" dirty="0" smtClean="0">
                  <a:solidFill>
                    <a:srgbClr val="000000"/>
                  </a:solidFill>
                </a:rPr>
              </a:br>
              <a:r>
                <a:rPr kumimoji="1" lang="en-GB" sz="1200" dirty="0" smtClean="0">
                  <a:solidFill>
                    <a:srgbClr val="000000"/>
                  </a:solidFill>
                </a:rPr>
                <a:t>Services measure,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observe and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actuate on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dirty="0" smtClean="0">
                  <a:solidFill>
                    <a:srgbClr val="000000"/>
                  </a:solidFill>
                </a:rPr>
                <a:t>Physical World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sz="12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93"/>
          <p:cNvGrpSpPr/>
          <p:nvPr/>
        </p:nvGrpSpPr>
        <p:grpSpPr>
          <a:xfrm>
            <a:off x="3654907" y="3645367"/>
            <a:ext cx="2464773" cy="686331"/>
            <a:chOff x="3543104" y="3289238"/>
            <a:chExt cx="2464773" cy="686331"/>
          </a:xfrm>
        </p:grpSpPr>
        <p:sp>
          <p:nvSpPr>
            <p:cNvPr id="20523" name="Up-Down Arrow 287"/>
            <p:cNvSpPr>
              <a:spLocks noChangeArrowheads="1"/>
            </p:cNvSpPr>
            <p:nvPr/>
          </p:nvSpPr>
          <p:spPr bwMode="auto">
            <a:xfrm>
              <a:off x="3543104" y="3289238"/>
              <a:ext cx="420838" cy="686331"/>
            </a:xfrm>
            <a:prstGeom prst="upDownArrow">
              <a:avLst>
                <a:gd name="adj1" fmla="val 50000"/>
                <a:gd name="adj2" fmla="val 49820"/>
              </a:avLst>
            </a:prstGeom>
            <a:solidFill>
              <a:srgbClr val="FFCC66"/>
            </a:solidFill>
            <a:ln w="2857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lIns="90000" tIns="46800" rIns="90000" bIns="468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1" lang="en-GB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24" name="TextBox 82"/>
            <p:cNvSpPr txBox="1">
              <a:spLocks noChangeArrowheads="1"/>
            </p:cNvSpPr>
            <p:nvPr/>
          </p:nvSpPr>
          <p:spPr bwMode="auto">
            <a:xfrm>
              <a:off x="3972896" y="3322062"/>
              <a:ext cx="20349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Association of IoT Services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smtClean="0">
                  <a:solidFill>
                    <a:srgbClr val="000000"/>
                  </a:solidFill>
                </a:rPr>
                <a:t>to modelled Virtual Entities</a:t>
              </a:r>
              <a:endParaRPr kumimoji="1" lang="en-GB" sz="1200">
                <a:solidFill>
                  <a:srgbClr val="000000"/>
                </a:solidFill>
              </a:endParaRPr>
            </a:p>
          </p:txBody>
        </p:sp>
      </p:grpSp>
      <p:pic>
        <p:nvPicPr>
          <p:cNvPr id="20525" name="Picture 83" descr="MCj043262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01" y="3345469"/>
            <a:ext cx="423822" cy="42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7" name="Picture 87" descr="MCj0295591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11" y="3242520"/>
            <a:ext cx="273097" cy="42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8" name="Picture 88" descr="MCDD01391_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9" y="2881450"/>
            <a:ext cx="210418" cy="21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9"/>
          <p:cNvGrpSpPr/>
          <p:nvPr/>
        </p:nvGrpSpPr>
        <p:grpSpPr>
          <a:xfrm>
            <a:off x="7218088" y="1337204"/>
            <a:ext cx="1636987" cy="4878951"/>
            <a:chOff x="7254584" y="981075"/>
            <a:chExt cx="1636987" cy="4878951"/>
          </a:xfrm>
        </p:grpSpPr>
        <p:sp>
          <p:nvSpPr>
            <p:cNvPr id="20530" name="Rectangular Callout 87"/>
            <p:cNvSpPr>
              <a:spLocks noChangeArrowheads="1"/>
            </p:cNvSpPr>
            <p:nvPr/>
          </p:nvSpPr>
          <p:spPr bwMode="auto">
            <a:xfrm>
              <a:off x="7364966" y="1652486"/>
              <a:ext cx="1328175" cy="872835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indoor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 in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Room 1.23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1" name="TextBox 283"/>
            <p:cNvSpPr txBox="1">
              <a:spLocks noChangeArrowheads="1"/>
            </p:cNvSpPr>
            <p:nvPr/>
          </p:nvSpPr>
          <p:spPr bwMode="auto">
            <a:xfrm>
              <a:off x="7254584" y="981075"/>
              <a:ext cx="163698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2000" b="1" smtClean="0">
                  <a:solidFill>
                    <a:srgbClr val="000000"/>
                  </a:solidFill>
                </a:rPr>
                <a:t>Example</a:t>
              </a:r>
              <a:br>
                <a:rPr kumimoji="1" lang="en-GB" sz="2000" b="1" smtClean="0">
                  <a:solidFill>
                    <a:srgbClr val="000000"/>
                  </a:solidFill>
                </a:rPr>
              </a:br>
              <a:r>
                <a:rPr kumimoji="1" lang="en-GB" sz="2000" b="1" smtClean="0">
                  <a:solidFill>
                    <a:srgbClr val="000000"/>
                  </a:solidFill>
                </a:rPr>
                <a:t>Interactions</a:t>
              </a:r>
              <a:endParaRPr kumimoji="1" lang="en-GB" sz="2000" b="1">
                <a:solidFill>
                  <a:srgbClr val="000000"/>
                </a:solidFill>
              </a:endParaRPr>
            </a:p>
          </p:txBody>
        </p:sp>
        <p:sp>
          <p:nvSpPr>
            <p:cNvPr id="20532" name="Rectangular Callout 89"/>
            <p:cNvSpPr>
              <a:spLocks noChangeArrowheads="1"/>
            </p:cNvSpPr>
            <p:nvPr/>
          </p:nvSpPr>
          <p:spPr bwMode="auto">
            <a:xfrm>
              <a:off x="7364966" y="4047216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Give me the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value of </a:t>
              </a:r>
              <a:b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</a:b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Temperature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Sensor 456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3" name="Rectangular Callout 90"/>
            <p:cNvSpPr>
              <a:spLocks noChangeArrowheads="1"/>
            </p:cNvSpPr>
            <p:nvPr/>
          </p:nvSpPr>
          <p:spPr bwMode="auto">
            <a:xfrm>
              <a:off x="7364966" y="5054333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Actuator 867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“on”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  <p:sp>
          <p:nvSpPr>
            <p:cNvPr id="20534" name="Rectangular Callout 91"/>
            <p:cNvSpPr>
              <a:spLocks noChangeArrowheads="1"/>
            </p:cNvSpPr>
            <p:nvPr/>
          </p:nvSpPr>
          <p:spPr bwMode="auto">
            <a:xfrm>
              <a:off x="7364966" y="2726744"/>
              <a:ext cx="1343099" cy="805693"/>
            </a:xfrm>
            <a:prstGeom prst="wedgeRectCallout">
              <a:avLst>
                <a:gd name="adj1" fmla="val -20833"/>
                <a:gd name="adj2" fmla="val 62500"/>
              </a:avLst>
            </a:prstGeom>
            <a:solidFill>
              <a:schemeClr val="bg1"/>
            </a:solidFill>
            <a:ln w="38100" algn="ctr">
              <a:solidFill>
                <a:srgbClr val="00B4A0"/>
              </a:solidFill>
              <a:round/>
              <a:headEnd/>
              <a:tailEnd/>
            </a:ln>
          </p:spPr>
          <p:txBody>
            <a:bodyPr wrap="none" lIns="90000" tIns="126000" rIns="90000" bIns="12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Set light level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In Room 2.57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en-GB" sz="1200" b="1" smtClean="0">
                  <a:solidFill>
                    <a:srgbClr val="000000"/>
                  </a:solidFill>
                  <a:latin typeface="Frutiger LT Com 45 Light"/>
                </a:rPr>
                <a:t>to 15</a:t>
              </a:r>
              <a:endParaRPr kumimoji="1" lang="en-GB" sz="1200" b="1">
                <a:solidFill>
                  <a:srgbClr val="000000"/>
                </a:solidFill>
                <a:latin typeface="Frutiger LT Com 45 Light"/>
              </a:endParaRPr>
            </a:p>
          </p:txBody>
        </p:sp>
      </p:grpSp>
      <p:pic>
        <p:nvPicPr>
          <p:cNvPr id="20529" name="Picture 92" descr="MCj0442136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79" y="3155983"/>
            <a:ext cx="314882" cy="3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IoT</a:t>
            </a:r>
            <a:r>
              <a:rPr lang="en-GB" sz="3600" dirty="0"/>
              <a:t> </a:t>
            </a:r>
            <a:r>
              <a:rPr lang="en-GB" sz="3600" dirty="0" smtClean="0"/>
              <a:t>Service and Virtual </a:t>
            </a:r>
            <a:r>
              <a:rPr lang="en-GB" sz="3600" dirty="0"/>
              <a:t>Entity </a:t>
            </a:r>
            <a:r>
              <a:rPr lang="en-GB" sz="3600" dirty="0" smtClean="0"/>
              <a:t>Abstraction</a:t>
            </a:r>
            <a:endParaRPr lang="de-DE" sz="3600" dirty="0"/>
          </a:p>
        </p:txBody>
      </p:sp>
      <p:sp>
        <p:nvSpPr>
          <p:cNvPr id="11" name="Rechteck 10"/>
          <p:cNvSpPr/>
          <p:nvPr/>
        </p:nvSpPr>
        <p:spPr>
          <a:xfrm>
            <a:off x="0" y="6247148"/>
            <a:ext cx="67082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EU FP7 Projekt „</a:t>
            </a:r>
            <a:r>
              <a:rPr lang="de-DE" sz="1100" dirty="0" err="1" smtClean="0"/>
              <a:t>IoT</a:t>
            </a:r>
            <a:r>
              <a:rPr lang="de-DE" sz="1100" dirty="0" smtClean="0"/>
              <a:t>-A: Internet </a:t>
            </a:r>
            <a:r>
              <a:rPr lang="de-DE" sz="1100" dirty="0" err="1" smtClean="0"/>
              <a:t>of</a:t>
            </a:r>
            <a:r>
              <a:rPr lang="de-DE" sz="1100" dirty="0" smtClean="0"/>
              <a:t> Things </a:t>
            </a:r>
            <a:r>
              <a:rPr lang="de-DE" sz="1100" dirty="0" err="1" smtClean="0"/>
              <a:t>Architecture</a:t>
            </a:r>
            <a:r>
              <a:rPr lang="de-DE" sz="1100" dirty="0" smtClean="0"/>
              <a:t>“, </a:t>
            </a:r>
            <a:r>
              <a:rPr lang="de-DE" sz="1100" dirty="0" err="1" smtClean="0"/>
              <a:t>Slides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Carsten </a:t>
            </a:r>
            <a:r>
              <a:rPr lang="de-DE" sz="1100" dirty="0" err="1" smtClean="0"/>
              <a:t>Magerkurth</a:t>
            </a:r>
            <a:r>
              <a:rPr lang="de-DE" sz="1100" dirty="0" smtClean="0"/>
              <a:t> (SAP), April 2013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5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631803"/>
            <a:ext cx="7886700" cy="760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/>
              <a:t>Cloud-</a:t>
            </a:r>
            <a:r>
              <a:rPr lang="de-DE" sz="2000" dirty="0" err="1" smtClean="0"/>
              <a:t>based</a:t>
            </a:r>
            <a:r>
              <a:rPr lang="de-DE" sz="2000" dirty="0" smtClean="0"/>
              <a:t> </a:t>
            </a:r>
            <a:r>
              <a:rPr lang="de-DE" sz="2000" dirty="0" err="1" smtClean="0"/>
              <a:t>middleware</a:t>
            </a:r>
            <a:r>
              <a:rPr lang="de-DE" sz="2000" dirty="0" smtClean="0"/>
              <a:t> </a:t>
            </a:r>
            <a:r>
              <a:rPr lang="de-DE" sz="2000" dirty="0" err="1" smtClean="0"/>
              <a:t>betw</a:t>
            </a:r>
            <a:r>
              <a:rPr lang="de-DE" sz="2000" dirty="0"/>
              <a:t>.</a:t>
            </a:r>
            <a:r>
              <a:rPr lang="de-DE" sz="2000" dirty="0" smtClean="0"/>
              <a:t> </a:t>
            </a:r>
            <a:r>
              <a:rPr lang="de-DE" sz="2000" dirty="0" err="1" smtClean="0"/>
              <a:t>IoT</a:t>
            </a:r>
            <a:r>
              <a:rPr lang="de-DE" sz="2000" dirty="0" smtClean="0"/>
              <a:t> </a:t>
            </a:r>
            <a:r>
              <a:rPr lang="de-DE" sz="2000" dirty="0" err="1" smtClean="0"/>
              <a:t>devices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applications</a:t>
            </a: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dirty="0" err="1" smtClean="0"/>
              <a:t>Virtualize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real </a:t>
            </a:r>
            <a:r>
              <a:rPr lang="de-DE" sz="2000" dirty="0" err="1" smtClean="0"/>
              <a:t>world</a:t>
            </a:r>
            <a:r>
              <a:rPr lang="de-DE" sz="2000" dirty="0" smtClean="0"/>
              <a:t> </a:t>
            </a:r>
            <a:r>
              <a:rPr lang="de-DE" sz="2000" dirty="0" err="1" smtClean="0"/>
              <a:t>by</a:t>
            </a:r>
            <a:r>
              <a:rPr lang="de-DE" sz="2000" dirty="0" smtClean="0"/>
              <a:t> </a:t>
            </a:r>
            <a:r>
              <a:rPr lang="de-DE" sz="2000" dirty="0" err="1" smtClean="0"/>
              <a:t>realizing</a:t>
            </a:r>
            <a:r>
              <a:rPr lang="de-DE" sz="2000" dirty="0" smtClean="0"/>
              <a:t> an </a:t>
            </a:r>
            <a:r>
              <a:rPr lang="de-DE" sz="2000" dirty="0" err="1" smtClean="0"/>
              <a:t>entity</a:t>
            </a:r>
            <a:r>
              <a:rPr lang="de-DE" sz="2000" dirty="0" smtClean="0"/>
              <a:t> </a:t>
            </a:r>
            <a:r>
              <a:rPr lang="de-DE" sz="2000" dirty="0" err="1" smtClean="0"/>
              <a:t>abstractions</a:t>
            </a:r>
            <a:r>
              <a:rPr lang="de-DE" sz="2000" dirty="0" smtClean="0"/>
              <a:t>.</a:t>
            </a:r>
          </a:p>
          <a:p>
            <a:pPr lvl="1"/>
            <a:endParaRPr lang="de-DE" sz="1800" dirty="0"/>
          </a:p>
        </p:txBody>
      </p:sp>
      <p:sp>
        <p:nvSpPr>
          <p:cNvPr id="4" name="Rechteck 3"/>
          <p:cNvSpPr/>
          <p:nvPr/>
        </p:nvSpPr>
        <p:spPr>
          <a:xfrm>
            <a:off x="4508454" y="2687120"/>
            <a:ext cx="339147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Core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Device </a:t>
            </a:r>
            <a:r>
              <a:rPr lang="de-DE" dirty="0" err="1"/>
              <a:t>management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Process</a:t>
            </a:r>
            <a:r>
              <a:rPr lang="de-DE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Service Integration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4508454" y="4203095"/>
            <a:ext cx="386914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Other </a:t>
            </a:r>
            <a:r>
              <a:rPr lang="de-DE" sz="2000" dirty="0" err="1"/>
              <a:t>functions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Analytics, Big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Credentials</a:t>
            </a:r>
            <a:r>
              <a:rPr lang="de-DE" dirty="0"/>
              <a:t>, </a:t>
            </a:r>
            <a:r>
              <a:rPr lang="de-DE" dirty="0" err="1"/>
              <a:t>tenant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UI Designer, </a:t>
            </a:r>
            <a:r>
              <a:rPr lang="de-DE" dirty="0" err="1"/>
              <a:t>Mashup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28650" y="5641065"/>
            <a:ext cx="788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/>
              <a:t>Purpose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Design,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Designer / Composer / IDE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,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codeless</a:t>
            </a:r>
            <a:endParaRPr lang="de-DE" dirty="0"/>
          </a:p>
        </p:txBody>
      </p:sp>
      <p:pic>
        <p:nvPicPr>
          <p:cNvPr id="7170" name="Picture 2" descr="https://pixabay.com/static/uploads/photo/2014/09/08/04/21/cup-438685_64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r="12497"/>
          <a:stretch/>
        </p:blipFill>
        <p:spPr bwMode="auto">
          <a:xfrm>
            <a:off x="1601267" y="2599060"/>
            <a:ext cx="1934570" cy="29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 rot="20219643">
            <a:off x="1272384" y="2696079"/>
            <a:ext cx="1268424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e-DE" sz="2000" i="1" dirty="0" smtClean="0"/>
              <a:t>Take </a:t>
            </a:r>
            <a:r>
              <a:rPr lang="de-DE" sz="2000" i="1" dirty="0" err="1" smtClean="0"/>
              <a:t>away</a:t>
            </a:r>
            <a:endParaRPr lang="de-DE" sz="2000" i="1" dirty="0"/>
          </a:p>
        </p:txBody>
      </p:sp>
      <p:sp>
        <p:nvSpPr>
          <p:cNvPr id="9" name="Rechteck 8"/>
          <p:cNvSpPr/>
          <p:nvPr/>
        </p:nvSpPr>
        <p:spPr>
          <a:xfrm rot="16200000">
            <a:off x="782757" y="4290839"/>
            <a:ext cx="17924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jp26jp,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4103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Devices using MQTT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MQTT </a:t>
            </a:r>
            <a:br>
              <a:rPr lang="de-DE" dirty="0" smtClean="0"/>
            </a:br>
            <a:r>
              <a:rPr lang="de-DE" dirty="0" smtClean="0"/>
              <a:t>Message </a:t>
            </a:r>
            <a:r>
              <a:rPr lang="de-DE" dirty="0"/>
              <a:t>Queue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Said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THE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endParaRPr lang="de-DE" dirty="0" smtClean="0"/>
          </a:p>
          <a:p>
            <a:r>
              <a:rPr lang="de-DE" dirty="0" smtClean="0"/>
              <a:t>Lightweight </a:t>
            </a:r>
            <a:r>
              <a:rPr lang="de-DE" dirty="0" err="1" smtClean="0"/>
              <a:t>messaging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on top </a:t>
            </a:r>
            <a:r>
              <a:rPr lang="de-DE" dirty="0" err="1" smtClean="0"/>
              <a:t>of</a:t>
            </a:r>
            <a:r>
              <a:rPr lang="de-DE" dirty="0" smtClean="0"/>
              <a:t> TCP/IP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Interesting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r>
              <a:rPr lang="de-DE" dirty="0" smtClean="0"/>
              <a:t>Pub / Sub </a:t>
            </a:r>
            <a:r>
              <a:rPr lang="de-DE" dirty="0" err="1" smtClean="0"/>
              <a:t>communication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err="1"/>
              <a:t>I</a:t>
            </a:r>
            <a:r>
              <a:rPr lang="de-DE" dirty="0" err="1" smtClean="0"/>
              <a:t>mplemtations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</a:t>
            </a:r>
            <a:r>
              <a:rPr lang="de-DE" dirty="0" err="1" smtClean="0"/>
              <a:t>embedded</a:t>
            </a:r>
            <a:r>
              <a:rPr lang="de-DE" dirty="0" smtClean="0"/>
              <a:t>)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plattform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271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Pub / Sub Communication </a:t>
            </a:r>
            <a:endParaRPr lang="en-US" dirty="0"/>
          </a:p>
        </p:txBody>
      </p:sp>
      <p:pic>
        <p:nvPicPr>
          <p:cNvPr id="2050" name="Picture 2" descr="MQTT Publish / Subscri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8"/>
            <a:ext cx="7985706" cy="457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628650" y="6174459"/>
            <a:ext cx="54113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://www.hivemq.com/blog/mqtt-essentials-part2-publish-subscribe</a:t>
            </a:r>
          </a:p>
        </p:txBody>
      </p:sp>
    </p:spTree>
    <p:extLst>
      <p:ext uri="{BB962C8B-B14F-4D97-AF65-F5344CB8AC3E}">
        <p14:creationId xmlns:p14="http://schemas.microsoft.com/office/powerpoint/2010/main" val="1082554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endParaRPr lang="de-DE" dirty="0"/>
          </a:p>
        </p:txBody>
      </p:sp>
      <p:pic>
        <p:nvPicPr>
          <p:cNvPr id="3074" name="Picture 2" descr="topic_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59"/>
            <a:ext cx="9301337" cy="216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28650" y="4544703"/>
            <a:ext cx="7886700" cy="1632259"/>
          </a:xfrm>
        </p:spPr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specifies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subscribed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receives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queue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8650" y="6046157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1040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Rapid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Development</a:t>
            </a:r>
            <a:endParaRPr lang="de-DE" dirty="0"/>
          </a:p>
        </p:txBody>
      </p:sp>
      <p:pic>
        <p:nvPicPr>
          <p:cNvPr id="1026" name="Picture 2" descr="https://pixabay.com/static/uploads/photo/2015/11/11/11/49/solder-1038522_64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/>
          <a:stretch/>
        </p:blipFill>
        <p:spPr bwMode="auto">
          <a:xfrm>
            <a:off x="327546" y="2696848"/>
            <a:ext cx="3271787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ixabay.com/static/uploads/photo/2015/01/25/17/47/board-611488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84" y="2696848"/>
            <a:ext cx="5222564" cy="34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27546" y="1932158"/>
            <a:ext cx="2054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smtClean="0"/>
              <a:t>… in </a:t>
            </a:r>
            <a:r>
              <a:rPr lang="de-DE" sz="2800" i="1" dirty="0" err="1" smtClean="0"/>
              <a:t>the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past</a:t>
            </a:r>
            <a:endParaRPr lang="de-DE" sz="2800" i="1" dirty="0"/>
          </a:p>
        </p:txBody>
      </p:sp>
      <p:sp>
        <p:nvSpPr>
          <p:cNvPr id="7" name="Rechteck 6"/>
          <p:cNvSpPr/>
          <p:nvPr/>
        </p:nvSpPr>
        <p:spPr>
          <a:xfrm>
            <a:off x="327546" y="6173117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Werbefarbik</a:t>
            </a:r>
            <a:r>
              <a:rPr lang="de-DE" sz="1100" dirty="0" smtClean="0"/>
              <a:t>, </a:t>
            </a:r>
            <a:r>
              <a:rPr lang="de-DE" sz="1100" dirty="0" err="1" smtClean="0"/>
              <a:t>blickpixel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53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725840"/>
            <a:ext cx="7886700" cy="57612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Single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 </a:t>
            </a:r>
            <a:endParaRPr lang="de-DE" dirty="0"/>
          </a:p>
        </p:txBody>
      </p:sp>
      <p:pic>
        <p:nvPicPr>
          <p:cNvPr id="4098" name="Picture 2" descr="topic_wildcard_plu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82"/>
          <a:stretch/>
        </p:blipFill>
        <p:spPr bwMode="auto">
          <a:xfrm>
            <a:off x="155575" y="1455313"/>
            <a:ext cx="8660879" cy="227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opic_wildcard_plus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63" y="4040350"/>
            <a:ext cx="6857416" cy="21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62439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3684245"/>
            <a:ext cx="7886700" cy="669391"/>
          </a:xfrm>
        </p:spPr>
        <p:txBody>
          <a:bodyPr/>
          <a:lstStyle/>
          <a:p>
            <a:r>
              <a:rPr lang="de-DE" dirty="0" smtClean="0"/>
              <a:t>Multi-level </a:t>
            </a:r>
            <a:r>
              <a:rPr lang="de-DE" dirty="0" err="1" smtClean="0"/>
              <a:t>specification</a:t>
            </a:r>
            <a:r>
              <a:rPr lang="de-DE" dirty="0" smtClean="0"/>
              <a:t> will </a:t>
            </a:r>
            <a:r>
              <a:rPr lang="de-DE" dirty="0" err="1" smtClean="0"/>
              <a:t>match</a:t>
            </a:r>
            <a:r>
              <a:rPr lang="de-DE" dirty="0" smtClean="0"/>
              <a:t> all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…</a:t>
            </a:r>
            <a:endParaRPr lang="de-DE" dirty="0"/>
          </a:p>
        </p:txBody>
      </p:sp>
      <p:pic>
        <p:nvPicPr>
          <p:cNvPr id="5122" name="Picture 2" descr="topic_wildcard_has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3"/>
          <a:stretch/>
        </p:blipFill>
        <p:spPr bwMode="auto">
          <a:xfrm>
            <a:off x="64889" y="1501254"/>
            <a:ext cx="9079111" cy="19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pic_wildcard_hash_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3" y="4189863"/>
            <a:ext cx="6844631" cy="18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652564" y="6039052"/>
            <a:ext cx="7008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 smtClean="0"/>
              <a:t>Source: http</a:t>
            </a:r>
            <a:r>
              <a:rPr lang="de-DE" sz="1100" dirty="0"/>
              <a:t>://www.hivemq.com/blog/mqtt-essentials-part-5-mqtt-topics-best-practices</a:t>
            </a:r>
          </a:p>
        </p:txBody>
      </p:sp>
    </p:spTree>
    <p:extLst>
      <p:ext uri="{BB962C8B-B14F-4D97-AF65-F5344CB8AC3E}">
        <p14:creationId xmlns:p14="http://schemas.microsoft.com/office/powerpoint/2010/main" val="29539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Intro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7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33665" y="2631996"/>
            <a:ext cx="8058430" cy="10776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317" y="1816073"/>
            <a:ext cx="1653125" cy="61165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14" y="3082081"/>
            <a:ext cx="1744450" cy="23094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02501" y="2753690"/>
            <a:ext cx="20345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latin typeface="Helvetica" panose="020B0604020202020204" pitchFamily="34" charset="0"/>
                <a:cs typeface="Helvetica" panose="020B0604020202020204" pitchFamily="34" charset="0"/>
              </a:rPr>
              <a:t>IoTBluemixTutorialNode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111184" y="2753690"/>
            <a:ext cx="21210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latin typeface="Helvetica" panose="020B0604020202020204" pitchFamily="34" charset="0"/>
                <a:cs typeface="Helvetica" panose="020B0604020202020204" pitchFamily="34" charset="0"/>
              </a:rPr>
              <a:t>IoTBluemixTutorialPhone</a:t>
            </a:r>
            <a:endParaRPr lang="de-DE" sz="13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9" y="3030690"/>
            <a:ext cx="635740" cy="56466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533664" y="3937532"/>
            <a:ext cx="8058431" cy="10776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/>
        </p:nvSpPr>
        <p:spPr>
          <a:xfrm>
            <a:off x="1319121" y="43172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29137" y="4109385"/>
            <a:ext cx="259878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iot-cloudant-cloudantNoSQLDB</a:t>
            </a:r>
            <a:endParaRPr lang="de-DE" sz="135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74" y="4506464"/>
            <a:ext cx="1394148" cy="314066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540789" y="4109385"/>
            <a:ext cx="126188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de-DE" sz="135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iotf</a:t>
            </a:r>
            <a:r>
              <a:rPr lang="de-DE" sz="13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-service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0778" y="4386384"/>
            <a:ext cx="593877" cy="514286"/>
          </a:xfrm>
          <a:prstGeom prst="rect">
            <a:avLst/>
          </a:prstGeom>
        </p:spPr>
      </p:pic>
      <p:grpSp>
        <p:nvGrpSpPr>
          <p:cNvPr id="38" name="Gruppieren 37"/>
          <p:cNvGrpSpPr/>
          <p:nvPr/>
        </p:nvGrpSpPr>
        <p:grpSpPr>
          <a:xfrm>
            <a:off x="8665486" y="2631995"/>
            <a:ext cx="358904" cy="1077686"/>
            <a:chOff x="11440502" y="2063930"/>
            <a:chExt cx="478539" cy="1436915"/>
          </a:xfrm>
        </p:grpSpPr>
        <p:sp>
          <p:nvSpPr>
            <p:cNvPr id="25" name="Rechteck 24"/>
            <p:cNvSpPr/>
            <p:nvPr/>
          </p:nvSpPr>
          <p:spPr>
            <a:xfrm>
              <a:off x="11440502" y="2063930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684672" y="2063930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11846755" y="2063930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cxnSp>
        <p:nvCxnSpPr>
          <p:cNvPr id="29" name="Gerade Verbindung mit Pfeil 28"/>
          <p:cNvCxnSpPr>
            <a:stCxn id="10" idx="2"/>
            <a:endCxn id="11" idx="0"/>
          </p:cNvCxnSpPr>
          <p:nvPr/>
        </p:nvCxnSpPr>
        <p:spPr>
          <a:xfrm flipH="1">
            <a:off x="4562880" y="3709682"/>
            <a:ext cx="1" cy="22784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02482" y="1923391"/>
            <a:ext cx="10384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latin typeface="Helvetica" panose="020B0604020202020204" pitchFamily="34" charset="0"/>
                <a:cs typeface="Helvetica" panose="020B0604020202020204" pitchFamily="34" charset="0"/>
              </a:rPr>
              <a:t>Dashboard</a:t>
            </a: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67" y="3043142"/>
            <a:ext cx="531113" cy="53111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90"/>
            <a:ext cx="602482" cy="401654"/>
          </a:xfrm>
          <a:prstGeom prst="rect">
            <a:avLst/>
          </a:prstGeom>
        </p:spPr>
      </p:pic>
      <p:grpSp>
        <p:nvGrpSpPr>
          <p:cNvPr id="37" name="Gruppieren 36"/>
          <p:cNvGrpSpPr/>
          <p:nvPr/>
        </p:nvGrpSpPr>
        <p:grpSpPr>
          <a:xfrm flipH="1">
            <a:off x="95576" y="2631995"/>
            <a:ext cx="358904" cy="1077686"/>
            <a:chOff x="11506642" y="4750789"/>
            <a:chExt cx="478539" cy="1436915"/>
          </a:xfrm>
        </p:grpSpPr>
        <p:sp>
          <p:nvSpPr>
            <p:cNvPr id="34" name="Rechteck 33"/>
            <p:cNvSpPr/>
            <p:nvPr/>
          </p:nvSpPr>
          <p:spPr>
            <a:xfrm flipH="1">
              <a:off x="11506642" y="4750789"/>
              <a:ext cx="141887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5" name="Rechteck 34"/>
            <p:cNvSpPr/>
            <p:nvPr/>
          </p:nvSpPr>
          <p:spPr>
            <a:xfrm flipH="1">
              <a:off x="11750812" y="4750789"/>
              <a:ext cx="95943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  <p:sp>
          <p:nvSpPr>
            <p:cNvPr id="36" name="Rechteck 35"/>
            <p:cNvSpPr/>
            <p:nvPr/>
          </p:nvSpPr>
          <p:spPr>
            <a:xfrm flipH="1">
              <a:off x="11912895" y="4750789"/>
              <a:ext cx="72286" cy="1436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/>
            </a:p>
          </p:txBody>
        </p:sp>
      </p:grpSp>
      <p:sp>
        <p:nvSpPr>
          <p:cNvPr id="28" name="Inhaltsplatzhalter 2"/>
          <p:cNvSpPr txBox="1">
            <a:spLocks/>
          </p:cNvSpPr>
          <p:nvPr/>
        </p:nvSpPr>
        <p:spPr>
          <a:xfrm>
            <a:off x="619529" y="5525312"/>
            <a:ext cx="7886700" cy="963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instances of a cloud foundry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applications may point to same services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28650" y="365127"/>
            <a:ext cx="7886700" cy="672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 err="1" smtClean="0"/>
              <a:t>Application</a:t>
            </a:r>
            <a:r>
              <a:rPr lang="de-DE" sz="3600" dirty="0" smtClean="0"/>
              <a:t> </a:t>
            </a:r>
            <a:r>
              <a:rPr lang="de-DE" sz="3600" dirty="0" err="1" smtClean="0"/>
              <a:t>Landscape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28654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MQTT Topic Specification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starts with </a:t>
            </a:r>
            <a:r>
              <a:rPr lang="en-US" i="1" dirty="0" smtClean="0"/>
              <a:t>iot-2</a:t>
            </a:r>
          </a:p>
          <a:p>
            <a:pPr marL="0" indent="0">
              <a:buNone/>
            </a:pPr>
            <a:r>
              <a:rPr lang="en-US" dirty="0" smtClean="0"/>
              <a:t>	iot-2/type</a:t>
            </a:r>
            <a:r>
              <a:rPr lang="en-US" dirty="0"/>
              <a:t>/</a:t>
            </a:r>
            <a:r>
              <a:rPr lang="en-US" i="1" dirty="0"/>
              <a:t>&lt;type-id&gt;</a:t>
            </a:r>
            <a:r>
              <a:rPr lang="en-US" dirty="0"/>
              <a:t>/id/</a:t>
            </a:r>
            <a:r>
              <a:rPr lang="en-US" i="1" dirty="0"/>
              <a:t>&lt;device-id&gt;</a:t>
            </a:r>
            <a:r>
              <a:rPr lang="en-US" dirty="0"/>
              <a:t>/</a:t>
            </a:r>
            <a:r>
              <a:rPr lang="en-US" dirty="0" err="1"/>
              <a:t>evt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i="1" dirty="0" smtClean="0"/>
              <a:t>&lt;</a:t>
            </a:r>
            <a:r>
              <a:rPr lang="en-US" i="1" dirty="0"/>
              <a:t>event-id&gt;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  <a:r>
              <a:rPr lang="en-US" i="1" dirty="0"/>
              <a:t>&lt;format-id</a:t>
            </a:r>
            <a:r>
              <a:rPr lang="en-US" i="1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de-DE" dirty="0" smtClean="0"/>
              <a:t>	iot-2/type/</a:t>
            </a:r>
            <a:r>
              <a:rPr lang="de-DE" dirty="0" err="1" smtClean="0"/>
              <a:t>iotphone</a:t>
            </a:r>
            <a:r>
              <a:rPr lang="de-DE" dirty="0" smtClean="0"/>
              <a:t>/</a:t>
            </a:r>
            <a:r>
              <a:rPr lang="de-DE" dirty="0" err="1" smtClean="0"/>
              <a:t>id</a:t>
            </a:r>
            <a:r>
              <a:rPr lang="de-DE" dirty="0" smtClean="0"/>
              <a:t>/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err="1" smtClean="0"/>
              <a:t>testDevice</a:t>
            </a:r>
            <a:r>
              <a:rPr lang="de-DE" dirty="0" smtClean="0"/>
              <a:t>/</a:t>
            </a:r>
            <a:r>
              <a:rPr lang="de-DE" dirty="0" err="1" smtClean="0"/>
              <a:t>evt</a:t>
            </a:r>
            <a:r>
              <a:rPr lang="de-DE" dirty="0" smtClean="0"/>
              <a:t>/</a:t>
            </a:r>
            <a:r>
              <a:rPr lang="de-DE" dirty="0" err="1" smtClean="0"/>
              <a:t>sensorData</a:t>
            </a:r>
            <a:r>
              <a:rPr lang="de-DE" dirty="0" smtClean="0"/>
              <a:t>/</a:t>
            </a:r>
            <a:r>
              <a:rPr lang="de-DE" dirty="0" err="1" smtClean="0"/>
              <a:t>fmt</a:t>
            </a:r>
            <a:r>
              <a:rPr lang="de-DE" dirty="0" smtClean="0"/>
              <a:t>/</a:t>
            </a:r>
            <a:r>
              <a:rPr lang="de-DE" dirty="0" err="1" smtClean="0"/>
              <a:t>json</a:t>
            </a:r>
            <a:endParaRPr lang="de-DE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12" y="2973151"/>
            <a:ext cx="2305050" cy="29718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6210299" y="5923637"/>
            <a:ext cx="274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MQTT sample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payload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610003" y="3802118"/>
            <a:ext cx="905347" cy="19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err="1" smtClean="0">
                <a:solidFill>
                  <a:schemeClr val="tx1"/>
                </a:solidFill>
                <a:latin typeface="+mj-lt"/>
              </a:rPr>
              <a:t>any</a:t>
            </a:r>
            <a:endParaRPr lang="de-DE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626164" y="4001294"/>
            <a:ext cx="905347" cy="19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10002" y="4001294"/>
            <a:ext cx="905347" cy="19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err="1" smtClean="0">
                <a:solidFill>
                  <a:schemeClr val="tx1"/>
                </a:solidFill>
                <a:latin typeface="+mj-lt"/>
              </a:rPr>
              <a:t>any</a:t>
            </a:r>
            <a:endParaRPr lang="de-DE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758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Node</a:t>
            </a:r>
            <a:r>
              <a:rPr lang="de-DE" dirty="0" smtClean="0"/>
              <a:t>-RED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89475"/>
          </a:xfrm>
        </p:spPr>
        <p:txBody>
          <a:bodyPr/>
          <a:lstStyle/>
          <a:p>
            <a:r>
              <a:rPr lang="en-US" i="1" dirty="0"/>
              <a:t>Node</a:t>
            </a:r>
            <a:r>
              <a:rPr lang="en-US" dirty="0"/>
              <a:t>-</a:t>
            </a:r>
            <a:r>
              <a:rPr lang="en-US" i="1" dirty="0"/>
              <a:t>RED</a:t>
            </a:r>
            <a:r>
              <a:rPr lang="en-US" dirty="0"/>
              <a:t> is a </a:t>
            </a:r>
            <a:r>
              <a:rPr lang="en-US" dirty="0" smtClean="0"/>
              <a:t>node.js </a:t>
            </a:r>
            <a:r>
              <a:rPr lang="en-US" dirty="0" smtClean="0"/>
              <a:t>based tool </a:t>
            </a:r>
            <a:r>
              <a:rPr lang="en-US" dirty="0"/>
              <a:t>for wiring together hardware devices, APIs and online services in new and interesting ways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Node-RED home: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nodered.org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utilizes</a:t>
            </a:r>
            <a:r>
              <a:rPr lang="de-DE" dirty="0" smtClean="0"/>
              <a:t> </a:t>
            </a:r>
            <a:r>
              <a:rPr lang="de-DE" dirty="0" err="1" smtClean="0"/>
              <a:t>Node-RED</a:t>
            </a:r>
            <a:r>
              <a:rPr lang="de-DE" dirty="0" smtClean="0"/>
              <a:t> </a:t>
            </a:r>
            <a:r>
              <a:rPr lang="de-DE" dirty="0" smtClean="0"/>
              <a:t>as rapid development tool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3604532"/>
            <a:ext cx="8067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1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Phone App</a:t>
            </a:r>
            <a:br>
              <a:rPr lang="en-US" dirty="0" smtClean="0"/>
            </a:br>
            <a:r>
              <a:rPr lang="en-US" dirty="0" smtClean="0"/>
              <a:t>Acquire Data and Display</a:t>
            </a:r>
            <a:endParaRPr lang="en-US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628650" y="4356152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39" y="4837916"/>
            <a:ext cx="2445103" cy="90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389642" y="3514278"/>
            <a:ext cx="1765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Access URL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ID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8650" y="1732864"/>
            <a:ext cx="5599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smtClean="0"/>
              <a:t>Login </a:t>
            </a:r>
            <a:r>
              <a:rPr lang="de-DE" sz="2400" dirty="0" err="1" smtClean="0"/>
              <a:t>into</a:t>
            </a:r>
            <a:r>
              <a:rPr lang="de-DE" sz="2400" dirty="0" smtClean="0"/>
              <a:t> </a:t>
            </a:r>
            <a:r>
              <a:rPr lang="de-DE" sz="2400" dirty="0" err="1" smtClean="0"/>
              <a:t>Bluemix</a:t>
            </a:r>
            <a:r>
              <a:rPr lang="de-DE" sz="2400" dirty="0" smtClean="0"/>
              <a:t>, </a:t>
            </a:r>
            <a:r>
              <a:rPr lang="de-DE" sz="2400" dirty="0" err="1" smtClean="0"/>
              <a:t>copy</a:t>
            </a:r>
            <a:r>
              <a:rPr lang="de-DE" sz="2400" dirty="0" smtClean="0"/>
              <a:t> URL (w/o https), …</a:t>
            </a:r>
            <a:endParaRPr lang="de-DE" sz="2400" dirty="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804781" y="5290260"/>
            <a:ext cx="30846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2580975" y="4837916"/>
            <a:ext cx="12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Sensor </a:t>
            </a:r>
            <a:r>
              <a:rPr lang="de-DE" dirty="0" err="1" smtClean="0"/>
              <a:t>data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36" y="2481474"/>
            <a:ext cx="4640725" cy="241521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917150" y="5373273"/>
            <a:ext cx="294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MQTT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websockets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16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 </a:t>
            </a:r>
            <a:r>
              <a:rPr lang="de-DE" dirty="0" err="1" smtClean="0"/>
              <a:t>Centric</a:t>
            </a:r>
            <a:r>
              <a:rPr lang="de-DE" dirty="0" smtClean="0"/>
              <a:t> Analytics</a:t>
            </a:r>
            <a:br>
              <a:rPr lang="de-DE" dirty="0" smtClean="0"/>
            </a:br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Data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22746"/>
            <a:ext cx="8158582" cy="424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76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Centric</a:t>
            </a:r>
            <a:r>
              <a:rPr lang="de-DE" dirty="0" smtClean="0"/>
              <a:t> </a:t>
            </a:r>
            <a:r>
              <a:rPr lang="de-DE" dirty="0"/>
              <a:t>Analytics</a:t>
            </a:r>
            <a:br>
              <a:rPr lang="de-DE" dirty="0"/>
            </a:br>
            <a:r>
              <a:rPr lang="de-DE" dirty="0" err="1" smtClean="0"/>
              <a:t>Alerts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177" t="280" r="16317" b="-280"/>
          <a:stretch/>
        </p:blipFill>
        <p:spPr>
          <a:xfrm>
            <a:off x="745716" y="1690689"/>
            <a:ext cx="7652568" cy="48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</p:txBody>
      </p:sp>
      <p:pic>
        <p:nvPicPr>
          <p:cNvPr id="2050" name="Picture 2" descr="https://pixabay.com/static/uploads/photo/2012/11/28/10/32/weld-67640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680" y="1435471"/>
            <a:ext cx="4546316" cy="51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047957" y="3251740"/>
            <a:ext cx="21345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It felt like …</a:t>
            </a:r>
            <a:endParaRPr lang="en-US" sz="3200" dirty="0"/>
          </a:p>
        </p:txBody>
      </p:sp>
      <p:sp>
        <p:nvSpPr>
          <p:cNvPr id="6" name="Rechteck 5"/>
          <p:cNvSpPr/>
          <p:nvPr/>
        </p:nvSpPr>
        <p:spPr>
          <a:xfrm rot="16200000">
            <a:off x="7711681" y="5390191"/>
            <a:ext cx="20922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WikiImages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740966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4026093" y="2632387"/>
            <a:ext cx="5445454" cy="2621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-RED App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38948"/>
          </a:xfrm>
        </p:spPr>
        <p:txBody>
          <a:bodyPr>
            <a:normAutofit/>
          </a:bodyPr>
          <a:lstStyle/>
          <a:p>
            <a:r>
              <a:rPr lang="de-DE" dirty="0" err="1" smtClean="0"/>
              <a:t>Bluemix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-RED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visual</a:t>
            </a:r>
            <a:r>
              <a:rPr lang="de-DE" dirty="0" smtClean="0"/>
              <a:t> </a:t>
            </a:r>
            <a:r>
              <a:rPr lang="de-DE" dirty="0" err="1" smtClean="0"/>
              <a:t>composer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rapid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possibilities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,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Connect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(REST </a:t>
            </a:r>
            <a:r>
              <a:rPr lang="de-DE" dirty="0" err="1" smtClean="0"/>
              <a:t>based</a:t>
            </a:r>
            <a:r>
              <a:rPr lang="de-DE" dirty="0" smtClean="0"/>
              <a:t>)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, e.g. Twitter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8207375" y="3622674"/>
            <a:ext cx="307975" cy="7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207375" y="3702049"/>
            <a:ext cx="247651" cy="8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07375" y="4564372"/>
            <a:ext cx="307975" cy="7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207375" y="4643747"/>
            <a:ext cx="247651" cy="82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62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Node</a:t>
            </a:r>
            <a:r>
              <a:rPr lang="de-DE" dirty="0" smtClean="0"/>
              <a:t>-RED App </a:t>
            </a:r>
            <a:r>
              <a:rPr lang="de-DE" dirty="0" err="1" smtClean="0"/>
              <a:t>from</a:t>
            </a:r>
            <a:r>
              <a:rPr lang="de-DE" dirty="0" smtClean="0"/>
              <a:t> Dashboard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" y="1690689"/>
            <a:ext cx="9118369" cy="475105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86603" y="5759355"/>
            <a:ext cx="8420669" cy="614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6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Launch </a:t>
            </a:r>
            <a:r>
              <a:rPr lang="de-DE" dirty="0" err="1" smtClean="0"/>
              <a:t>Node</a:t>
            </a:r>
            <a:r>
              <a:rPr lang="de-DE" dirty="0" smtClean="0"/>
              <a:t>-RED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334012"/>
            <a:ext cx="8410575" cy="533456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90364" y="5527343"/>
            <a:ext cx="3357349" cy="846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48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15" t="-194" r="-8400" b="749"/>
          <a:stretch/>
        </p:blipFill>
        <p:spPr>
          <a:xfrm>
            <a:off x="0" y="1027907"/>
            <a:ext cx="9798452" cy="471656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495381" y="2826958"/>
            <a:ext cx="605632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495382" y="2961894"/>
            <a:ext cx="496094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04907" y="4465258"/>
            <a:ext cx="605632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504908" y="4600194"/>
            <a:ext cx="496094" cy="1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COTS </a:t>
            </a:r>
            <a:r>
              <a:rPr lang="de-DE" sz="2800" dirty="0" err="1" smtClean="0"/>
              <a:t>technology</a:t>
            </a:r>
            <a:r>
              <a:rPr lang="de-DE" sz="2800" dirty="0" smtClean="0"/>
              <a:t>, e.g. mobile </a:t>
            </a:r>
            <a:r>
              <a:rPr lang="de-DE" sz="2800" dirty="0" err="1" smtClean="0"/>
              <a:t>phones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increasing</a:t>
            </a:r>
            <a:r>
              <a:rPr lang="de-DE" sz="2800" dirty="0" smtClean="0"/>
              <a:t> </a:t>
            </a:r>
            <a:r>
              <a:rPr lang="de-DE" sz="2800" dirty="0" err="1" smtClean="0"/>
              <a:t>number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sensors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3076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423805" y="2951964"/>
            <a:ext cx="1787131" cy="332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587" y="2889658"/>
            <a:ext cx="5962650" cy="344805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423805" y="6337708"/>
            <a:ext cx="8523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en-US" sz="1100" dirty="0" err="1"/>
              <a:t>Geisse</a:t>
            </a:r>
            <a:r>
              <a:rPr lang="en-US" sz="1100" dirty="0"/>
              <a:t> et al., A survey on smartphone features relevant for reality mining. Digital Enterprise Computing (DEC 2016) P-258, 107-116 (2016)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99105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Rapid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smtClean="0"/>
              <a:t>Development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922603"/>
            <a:ext cx="5840389" cy="958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Powerful </a:t>
            </a:r>
            <a:r>
              <a:rPr lang="de-DE" sz="2800" dirty="0" err="1" smtClean="0"/>
              <a:t>cloud-based</a:t>
            </a:r>
            <a:r>
              <a:rPr lang="de-DE" sz="2800" dirty="0" smtClean="0"/>
              <a:t> </a:t>
            </a:r>
            <a:r>
              <a:rPr lang="de-DE" sz="2800" dirty="0"/>
              <a:t>backend </a:t>
            </a:r>
            <a:r>
              <a:rPr lang="de-DE" sz="2800" dirty="0" err="1" smtClean="0"/>
              <a:t>systems</a:t>
            </a:r>
            <a:endParaRPr lang="de-DE" sz="2800" dirty="0"/>
          </a:p>
        </p:txBody>
      </p:sp>
      <p:pic>
        <p:nvPicPr>
          <p:cNvPr id="3074" name="Picture 2" descr="https://pixabay.com/static/uploads/photo/2012/04/11/11/28/calendar-2756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959" y="641445"/>
            <a:ext cx="1328916" cy="12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7703009" y="1967008"/>
            <a:ext cx="129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i="1" dirty="0"/>
              <a:t>Today…</a:t>
            </a:r>
          </a:p>
        </p:txBody>
      </p:sp>
      <p:pic>
        <p:nvPicPr>
          <p:cNvPr id="4098" name="Picture 2" descr="https://pixabay.com/static/uploads/photo/2013/07/13/14/00/computer-161933_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9" y="275031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477671" y="6455542"/>
            <a:ext cx="2598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Source: </a:t>
            </a:r>
            <a:r>
              <a:rPr lang="de-DE" sz="1100" dirty="0" err="1" smtClean="0"/>
              <a:t>OpenClipart-Vectors</a:t>
            </a:r>
            <a:r>
              <a:rPr lang="de-DE" sz="1100" dirty="0" smtClean="0"/>
              <a:t>, pixabay.com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09190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This Tutorial</a:t>
            </a:r>
            <a:endParaRPr lang="de-DE" dirty="0"/>
          </a:p>
        </p:txBody>
      </p:sp>
      <p:pic>
        <p:nvPicPr>
          <p:cNvPr id="4" name="Picture 4" descr="https://pixabay.com/static/uploads/photo/2016/09/05/18/57/mobile-phone-1647387_640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4" t="2462" r="24641" b="2612"/>
          <a:stretch/>
        </p:blipFill>
        <p:spPr bwMode="auto">
          <a:xfrm>
            <a:off x="1466152" y="3395965"/>
            <a:ext cx="1004993" cy="186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8650" y="1609115"/>
            <a:ext cx="7886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… will facilitate </a:t>
            </a:r>
            <a:r>
              <a:rPr lang="en-US" sz="3000" dirty="0" err="1"/>
              <a:t>IoT</a:t>
            </a:r>
            <a:r>
              <a:rPr lang="en-US" sz="3000" dirty="0"/>
              <a:t> research using standard sensor technology and a powerful backend.</a:t>
            </a:r>
          </a:p>
        </p:txBody>
      </p:sp>
      <p:sp>
        <p:nvSpPr>
          <p:cNvPr id="6" name="Rechteck 5"/>
          <p:cNvSpPr/>
          <p:nvPr/>
        </p:nvSpPr>
        <p:spPr>
          <a:xfrm>
            <a:off x="344517" y="5395103"/>
            <a:ext cx="3248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COTS sensor technology </a:t>
            </a:r>
            <a:endParaRPr lang="de-DE" sz="2400" dirty="0"/>
          </a:p>
        </p:txBody>
      </p:sp>
      <p:pic>
        <p:nvPicPr>
          <p:cNvPr id="5122" name="Picture 2" descr="http://www.iotcup.at/wp-content/uploads/sites/3/2015/01/Bluemix-logo-r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37" y="3486933"/>
            <a:ext cx="4805313" cy="177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4790727" y="5395102"/>
            <a:ext cx="3350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Cloud-based </a:t>
            </a:r>
            <a:r>
              <a:rPr lang="en-US" sz="2400" dirty="0" err="1" smtClean="0"/>
              <a:t>IoT</a:t>
            </a:r>
            <a:r>
              <a:rPr lang="en-US" sz="2400" dirty="0" smtClean="0"/>
              <a:t> Platform</a:t>
            </a:r>
            <a:endParaRPr lang="de-DE" sz="2400" dirty="0"/>
          </a:p>
        </p:txBody>
      </p:sp>
      <p:sp>
        <p:nvSpPr>
          <p:cNvPr id="10" name="Rechteck 9"/>
          <p:cNvSpPr/>
          <p:nvPr/>
        </p:nvSpPr>
        <p:spPr>
          <a:xfrm>
            <a:off x="2948609" y="3960417"/>
            <a:ext cx="490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+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928371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Preparations</a:t>
            </a:r>
          </a:p>
          <a:p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Platforms</a:t>
            </a:r>
          </a:p>
          <a:p>
            <a:endParaRPr lang="en-US" dirty="0" smtClean="0"/>
          </a:p>
          <a:p>
            <a:r>
              <a:rPr lang="en-US" dirty="0" smtClean="0"/>
              <a:t>MQTT</a:t>
            </a:r>
          </a:p>
          <a:p>
            <a:endParaRPr lang="en-US" dirty="0" smtClean="0"/>
          </a:p>
          <a:p>
            <a:r>
              <a:rPr lang="en-US" dirty="0" err="1" smtClean="0"/>
              <a:t>Bluemix</a:t>
            </a:r>
            <a:r>
              <a:rPr lang="en-US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Example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Hosted on </a:t>
            </a:r>
            <a:r>
              <a:rPr lang="en-US" dirty="0" err="1" smtClean="0"/>
              <a:t>Github</a:t>
            </a:r>
            <a:r>
              <a:rPr lang="de-DE" dirty="0" smtClean="0"/>
              <a:t> </a:t>
            </a:r>
            <a:r>
              <a:rPr lang="en-US" dirty="0" smtClean="0"/>
              <a:t>repository</a:t>
            </a:r>
          </a:p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4400" dirty="0" smtClean="0">
                <a:hlinkClick r:id="rId2"/>
              </a:rPr>
              <a:t>https://bit.ly/iotbluemix</a:t>
            </a:r>
            <a:r>
              <a:rPr lang="de-DE" sz="4400" dirty="0" smtClean="0"/>
              <a:t> 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357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trial account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bit.ly/iotbluemix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Deploy example apps in </a:t>
            </a:r>
            <a:r>
              <a:rPr lang="en-US" dirty="0" err="1" smtClean="0"/>
              <a:t>Bluemix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3"/>
              </a:rPr>
              <a:t>NodeRED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Repository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Phone Sensor Repository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Enter account credentials when required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Deploy to Bluem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0" y="4147427"/>
            <a:ext cx="2682925" cy="5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Bildschirmpräsentation (4:3)</PresentationFormat>
  <Paragraphs>195</Paragraphs>
  <Slides>33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Frutiger LT Com 45 Light</vt:lpstr>
      <vt:lpstr>Helvetica</vt:lpstr>
      <vt:lpstr>ＭＳ Ｐ明朝</vt:lpstr>
      <vt:lpstr>Office Theme</vt:lpstr>
      <vt:lpstr>IoT Bluemix Tutorial</vt:lpstr>
      <vt:lpstr>Rapid IoT Application Development</vt:lpstr>
      <vt:lpstr>Rapid IoT Application Development</vt:lpstr>
      <vt:lpstr>Rapid IoT Application Development</vt:lpstr>
      <vt:lpstr>Rapid IoT Application Development</vt:lpstr>
      <vt:lpstr>This Tutorial</vt:lpstr>
      <vt:lpstr>Agenda</vt:lpstr>
      <vt:lpstr>Material</vt:lpstr>
      <vt:lpstr>Before we start…</vt:lpstr>
      <vt:lpstr>IoT Platforms</vt:lpstr>
      <vt:lpstr>Everybody has one…They are everywhere</vt:lpstr>
      <vt:lpstr>IoT Platforms – Core Functions</vt:lpstr>
      <vt:lpstr>How do IoT Platforms work?</vt:lpstr>
      <vt:lpstr>IoT Service and Virtual Entity Abstraction</vt:lpstr>
      <vt:lpstr>IoT Platforms</vt:lpstr>
      <vt:lpstr>Connecting Devices using MQTT</vt:lpstr>
      <vt:lpstr>MQTT  Message Queue Telemetry Transport</vt:lpstr>
      <vt:lpstr>Pub / Sub Communication </vt:lpstr>
      <vt:lpstr>Topic Specification and Filtering</vt:lpstr>
      <vt:lpstr>Topic Specification and Filtering</vt:lpstr>
      <vt:lpstr>Topic Specification and Filtering</vt:lpstr>
      <vt:lpstr>Bluemix Intro</vt:lpstr>
      <vt:lpstr>PowerPoint-Präsentation</vt:lpstr>
      <vt:lpstr>Bluemix MQTT Topic Specification</vt:lpstr>
      <vt:lpstr>Node-RED</vt:lpstr>
      <vt:lpstr>Example Applications</vt:lpstr>
      <vt:lpstr>Bluemix Phone App Acquire Data and Display</vt:lpstr>
      <vt:lpstr>Device Centric Analytics Working with Data</vt:lpstr>
      <vt:lpstr>Rule Centric Analytics Alerts using Data</vt:lpstr>
      <vt:lpstr>Node-RED App</vt:lpstr>
      <vt:lpstr>Access Node-RED App from Dashboard</vt:lpstr>
      <vt:lpstr>Launch Node-RED App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Bluemix Tutorial</dc:title>
  <dc:creator>Christian Decker</dc:creator>
  <cp:lastModifiedBy>Sebastian Mantsch</cp:lastModifiedBy>
  <cp:revision>55</cp:revision>
  <dcterms:created xsi:type="dcterms:W3CDTF">2016-11-03T09:27:46Z</dcterms:created>
  <dcterms:modified xsi:type="dcterms:W3CDTF">2016-11-07T19:05:41Z</dcterms:modified>
</cp:coreProperties>
</file>