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4" r:id="rId1"/>
    <p:sldMasterId id="2147483901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8" r:id="rId4"/>
    <p:sldId id="273" r:id="rId5"/>
    <p:sldId id="267" r:id="rId6"/>
    <p:sldId id="268" r:id="rId7"/>
    <p:sldId id="270" r:id="rId8"/>
    <p:sldId id="271" r:id="rId9"/>
    <p:sldId id="272" r:id="rId10"/>
    <p:sldId id="274" r:id="rId11"/>
    <p:sldId id="280" r:id="rId12"/>
    <p:sldId id="288" r:id="rId13"/>
    <p:sldId id="289" r:id="rId14"/>
    <p:sldId id="283" r:id="rId15"/>
    <p:sldId id="281" r:id="rId16"/>
    <p:sldId id="284" r:id="rId17"/>
    <p:sldId id="275" r:id="rId18"/>
    <p:sldId id="278" r:id="rId19"/>
    <p:sldId id="276" r:id="rId20"/>
    <p:sldId id="277" r:id="rId21"/>
    <p:sldId id="279" r:id="rId22"/>
    <p:sldId id="291" r:id="rId23"/>
    <p:sldId id="285" r:id="rId24"/>
    <p:sldId id="287" r:id="rId25"/>
    <p:sldId id="290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BB59"/>
    <a:srgbClr val="E818AD"/>
    <a:srgbClr val="66FF33"/>
    <a:srgbClr val="FFFF00"/>
    <a:srgbClr val="EDF9A3"/>
    <a:srgbClr val="BC0000"/>
    <a:srgbClr val="CCECFF"/>
    <a:srgbClr val="F1FF9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3489" autoAdjust="0"/>
  </p:normalViewPr>
  <p:slideViewPr>
    <p:cSldViewPr>
      <p:cViewPr>
        <p:scale>
          <a:sx n="100" d="100"/>
          <a:sy n="100" d="100"/>
        </p:scale>
        <p:origin x="-294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11" Type="http://schemas.openxmlformats.org/officeDocument/2006/relationships/image" Target="../media/image23.wmf"/><Relationship Id="rId5" Type="http://schemas.openxmlformats.org/officeDocument/2006/relationships/image" Target="../media/image3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image" Target="../media/image61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12" Type="http://schemas.openxmlformats.org/officeDocument/2006/relationships/image" Target="../media/image60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11" Type="http://schemas.openxmlformats.org/officeDocument/2006/relationships/image" Target="../media/image59.wmf"/><Relationship Id="rId5" Type="http://schemas.openxmlformats.org/officeDocument/2006/relationships/image" Target="../media/image53.wmf"/><Relationship Id="rId15" Type="http://schemas.openxmlformats.org/officeDocument/2006/relationships/image" Target="../media/image63.wmf"/><Relationship Id="rId10" Type="http://schemas.openxmlformats.org/officeDocument/2006/relationships/image" Target="../media/image58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Relationship Id="rId14" Type="http://schemas.openxmlformats.org/officeDocument/2006/relationships/image" Target="../media/image6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ECBCF91C-E518-4D99-BD6E-CDCE6A12D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fld id="{77F9AB08-C4D2-4D52-9F5B-32BBA74F53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F9AB08-C4D2-4D52-9F5B-32BBA74F535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F9AB08-C4D2-4D52-9F5B-32BBA74F535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FBF34-E9C1-4627-B9EF-A710D56010A7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DD289-0B80-408B-B370-82F79A510FD5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78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78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FFC60-1C44-4C03-93AA-B1A492B4082D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8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220788"/>
            <a:ext cx="4495800" cy="515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20788"/>
            <a:ext cx="4495800" cy="515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0D191-E2B6-420D-80B6-0C81FAB9D3A5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0" y="0"/>
            <a:ext cx="9144000" cy="6378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DAC20-65B9-4064-946E-2A7F900D043C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8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20788"/>
            <a:ext cx="4495800" cy="515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20788"/>
            <a:ext cx="4495800" cy="2501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75088"/>
            <a:ext cx="4495800" cy="2503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737DA-C294-4FC9-AD64-58D9883CD55D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8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220788"/>
            <a:ext cx="4495800" cy="515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48200" y="1220788"/>
            <a:ext cx="4495800" cy="5157787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7540B-04EC-401C-9843-BD5FAD8D5F70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858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20788"/>
            <a:ext cx="4495800" cy="2501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20788"/>
            <a:ext cx="4495800" cy="2501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875088"/>
            <a:ext cx="4495800" cy="2503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75088"/>
            <a:ext cx="4495800" cy="2503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966F3-6529-42B3-8A11-FCAAFD583D03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345D5-3312-4D27-AB83-84C57E4D24D0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8A669-272B-483F-BA91-FD79051EA313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5AE41-97F0-4354-8AF7-163525882136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1577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47BC0-3B9A-4215-A5C3-26F2455F53A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E796A-8B87-479D-B76D-82453150A9A1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904F5-8039-4610-9FD0-EB44F24DD5B2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E2DA8-B7A9-448E-9DDD-026154800597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649A1-957E-4B48-A8D9-377AAACFAF4E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3FE30-76B3-426D-97DB-19FCEC6ED448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A0931-420B-4E2A-B82F-885CC9F77F97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88196-8B32-412C-AA68-01EB7B6476A9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293C8-8BDA-4293-9342-7CAF2992580B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2CFA8-36F0-48CC-B8C1-6AC33BC7CAB1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20788"/>
            <a:ext cx="4495800" cy="5157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20788"/>
            <a:ext cx="4495800" cy="5157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4943C-C062-4875-815D-81F2EB463D1D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36A93-CB6B-4BAA-BF83-1500FDD848C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E53EF-415A-47C4-B042-877279936664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69D0F-A3A5-4166-8002-28869E7F8D72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439F1-5B67-4582-974E-4CE2489BC03C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F6911-399D-4F40-9DFC-FBB422763EE1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220788"/>
            <a:ext cx="9144000" cy="515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2" name="Group 4"/>
          <p:cNvGrpSpPr>
            <a:grpSpLocks/>
          </p:cNvGrpSpPr>
          <p:nvPr userDrawn="1"/>
        </p:nvGrpSpPr>
        <p:grpSpPr bwMode="auto">
          <a:xfrm>
            <a:off x="0" y="6394450"/>
            <a:ext cx="9144000" cy="463550"/>
            <a:chOff x="0" y="4029"/>
            <a:chExt cx="5760" cy="292"/>
          </a:xfrm>
        </p:grpSpPr>
        <p:sp>
          <p:nvSpPr>
            <p:cNvPr id="1029" name="Rectangle 5"/>
            <p:cNvSpPr>
              <a:spLocks noChangeArrowheads="1"/>
            </p:cNvSpPr>
            <p:nvPr userDrawn="1"/>
          </p:nvSpPr>
          <p:spPr bwMode="auto">
            <a:xfrm>
              <a:off x="0" y="4029"/>
              <a:ext cx="5760" cy="2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pic>
          <p:nvPicPr>
            <p:cNvPr id="3079" name="Picture 6"/>
            <p:cNvPicPr>
              <a:picLocks noChangeAspect="1" noChangeArrowheads="1"/>
            </p:cNvPicPr>
            <p:nvPr userDrawn="1"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0" y="4032"/>
              <a:ext cx="413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0" name="Picture 7"/>
            <p:cNvPicPr>
              <a:picLocks noChangeAspect="1" noChangeArrowheads="1"/>
            </p:cNvPicPr>
            <p:nvPr userDrawn="1"/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887" y="4096"/>
              <a:ext cx="2228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1" name="Picture 8"/>
            <p:cNvPicPr>
              <a:picLocks noChangeAspect="1" noChangeArrowheads="1"/>
            </p:cNvPicPr>
            <p:nvPr userDrawn="1"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3138" y="4040"/>
              <a:ext cx="173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5131492-72FC-4F83-B4B5-4934E3C49D3B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>
          <a:solidFill>
            <a:srgbClr val="FFFF00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>
          <a:solidFill>
            <a:srgbClr val="FFFF00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>
          <a:solidFill>
            <a:srgbClr val="FFFF00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>
          <a:solidFill>
            <a:srgbClr val="FFFF00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rgbClr val="FFFF00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rgbClr val="FFFF00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rgbClr val="FFFF00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rgbClr val="FFFF00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F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FF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BD620FF7-4DED-4245-A093-E13F5855E6B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oleObject" Target="../embeddings/oleObject21.bin"/><Relationship Id="rId3" Type="http://schemas.openxmlformats.org/officeDocument/2006/relationships/image" Target="../media/image36.png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9.bin"/><Relationship Id="rId5" Type="http://schemas.openxmlformats.org/officeDocument/2006/relationships/image" Target="../media/image38.png"/><Relationship Id="rId15" Type="http://schemas.openxmlformats.org/officeDocument/2006/relationships/oleObject" Target="../embeddings/oleObject23.bin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37.png"/><Relationship Id="rId9" Type="http://schemas.openxmlformats.org/officeDocument/2006/relationships/oleObject" Target="../embeddings/oleObject17.bin"/><Relationship Id="rId14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25.bin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10.png"/><Relationship Id="rId4" Type="http://schemas.openxmlformats.org/officeDocument/2006/relationships/oleObject" Target="../embeddings/oleObject26.bin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oleObject" Target="../embeddings/oleObject29.bin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48.png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4.jpeg"/><Relationship Id="rId4" Type="http://schemas.openxmlformats.org/officeDocument/2006/relationships/oleObject" Target="../embeddings/oleObject30.bin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7.bin"/><Relationship Id="rId12" Type="http://schemas.openxmlformats.org/officeDocument/2006/relationships/oleObject" Target="../embeddings/oleObject42.bin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6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6.bin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5.bin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4.bin"/><Relationship Id="rId9" Type="http://schemas.openxmlformats.org/officeDocument/2006/relationships/oleObject" Target="../embeddings/oleObject39.bin"/><Relationship Id="rId14" Type="http://schemas.openxmlformats.org/officeDocument/2006/relationships/oleObject" Target="../embeddings/oleObject4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oleObject" Target="../embeddings/oleObject53.bin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6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4.png"/><Relationship Id="rId11" Type="http://schemas.openxmlformats.org/officeDocument/2006/relationships/oleObject" Target="../embeddings/oleObject51.bin"/><Relationship Id="rId5" Type="http://schemas.openxmlformats.org/officeDocument/2006/relationships/image" Target="../media/image73.png"/><Relationship Id="rId15" Type="http://schemas.openxmlformats.org/officeDocument/2006/relationships/oleObject" Target="../embeddings/oleObject55.bin"/><Relationship Id="rId10" Type="http://schemas.openxmlformats.org/officeDocument/2006/relationships/oleObject" Target="../embeddings/oleObject50.bin"/><Relationship Id="rId4" Type="http://schemas.openxmlformats.org/officeDocument/2006/relationships/image" Target="../media/image72.png"/><Relationship Id="rId9" Type="http://schemas.openxmlformats.org/officeDocument/2006/relationships/oleObject" Target="../embeddings/oleObject49.bin"/><Relationship Id="rId14" Type="http://schemas.openxmlformats.org/officeDocument/2006/relationships/oleObject" Target="../embeddings/oleObject5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77.png"/><Relationship Id="rId7" Type="http://schemas.openxmlformats.org/officeDocument/2006/relationships/image" Target="../media/image48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81.png"/><Relationship Id="rId4" Type="http://schemas.openxmlformats.org/officeDocument/2006/relationships/image" Target="../media/image78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jpeg"/><Relationship Id="rId3" Type="http://schemas.openxmlformats.org/officeDocument/2006/relationships/image" Target="../media/image83.png"/><Relationship Id="rId7" Type="http://schemas.openxmlformats.org/officeDocument/2006/relationships/image" Target="../media/image85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38.png"/><Relationship Id="rId10" Type="http://schemas.openxmlformats.org/officeDocument/2006/relationships/image" Target="../media/image5.png"/><Relationship Id="rId4" Type="http://schemas.openxmlformats.org/officeDocument/2006/relationships/image" Target="../media/image36.png"/><Relationship Id="rId9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8.jpe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" y="1295400"/>
            <a:ext cx="8839200" cy="1470025"/>
          </a:xfrm>
        </p:spPr>
        <p:txBody>
          <a:bodyPr/>
          <a:lstStyle/>
          <a:p>
            <a:pPr algn="ctr"/>
            <a:r>
              <a:rPr lang="en-US" sz="3200" dirty="0" smtClean="0"/>
              <a:t>Fuzzy-Cuts: A Knowledge-Driven Graph-Based Method for Medical Image Segmentation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14300" y="3124200"/>
            <a:ext cx="8839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Deepak Roy Chittajallu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kern="0" dirty="0" smtClean="0">
              <a:solidFill>
                <a:srgbClr val="FFFFFF"/>
              </a:solidFill>
              <a:latin typeface="+mn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Advisor: Prof.</a:t>
            </a:r>
            <a:r>
              <a:rPr kumimoji="0" lang="en-US" sz="240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Ioannis A. Kakadiaris</a:t>
            </a:r>
            <a:endParaRPr kumimoji="0" lang="en-US" sz="24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Computational Biomedicine Lab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kern="0" dirty="0" smtClean="0">
              <a:solidFill>
                <a:srgbClr val="FFFFFF"/>
              </a:solidFill>
              <a:latin typeface="+mn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University</a:t>
            </a:r>
            <a:r>
              <a:rPr kumimoji="0" lang="en-US" sz="240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of Houston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667000" y="2545644"/>
            <a:ext cx="3810000" cy="3245556"/>
            <a:chOff x="1828800" y="2590800"/>
            <a:chExt cx="4114800" cy="3505200"/>
          </a:xfrm>
        </p:grpSpPr>
        <p:grpSp>
          <p:nvGrpSpPr>
            <p:cNvPr id="40" name="Group 39"/>
            <p:cNvGrpSpPr/>
            <p:nvPr/>
          </p:nvGrpSpPr>
          <p:grpSpPr>
            <a:xfrm>
              <a:off x="2286000" y="2971800"/>
              <a:ext cx="3276600" cy="2667000"/>
              <a:chOff x="2286000" y="2971800"/>
              <a:chExt cx="3276600" cy="2667000"/>
            </a:xfrm>
          </p:grpSpPr>
          <p:sp>
            <p:nvSpPr>
              <p:cNvPr id="32" name="Oval 31"/>
              <p:cNvSpPr/>
              <p:nvPr/>
            </p:nvSpPr>
            <p:spPr bwMode="auto">
              <a:xfrm>
                <a:off x="3124200" y="2971800"/>
                <a:ext cx="1600200" cy="19812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 bwMode="auto">
              <a:xfrm>
                <a:off x="2286000" y="4800600"/>
                <a:ext cx="3276600" cy="838200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34" name="Rectangle 33"/>
            <p:cNvSpPr/>
            <p:nvPr/>
          </p:nvSpPr>
          <p:spPr bwMode="auto">
            <a:xfrm>
              <a:off x="1828800" y="2590800"/>
              <a:ext cx="4114800" cy="3505200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022600" y="2889955"/>
            <a:ext cx="3175000" cy="2610556"/>
            <a:chOff x="2209800" y="2895600"/>
            <a:chExt cx="3429000" cy="2819400"/>
          </a:xfrm>
        </p:grpSpPr>
        <p:sp>
          <p:nvSpPr>
            <p:cNvPr id="35" name="TextBox 34"/>
            <p:cNvSpPr txBox="1"/>
            <p:nvPr/>
          </p:nvSpPr>
          <p:spPr>
            <a:xfrm>
              <a:off x="3581400" y="3657600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R1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81400" y="4953000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R2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2895600" y="2895600"/>
              <a:ext cx="1981200" cy="1981200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2209800" y="4724400"/>
              <a:ext cx="3429000" cy="990600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Fuzzy Connectivity Prior -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762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600" dirty="0" smtClean="0"/>
              <a:t>We use fuzzy connectedness proposed by Udupa </a:t>
            </a:r>
            <a:r>
              <a:rPr lang="en-US" sz="1600" i="1" dirty="0" smtClean="0"/>
              <a:t>et. al. </a:t>
            </a:r>
            <a:r>
              <a:rPr lang="en-US" sz="1600" dirty="0" smtClean="0"/>
              <a:t>to model </a:t>
            </a:r>
          </a:p>
          <a:p>
            <a:r>
              <a:rPr lang="en-US" sz="1600" dirty="0" smtClean="0">
                <a:solidFill>
                  <a:srgbClr val="92D050"/>
                </a:solidFill>
              </a:rPr>
              <a:t>Fuzzy connectedness </a:t>
            </a:r>
            <a:r>
              <a:rPr lang="en-US" sz="1600" dirty="0" smtClean="0"/>
              <a:t>models the following notion:</a:t>
            </a:r>
          </a:p>
          <a:p>
            <a:pPr>
              <a:buNone/>
            </a:pPr>
            <a:r>
              <a:rPr lang="en-US" sz="1800" dirty="0" smtClean="0"/>
              <a:t>	</a:t>
            </a:r>
          </a:p>
          <a:p>
            <a:pPr>
              <a:buNone/>
            </a:pPr>
            <a:endParaRPr lang="en-US" sz="1800" i="1" dirty="0" smtClean="0"/>
          </a:p>
          <a:p>
            <a:endParaRPr lang="en-US" sz="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57200" y="1676400"/>
            <a:ext cx="7924800" cy="584775"/>
          </a:xfrm>
          <a:prstGeom prst="rect">
            <a:avLst/>
          </a:prstGeom>
          <a:solidFill>
            <a:srgbClr val="9BBB59"/>
          </a:solidFill>
          <a:ln w="127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1"/>
                </a:solidFill>
              </a:rPr>
              <a:t>“if two regions have about the same appearance and if they are spatially connected to each other in the image space then they most likely belong to the same object”</a:t>
            </a: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228358" name="Object 6"/>
          <p:cNvGraphicFramePr>
            <a:graphicFrameLocks noChangeAspect="1"/>
          </p:cNvGraphicFramePr>
          <p:nvPr/>
        </p:nvGraphicFramePr>
        <p:xfrm>
          <a:off x="4065588" y="152400"/>
          <a:ext cx="2146300" cy="530225"/>
        </p:xfrm>
        <a:graphic>
          <a:graphicData uri="http://schemas.openxmlformats.org/presentationml/2006/ole">
            <p:oleObj spid="_x0000_s26626" name="Equation" r:id="rId4" imgW="1117440" imgH="279360" progId="">
              <p:embed/>
            </p:oleObj>
          </a:graphicData>
        </a:graphic>
      </p:graphicFrame>
      <p:graphicFrame>
        <p:nvGraphicFramePr>
          <p:cNvPr id="228360" name="Object 8"/>
          <p:cNvGraphicFramePr>
            <a:graphicFrameLocks noChangeAspect="1"/>
          </p:cNvGraphicFramePr>
          <p:nvPr/>
        </p:nvGraphicFramePr>
        <p:xfrm>
          <a:off x="6324600" y="762000"/>
          <a:ext cx="668337" cy="415925"/>
        </p:xfrm>
        <a:graphic>
          <a:graphicData uri="http://schemas.openxmlformats.org/presentationml/2006/ole">
            <p:oleObj spid="_x0000_s26627" name="Equation" r:id="rId5" imgW="444240" imgH="279360" progId="">
              <p:embed/>
            </p:oleObj>
          </a:graphicData>
        </a:graphic>
      </p:graphicFrame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7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7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76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81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83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547BC0-3B9A-4215-A5C3-26F2455F53AF}" type="slidenum">
              <a:rPr lang="el-GR" smtClean="0"/>
              <a:pPr>
                <a:defRPr/>
              </a:pPr>
              <a:t>10</a:t>
            </a:fld>
            <a:endParaRPr lang="el-GR"/>
          </a:p>
        </p:txBody>
      </p:sp>
      <p:sp>
        <p:nvSpPr>
          <p:cNvPr id="26" name="Rectangle 25"/>
          <p:cNvSpPr/>
          <p:nvPr/>
        </p:nvSpPr>
        <p:spPr>
          <a:xfrm>
            <a:off x="228600" y="5943600"/>
            <a:ext cx="868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+mj-lt"/>
              </a:rPr>
              <a:t>J. K. Udupa and S. Samarasekera. Fuzzy connectedness and object definition: Theory, algorithms, and applications in image</a:t>
            </a:r>
          </a:p>
          <a:p>
            <a:r>
              <a:rPr lang="en-US" sz="1200" dirty="0" smtClean="0">
                <a:solidFill>
                  <a:srgbClr val="FFFFFF"/>
                </a:solidFill>
                <a:latin typeface="+mj-lt"/>
              </a:rPr>
              <a:t>segmentation. Graphical Models and Image Processing, 58(3):246–261, 1996.</a:t>
            </a:r>
            <a:endParaRPr lang="en-US" sz="1200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 bwMode="auto">
          <a:xfrm>
            <a:off x="3405293" y="3235569"/>
            <a:ext cx="2257213" cy="1225062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676400" y="934156"/>
            <a:ext cx="5791200" cy="4933244"/>
          </a:xfrm>
          <a:prstGeom prst="rect">
            <a:avLst/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Fuzzy Connectivity Prior -                    … </a:t>
            </a:r>
            <a:endParaRPr lang="en-US" sz="2800" dirty="0"/>
          </a:p>
        </p:txBody>
      </p:sp>
      <p:graphicFrame>
        <p:nvGraphicFramePr>
          <p:cNvPr id="228358" name="Object 6"/>
          <p:cNvGraphicFramePr>
            <a:graphicFrameLocks noChangeAspect="1"/>
          </p:cNvGraphicFramePr>
          <p:nvPr/>
        </p:nvGraphicFramePr>
        <p:xfrm>
          <a:off x="4065588" y="152400"/>
          <a:ext cx="2146300" cy="530225"/>
        </p:xfrm>
        <a:graphic>
          <a:graphicData uri="http://schemas.openxmlformats.org/presentationml/2006/ole">
            <p:oleObj spid="_x0000_s48130" name="Equation" r:id="rId4" imgW="1117440" imgH="279360" progId="">
              <p:embed/>
            </p:oleObj>
          </a:graphicData>
        </a:graphic>
      </p:graphicFrame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7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7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76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81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83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547BC0-3B9A-4215-A5C3-26F2455F53AF}" type="slidenum">
              <a:rPr lang="el-GR" smtClean="0"/>
              <a:pPr>
                <a:defRPr/>
              </a:pPr>
              <a:t>11</a:t>
            </a:fld>
            <a:endParaRPr lang="el-GR"/>
          </a:p>
        </p:txBody>
      </p:sp>
      <p:grpSp>
        <p:nvGrpSpPr>
          <p:cNvPr id="41" name="Group 40"/>
          <p:cNvGrpSpPr/>
          <p:nvPr/>
        </p:nvGrpSpPr>
        <p:grpSpPr>
          <a:xfrm>
            <a:off x="2895600" y="4267200"/>
            <a:ext cx="3429000" cy="990600"/>
            <a:chOff x="2895600" y="4267200"/>
            <a:chExt cx="3429000" cy="990600"/>
          </a:xfrm>
        </p:grpSpPr>
        <p:sp>
          <p:nvSpPr>
            <p:cNvPr id="33" name="Oval 32"/>
            <p:cNvSpPr/>
            <p:nvPr/>
          </p:nvSpPr>
          <p:spPr bwMode="auto">
            <a:xfrm>
              <a:off x="2971800" y="4343400"/>
              <a:ext cx="3276600" cy="838200"/>
            </a:xfrm>
            <a:prstGeom prst="ellipse">
              <a:avLst/>
            </a:prstGeom>
            <a:blipFill>
              <a:blip r:embed="rId3"/>
              <a:tile tx="0" ty="0" sx="100000" sy="100000" flip="none" algn="tl"/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67200" y="4495800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R2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2895600" y="4267200"/>
              <a:ext cx="3429000" cy="990600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581400" y="1371600"/>
            <a:ext cx="1981200" cy="2057400"/>
            <a:chOff x="3581400" y="1295400"/>
            <a:chExt cx="1981200" cy="2057400"/>
          </a:xfrm>
        </p:grpSpPr>
        <p:sp>
          <p:nvSpPr>
            <p:cNvPr id="32" name="Oval 31"/>
            <p:cNvSpPr/>
            <p:nvPr/>
          </p:nvSpPr>
          <p:spPr bwMode="auto">
            <a:xfrm>
              <a:off x="3810000" y="1371600"/>
              <a:ext cx="1600200" cy="1981200"/>
            </a:xfrm>
            <a:prstGeom prst="ellipse">
              <a:avLst/>
            </a:prstGeom>
            <a:blipFill>
              <a:blip r:embed="rId3"/>
              <a:tile tx="0" ty="0" sx="100000" sy="100000" flip="none" algn="tl"/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67200" y="2057400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R1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3581400" y="1295400"/>
              <a:ext cx="1981200" cy="1981200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273750" y="3568211"/>
            <a:ext cx="603050" cy="497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R3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3352800" y="3200400"/>
            <a:ext cx="2362200" cy="12954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Fuzzy Connectivity Prior -                    … </a:t>
            </a:r>
            <a:endParaRPr lang="en-US" sz="2800" dirty="0"/>
          </a:p>
        </p:txBody>
      </p:sp>
      <p:graphicFrame>
        <p:nvGraphicFramePr>
          <p:cNvPr id="228358" name="Object 6"/>
          <p:cNvGraphicFramePr>
            <a:graphicFrameLocks noChangeAspect="1"/>
          </p:cNvGraphicFramePr>
          <p:nvPr/>
        </p:nvGraphicFramePr>
        <p:xfrm>
          <a:off x="4065588" y="152400"/>
          <a:ext cx="2146300" cy="530225"/>
        </p:xfrm>
        <a:graphic>
          <a:graphicData uri="http://schemas.openxmlformats.org/presentationml/2006/ole">
            <p:oleObj spid="_x0000_s49154" name="Equation" r:id="rId3" imgW="1117440" imgH="279360" progId="">
              <p:embed/>
            </p:oleObj>
          </a:graphicData>
        </a:graphic>
      </p:graphicFrame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7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7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76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81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83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547BC0-3B9A-4215-A5C3-26F2455F53AF}" type="slidenum">
              <a:rPr lang="el-GR" smtClean="0"/>
              <a:pPr>
                <a:defRPr/>
              </a:pPr>
              <a:t>12</a:t>
            </a:fld>
            <a:endParaRPr lang="el-GR"/>
          </a:p>
        </p:txBody>
      </p:sp>
      <p:pic>
        <p:nvPicPr>
          <p:cNvPr id="27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6236" y="1066800"/>
            <a:ext cx="4725564" cy="4725564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</p:spPr>
      </p:pic>
      <p:cxnSp>
        <p:nvCxnSpPr>
          <p:cNvPr id="28" name="Curved Connector 27"/>
          <p:cNvCxnSpPr/>
          <p:nvPr/>
        </p:nvCxnSpPr>
        <p:spPr bwMode="auto">
          <a:xfrm rot="5400000">
            <a:off x="3903909" y="2989509"/>
            <a:ext cx="497983" cy="3809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635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16200000" flipH="1">
            <a:off x="3886200" y="3429000"/>
            <a:ext cx="533400" cy="762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7" name="Straight Arrow Connector 46"/>
          <p:cNvCxnSpPr>
            <a:endCxn id="43" idx="2"/>
          </p:cNvCxnSpPr>
          <p:nvPr/>
        </p:nvCxnSpPr>
        <p:spPr bwMode="auto">
          <a:xfrm>
            <a:off x="4191000" y="3200400"/>
            <a:ext cx="2133600" cy="5334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grpSp>
        <p:nvGrpSpPr>
          <p:cNvPr id="53" name="Group 52"/>
          <p:cNvGrpSpPr/>
          <p:nvPr/>
        </p:nvGrpSpPr>
        <p:grpSpPr>
          <a:xfrm>
            <a:off x="4011372" y="3733800"/>
            <a:ext cx="484428" cy="533400"/>
            <a:chOff x="4011372" y="3733800"/>
            <a:chExt cx="484428" cy="533400"/>
          </a:xfrm>
        </p:grpSpPr>
        <p:sp>
          <p:nvSpPr>
            <p:cNvPr id="29" name="Oval 28"/>
            <p:cNvSpPr/>
            <p:nvPr/>
          </p:nvSpPr>
          <p:spPr bwMode="auto">
            <a:xfrm>
              <a:off x="4114800" y="3733800"/>
              <a:ext cx="152400" cy="152400"/>
            </a:xfrm>
            <a:prstGeom prst="ellipse">
              <a:avLst/>
            </a:prstGeom>
            <a:solidFill>
              <a:srgbClr val="E818AD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11372" y="3897868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+mj-lt"/>
                </a:rPr>
                <a:t>P1</a:t>
              </a:r>
              <a:endParaRPr lang="en-US" b="1" dirty="0">
                <a:latin typeface="+mj-lt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144972" y="3657600"/>
            <a:ext cx="484428" cy="533400"/>
            <a:chOff x="6144972" y="3657600"/>
            <a:chExt cx="484428" cy="533400"/>
          </a:xfrm>
        </p:grpSpPr>
        <p:sp>
          <p:nvSpPr>
            <p:cNvPr id="43" name="Oval 42"/>
            <p:cNvSpPr/>
            <p:nvPr/>
          </p:nvSpPr>
          <p:spPr bwMode="auto">
            <a:xfrm>
              <a:off x="6324600" y="3657600"/>
              <a:ext cx="152400" cy="152400"/>
            </a:xfrm>
            <a:prstGeom prst="ellipse">
              <a:avLst/>
            </a:prstGeom>
            <a:solidFill>
              <a:srgbClr val="E818AD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44972" y="3821668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+mj-lt"/>
                </a:rPr>
                <a:t>P2</a:t>
              </a:r>
              <a:endParaRPr lang="en-US" b="1" dirty="0"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Fuzzy Connectivity Prior -                    …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486400"/>
          </a:xfrm>
        </p:spPr>
        <p:txBody>
          <a:bodyPr/>
          <a:lstStyle/>
          <a:p>
            <a:endParaRPr lang="en-US" sz="800" dirty="0" smtClean="0"/>
          </a:p>
          <a:p>
            <a:r>
              <a:rPr lang="en-US" sz="1600" dirty="0" smtClean="0"/>
              <a:t>We define           as a spatial fuzzy set representing a </a:t>
            </a:r>
            <a:r>
              <a:rPr lang="en-US" sz="1600" dirty="0" smtClean="0">
                <a:solidFill>
                  <a:srgbClr val="92D050"/>
                </a:solidFill>
              </a:rPr>
              <a:t>fuzzy connected component</a:t>
            </a:r>
            <a:r>
              <a:rPr lang="en-US" sz="1600" dirty="0" smtClean="0"/>
              <a:t> of object     given a seed region R of the object as shown below: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8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                is the </a:t>
            </a:r>
            <a:r>
              <a:rPr lang="en-US" sz="1600" dirty="0" smtClean="0">
                <a:solidFill>
                  <a:srgbClr val="9BBB59"/>
                </a:solidFill>
              </a:rPr>
              <a:t>fuzzy affinity function</a:t>
            </a:r>
            <a:r>
              <a:rPr lang="en-US" sz="1600" dirty="0" smtClean="0"/>
              <a:t> representing the affinity between two neighboring pixels </a:t>
            </a:r>
          </a:p>
          <a:p>
            <a:pPr>
              <a:buNone/>
            </a:pPr>
            <a:r>
              <a:rPr lang="en-US" sz="1600" dirty="0" smtClean="0"/>
              <a:t>           and    as shown below:</a:t>
            </a:r>
            <a:endParaRPr lang="en-US" sz="1600" dirty="0"/>
          </a:p>
        </p:txBody>
      </p:sp>
      <p:pic>
        <p:nvPicPr>
          <p:cNvPr id="22835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1757029"/>
            <a:ext cx="1217334" cy="121360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2283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2468" y="1755167"/>
            <a:ext cx="1217332" cy="1217332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</p:spPr>
      </p:pic>
      <p:pic>
        <p:nvPicPr>
          <p:cNvPr id="22835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0468" y="1754238"/>
            <a:ext cx="1217332" cy="1219190"/>
          </a:xfrm>
          <a:prstGeom prst="rect">
            <a:avLst/>
          </a:prstGeom>
          <a:noFill/>
          <a:ln w="1270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Right Arrow 6"/>
          <p:cNvSpPr/>
          <p:nvPr/>
        </p:nvSpPr>
        <p:spPr bwMode="auto">
          <a:xfrm>
            <a:off x="6103994" y="2289266"/>
            <a:ext cx="296806" cy="1491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228361" name="Object 9"/>
          <p:cNvGraphicFramePr>
            <a:graphicFrameLocks noChangeAspect="1"/>
          </p:cNvGraphicFramePr>
          <p:nvPr/>
        </p:nvGraphicFramePr>
        <p:xfrm>
          <a:off x="1333500" y="955675"/>
          <a:ext cx="669925" cy="415925"/>
        </p:xfrm>
        <a:graphic>
          <a:graphicData uri="http://schemas.openxmlformats.org/presentationml/2006/ole">
            <p:oleObj spid="_x0000_s29700" name="Equation" r:id="rId6" imgW="444240" imgH="279360" progId="">
              <p:embed/>
            </p:oleObj>
          </a:graphicData>
        </a:graphic>
      </p:graphicFrame>
      <p:graphicFrame>
        <p:nvGraphicFramePr>
          <p:cNvPr id="228362" name="Object 10"/>
          <p:cNvGraphicFramePr>
            <a:graphicFrameLocks noChangeAspect="1"/>
          </p:cNvGraphicFramePr>
          <p:nvPr/>
        </p:nvGraphicFramePr>
        <p:xfrm>
          <a:off x="8686800" y="914400"/>
          <a:ext cx="320675" cy="463550"/>
        </p:xfrm>
        <a:graphic>
          <a:graphicData uri="http://schemas.openxmlformats.org/presentationml/2006/ole">
            <p:oleObj spid="_x0000_s29701" name="Equation" r:id="rId7" imgW="164880" imgH="241200" progId="">
              <p:embed/>
            </p:oleObj>
          </a:graphicData>
        </a:graphic>
      </p:graphicFrame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8363" name="Object 11"/>
          <p:cNvGraphicFramePr>
            <a:graphicFrameLocks noChangeAspect="1"/>
          </p:cNvGraphicFramePr>
          <p:nvPr/>
        </p:nvGraphicFramePr>
        <p:xfrm>
          <a:off x="549275" y="1984375"/>
          <a:ext cx="3863975" cy="735013"/>
        </p:xfrm>
        <a:graphic>
          <a:graphicData uri="http://schemas.openxmlformats.org/presentationml/2006/ole">
            <p:oleObj spid="_x0000_s29702" name="Equation" r:id="rId8" imgW="2400120" imgH="457200" progId="">
              <p:embed/>
            </p:oleObj>
          </a:graphicData>
        </a:graphic>
      </p:graphicFrame>
      <p:sp>
        <p:nvSpPr>
          <p:cNvPr id="22836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8365" name="Object 13"/>
          <p:cNvGraphicFramePr>
            <a:graphicFrameLocks noChangeAspect="1"/>
          </p:cNvGraphicFramePr>
          <p:nvPr/>
        </p:nvGraphicFramePr>
        <p:xfrm>
          <a:off x="517525" y="3254375"/>
          <a:ext cx="917575" cy="347663"/>
        </p:xfrm>
        <a:graphic>
          <a:graphicData uri="http://schemas.openxmlformats.org/presentationml/2006/ole">
            <p:oleObj spid="_x0000_s29703" name="Equation" r:id="rId9" imgW="647640" imgH="253800" progId="">
              <p:embed/>
            </p:oleObj>
          </a:graphicData>
        </a:graphic>
      </p:graphicFrame>
      <p:sp>
        <p:nvSpPr>
          <p:cNvPr id="22836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7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8371" name="Object 19"/>
          <p:cNvGraphicFramePr>
            <a:graphicFrameLocks noChangeAspect="1"/>
          </p:cNvGraphicFramePr>
          <p:nvPr/>
        </p:nvGraphicFramePr>
        <p:xfrm>
          <a:off x="1143000" y="3646488"/>
          <a:ext cx="192087" cy="239712"/>
        </p:xfrm>
        <a:graphic>
          <a:graphicData uri="http://schemas.openxmlformats.org/presentationml/2006/ole">
            <p:oleObj spid="_x0000_s29704" name="Equation" r:id="rId10" imgW="126720" imgH="164880" progId="">
              <p:embed/>
            </p:oleObj>
          </a:graphicData>
        </a:graphic>
      </p:graphicFrame>
      <p:sp>
        <p:nvSpPr>
          <p:cNvPr id="22837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8374" name="Object 22"/>
          <p:cNvGraphicFramePr>
            <a:graphicFrameLocks noChangeAspect="1"/>
          </p:cNvGraphicFramePr>
          <p:nvPr/>
        </p:nvGraphicFramePr>
        <p:xfrm>
          <a:off x="533400" y="3635375"/>
          <a:ext cx="231775" cy="239713"/>
        </p:xfrm>
        <a:graphic>
          <a:graphicData uri="http://schemas.openxmlformats.org/presentationml/2006/ole">
            <p:oleObj spid="_x0000_s29705" name="Equation" r:id="rId11" imgW="152280" imgH="164880" progId="">
              <p:embed/>
            </p:oleObj>
          </a:graphicData>
        </a:graphic>
      </p:graphicFrame>
      <p:sp>
        <p:nvSpPr>
          <p:cNvPr id="228376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8375" name="Object 23"/>
          <p:cNvGraphicFramePr>
            <a:graphicFrameLocks noChangeAspect="1"/>
          </p:cNvGraphicFramePr>
          <p:nvPr/>
        </p:nvGraphicFramePr>
        <p:xfrm>
          <a:off x="514350" y="4578350"/>
          <a:ext cx="3956050" cy="687388"/>
        </p:xfrm>
        <a:graphic>
          <a:graphicData uri="http://schemas.openxmlformats.org/presentationml/2006/ole">
            <p:oleObj spid="_x0000_s29706" name="Equation" r:id="rId12" imgW="2908080" imgH="507960" progId="">
              <p:embed/>
            </p:oleObj>
          </a:graphicData>
        </a:graphic>
      </p:graphicFrame>
      <p:graphicFrame>
        <p:nvGraphicFramePr>
          <p:cNvPr id="228379" name="Object 27"/>
          <p:cNvGraphicFramePr>
            <a:graphicFrameLocks noChangeAspect="1"/>
          </p:cNvGraphicFramePr>
          <p:nvPr/>
        </p:nvGraphicFramePr>
        <p:xfrm>
          <a:off x="5383213" y="3970338"/>
          <a:ext cx="2387600" cy="631825"/>
        </p:xfrm>
        <a:graphic>
          <a:graphicData uri="http://schemas.openxmlformats.org/presentationml/2006/ole">
            <p:oleObj spid="_x0000_s29707" name="Equation" r:id="rId13" imgW="1714320" imgH="457200" progId="">
              <p:embed/>
            </p:oleObj>
          </a:graphicData>
        </a:graphic>
      </p:graphicFrame>
      <p:sp>
        <p:nvSpPr>
          <p:cNvPr id="228381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83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" name="Group 41"/>
          <p:cNvGrpSpPr/>
          <p:nvPr/>
        </p:nvGrpSpPr>
        <p:grpSpPr>
          <a:xfrm>
            <a:off x="5410201" y="4732008"/>
            <a:ext cx="3689350" cy="1211592"/>
            <a:chOff x="5486400" y="5105400"/>
            <a:chExt cx="3535627" cy="1226808"/>
          </a:xfrm>
        </p:grpSpPr>
        <p:graphicFrame>
          <p:nvGraphicFramePr>
            <p:cNvPr id="228380" name="Object 28"/>
            <p:cNvGraphicFramePr>
              <a:graphicFrameLocks noChangeAspect="1"/>
            </p:cNvGraphicFramePr>
            <p:nvPr/>
          </p:nvGraphicFramePr>
          <p:xfrm>
            <a:off x="5507699" y="5203787"/>
            <a:ext cx="3514328" cy="689591"/>
          </p:xfrm>
          <a:graphic>
            <a:graphicData uri="http://schemas.openxmlformats.org/presentationml/2006/ole">
              <p:oleObj spid="_x0000_s29708" name="Equation" r:id="rId14" imgW="2476440" imgH="482400" progId="">
                <p:embed/>
              </p:oleObj>
            </a:graphicData>
          </a:graphic>
        </p:graphicFrame>
        <p:graphicFrame>
          <p:nvGraphicFramePr>
            <p:cNvPr id="228382" name="Object 30"/>
            <p:cNvGraphicFramePr>
              <a:graphicFrameLocks noChangeAspect="1"/>
            </p:cNvGraphicFramePr>
            <p:nvPr/>
          </p:nvGraphicFramePr>
          <p:xfrm>
            <a:off x="6618287" y="5882126"/>
            <a:ext cx="2400697" cy="450082"/>
          </p:xfrm>
          <a:graphic>
            <a:graphicData uri="http://schemas.openxmlformats.org/presentationml/2006/ole">
              <p:oleObj spid="_x0000_s29709" name="Equation" r:id="rId15" imgW="1739880" imgH="330120" progId="">
                <p:embed/>
              </p:oleObj>
            </a:graphicData>
          </a:graphic>
        </p:graphicFrame>
        <p:sp>
          <p:nvSpPr>
            <p:cNvPr id="41" name="Rectangle 40"/>
            <p:cNvSpPr/>
            <p:nvPr/>
          </p:nvSpPr>
          <p:spPr bwMode="auto">
            <a:xfrm>
              <a:off x="5486400" y="5105400"/>
              <a:ext cx="3505200" cy="1219200"/>
            </a:xfrm>
            <a:prstGeom prst="rect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60" name="Left Brace 59"/>
          <p:cNvSpPr/>
          <p:nvPr/>
        </p:nvSpPr>
        <p:spPr bwMode="auto">
          <a:xfrm>
            <a:off x="4419600" y="4274808"/>
            <a:ext cx="914400" cy="1219200"/>
          </a:xfrm>
          <a:prstGeom prst="leftBrace">
            <a:avLst>
              <a:gd name="adj1" fmla="val 0"/>
              <a:gd name="adj2" fmla="val 50000"/>
            </a:avLst>
          </a:prstGeom>
          <a:noFill/>
          <a:ln w="952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34000" y="3657600"/>
            <a:ext cx="1363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BBB59"/>
                </a:solidFill>
                <a:latin typeface="+mn-lt"/>
              </a:rPr>
              <a:t>Adjacency Test</a:t>
            </a:r>
            <a:endParaRPr lang="en-US" sz="1400" dirty="0">
              <a:solidFill>
                <a:srgbClr val="9BBB59"/>
              </a:solidFill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34000" y="5943600"/>
            <a:ext cx="2089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BBB59"/>
                </a:solidFill>
                <a:latin typeface="+mn-lt"/>
              </a:rPr>
              <a:t>Similarity in Appearance</a:t>
            </a:r>
            <a:endParaRPr lang="en-US" sz="1400" dirty="0">
              <a:solidFill>
                <a:srgbClr val="9BBB59"/>
              </a:solidFill>
              <a:latin typeface="+mn-lt"/>
            </a:endParaRPr>
          </a:p>
        </p:txBody>
      </p:sp>
      <p:graphicFrame>
        <p:nvGraphicFramePr>
          <p:cNvPr id="29710" name="Object 14"/>
          <p:cNvGraphicFramePr>
            <a:graphicFrameLocks noChangeAspect="1"/>
          </p:cNvGraphicFramePr>
          <p:nvPr/>
        </p:nvGraphicFramePr>
        <p:xfrm>
          <a:off x="4065588" y="152400"/>
          <a:ext cx="2146300" cy="530225"/>
        </p:xfrm>
        <a:graphic>
          <a:graphicData uri="http://schemas.openxmlformats.org/presentationml/2006/ole">
            <p:oleObj spid="_x0000_s29710" name="Equation" r:id="rId16" imgW="1117440" imgH="279360" progId="">
              <p:embed/>
            </p:oleObj>
          </a:graphicData>
        </a:graphic>
      </p:graphicFrame>
      <p:sp>
        <p:nvSpPr>
          <p:cNvPr id="35" name="Slide Number Placeholder 3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547BC0-3B9A-4215-A5C3-26F2455F53AF}" type="slidenum">
              <a:rPr lang="el-GR" smtClean="0"/>
              <a:pPr>
                <a:defRPr/>
              </a:pPr>
              <a:t>13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Fuzzy Location Prior -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1"/>
            <a:ext cx="8382000" cy="685799"/>
          </a:xfrm>
          <a:solidFill>
            <a:srgbClr val="9BBB59"/>
          </a:solidFill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       is a spatial fuzzy set representing the likelihood that object     is located at pixel    given prior knowledge about the location of the object </a:t>
            </a:r>
          </a:p>
        </p:txBody>
      </p:sp>
      <p:graphicFrame>
        <p:nvGraphicFramePr>
          <p:cNvPr id="227329" name="Object 1"/>
          <p:cNvGraphicFramePr>
            <a:graphicFrameLocks noChangeAspect="1"/>
          </p:cNvGraphicFramePr>
          <p:nvPr/>
        </p:nvGraphicFramePr>
        <p:xfrm>
          <a:off x="3454400" y="152400"/>
          <a:ext cx="2222500" cy="531813"/>
        </p:xfrm>
        <a:graphic>
          <a:graphicData uri="http://schemas.openxmlformats.org/presentationml/2006/ole">
            <p:oleObj spid="_x0000_s27650" name="Equation" r:id="rId3" imgW="1117440" imgH="266400" progId="">
              <p:embed/>
            </p:oleObj>
          </a:graphicData>
        </a:graphic>
      </p:graphicFrame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409575" y="952500"/>
          <a:ext cx="696913" cy="419100"/>
        </p:xfrm>
        <a:graphic>
          <a:graphicData uri="http://schemas.openxmlformats.org/presentationml/2006/ole">
            <p:oleObj spid="_x0000_s27651" name="Equation" r:id="rId4" imgW="444240" imgH="266400" progId="">
              <p:embed/>
            </p:oleObj>
          </a:graphicData>
        </a:graphic>
      </p:graphicFrame>
      <p:graphicFrame>
        <p:nvGraphicFramePr>
          <p:cNvPr id="227332" name="Object 4"/>
          <p:cNvGraphicFramePr>
            <a:graphicFrameLocks noChangeAspect="1"/>
          </p:cNvGraphicFramePr>
          <p:nvPr/>
        </p:nvGraphicFramePr>
        <p:xfrm>
          <a:off x="7086600" y="914400"/>
          <a:ext cx="311150" cy="455613"/>
        </p:xfrm>
        <a:graphic>
          <a:graphicData uri="http://schemas.openxmlformats.org/presentationml/2006/ole">
            <p:oleObj spid="_x0000_s27652" name="Equation" r:id="rId5" imgW="164880" imgH="241200" progId="">
              <p:embed/>
            </p:oleObj>
          </a:graphicData>
        </a:graphic>
      </p:graphicFrame>
      <p:graphicFrame>
        <p:nvGraphicFramePr>
          <p:cNvPr id="227333" name="Object 5"/>
          <p:cNvGraphicFramePr>
            <a:graphicFrameLocks noChangeAspect="1"/>
          </p:cNvGraphicFramePr>
          <p:nvPr/>
        </p:nvGraphicFramePr>
        <p:xfrm>
          <a:off x="990600" y="1295400"/>
          <a:ext cx="180975" cy="336096"/>
        </p:xfrm>
        <a:graphic>
          <a:graphicData uri="http://schemas.openxmlformats.org/presentationml/2006/ole">
            <p:oleObj spid="_x0000_s27653" name="Equation" r:id="rId6" imgW="88560" imgH="164880" progId="">
              <p:embed/>
            </p:oleObj>
          </a:graphicData>
        </a:graphic>
      </p:graphicFrame>
      <p:sp>
        <p:nvSpPr>
          <p:cNvPr id="2273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496599" y="4203192"/>
            <a:ext cx="6150802" cy="1664208"/>
            <a:chOff x="1469198" y="3819876"/>
            <a:chExt cx="6150802" cy="1664208"/>
          </a:xfrm>
        </p:grpSpPr>
        <p:sp>
          <p:nvSpPr>
            <p:cNvPr id="20" name="Right Arrow 19"/>
            <p:cNvSpPr/>
            <p:nvPr/>
          </p:nvSpPr>
          <p:spPr bwMode="auto">
            <a:xfrm>
              <a:off x="3276600" y="4576071"/>
              <a:ext cx="533400" cy="15181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978933" y="3823316"/>
              <a:ext cx="1659860" cy="1657328"/>
              <a:chOff x="3581400" y="3048000"/>
              <a:chExt cx="1988184" cy="1985152"/>
            </a:xfrm>
          </p:grpSpPr>
          <p:pic>
            <p:nvPicPr>
              <p:cNvPr id="30" name="Picture 1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581400" y="3048000"/>
                <a:ext cx="1982364" cy="1982364"/>
              </a:xfrm>
              <a:prstGeom prst="rect">
                <a:avLst/>
              </a:prstGeom>
              <a:noFill/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32" name="Picture 15"/>
              <p:cNvPicPr>
                <a:picLocks noChangeAspect="1" noChangeArrowheads="1"/>
              </p:cNvPicPr>
              <p:nvPr/>
            </p:nvPicPr>
            <p:blipFill>
              <a:blip r:embed="rId8" cstate="print">
                <a:clrChange>
                  <a:clrFrom>
                    <a:srgbClr val="010000"/>
                  </a:clrFrom>
                  <a:clrTo>
                    <a:srgbClr val="010000">
                      <a:alpha val="0"/>
                    </a:srgbClr>
                  </a:clrTo>
                </a:clrChange>
                <a:duotone>
                  <a:prstClr val="black"/>
                  <a:srgbClr val="7030A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p:blipFill>
            <p:spPr bwMode="auto">
              <a:xfrm>
                <a:off x="3581400" y="3048000"/>
                <a:ext cx="1988184" cy="1985152"/>
              </a:xfrm>
              <a:prstGeom prst="rect">
                <a:avLst/>
              </a:prstGeom>
              <a:noFill/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</p:pic>
        </p:grpSp>
        <p:pic>
          <p:nvPicPr>
            <p:cNvPr id="35" name="Picture 1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469198" y="3824479"/>
              <a:ext cx="1655002" cy="165500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</p:pic>
        <p:grpSp>
          <p:nvGrpSpPr>
            <p:cNvPr id="37" name="Group 36"/>
            <p:cNvGrpSpPr/>
            <p:nvPr/>
          </p:nvGrpSpPr>
          <p:grpSpPr>
            <a:xfrm>
              <a:off x="5953254" y="3819876"/>
              <a:ext cx="1666746" cy="1664208"/>
              <a:chOff x="2552700" y="762000"/>
              <a:chExt cx="1996431" cy="1993392"/>
            </a:xfrm>
          </p:grpSpPr>
          <p:pic>
            <p:nvPicPr>
              <p:cNvPr id="38" name="Picture 5" descr="Z:\CARDIA\Presentations\Fuzzy Cuts\paper_images\imInput.png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2552700" y="762000"/>
                <a:ext cx="1984248" cy="1984248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</p:pic>
          <p:pic>
            <p:nvPicPr>
              <p:cNvPr id="39" name="Picture 6" descr="Z:\CARDIA\Presentations\Fuzzy Cuts\paper_images\leftLungMask.png"/>
              <p:cNvPicPr>
                <a:picLocks noChangeAspect="1" noChangeArrowheads="1"/>
              </p:cNvPicPr>
              <p:nvPr/>
            </p:nvPicPr>
            <p:blipFill>
              <a:blip r:embed="rId10">
                <a:clrChange>
                  <a:clrFrom>
                    <a:srgbClr val="010000"/>
                  </a:clrFrom>
                  <a:clrTo>
                    <a:srgbClr val="010000">
                      <a:alpha val="0"/>
                    </a:srgbClr>
                  </a:clrTo>
                </a:clrChange>
                <a:duotone>
                  <a:prstClr val="black"/>
                  <a:srgbClr val="7030A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p:blipFill>
            <p:spPr bwMode="auto">
              <a:xfrm>
                <a:off x="2552700" y="762000"/>
                <a:ext cx="1984248" cy="1984248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</p:pic>
          <p:grpSp>
            <p:nvGrpSpPr>
              <p:cNvPr id="40" name="Group 23"/>
              <p:cNvGrpSpPr/>
              <p:nvPr/>
            </p:nvGrpSpPr>
            <p:grpSpPr>
              <a:xfrm>
                <a:off x="2552700" y="762000"/>
                <a:ext cx="1996431" cy="1993392"/>
                <a:chOff x="2552700" y="762000"/>
                <a:chExt cx="1996431" cy="1993392"/>
              </a:xfrm>
            </p:grpSpPr>
            <p:pic>
              <p:nvPicPr>
                <p:cNvPr id="41" name="Picture 7" descr="Z:\CARDIA\Presentations\Fuzzy Cuts\paper_images\rightLungMask.png"/>
                <p:cNvPicPr>
                  <a:picLocks noChangeAspect="1" noChangeArrowheads="1"/>
                </p:cNvPicPr>
                <p:nvPr/>
              </p:nvPicPr>
              <p:blipFill>
                <a:blip r:embed="rId11">
                  <a:clrChange>
                    <a:clrFrom>
                      <a:srgbClr val="010000"/>
                    </a:clrFrom>
                    <a:clrTo>
                      <a:srgbClr val="010000">
                        <a:alpha val="0"/>
                      </a:srgbClr>
                    </a:clrTo>
                  </a:clrChange>
                  <a:duotone>
                    <a:prstClr val="black"/>
                    <a:srgbClr val="7030A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2552700" y="762000"/>
                  <a:ext cx="1996431" cy="1993392"/>
                </a:xfrm>
                <a:prstGeom prst="rect">
                  <a:avLst/>
                </a:prstGeom>
                <a:noFill/>
                <a:ln>
                  <a:solidFill>
                    <a:schemeClr val="bg2"/>
                  </a:solidFill>
                </a:ln>
              </p:spPr>
            </p:pic>
            <p:sp>
              <p:nvSpPr>
                <p:cNvPr id="42" name="Right Arrow 41"/>
                <p:cNvSpPr/>
                <p:nvPr/>
              </p:nvSpPr>
              <p:spPr bwMode="auto">
                <a:xfrm rot="10800000">
                  <a:off x="3657600" y="1600200"/>
                  <a:ext cx="381000" cy="152400"/>
                </a:xfrm>
                <a:prstGeom prst="rightArrow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43" name="Right Arrow 42"/>
                <p:cNvSpPr/>
                <p:nvPr/>
              </p:nvSpPr>
              <p:spPr bwMode="auto">
                <a:xfrm>
                  <a:off x="2895600" y="1600200"/>
                  <a:ext cx="381000" cy="152400"/>
                </a:xfrm>
                <a:prstGeom prst="rightArrow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</p:grpSp>
      </p:grp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0" y="1917192"/>
            <a:ext cx="9144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organ’s location is specified in terms of its spatial relationship with neighboring organs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example, anatomically the heart is located: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rPr>
              <a:t>“inside” the thoracic cavity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rPr>
              <a:t>“between” the lungs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547BC0-3B9A-4215-A5C3-26F2455F53AF}" type="slidenum">
              <a:rPr lang="el-GR" smtClean="0"/>
              <a:pPr>
                <a:defRPr/>
              </a:pPr>
              <a:t>14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Fuzzy Location Prior -                     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54037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800" dirty="0" smtClean="0"/>
              <a:t>In such a scenario, we model          as a </a:t>
            </a:r>
            <a:r>
              <a:rPr lang="en-US" sz="1800" dirty="0" smtClean="0">
                <a:solidFill>
                  <a:srgbClr val="92D050"/>
                </a:solidFill>
              </a:rPr>
              <a:t>fuzzy conjunction</a:t>
            </a:r>
            <a:r>
              <a:rPr lang="en-US" sz="1800" dirty="0" smtClean="0"/>
              <a:t> of its spatial relationship with each of the neighboring organs as shown below:</a:t>
            </a:r>
          </a:p>
          <a:p>
            <a:pPr>
              <a:spcAft>
                <a:spcPts val="600"/>
              </a:spcAft>
            </a:pPr>
            <a:endParaRPr lang="en-US" sz="1800" dirty="0" smtClean="0"/>
          </a:p>
          <a:p>
            <a:pPr>
              <a:spcAft>
                <a:spcPts val="600"/>
              </a:spcAft>
            </a:pPr>
            <a:endParaRPr lang="en-US" sz="800" dirty="0" smtClean="0"/>
          </a:p>
          <a:p>
            <a:pPr>
              <a:spcAft>
                <a:spcPts val="600"/>
              </a:spcAft>
            </a:pPr>
            <a:endParaRPr lang="en-US" sz="1800" dirty="0" smtClean="0"/>
          </a:p>
          <a:p>
            <a:pPr>
              <a:spcAft>
                <a:spcPts val="600"/>
              </a:spcAft>
            </a:pPr>
            <a:endParaRPr lang="en-US" sz="1800" dirty="0" smtClean="0"/>
          </a:p>
          <a:p>
            <a:pPr>
              <a:spcAft>
                <a:spcPts val="600"/>
              </a:spcAft>
            </a:pPr>
            <a:endParaRPr lang="en-US" sz="1800" dirty="0" smtClean="0"/>
          </a:p>
          <a:p>
            <a:pPr>
              <a:spcAft>
                <a:spcPts val="600"/>
              </a:spcAft>
            </a:pPr>
            <a:endParaRPr lang="en-US" sz="1800" dirty="0" smtClean="0"/>
          </a:p>
          <a:p>
            <a:pPr>
              <a:spcAft>
                <a:spcPts val="600"/>
              </a:spcAft>
            </a:pPr>
            <a:endParaRPr lang="en-US" sz="1800" dirty="0" smtClean="0"/>
          </a:p>
          <a:p>
            <a:pPr>
              <a:spcAft>
                <a:spcPts val="600"/>
              </a:spcAft>
            </a:pPr>
            <a:endParaRPr lang="en-US" sz="1800" dirty="0" smtClean="0"/>
          </a:p>
          <a:p>
            <a:pPr>
              <a:spcAft>
                <a:spcPts val="600"/>
              </a:spcAft>
            </a:pPr>
            <a:endParaRPr lang="en-US" sz="1800" dirty="0" smtClean="0"/>
          </a:p>
          <a:p>
            <a:pPr>
              <a:spcAft>
                <a:spcPts val="600"/>
              </a:spcAft>
            </a:pPr>
            <a:r>
              <a:rPr lang="en-US" sz="1800" dirty="0" smtClean="0"/>
              <a:t>A variety of ways to model fuzzy spatial relationships such as “inside”, “outside”, “left of”, “right of” etc. are available in literature (see Bloch </a:t>
            </a:r>
            <a:r>
              <a:rPr lang="en-US" sz="1800" i="1" dirty="0" smtClean="0"/>
              <a:t>et. al.</a:t>
            </a:r>
            <a:r>
              <a:rPr lang="en-US" sz="1800" dirty="0" smtClean="0"/>
              <a:t> )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If segmentation of neighboring objects is not available, we can define          using a probabilistic atlas obtained after performing atlas registration</a:t>
            </a:r>
            <a:endParaRPr lang="en-US" sz="1800" dirty="0"/>
          </a:p>
        </p:txBody>
      </p:sp>
      <p:graphicFrame>
        <p:nvGraphicFramePr>
          <p:cNvPr id="227336" name="Object 8"/>
          <p:cNvGraphicFramePr>
            <a:graphicFrameLocks noChangeAspect="1"/>
          </p:cNvGraphicFramePr>
          <p:nvPr/>
        </p:nvGraphicFramePr>
        <p:xfrm>
          <a:off x="3381375" y="800100"/>
          <a:ext cx="696913" cy="419100"/>
        </p:xfrm>
        <a:graphic>
          <a:graphicData uri="http://schemas.openxmlformats.org/presentationml/2006/ole">
            <p:oleObj spid="_x0000_s31750" name="Equation" r:id="rId3" imgW="444240" imgH="266400" progId="">
              <p:embed/>
            </p:oleObj>
          </a:graphicData>
        </a:graphic>
      </p:graphicFrame>
      <p:sp>
        <p:nvSpPr>
          <p:cNvPr id="2273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7337" name="Object 9"/>
          <p:cNvGraphicFramePr>
            <a:graphicFrameLocks noChangeAspect="1"/>
          </p:cNvGraphicFramePr>
          <p:nvPr/>
        </p:nvGraphicFramePr>
        <p:xfrm>
          <a:off x="1949450" y="2184400"/>
          <a:ext cx="5246688" cy="712788"/>
        </p:xfrm>
        <a:graphic>
          <a:graphicData uri="http://schemas.openxmlformats.org/presentationml/2006/ole">
            <p:oleObj spid="_x0000_s31751" name="Equation" r:id="rId4" imgW="2425680" imgH="330120" progId="">
              <p:embed/>
            </p:oleObj>
          </a:graphicData>
        </a:graphic>
      </p:graphicFrame>
      <p:sp>
        <p:nvSpPr>
          <p:cNvPr id="25" name="Oval 24"/>
          <p:cNvSpPr/>
          <p:nvPr/>
        </p:nvSpPr>
        <p:spPr bwMode="auto">
          <a:xfrm>
            <a:off x="3733800" y="1981200"/>
            <a:ext cx="990600" cy="10668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4419600" y="2667000"/>
            <a:ext cx="91440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25" idx="7"/>
          </p:cNvCxnSpPr>
          <p:nvPr/>
        </p:nvCxnSpPr>
        <p:spPr bwMode="auto">
          <a:xfrm rot="5400000" flipH="1" flipV="1">
            <a:off x="4726152" y="1758179"/>
            <a:ext cx="232429" cy="5260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029200" y="1673423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BBB59"/>
                </a:solidFill>
                <a:latin typeface="+mn-lt"/>
              </a:rPr>
              <a:t>Spatial relationship with neighboring object K</a:t>
            </a:r>
            <a:endParaRPr lang="en-US" sz="1400" dirty="0">
              <a:solidFill>
                <a:srgbClr val="9BBB59"/>
              </a:solidFill>
              <a:latin typeface="+mn-lt"/>
            </a:endParaRP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7496175" y="5600700"/>
          <a:ext cx="696913" cy="419100"/>
        </p:xfrm>
        <a:graphic>
          <a:graphicData uri="http://schemas.openxmlformats.org/presentationml/2006/ole">
            <p:oleObj spid="_x0000_s31753" name="Equation" r:id="rId5" imgW="444240" imgH="266400" progId="">
              <p:embed/>
            </p:oleObj>
          </a:graphicData>
        </a:graphic>
      </p:graphicFrame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3454400" y="152400"/>
          <a:ext cx="2222500" cy="531813"/>
        </p:xfrm>
        <a:graphic>
          <a:graphicData uri="http://schemas.openxmlformats.org/presentationml/2006/ole">
            <p:oleObj spid="_x0000_s31754" name="Equation" r:id="rId6" imgW="1117440" imgH="266400" progId="">
              <p:embed/>
            </p:oleObj>
          </a:graphicData>
        </a:graphic>
      </p:graphicFrame>
      <p:sp>
        <p:nvSpPr>
          <p:cNvPr id="20" name="Slide Number Placeholder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547BC0-3B9A-4215-A5C3-26F2455F53AF}" type="slidenum">
              <a:rPr lang="el-GR" smtClean="0"/>
              <a:pPr>
                <a:defRPr/>
              </a:pPr>
              <a:t>15</a:t>
            </a:fld>
            <a:endParaRPr lang="el-GR"/>
          </a:p>
        </p:txBody>
      </p:sp>
      <p:grpSp>
        <p:nvGrpSpPr>
          <p:cNvPr id="28" name="Group 27"/>
          <p:cNvGrpSpPr/>
          <p:nvPr/>
        </p:nvGrpSpPr>
        <p:grpSpPr>
          <a:xfrm>
            <a:off x="1324878" y="3505200"/>
            <a:ext cx="6494245" cy="1066800"/>
            <a:chOff x="1963955" y="3505200"/>
            <a:chExt cx="6494245" cy="1066800"/>
          </a:xfrm>
        </p:grpSpPr>
        <p:grpSp>
          <p:nvGrpSpPr>
            <p:cNvPr id="18" name="Group 17"/>
            <p:cNvGrpSpPr/>
            <p:nvPr/>
          </p:nvGrpSpPr>
          <p:grpSpPr>
            <a:xfrm>
              <a:off x="1963955" y="3505200"/>
              <a:ext cx="5216090" cy="1065636"/>
              <a:chOff x="5256636" y="2514018"/>
              <a:chExt cx="3735546" cy="763164"/>
            </a:xfrm>
          </p:grpSpPr>
          <p:pic>
            <p:nvPicPr>
              <p:cNvPr id="19" name="Picture 12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6399636" y="2514018"/>
                <a:ext cx="763164" cy="763164"/>
              </a:xfrm>
              <a:prstGeom prst="rect">
                <a:avLst/>
              </a:prstGeom>
              <a:noFill/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21" name="Picture 13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7315200" y="2514018"/>
                <a:ext cx="763164" cy="763164"/>
              </a:xfrm>
              <a:prstGeom prst="rect">
                <a:avLst/>
              </a:prstGeom>
              <a:noFill/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22" name="Picture 15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8229018" y="2514600"/>
                <a:ext cx="763164" cy="762000"/>
              </a:xfrm>
              <a:prstGeom prst="rect">
                <a:avLst/>
              </a:prstGeom>
              <a:noFill/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23" name="Picture 16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5256636" y="2514018"/>
                <a:ext cx="763164" cy="763164"/>
              </a:xfrm>
              <a:prstGeom prst="rect">
                <a:avLst/>
              </a:prstGeom>
              <a:noFill/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24" name="Right Arrow 23"/>
              <p:cNvSpPr/>
              <p:nvPr/>
            </p:nvSpPr>
            <p:spPr bwMode="auto">
              <a:xfrm>
                <a:off x="6096000" y="2819400"/>
                <a:ext cx="228600" cy="152400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7391400" y="3505200"/>
              <a:ext cx="1066800" cy="106680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0" y="20574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7338" lvl="1" eaLnBrk="0" hangingPunct="0">
              <a:spcBef>
                <a:spcPct val="20000"/>
              </a:spcBef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define                  based on a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Generalized Potts Interaction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model</a:t>
            </a:r>
            <a:r>
              <a:rPr kumimoji="0" 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 shown below: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Definition of Second-order clique potential -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990599"/>
          </a:xfrm>
          <a:solidFill>
            <a:srgbClr val="9BBB59"/>
          </a:solidFill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               measures the cost of jointly assigning a label     to pixel    and a label    to its neighboring pixel         given any prior knowledge about the data D</a:t>
            </a:r>
          </a:p>
        </p:txBody>
      </p:sp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8897" name="Object 1"/>
          <p:cNvGraphicFramePr>
            <a:graphicFrameLocks noChangeAspect="1"/>
          </p:cNvGraphicFramePr>
          <p:nvPr/>
        </p:nvGraphicFramePr>
        <p:xfrm>
          <a:off x="7010400" y="228600"/>
          <a:ext cx="1813544" cy="533398"/>
        </p:xfrm>
        <a:graphic>
          <a:graphicData uri="http://schemas.openxmlformats.org/presentationml/2006/ole">
            <p:oleObj spid="_x0000_s24578" name="Equation" r:id="rId3" imgW="812520" imgH="241200" progId="">
              <p:embed/>
            </p:oleObj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365125" y="990599"/>
          <a:ext cx="1235075" cy="365125"/>
        </p:xfrm>
        <a:graphic>
          <a:graphicData uri="http://schemas.openxmlformats.org/presentationml/2006/ole">
            <p:oleObj spid="_x0000_s24579" name="Equation" r:id="rId4" imgW="812520" imgH="241200" progId="">
              <p:embed/>
            </p:oleObj>
          </a:graphicData>
        </a:graphic>
      </p:graphicFrame>
      <p:graphicFrame>
        <p:nvGraphicFramePr>
          <p:cNvPr id="208899" name="Object 3"/>
          <p:cNvGraphicFramePr>
            <a:graphicFrameLocks noChangeAspect="1"/>
          </p:cNvGraphicFramePr>
          <p:nvPr/>
        </p:nvGraphicFramePr>
        <p:xfrm>
          <a:off x="6781800" y="952499"/>
          <a:ext cx="228600" cy="342900"/>
        </p:xfrm>
        <a:graphic>
          <a:graphicData uri="http://schemas.openxmlformats.org/presentationml/2006/ole">
            <p:oleObj spid="_x0000_s24580" name="Equation" r:id="rId5" imgW="152280" imgH="228600" progId="">
              <p:embed/>
            </p:oleObj>
          </a:graphicData>
        </a:graphic>
      </p:graphicFrame>
      <p:graphicFrame>
        <p:nvGraphicFramePr>
          <p:cNvPr id="208900" name="Object 4"/>
          <p:cNvGraphicFramePr>
            <a:graphicFrameLocks noChangeAspect="1"/>
          </p:cNvGraphicFramePr>
          <p:nvPr/>
        </p:nvGraphicFramePr>
        <p:xfrm>
          <a:off x="8020050" y="952499"/>
          <a:ext cx="133350" cy="342900"/>
        </p:xfrm>
        <a:graphic>
          <a:graphicData uri="http://schemas.openxmlformats.org/presentationml/2006/ole">
            <p:oleObj spid="_x0000_s24581" name="Equation" r:id="rId6" imgW="88560" imgH="164880" progId="">
              <p:embed/>
            </p:oleObj>
          </a:graphicData>
        </a:graphic>
      </p:graphicFrame>
      <p:graphicFrame>
        <p:nvGraphicFramePr>
          <p:cNvPr id="208905" name="Object 9"/>
          <p:cNvGraphicFramePr>
            <a:graphicFrameLocks noChangeAspect="1"/>
          </p:cNvGraphicFramePr>
          <p:nvPr/>
        </p:nvGraphicFramePr>
        <p:xfrm>
          <a:off x="1143000" y="1238249"/>
          <a:ext cx="266700" cy="361950"/>
        </p:xfrm>
        <a:graphic>
          <a:graphicData uri="http://schemas.openxmlformats.org/presentationml/2006/ole">
            <p:oleObj spid="_x0000_s24582" name="Equation" r:id="rId7" imgW="177480" imgH="241200" progId="">
              <p:embed/>
            </p:oleObj>
          </a:graphicData>
        </a:graphic>
      </p:graphicFrame>
      <p:sp>
        <p:nvSpPr>
          <p:cNvPr id="20890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8908" name="Object 12"/>
          <p:cNvGraphicFramePr>
            <a:graphicFrameLocks noChangeAspect="1"/>
          </p:cNvGraphicFramePr>
          <p:nvPr/>
        </p:nvGraphicFramePr>
        <p:xfrm>
          <a:off x="4038600" y="1250949"/>
          <a:ext cx="639763" cy="349250"/>
        </p:xfrm>
        <a:graphic>
          <a:graphicData uri="http://schemas.openxmlformats.org/presentationml/2006/ole">
            <p:oleObj spid="_x0000_s24583" name="Equation" r:id="rId8" imgW="419040" imgH="228600" progId="">
              <p:embed/>
            </p:oleObj>
          </a:graphicData>
        </a:graphic>
      </p:graphicFrame>
      <p:graphicFrame>
        <p:nvGraphicFramePr>
          <p:cNvPr id="208911" name="Object 15"/>
          <p:cNvGraphicFramePr>
            <a:graphicFrameLocks noChangeAspect="1"/>
          </p:cNvGraphicFramePr>
          <p:nvPr/>
        </p:nvGraphicFramePr>
        <p:xfrm>
          <a:off x="1600200" y="2133600"/>
          <a:ext cx="1233487" cy="365125"/>
        </p:xfrm>
        <a:graphic>
          <a:graphicData uri="http://schemas.openxmlformats.org/presentationml/2006/ole">
            <p:oleObj spid="_x0000_s24584" name="Equation" r:id="rId9" imgW="812520" imgH="241200" progId="">
              <p:embed/>
            </p:oleObj>
          </a:graphicData>
        </a:graphic>
      </p:graphicFrame>
      <p:sp>
        <p:nvSpPr>
          <p:cNvPr id="20891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891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891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891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8924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62000" y="2819401"/>
            <a:ext cx="8229600" cy="2819400"/>
            <a:chOff x="762000" y="2743200"/>
            <a:chExt cx="8229600" cy="2819400"/>
          </a:xfrm>
        </p:grpSpPr>
        <p:graphicFrame>
          <p:nvGraphicFramePr>
            <p:cNvPr id="208912" name="Object 16"/>
            <p:cNvGraphicFramePr>
              <a:graphicFrameLocks noChangeAspect="1"/>
            </p:cNvGraphicFramePr>
            <p:nvPr/>
          </p:nvGraphicFramePr>
          <p:xfrm>
            <a:off x="914400" y="2743200"/>
            <a:ext cx="4667900" cy="485776"/>
          </p:xfrm>
          <a:graphic>
            <a:graphicData uri="http://schemas.openxmlformats.org/presentationml/2006/ole">
              <p:oleObj spid="_x0000_s24585" name="Equation" r:id="rId10" imgW="2654280" imgH="279360" progId="">
                <p:embed/>
              </p:oleObj>
            </a:graphicData>
          </a:graphic>
        </p:graphicFrame>
        <p:graphicFrame>
          <p:nvGraphicFramePr>
            <p:cNvPr id="208914" name="Object 18"/>
            <p:cNvGraphicFramePr>
              <a:graphicFrameLocks noChangeAspect="1"/>
            </p:cNvGraphicFramePr>
            <p:nvPr/>
          </p:nvGraphicFramePr>
          <p:xfrm>
            <a:off x="2331250" y="3276600"/>
            <a:ext cx="3002750" cy="841376"/>
          </p:xfrm>
          <a:graphic>
            <a:graphicData uri="http://schemas.openxmlformats.org/presentationml/2006/ole">
              <p:oleObj spid="_x0000_s24586" name="Equation" r:id="rId11" imgW="1638000" imgH="457200" progId="">
                <p:embed/>
              </p:oleObj>
            </a:graphicData>
          </a:graphic>
        </p:graphicFrame>
        <p:graphicFrame>
          <p:nvGraphicFramePr>
            <p:cNvPr id="208916" name="Object 20"/>
            <p:cNvGraphicFramePr>
              <a:graphicFrameLocks noChangeAspect="1"/>
            </p:cNvGraphicFramePr>
            <p:nvPr/>
          </p:nvGraphicFramePr>
          <p:xfrm>
            <a:off x="838200" y="4267200"/>
            <a:ext cx="4747366" cy="488950"/>
          </p:xfrm>
          <a:graphic>
            <a:graphicData uri="http://schemas.openxmlformats.org/presentationml/2006/ole">
              <p:oleObj spid="_x0000_s24587" name="Equation" r:id="rId12" imgW="2654280" imgH="279360" progId="">
                <p:embed/>
              </p:oleObj>
            </a:graphicData>
          </a:graphic>
        </p:graphicFrame>
        <p:grpSp>
          <p:nvGrpSpPr>
            <p:cNvPr id="27" name="Group 26"/>
            <p:cNvGrpSpPr/>
            <p:nvPr/>
          </p:nvGrpSpPr>
          <p:grpSpPr>
            <a:xfrm>
              <a:off x="762000" y="4832350"/>
              <a:ext cx="8229600" cy="730250"/>
              <a:chOff x="838200" y="5638800"/>
              <a:chExt cx="8229600" cy="730250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838200" y="5638800"/>
                <a:ext cx="8229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sz="2000" dirty="0" smtClean="0">
                    <a:solidFill>
                      <a:srgbClr val="FFFFFF"/>
                    </a:solidFill>
                    <a:latin typeface="+mn-lt"/>
                  </a:rPr>
                  <a:t>where     and     are feature vectors of pixels   and    respectively</a:t>
                </a:r>
              </a:p>
              <a:p>
                <a:pPr>
                  <a:buNone/>
                </a:pPr>
                <a:r>
                  <a:rPr lang="en-US" sz="2000" dirty="0" smtClean="0">
                    <a:solidFill>
                      <a:srgbClr val="FFFFFF"/>
                    </a:solidFill>
                    <a:latin typeface="+mn-lt"/>
                  </a:rPr>
                  <a:t>              is the covariance matrix  </a:t>
                </a:r>
                <a:endParaRPr lang="en-US" sz="2000" dirty="0">
                  <a:solidFill>
                    <a:srgbClr val="FFFFFF"/>
                  </a:solidFill>
                  <a:latin typeface="+mn-lt"/>
                </a:endParaRPr>
              </a:p>
            </p:txBody>
          </p:sp>
          <p:graphicFrame>
            <p:nvGraphicFramePr>
              <p:cNvPr id="208918" name="Object 22"/>
              <p:cNvGraphicFramePr>
                <a:graphicFrameLocks noChangeAspect="1"/>
              </p:cNvGraphicFramePr>
              <p:nvPr/>
            </p:nvGraphicFramePr>
            <p:xfrm>
              <a:off x="1676400" y="5708650"/>
              <a:ext cx="292100" cy="349250"/>
            </p:xfrm>
            <a:graphic>
              <a:graphicData uri="http://schemas.openxmlformats.org/presentationml/2006/ole">
                <p:oleObj spid="_x0000_s24588" name="Equation" r:id="rId13" imgW="190440" imgH="228600" progId="">
                  <p:embed/>
                </p:oleObj>
              </a:graphicData>
            </a:graphic>
          </p:graphicFrame>
          <p:graphicFrame>
            <p:nvGraphicFramePr>
              <p:cNvPr id="208920" name="Object 24"/>
              <p:cNvGraphicFramePr>
                <a:graphicFrameLocks noChangeAspect="1"/>
              </p:cNvGraphicFramePr>
              <p:nvPr/>
            </p:nvGraphicFramePr>
            <p:xfrm>
              <a:off x="2505075" y="5699125"/>
              <a:ext cx="311150" cy="368300"/>
            </p:xfrm>
            <a:graphic>
              <a:graphicData uri="http://schemas.openxmlformats.org/presentationml/2006/ole">
                <p:oleObj spid="_x0000_s24589" name="Equation" r:id="rId14" imgW="203040" imgH="241200" progId="">
                  <p:embed/>
                </p:oleObj>
              </a:graphicData>
            </a:graphic>
          </p:graphicFrame>
          <p:graphicFrame>
            <p:nvGraphicFramePr>
              <p:cNvPr id="208921" name="Object 25"/>
              <p:cNvGraphicFramePr>
                <a:graphicFrameLocks noChangeAspect="1"/>
              </p:cNvGraphicFramePr>
              <p:nvPr/>
            </p:nvGraphicFramePr>
            <p:xfrm>
              <a:off x="6019800" y="5649912"/>
              <a:ext cx="133350" cy="342900"/>
            </p:xfrm>
            <a:graphic>
              <a:graphicData uri="http://schemas.openxmlformats.org/presentationml/2006/ole">
                <p:oleObj spid="_x0000_s24590" name="Equation" r:id="rId15" imgW="88560" imgH="164880" progId="">
                  <p:embed/>
                </p:oleObj>
              </a:graphicData>
            </a:graphic>
          </p:graphicFrame>
          <p:graphicFrame>
            <p:nvGraphicFramePr>
              <p:cNvPr id="208922" name="Object 26"/>
              <p:cNvGraphicFramePr>
                <a:graphicFrameLocks noChangeAspect="1"/>
              </p:cNvGraphicFramePr>
              <p:nvPr/>
            </p:nvGraphicFramePr>
            <p:xfrm>
              <a:off x="6677025" y="5672328"/>
              <a:ext cx="167456" cy="347472"/>
            </p:xfrm>
            <a:graphic>
              <a:graphicData uri="http://schemas.openxmlformats.org/presentationml/2006/ole">
                <p:oleObj spid="_x0000_s24591" name="Equation" r:id="rId16" imgW="126720" imgH="190440" progId="">
                  <p:embed/>
                </p:oleObj>
              </a:graphicData>
            </a:graphic>
          </p:graphicFrame>
          <p:graphicFrame>
            <p:nvGraphicFramePr>
              <p:cNvPr id="208923" name="Object 27"/>
              <p:cNvGraphicFramePr>
                <a:graphicFrameLocks noChangeAspect="1"/>
              </p:cNvGraphicFramePr>
              <p:nvPr/>
            </p:nvGraphicFramePr>
            <p:xfrm>
              <a:off x="1676400" y="6019800"/>
              <a:ext cx="292100" cy="349250"/>
            </p:xfrm>
            <a:graphic>
              <a:graphicData uri="http://schemas.openxmlformats.org/presentationml/2006/ole">
                <p:oleObj spid="_x0000_s24592" name="Equation" r:id="rId17" imgW="190440" imgH="228600" progId="">
                  <p:embed/>
                </p:oleObj>
              </a:graphicData>
            </a:graphic>
          </p:graphicFrame>
        </p:grpSp>
      </p:grpSp>
      <p:sp>
        <p:nvSpPr>
          <p:cNvPr id="31" name="Slide Number Placeholder 3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547BC0-3B9A-4215-A5C3-26F2455F53AF}" type="slidenum">
              <a:rPr lang="el-GR" smtClean="0"/>
              <a:pPr>
                <a:defRPr/>
              </a:pPr>
              <a:t>16</a:t>
            </a:fld>
            <a:endParaRPr lang="el-GR"/>
          </a:p>
        </p:txBody>
      </p:sp>
      <p:sp>
        <p:nvSpPr>
          <p:cNvPr id="32" name="Rectangle 31"/>
          <p:cNvSpPr/>
          <p:nvPr/>
        </p:nvSpPr>
        <p:spPr>
          <a:xfrm>
            <a:off x="228600" y="5867400"/>
            <a:ext cx="868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baseline="30000" dirty="0" smtClean="0">
                <a:solidFill>
                  <a:srgbClr val="FFFFFF"/>
                </a:solidFill>
              </a:rPr>
              <a:t>*</a:t>
            </a:r>
            <a:r>
              <a:rPr lang="en-US" sz="1200" dirty="0" smtClean="0">
                <a:solidFill>
                  <a:srgbClr val="FFFFFF"/>
                </a:solidFill>
                <a:latin typeface="+mj-lt"/>
              </a:rPr>
              <a:t> Y. Boykov and G. </a:t>
            </a:r>
            <a:r>
              <a:rPr lang="en-US" sz="1200" dirty="0" err="1" smtClean="0">
                <a:solidFill>
                  <a:srgbClr val="FFFFFF"/>
                </a:solidFill>
                <a:latin typeface="+mj-lt"/>
              </a:rPr>
              <a:t>Funka</a:t>
            </a:r>
            <a:r>
              <a:rPr lang="en-US" sz="1200" dirty="0" smtClean="0">
                <a:solidFill>
                  <a:srgbClr val="FFFFFF"/>
                </a:solidFill>
                <a:latin typeface="+mj-lt"/>
              </a:rPr>
              <a:t>-Lea. Graph cuts and efficient N-D image segmentation. International Journal of Computer Vision,  70(2):109–131, 2006.</a:t>
            </a:r>
            <a:endParaRPr lang="en-US" sz="1200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Minimizing Gibbs Energy using Graph-Cuts</a:t>
            </a:r>
            <a:endParaRPr lang="en-US" sz="3200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0" y="3657601"/>
            <a:ext cx="9144000" cy="1905000"/>
          </a:xfrm>
        </p:spPr>
        <p:txBody>
          <a:bodyPr/>
          <a:lstStyle/>
          <a:p>
            <a:r>
              <a:rPr lang="en-US" sz="2000" dirty="0" smtClean="0"/>
              <a:t>Minimizing             is equivalent to find the </a:t>
            </a:r>
            <a:r>
              <a:rPr lang="en-US" sz="2000" dirty="0" smtClean="0">
                <a:solidFill>
                  <a:srgbClr val="92D050"/>
                </a:solidFill>
              </a:rPr>
              <a:t>minimum cost multi-way cut</a:t>
            </a:r>
            <a:r>
              <a:rPr lang="en-US" sz="2000" dirty="0" smtClean="0"/>
              <a:t> on the above graph</a:t>
            </a:r>
          </a:p>
          <a:p>
            <a:r>
              <a:rPr lang="en-US" sz="2000" dirty="0" smtClean="0"/>
              <a:t>For L = {0,1}, a global minimum can be obtained in polynomial time by solving the s-t minimum cut problem</a:t>
            </a:r>
          </a:p>
          <a:p>
            <a:r>
              <a:rPr lang="en-US" sz="2000" dirty="0" smtClean="0"/>
              <a:t>For |L| &gt; 2, the optimal multi-way cut problem is NP-Hard</a:t>
            </a:r>
          </a:p>
        </p:txBody>
      </p:sp>
      <p:grpSp>
        <p:nvGrpSpPr>
          <p:cNvPr id="3" name="Group 9"/>
          <p:cNvGrpSpPr/>
          <p:nvPr/>
        </p:nvGrpSpPr>
        <p:grpSpPr>
          <a:xfrm>
            <a:off x="609600" y="1143000"/>
            <a:ext cx="3930650" cy="2352399"/>
            <a:chOff x="609600" y="1143000"/>
            <a:chExt cx="3930650" cy="2352399"/>
          </a:xfrm>
        </p:grpSpPr>
        <p:pic>
          <p:nvPicPr>
            <p:cNvPr id="4" name="Picture 13" descr="E:\Vision\Talk1\Figures\mterm3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07866" y="1143000"/>
              <a:ext cx="3832384" cy="326665"/>
            </a:xfrm>
            <a:prstGeom prst="rect">
              <a:avLst/>
            </a:prstGeom>
            <a:noFill/>
          </p:spPr>
        </p:pic>
        <p:pic>
          <p:nvPicPr>
            <p:cNvPr id="5" name="Picture 14" descr="E:\Vision\Talk1\Figures\mterm2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427526" y="2839753"/>
              <a:ext cx="448340" cy="355208"/>
            </a:xfrm>
            <a:prstGeom prst="rect">
              <a:avLst/>
            </a:prstGeom>
            <a:noFill/>
          </p:spPr>
        </p:pic>
        <p:pic>
          <p:nvPicPr>
            <p:cNvPr id="6" name="Picture 15" descr="E:\Vision\Talk1\Figures\mterm4.gif"/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1837928" y="2383057"/>
              <a:ext cx="435033" cy="507440"/>
            </a:xfrm>
            <a:prstGeom prst="rect">
              <a:avLst/>
            </a:prstGeom>
            <a:noFill/>
          </p:spPr>
        </p:pic>
        <p:pic>
          <p:nvPicPr>
            <p:cNvPr id="7" name="Picture 16" descr="E:\Vision\Talk1\Figures\mterm1.gi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676400" y="2286000"/>
              <a:ext cx="1867059" cy="1209399"/>
            </a:xfrm>
            <a:prstGeom prst="rect">
              <a:avLst/>
            </a:prstGeom>
            <a:noFill/>
          </p:spPr>
        </p:pic>
        <p:pic>
          <p:nvPicPr>
            <p:cNvPr id="8" name="Picture 17" descr="E:\Vision\Talk1\Figures\mterm5.gif"/>
            <p:cNvPicPr>
              <a:picLocks noChangeAspect="1" noChangeArrowheads="1"/>
            </p:cNvPicPr>
            <p:nvPr/>
          </p:nvPicPr>
          <p:blipFill>
            <a:blip r:embed="rId7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609600" y="1219200"/>
              <a:ext cx="3783251" cy="2174593"/>
            </a:xfrm>
            <a:prstGeom prst="rect">
              <a:avLst/>
            </a:prstGeom>
            <a:noFill/>
          </p:spPr>
        </p:pic>
      </p:grpSp>
      <p:graphicFrame>
        <p:nvGraphicFramePr>
          <p:cNvPr id="232454" name="Object 6"/>
          <p:cNvGraphicFramePr>
            <a:graphicFrameLocks noChangeAspect="1"/>
          </p:cNvGraphicFramePr>
          <p:nvPr/>
        </p:nvGraphicFramePr>
        <p:xfrm>
          <a:off x="0" y="0"/>
          <a:ext cx="323850" cy="209550"/>
        </p:xfrm>
        <a:graphic>
          <a:graphicData uri="http://schemas.openxmlformats.org/presentationml/2006/ole">
            <p:oleObj spid="_x0000_s25602" name="Equation" r:id="rId8" imgW="330057" imgH="203112" progId="">
              <p:embed/>
            </p:oleObj>
          </a:graphicData>
        </a:graphic>
      </p:graphicFrame>
      <p:graphicFrame>
        <p:nvGraphicFramePr>
          <p:cNvPr id="232451" name="Object 3"/>
          <p:cNvGraphicFramePr>
            <a:graphicFrameLocks noChangeAspect="1"/>
          </p:cNvGraphicFramePr>
          <p:nvPr/>
        </p:nvGraphicFramePr>
        <p:xfrm>
          <a:off x="0" y="0"/>
          <a:ext cx="304800" cy="209550"/>
        </p:xfrm>
        <a:graphic>
          <a:graphicData uri="http://schemas.openxmlformats.org/presentationml/2006/ole">
            <p:oleObj spid="_x0000_s25603" name="Equation" r:id="rId9" imgW="304536" imgH="203024" progId="">
              <p:embed/>
            </p:oleObj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724400" y="2667000"/>
          <a:ext cx="3048000" cy="754998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914400"/>
                <a:gridCol w="1143000"/>
                <a:gridCol w="990600"/>
              </a:tblGrid>
              <a:tr h="304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48000" algn="ctr"/>
                          <a:tab pos="6032500" algn="r"/>
                        </a:tabLst>
                      </a:pPr>
                      <a:r>
                        <a:rPr lang="de-DE" sz="1200" dirty="0">
                          <a:latin typeface="Calibri"/>
                          <a:ea typeface="Times New Roman"/>
                          <a:cs typeface="Calibri"/>
                        </a:rPr>
                        <a:t>  </a:t>
                      </a:r>
                      <a:r>
                        <a:rPr lang="de-DE" sz="1200" b="1" dirty="0">
                          <a:latin typeface="Calibri"/>
                          <a:ea typeface="Times New Roman"/>
                          <a:cs typeface="Calibri"/>
                        </a:rPr>
                        <a:t> edge</a:t>
                      </a:r>
                      <a:r>
                        <a:rPr lang="de-DE" sz="1200" dirty="0"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12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48000" algn="ctr"/>
                          <a:tab pos="6032500" algn="r"/>
                        </a:tabLst>
                      </a:pPr>
                      <a:r>
                        <a:rPr lang="de-DE" sz="1200" dirty="0"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de-DE" sz="1200" b="1" dirty="0">
                          <a:latin typeface="Calibri"/>
                          <a:ea typeface="Times New Roman"/>
                          <a:cs typeface="Calibri"/>
                        </a:rPr>
                        <a:t> weight </a:t>
                      </a:r>
                      <a:r>
                        <a:rPr lang="de-DE" sz="1200" b="1" dirty="0" smtClean="0">
                          <a:latin typeface="Calibri"/>
                          <a:ea typeface="Times New Roman"/>
                          <a:cs typeface="Calibri"/>
                        </a:rPr>
                        <a:t>(cost</a:t>
                      </a:r>
                      <a:r>
                        <a:rPr lang="de-DE" sz="1200" b="1" dirty="0">
                          <a:latin typeface="Calibri"/>
                          <a:ea typeface="Times New Roman"/>
                          <a:cs typeface="Calibri"/>
                        </a:rPr>
                        <a:t>)</a:t>
                      </a:r>
                      <a:r>
                        <a:rPr lang="de-DE" sz="1200" dirty="0"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12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48000" algn="ctr"/>
                          <a:tab pos="6032500" algn="r"/>
                        </a:tabLst>
                      </a:pPr>
                      <a:r>
                        <a:rPr lang="de-DE" sz="1200"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de-DE" sz="1200" b="1">
                          <a:latin typeface="Calibri"/>
                          <a:ea typeface="Times New Roman"/>
                          <a:cs typeface="Calibri"/>
                        </a:rPr>
                        <a:t> for</a:t>
                      </a:r>
                      <a:r>
                        <a:rPr lang="de-DE" sz="1200"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12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0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48000" algn="ctr"/>
                          <a:tab pos="6032500" algn="r"/>
                        </a:tabLst>
                      </a:pPr>
                      <a:r>
                        <a:rPr lang="de-DE" sz="1200" dirty="0" smtClean="0">
                          <a:latin typeface="Calibri"/>
                          <a:ea typeface="Times New Roman"/>
                          <a:cs typeface="Calibri"/>
                        </a:rPr>
                        <a:t>n-link - </a:t>
                      </a:r>
                      <a:endParaRPr lang="en-US" sz="12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48000" algn="ctr"/>
                          <a:tab pos="6032500" algn="r"/>
                        </a:tabLst>
                      </a:pPr>
                      <a:r>
                        <a:rPr lang="de-DE" sz="1200" dirty="0">
                          <a:latin typeface="Calibri"/>
                          <a:ea typeface="Times New Roman"/>
                          <a:cs typeface="Calibri"/>
                        </a:rPr>
                        <a:t>   </a:t>
                      </a:r>
                      <a:endParaRPr lang="en-US" sz="12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48000" algn="ctr"/>
                          <a:tab pos="6032500" algn="r"/>
                        </a:tabLst>
                      </a:pPr>
                      <a:r>
                        <a:rPr lang="de-DE" sz="1200">
                          <a:latin typeface="Calibri"/>
                          <a:ea typeface="Times New Roman"/>
                          <a:cs typeface="Calibri"/>
                        </a:rPr>
                        <a:t>  </a:t>
                      </a:r>
                      <a:endParaRPr lang="en-US" sz="12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0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48000" algn="ctr"/>
                          <a:tab pos="6032500" algn="r"/>
                        </a:tabLst>
                      </a:pPr>
                      <a:r>
                        <a:rPr lang="de-DE" sz="1200" dirty="0"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de-DE" sz="1200" dirty="0" smtClean="0">
                          <a:latin typeface="Calibri"/>
                          <a:ea typeface="Times New Roman"/>
                          <a:cs typeface="Calibri"/>
                        </a:rPr>
                        <a:t>t-link -   </a:t>
                      </a:r>
                      <a:endParaRPr lang="en-US" sz="12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48000" algn="ctr"/>
                          <a:tab pos="6032500" algn="r"/>
                        </a:tabLst>
                      </a:pPr>
                      <a:r>
                        <a:rPr lang="de-DE" sz="1200" dirty="0">
                          <a:latin typeface="Calibri"/>
                          <a:ea typeface="Times New Roman"/>
                          <a:cs typeface="Calibri"/>
                        </a:rPr>
                        <a:t>   </a:t>
                      </a:r>
                      <a:endParaRPr lang="en-US" sz="12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48000" algn="ctr"/>
                          <a:tab pos="6032500" algn="r"/>
                        </a:tabLst>
                      </a:pPr>
                      <a:r>
                        <a:rPr lang="de-DE" sz="1200" dirty="0">
                          <a:latin typeface="Calibri"/>
                          <a:ea typeface="Times New Roman"/>
                          <a:cs typeface="Calibri"/>
                        </a:rPr>
                        <a:t>  </a:t>
                      </a:r>
                      <a:endParaRPr lang="en-US" sz="12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2460" name="Object 12"/>
          <p:cNvGraphicFramePr>
            <a:graphicFrameLocks noChangeAspect="1"/>
          </p:cNvGraphicFramePr>
          <p:nvPr/>
        </p:nvGraphicFramePr>
        <p:xfrm>
          <a:off x="5238750" y="2990850"/>
          <a:ext cx="323850" cy="209550"/>
        </p:xfrm>
        <a:graphic>
          <a:graphicData uri="http://schemas.openxmlformats.org/presentationml/2006/ole">
            <p:oleObj spid="_x0000_s25604" name="Equation" r:id="rId10" imgW="330057" imgH="203112" progId="">
              <p:embed/>
            </p:oleObj>
          </a:graphicData>
        </a:graphic>
      </p:graphicFrame>
      <p:graphicFrame>
        <p:nvGraphicFramePr>
          <p:cNvPr id="232459" name="Object 11"/>
          <p:cNvGraphicFramePr>
            <a:graphicFrameLocks noChangeAspect="1"/>
          </p:cNvGraphicFramePr>
          <p:nvPr/>
        </p:nvGraphicFramePr>
        <p:xfrm>
          <a:off x="5810250" y="2990850"/>
          <a:ext cx="666750" cy="209550"/>
        </p:xfrm>
        <a:graphic>
          <a:graphicData uri="http://schemas.openxmlformats.org/presentationml/2006/ole">
            <p:oleObj spid="_x0000_s25605" name="Equation" r:id="rId11" imgW="660113" imgH="203112" progId="">
              <p:embed/>
            </p:oleObj>
          </a:graphicData>
        </a:graphic>
      </p:graphicFrame>
      <p:graphicFrame>
        <p:nvGraphicFramePr>
          <p:cNvPr id="232458" name="Object 10"/>
          <p:cNvGraphicFramePr>
            <a:graphicFrameLocks noChangeAspect="1"/>
          </p:cNvGraphicFramePr>
          <p:nvPr/>
        </p:nvGraphicFramePr>
        <p:xfrm>
          <a:off x="6934200" y="2971800"/>
          <a:ext cx="609600" cy="209550"/>
        </p:xfrm>
        <a:graphic>
          <a:graphicData uri="http://schemas.openxmlformats.org/presentationml/2006/ole">
            <p:oleObj spid="_x0000_s25606" name="Equation" r:id="rId12" imgW="609336" imgH="203112" progId="">
              <p:embed/>
            </p:oleObj>
          </a:graphicData>
        </a:graphic>
      </p:graphicFrame>
      <p:graphicFrame>
        <p:nvGraphicFramePr>
          <p:cNvPr id="232457" name="Object 9"/>
          <p:cNvGraphicFramePr>
            <a:graphicFrameLocks noChangeAspect="1"/>
          </p:cNvGraphicFramePr>
          <p:nvPr/>
        </p:nvGraphicFramePr>
        <p:xfrm>
          <a:off x="5257800" y="3200400"/>
          <a:ext cx="304800" cy="209550"/>
        </p:xfrm>
        <a:graphic>
          <a:graphicData uri="http://schemas.openxmlformats.org/presentationml/2006/ole">
            <p:oleObj spid="_x0000_s25607" name="Equation" r:id="rId13" imgW="304536" imgH="203024" progId="">
              <p:embed/>
            </p:oleObj>
          </a:graphicData>
        </a:graphic>
      </p:graphicFrame>
      <p:graphicFrame>
        <p:nvGraphicFramePr>
          <p:cNvPr id="232456" name="Object 8"/>
          <p:cNvGraphicFramePr>
            <a:graphicFrameLocks noChangeAspect="1"/>
          </p:cNvGraphicFramePr>
          <p:nvPr/>
        </p:nvGraphicFramePr>
        <p:xfrm>
          <a:off x="5867400" y="3200400"/>
          <a:ext cx="609600" cy="228600"/>
        </p:xfrm>
        <a:graphic>
          <a:graphicData uri="http://schemas.openxmlformats.org/presentationml/2006/ole">
            <p:oleObj spid="_x0000_s25608" name="Equation" r:id="rId14" imgW="609600" imgH="228600" progId="">
              <p:embed/>
            </p:oleObj>
          </a:graphicData>
        </a:graphic>
      </p:graphicFrame>
      <p:graphicFrame>
        <p:nvGraphicFramePr>
          <p:cNvPr id="232455" name="Object 7"/>
          <p:cNvGraphicFramePr>
            <a:graphicFrameLocks noChangeAspect="1"/>
          </p:cNvGraphicFramePr>
          <p:nvPr/>
        </p:nvGraphicFramePr>
        <p:xfrm>
          <a:off x="6934200" y="3200400"/>
          <a:ext cx="676275" cy="209550"/>
        </p:xfrm>
        <a:graphic>
          <a:graphicData uri="http://schemas.openxmlformats.org/presentationml/2006/ole">
            <p:oleObj spid="_x0000_s25609" name="Equation" r:id="rId15" imgW="672808" imgH="203112" progId="">
              <p:embed/>
            </p:oleObj>
          </a:graphicData>
        </a:graphic>
      </p:graphicFrame>
      <p:sp>
        <p:nvSpPr>
          <p:cNvPr id="2324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2461" name="Object 13"/>
          <p:cNvGraphicFramePr>
            <a:graphicFrameLocks noChangeAspect="1"/>
          </p:cNvGraphicFramePr>
          <p:nvPr/>
        </p:nvGraphicFramePr>
        <p:xfrm>
          <a:off x="1676400" y="3733800"/>
          <a:ext cx="950913" cy="349250"/>
        </p:xfrm>
        <a:graphic>
          <a:graphicData uri="http://schemas.openxmlformats.org/presentationml/2006/ole">
            <p:oleObj spid="_x0000_s25610" name="Equation" r:id="rId16" imgW="571320" imgH="203040" progId="">
              <p:embed/>
            </p:oleObj>
          </a:graphicData>
        </a:graphic>
      </p:graphicFrame>
      <p:sp>
        <p:nvSpPr>
          <p:cNvPr id="23246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547BC0-3B9A-4215-A5C3-26F2455F53AF}" type="slidenum">
              <a:rPr lang="el-GR" smtClean="0"/>
              <a:pPr>
                <a:defRPr/>
              </a:pPr>
              <a:t>17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Experiments: Heart Segmentation</a:t>
            </a:r>
            <a:endParaRPr lang="en-US" sz="2800" dirty="0"/>
          </a:p>
        </p:txBody>
      </p:sp>
      <p:grpSp>
        <p:nvGrpSpPr>
          <p:cNvPr id="6" name="Group 16"/>
          <p:cNvGrpSpPr/>
          <p:nvPr/>
        </p:nvGrpSpPr>
        <p:grpSpPr>
          <a:xfrm>
            <a:off x="381000" y="1752600"/>
            <a:ext cx="2438400" cy="1389221"/>
            <a:chOff x="3124200" y="3182779"/>
            <a:chExt cx="2438400" cy="1389221"/>
          </a:xfrm>
        </p:grpSpPr>
        <p:pic>
          <p:nvPicPr>
            <p:cNvPr id="2314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00401" y="3429812"/>
              <a:ext cx="1066800" cy="1065176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</p:pic>
        <p:pic>
          <p:nvPicPr>
            <p:cNvPr id="2314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18182" y="3429000"/>
              <a:ext cx="1068218" cy="106984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</p:pic>
        <p:sp>
          <p:nvSpPr>
            <p:cNvPr id="11" name="Rectangle 10"/>
            <p:cNvSpPr/>
            <p:nvPr/>
          </p:nvSpPr>
          <p:spPr bwMode="auto">
            <a:xfrm>
              <a:off x="3124200" y="3200400"/>
              <a:ext cx="2438400" cy="1371600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400" y="3182779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n-lt"/>
                </a:rPr>
                <a:t>Foreground</a:t>
              </a:r>
              <a:endParaRPr lang="en-US" sz="1000" dirty="0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19600" y="3182779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n-lt"/>
                </a:rPr>
                <a:t>Background</a:t>
              </a:r>
              <a:endParaRPr lang="en-US" sz="1000" dirty="0">
                <a:solidFill>
                  <a:srgbClr val="FFFFFF"/>
                </a:solidFill>
                <a:latin typeface="+mn-lt"/>
              </a:endParaRPr>
            </a:p>
          </p:txBody>
        </p:sp>
      </p:grpSp>
      <p:grpSp>
        <p:nvGrpSpPr>
          <p:cNvPr id="8" name="Group 15"/>
          <p:cNvGrpSpPr/>
          <p:nvPr/>
        </p:nvGrpSpPr>
        <p:grpSpPr>
          <a:xfrm>
            <a:off x="3429000" y="1752600"/>
            <a:ext cx="4953000" cy="1371600"/>
            <a:chOff x="4038600" y="990600"/>
            <a:chExt cx="4953000" cy="1371600"/>
          </a:xfrm>
        </p:grpSpPr>
        <p:grpSp>
          <p:nvGrpSpPr>
            <p:cNvPr id="9" name="Group 7"/>
            <p:cNvGrpSpPr/>
            <p:nvPr/>
          </p:nvGrpSpPr>
          <p:grpSpPr>
            <a:xfrm>
              <a:off x="4038600" y="990600"/>
              <a:ext cx="4953000" cy="1371600"/>
              <a:chOff x="1752600" y="1066800"/>
              <a:chExt cx="4953000" cy="1371600"/>
            </a:xfrm>
          </p:grpSpPr>
          <p:pic>
            <p:nvPicPr>
              <p:cNvPr id="3" name="Picture 1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904767" y="1218967"/>
                <a:ext cx="1068430" cy="1068430"/>
              </a:xfrm>
              <a:prstGeom prst="rect">
                <a:avLst/>
              </a:prstGeom>
              <a:noFill/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4" name="Picture 1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098645" y="1219200"/>
                <a:ext cx="1068430" cy="1068430"/>
              </a:xfrm>
              <a:prstGeom prst="rect">
                <a:avLst/>
              </a:prstGeom>
              <a:noFill/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5" name="Picture 1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292523" y="1219200"/>
                <a:ext cx="1068430" cy="1066800"/>
              </a:xfrm>
              <a:prstGeom prst="rect">
                <a:avLst/>
              </a:prstGeom>
              <a:noFill/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7" name="Rectangle 6"/>
              <p:cNvSpPr/>
              <p:nvPr/>
            </p:nvSpPr>
            <p:spPr bwMode="auto">
              <a:xfrm>
                <a:off x="1752600" y="1066800"/>
                <a:ext cx="4953000" cy="13716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pic>
          <p:nvPicPr>
            <p:cNvPr id="231428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772400" y="1143000"/>
              <a:ext cx="1066800" cy="106680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</p:pic>
      </p:grpSp>
      <p:sp>
        <p:nvSpPr>
          <p:cNvPr id="18" name="Right Arrow 17"/>
          <p:cNvSpPr/>
          <p:nvPr/>
        </p:nvSpPr>
        <p:spPr bwMode="auto">
          <a:xfrm rot="10800000">
            <a:off x="2971800" y="2362200"/>
            <a:ext cx="3810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2400" y="990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  <a:latin typeface="+mn-lt"/>
              </a:rPr>
              <a:t>Fuzzy Location Priors</a:t>
            </a:r>
            <a:endParaRPr lang="en-US" dirty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400" y="3429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  <a:latin typeface="+mn-lt"/>
              </a:rPr>
              <a:t>Fuzzy Connectivity Priors</a:t>
            </a:r>
            <a:endParaRPr lang="en-US" dirty="0">
              <a:solidFill>
                <a:srgbClr val="92D050"/>
              </a:solidFill>
              <a:latin typeface="+mn-lt"/>
            </a:endParaRPr>
          </a:p>
        </p:txBody>
      </p:sp>
      <p:grpSp>
        <p:nvGrpSpPr>
          <p:cNvPr id="10" name="Group 25"/>
          <p:cNvGrpSpPr/>
          <p:nvPr/>
        </p:nvGrpSpPr>
        <p:grpSpPr>
          <a:xfrm>
            <a:off x="381000" y="4114800"/>
            <a:ext cx="2133600" cy="1313021"/>
            <a:chOff x="457200" y="4020979"/>
            <a:chExt cx="2133600" cy="1313021"/>
          </a:xfrm>
        </p:grpSpPr>
        <p:pic>
          <p:nvPicPr>
            <p:cNvPr id="21" name="Picture 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33398" y="4269300"/>
              <a:ext cx="916270" cy="913466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</p:pic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600200" y="4267200"/>
              <a:ext cx="916268" cy="917666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  <a:effectLst/>
          </p:spPr>
        </p:pic>
        <p:sp>
          <p:nvSpPr>
            <p:cNvPr id="23" name="TextBox 22"/>
            <p:cNvSpPr txBox="1"/>
            <p:nvPr/>
          </p:nvSpPr>
          <p:spPr>
            <a:xfrm>
              <a:off x="457200" y="4020979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n-lt"/>
                </a:rPr>
                <a:t>Foreground</a:t>
              </a:r>
              <a:endParaRPr lang="en-US" sz="1000" dirty="0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24000" y="40386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n-lt"/>
                </a:rPr>
                <a:t>Background</a:t>
              </a:r>
              <a:endParaRPr lang="en-US" sz="1000" dirty="0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57200" y="4038600"/>
              <a:ext cx="2133600" cy="1295400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00400" y="4114800"/>
            <a:ext cx="1373468" cy="1373468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</p:spPr>
      </p:pic>
      <p:sp>
        <p:nvSpPr>
          <p:cNvPr id="29" name="Right Arrow 28"/>
          <p:cNvSpPr/>
          <p:nvPr/>
        </p:nvSpPr>
        <p:spPr bwMode="auto">
          <a:xfrm rot="10800000">
            <a:off x="2667000" y="4724400"/>
            <a:ext cx="3810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547BC0-3B9A-4215-A5C3-26F2455F53AF}" type="slidenum">
              <a:rPr lang="el-GR" smtClean="0"/>
              <a:pPr>
                <a:defRPr/>
              </a:pPr>
              <a:t>18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en-US" sz="2800" dirty="0" smtClean="0"/>
              <a:t>Experiments: Heart Segmentation …</a:t>
            </a:r>
            <a:endParaRPr lang="en-US" sz="2800" dirty="0"/>
          </a:p>
        </p:txBody>
      </p:sp>
      <p:grpSp>
        <p:nvGrpSpPr>
          <p:cNvPr id="3" name="Group 25"/>
          <p:cNvGrpSpPr/>
          <p:nvPr/>
        </p:nvGrpSpPr>
        <p:grpSpPr>
          <a:xfrm>
            <a:off x="5257800" y="685800"/>
            <a:ext cx="2133600" cy="1389221"/>
            <a:chOff x="5486400" y="1143000"/>
            <a:chExt cx="2133600" cy="1389221"/>
          </a:xfrm>
        </p:grpSpPr>
        <p:sp>
          <p:nvSpPr>
            <p:cNvPr id="9" name="Rectangle 8"/>
            <p:cNvSpPr/>
            <p:nvPr/>
          </p:nvSpPr>
          <p:spPr bwMode="auto">
            <a:xfrm>
              <a:off x="5486400" y="1160621"/>
              <a:ext cx="2133600" cy="1371600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4" name="Group 23"/>
            <p:cNvGrpSpPr/>
            <p:nvPr/>
          </p:nvGrpSpPr>
          <p:grpSpPr>
            <a:xfrm>
              <a:off x="5486400" y="1143000"/>
              <a:ext cx="2133600" cy="1163553"/>
              <a:chOff x="5486400" y="1219200"/>
              <a:chExt cx="2133600" cy="1163553"/>
            </a:xfrm>
          </p:grpSpPr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562600" y="1466118"/>
                <a:ext cx="914398" cy="913006"/>
              </a:xfrm>
              <a:prstGeom prst="rect">
                <a:avLst/>
              </a:prstGeom>
              <a:noFill/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8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627982" y="1465537"/>
                <a:ext cx="915818" cy="917216"/>
              </a:xfrm>
              <a:prstGeom prst="rect">
                <a:avLst/>
              </a:prstGeom>
              <a:noFill/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5486400" y="1219200"/>
                <a:ext cx="10668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rgbClr val="FFFFFF"/>
                    </a:solidFill>
                    <a:latin typeface="+mn-lt"/>
                  </a:rPr>
                  <a:t>Foreground</a:t>
                </a:r>
                <a:endParaRPr lang="en-US" sz="1000" dirty="0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553200" y="1219200"/>
                <a:ext cx="10668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rgbClr val="FFFFFF"/>
                    </a:solidFill>
                    <a:latin typeface="+mn-lt"/>
                  </a:rPr>
                  <a:t>Background</a:t>
                </a:r>
                <a:endParaRPr lang="en-US" sz="1000" dirty="0">
                  <a:solidFill>
                    <a:srgbClr val="FFFFFF"/>
                  </a:solidFill>
                  <a:latin typeface="+mn-lt"/>
                </a:endParaRPr>
              </a:p>
            </p:txBody>
          </p:sp>
        </p:grpSp>
      </p:grpSp>
      <p:grpSp>
        <p:nvGrpSpPr>
          <p:cNvPr id="5" name="Group 11"/>
          <p:cNvGrpSpPr/>
          <p:nvPr/>
        </p:nvGrpSpPr>
        <p:grpSpPr>
          <a:xfrm>
            <a:off x="5257800" y="2209800"/>
            <a:ext cx="2133600" cy="1313021"/>
            <a:chOff x="457200" y="4020979"/>
            <a:chExt cx="2133600" cy="1313021"/>
          </a:xfrm>
        </p:grpSpPr>
        <p:pic>
          <p:nvPicPr>
            <p:cNvPr id="13" name="Picture 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3398" y="4269300"/>
              <a:ext cx="916270" cy="913466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00200" y="4267200"/>
              <a:ext cx="916268" cy="917666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</p:pic>
        <p:sp>
          <p:nvSpPr>
            <p:cNvPr id="15" name="TextBox 14"/>
            <p:cNvSpPr txBox="1"/>
            <p:nvPr/>
          </p:nvSpPr>
          <p:spPr>
            <a:xfrm>
              <a:off x="457200" y="4020979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n-lt"/>
                </a:rPr>
                <a:t>Foreground</a:t>
              </a:r>
              <a:endParaRPr lang="en-US" sz="1000" dirty="0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24000" y="40386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n-lt"/>
                </a:rPr>
                <a:t>Background</a:t>
              </a:r>
              <a:endParaRPr lang="en-US" sz="1000" dirty="0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457200" y="4038600"/>
              <a:ext cx="2133600" cy="1295400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28600" y="609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  <a:latin typeface="+mn-lt"/>
              </a:rPr>
              <a:t>First-order clique potentials</a:t>
            </a:r>
            <a:endParaRPr lang="en-US" dirty="0">
              <a:solidFill>
                <a:srgbClr val="92D050"/>
              </a:solidFill>
              <a:latin typeface="+mn-lt"/>
            </a:endParaRPr>
          </a:p>
        </p:txBody>
      </p:sp>
      <p:grpSp>
        <p:nvGrpSpPr>
          <p:cNvPr id="6" name="Group 22"/>
          <p:cNvGrpSpPr/>
          <p:nvPr/>
        </p:nvGrpSpPr>
        <p:grpSpPr>
          <a:xfrm>
            <a:off x="609600" y="1143000"/>
            <a:ext cx="3505200" cy="2057400"/>
            <a:chOff x="533400" y="2286000"/>
            <a:chExt cx="3505200" cy="2057400"/>
          </a:xfrm>
        </p:grpSpPr>
        <p:pic>
          <p:nvPicPr>
            <p:cNvPr id="233474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85800" y="2590800"/>
              <a:ext cx="1520352" cy="1522656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</p:pic>
        <p:pic>
          <p:nvPicPr>
            <p:cNvPr id="233475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362200" y="2590800"/>
              <a:ext cx="1524000" cy="152400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</p:pic>
        <p:sp>
          <p:nvSpPr>
            <p:cNvPr id="19" name="TextBox 18"/>
            <p:cNvSpPr txBox="1"/>
            <p:nvPr/>
          </p:nvSpPr>
          <p:spPr>
            <a:xfrm>
              <a:off x="914400" y="2344579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n-lt"/>
                </a:rPr>
                <a:t>Foreground</a:t>
              </a:r>
              <a:endParaRPr lang="en-US" sz="1000" dirty="0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14600" y="2344579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n-lt"/>
                </a:rPr>
                <a:t>Background</a:t>
              </a:r>
              <a:endParaRPr lang="en-US" sz="1000" dirty="0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533400" y="2286000"/>
              <a:ext cx="3505200" cy="2057400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5" name="Left Brace 24"/>
          <p:cNvSpPr/>
          <p:nvPr/>
        </p:nvSpPr>
        <p:spPr bwMode="auto">
          <a:xfrm>
            <a:off x="4267200" y="1447800"/>
            <a:ext cx="914400" cy="1219200"/>
          </a:xfrm>
          <a:prstGeom prst="leftBrace">
            <a:avLst>
              <a:gd name="adj1" fmla="val 0"/>
              <a:gd name="adj2" fmla="val 50000"/>
            </a:avLst>
          </a:prstGeom>
          <a:noFill/>
          <a:ln w="952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67600" y="2666255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+mn-lt"/>
              </a:rPr>
              <a:t>Fuzzy Connectivity Prior</a:t>
            </a:r>
            <a:endParaRPr lang="en-US" sz="1400" dirty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00950" y="1180355"/>
            <a:ext cx="140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+mn-lt"/>
              </a:rPr>
              <a:t>Fuzzy Location  Prior</a:t>
            </a:r>
            <a:endParaRPr lang="en-US" sz="1400" dirty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8600" y="38978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  <a:latin typeface="+mn-lt"/>
              </a:rPr>
              <a:t>Second-order clique potentials</a:t>
            </a:r>
            <a:endParaRPr lang="en-US" dirty="0">
              <a:solidFill>
                <a:srgbClr val="92D050"/>
              </a:solidFill>
              <a:latin typeface="+mn-lt"/>
            </a:endParaRPr>
          </a:p>
        </p:txBody>
      </p:sp>
      <p:grpSp>
        <p:nvGrpSpPr>
          <p:cNvPr id="12" name="Group 38"/>
          <p:cNvGrpSpPr/>
          <p:nvPr/>
        </p:nvGrpSpPr>
        <p:grpSpPr>
          <a:xfrm>
            <a:off x="609600" y="4419600"/>
            <a:ext cx="3352800" cy="1828800"/>
            <a:chOff x="4953000" y="4267200"/>
            <a:chExt cx="3505200" cy="2057400"/>
          </a:xfrm>
        </p:grpSpPr>
        <p:pic>
          <p:nvPicPr>
            <p:cNvPr id="233476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181600" y="4572000"/>
              <a:ext cx="1524000" cy="152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3477" name="Picture 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781800" y="4572000"/>
              <a:ext cx="1526304" cy="152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21" name="Group 32"/>
            <p:cNvGrpSpPr/>
            <p:nvPr/>
          </p:nvGrpSpPr>
          <p:grpSpPr>
            <a:xfrm>
              <a:off x="4953000" y="4267200"/>
              <a:ext cx="3505200" cy="2057400"/>
              <a:chOff x="533400" y="2286000"/>
              <a:chExt cx="3505200" cy="2057400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914400" y="2344579"/>
                <a:ext cx="1066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rgbClr val="FFFFFF"/>
                    </a:solidFill>
                    <a:latin typeface="+mn-lt"/>
                  </a:rPr>
                  <a:t>X-Dir</a:t>
                </a:r>
                <a:endParaRPr lang="en-US" sz="1000" dirty="0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14600" y="2344579"/>
                <a:ext cx="1066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rgbClr val="FFFFFF"/>
                    </a:solidFill>
                    <a:latin typeface="+mn-lt"/>
                  </a:rPr>
                  <a:t>Y-Dir</a:t>
                </a:r>
                <a:endParaRPr lang="en-US" sz="1000" dirty="0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533400" y="2286000"/>
                <a:ext cx="3505200" cy="20574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sp>
        <p:nvSpPr>
          <p:cNvPr id="40" name="TextBox 39"/>
          <p:cNvSpPr txBox="1"/>
          <p:nvPr/>
        </p:nvSpPr>
        <p:spPr>
          <a:xfrm>
            <a:off x="4800600" y="3886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  <a:latin typeface="+mn-lt"/>
              </a:rPr>
              <a:t>Segmentation Result</a:t>
            </a:r>
            <a:endParaRPr lang="en-US" dirty="0">
              <a:solidFill>
                <a:srgbClr val="92D050"/>
              </a:solidFill>
              <a:latin typeface="+mn-lt"/>
            </a:endParaRPr>
          </a:p>
        </p:txBody>
      </p:sp>
      <p:pic>
        <p:nvPicPr>
          <p:cNvPr id="233478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53000" y="4419600"/>
            <a:ext cx="1832032" cy="1834812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</p:spPr>
      </p:pic>
      <p:sp>
        <p:nvSpPr>
          <p:cNvPr id="39" name="Slide Number Placeholder 3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547BC0-3B9A-4215-A5C3-26F2455F53AF}" type="slidenum">
              <a:rPr lang="el-GR" smtClean="0"/>
              <a:pPr>
                <a:defRPr/>
              </a:pPr>
              <a:t>19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Motivation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1"/>
            <a:ext cx="9144000" cy="17526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 smtClean="0"/>
              <a:t>Image segmentation is an ill-posed problem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Additional constraints need to be imposed to achieve the desired results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Fortunately, in the field of medical image segmentation a significant amount of prior knowledge is available</a:t>
            </a:r>
          </a:p>
          <a:p>
            <a:pPr>
              <a:spcAft>
                <a:spcPts val="600"/>
              </a:spcAft>
            </a:pPr>
            <a:endParaRPr lang="en-US" sz="2000" dirty="0" smtClean="0"/>
          </a:p>
          <a:p>
            <a:pPr>
              <a:spcAft>
                <a:spcPts val="600"/>
              </a:spcAft>
            </a:pPr>
            <a:endParaRPr lang="en-US" sz="2000" dirty="0" smtClean="0"/>
          </a:p>
          <a:p>
            <a:pPr>
              <a:spcAft>
                <a:spcPts val="600"/>
              </a:spcAft>
            </a:pPr>
            <a:endParaRPr lang="en-US" sz="2000" dirty="0" smtClean="0"/>
          </a:p>
          <a:p>
            <a:pPr>
              <a:spcAft>
                <a:spcPts val="600"/>
              </a:spcAft>
            </a:pPr>
            <a:endParaRPr lang="en-US" sz="2000" dirty="0" smtClean="0"/>
          </a:p>
          <a:p>
            <a:pPr>
              <a:spcAft>
                <a:spcPts val="600"/>
              </a:spcAft>
            </a:pPr>
            <a:endParaRPr lang="en-US" sz="2000" dirty="0" smtClean="0"/>
          </a:p>
          <a:p>
            <a:pPr>
              <a:spcAft>
                <a:spcPts val="600"/>
              </a:spcAft>
            </a:pPr>
            <a:endParaRPr lang="en-US" sz="2000" dirty="0" smtClean="0"/>
          </a:p>
        </p:txBody>
      </p:sp>
      <p:sp>
        <p:nvSpPr>
          <p:cNvPr id="12" name="Right Arrow 11"/>
          <p:cNvSpPr/>
          <p:nvPr/>
        </p:nvSpPr>
        <p:spPr bwMode="auto">
          <a:xfrm rot="10800000">
            <a:off x="3048000" y="3886199"/>
            <a:ext cx="3810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733800" y="2667000"/>
            <a:ext cx="2133600" cy="2357122"/>
            <a:chOff x="3581400" y="2520842"/>
            <a:chExt cx="2133600" cy="2357122"/>
          </a:xfrm>
        </p:grpSpPr>
        <p:pic>
          <p:nvPicPr>
            <p:cNvPr id="18" name="Picture 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57018" y="2895600"/>
              <a:ext cx="1982364" cy="198236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</p:pic>
        <p:sp>
          <p:nvSpPr>
            <p:cNvPr id="30" name="TextBox 29"/>
            <p:cNvSpPr txBox="1"/>
            <p:nvPr/>
          </p:nvSpPr>
          <p:spPr>
            <a:xfrm>
              <a:off x="3581400" y="2520842"/>
              <a:ext cx="2133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FFFF"/>
                  </a:solidFill>
                  <a:latin typeface="+mn-lt"/>
                </a:rPr>
                <a:t>Non-contrast CT scan</a:t>
              </a:r>
              <a:endParaRPr lang="en-US" sz="1400" b="1" dirty="0">
                <a:solidFill>
                  <a:srgbClr val="FFFFFF"/>
                </a:solidFill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9347" y="2709446"/>
            <a:ext cx="1683474" cy="2276802"/>
            <a:chOff x="6683755" y="2709446"/>
            <a:chExt cx="1683474" cy="2276802"/>
          </a:xfrm>
        </p:grpSpPr>
        <p:sp>
          <p:nvSpPr>
            <p:cNvPr id="11" name="TextBox 10"/>
            <p:cNvSpPr txBox="1"/>
            <p:nvPr/>
          </p:nvSpPr>
          <p:spPr>
            <a:xfrm>
              <a:off x="6683755" y="2709446"/>
              <a:ext cx="16834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92D050"/>
                  </a:solidFill>
                  <a:latin typeface="+mn-lt"/>
                </a:rPr>
                <a:t>Prior Knowledge</a:t>
              </a:r>
              <a:endParaRPr lang="en-US" sz="1400" b="1" dirty="0">
                <a:solidFill>
                  <a:srgbClr val="92D050"/>
                </a:solidFill>
                <a:latin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20481" y="3124200"/>
              <a:ext cx="12192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500" dirty="0" smtClean="0">
                  <a:solidFill>
                    <a:srgbClr val="FF0000"/>
                  </a:solidFill>
                </a:rPr>
                <a:t>?</a:t>
              </a:r>
              <a:endParaRPr lang="en-US" sz="115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28"/>
          <p:cNvGrpSpPr/>
          <p:nvPr/>
        </p:nvGrpSpPr>
        <p:grpSpPr>
          <a:xfrm>
            <a:off x="682568" y="3041758"/>
            <a:ext cx="1984432" cy="1987442"/>
            <a:chOff x="682568" y="2895600"/>
            <a:chExt cx="1984432" cy="1987442"/>
          </a:xfrm>
        </p:grpSpPr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2568" y="2895600"/>
              <a:ext cx="1984432" cy="198744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</p:pic>
        <p:sp>
          <p:nvSpPr>
            <p:cNvPr id="17" name="TextBox 16"/>
            <p:cNvSpPr txBox="1"/>
            <p:nvPr/>
          </p:nvSpPr>
          <p:spPr>
            <a:xfrm>
              <a:off x="1219200" y="3654623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n-lt"/>
                </a:rPr>
                <a:t>Heart</a:t>
              </a:r>
              <a:endParaRPr lang="en-US" sz="14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547BC0-3B9A-4215-A5C3-26F2455F53AF}" type="slidenum">
              <a:rPr lang="el-GR" smtClean="0"/>
              <a:pPr>
                <a:defRPr/>
              </a:pPr>
              <a:t>2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657600"/>
            <a:ext cx="2282768" cy="2286232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Conclusion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54037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 smtClean="0"/>
              <a:t>Fuzzy theoretic approach to incorporate prior knowledge into the MAP-MRF formulation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How to incorporate prior knowledge about an object’s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/>
              <a:t>“Location”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/>
              <a:t>“Appearance and spatial connectivity to a known seed region”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Future work will focus on the incorporation of shape priors into the proposed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547BC0-3B9A-4215-A5C3-26F2455F53AF}" type="slidenum">
              <a:rPr lang="el-GR" smtClean="0"/>
              <a:pPr>
                <a:defRPr/>
              </a:pPr>
              <a:t>20</a:t>
            </a:fld>
            <a:endParaRPr lang="el-GR"/>
          </a:p>
        </p:txBody>
      </p:sp>
      <p:sp>
        <p:nvSpPr>
          <p:cNvPr id="6" name="Freeform 5"/>
          <p:cNvSpPr/>
          <p:nvPr/>
        </p:nvSpPr>
        <p:spPr bwMode="auto">
          <a:xfrm>
            <a:off x="3485322" y="4242684"/>
            <a:ext cx="895847" cy="917712"/>
          </a:xfrm>
          <a:custGeom>
            <a:avLst/>
            <a:gdLst>
              <a:gd name="connsiteX0" fmla="*/ 219986 w 895847"/>
              <a:gd name="connsiteY0" fmla="*/ 0 h 882594"/>
              <a:gd name="connsiteX1" fmla="*/ 514184 w 895847"/>
              <a:gd name="connsiteY1" fmla="*/ 15902 h 882594"/>
              <a:gd name="connsiteX2" fmla="*/ 720918 w 895847"/>
              <a:gd name="connsiteY2" fmla="*/ 55659 h 882594"/>
              <a:gd name="connsiteX3" fmla="*/ 824285 w 895847"/>
              <a:gd name="connsiteY3" fmla="*/ 151075 h 882594"/>
              <a:gd name="connsiteX4" fmla="*/ 879944 w 895847"/>
              <a:gd name="connsiteY4" fmla="*/ 349857 h 882594"/>
              <a:gd name="connsiteX5" fmla="*/ 728869 w 895847"/>
              <a:gd name="connsiteY5" fmla="*/ 612250 h 882594"/>
              <a:gd name="connsiteX6" fmla="*/ 490330 w 895847"/>
              <a:gd name="connsiteY6" fmla="*/ 803081 h 882594"/>
              <a:gd name="connsiteX7" fmla="*/ 307450 w 895847"/>
              <a:gd name="connsiteY7" fmla="*/ 850789 h 882594"/>
              <a:gd name="connsiteX8" fmla="*/ 132521 w 895847"/>
              <a:gd name="connsiteY8" fmla="*/ 612250 h 882594"/>
              <a:gd name="connsiteX9" fmla="*/ 21203 w 895847"/>
              <a:gd name="connsiteY9" fmla="*/ 445273 h 882594"/>
              <a:gd name="connsiteX10" fmla="*/ 5301 w 895847"/>
              <a:gd name="connsiteY10" fmla="*/ 246490 h 882594"/>
              <a:gd name="connsiteX11" fmla="*/ 45057 w 895847"/>
              <a:gd name="connsiteY11" fmla="*/ 103367 h 882594"/>
              <a:gd name="connsiteX12" fmla="*/ 164327 w 895847"/>
              <a:gd name="connsiteY12" fmla="*/ 15902 h 882594"/>
              <a:gd name="connsiteX13" fmla="*/ 164327 w 895847"/>
              <a:gd name="connsiteY13" fmla="*/ 15902 h 882594"/>
              <a:gd name="connsiteX0" fmla="*/ 219986 w 895847"/>
              <a:gd name="connsiteY0" fmla="*/ 0 h 882594"/>
              <a:gd name="connsiteX1" fmla="*/ 514184 w 895847"/>
              <a:gd name="connsiteY1" fmla="*/ 15902 h 882594"/>
              <a:gd name="connsiteX2" fmla="*/ 720918 w 895847"/>
              <a:gd name="connsiteY2" fmla="*/ 55659 h 882594"/>
              <a:gd name="connsiteX3" fmla="*/ 824285 w 895847"/>
              <a:gd name="connsiteY3" fmla="*/ 151075 h 882594"/>
              <a:gd name="connsiteX4" fmla="*/ 879944 w 895847"/>
              <a:gd name="connsiteY4" fmla="*/ 349857 h 882594"/>
              <a:gd name="connsiteX5" fmla="*/ 728869 w 895847"/>
              <a:gd name="connsiteY5" fmla="*/ 612250 h 882594"/>
              <a:gd name="connsiteX6" fmla="*/ 490330 w 895847"/>
              <a:gd name="connsiteY6" fmla="*/ 803081 h 882594"/>
              <a:gd name="connsiteX7" fmla="*/ 307450 w 895847"/>
              <a:gd name="connsiteY7" fmla="*/ 850789 h 882594"/>
              <a:gd name="connsiteX8" fmla="*/ 132521 w 895847"/>
              <a:gd name="connsiteY8" fmla="*/ 612250 h 882594"/>
              <a:gd name="connsiteX9" fmla="*/ 21203 w 895847"/>
              <a:gd name="connsiteY9" fmla="*/ 445273 h 882594"/>
              <a:gd name="connsiteX10" fmla="*/ 5301 w 895847"/>
              <a:gd name="connsiteY10" fmla="*/ 246490 h 882594"/>
              <a:gd name="connsiteX11" fmla="*/ 45057 w 895847"/>
              <a:gd name="connsiteY11" fmla="*/ 103367 h 882594"/>
              <a:gd name="connsiteX12" fmla="*/ 164327 w 895847"/>
              <a:gd name="connsiteY12" fmla="*/ 15902 h 882594"/>
              <a:gd name="connsiteX13" fmla="*/ 164327 w 895847"/>
              <a:gd name="connsiteY13" fmla="*/ 15902 h 882594"/>
              <a:gd name="connsiteX0" fmla="*/ 219986 w 895847"/>
              <a:gd name="connsiteY0" fmla="*/ 35118 h 917712"/>
              <a:gd name="connsiteX1" fmla="*/ 514184 w 895847"/>
              <a:gd name="connsiteY1" fmla="*/ 51020 h 917712"/>
              <a:gd name="connsiteX2" fmla="*/ 720918 w 895847"/>
              <a:gd name="connsiteY2" fmla="*/ 90777 h 917712"/>
              <a:gd name="connsiteX3" fmla="*/ 824285 w 895847"/>
              <a:gd name="connsiteY3" fmla="*/ 186193 h 917712"/>
              <a:gd name="connsiteX4" fmla="*/ 879944 w 895847"/>
              <a:gd name="connsiteY4" fmla="*/ 384975 h 917712"/>
              <a:gd name="connsiteX5" fmla="*/ 728869 w 895847"/>
              <a:gd name="connsiteY5" fmla="*/ 647368 h 917712"/>
              <a:gd name="connsiteX6" fmla="*/ 490330 w 895847"/>
              <a:gd name="connsiteY6" fmla="*/ 838199 h 917712"/>
              <a:gd name="connsiteX7" fmla="*/ 307450 w 895847"/>
              <a:gd name="connsiteY7" fmla="*/ 885907 h 917712"/>
              <a:gd name="connsiteX8" fmla="*/ 132521 w 895847"/>
              <a:gd name="connsiteY8" fmla="*/ 647368 h 917712"/>
              <a:gd name="connsiteX9" fmla="*/ 21203 w 895847"/>
              <a:gd name="connsiteY9" fmla="*/ 480391 h 917712"/>
              <a:gd name="connsiteX10" fmla="*/ 5301 w 895847"/>
              <a:gd name="connsiteY10" fmla="*/ 281608 h 917712"/>
              <a:gd name="connsiteX11" fmla="*/ 45057 w 895847"/>
              <a:gd name="connsiteY11" fmla="*/ 138485 h 917712"/>
              <a:gd name="connsiteX12" fmla="*/ 164327 w 895847"/>
              <a:gd name="connsiteY12" fmla="*/ 51020 h 917712"/>
              <a:gd name="connsiteX13" fmla="*/ 164327 w 895847"/>
              <a:gd name="connsiteY13" fmla="*/ 51020 h 917712"/>
              <a:gd name="connsiteX0" fmla="*/ 219986 w 895847"/>
              <a:gd name="connsiteY0" fmla="*/ 35118 h 917712"/>
              <a:gd name="connsiteX1" fmla="*/ 514184 w 895847"/>
              <a:gd name="connsiteY1" fmla="*/ 51020 h 917712"/>
              <a:gd name="connsiteX2" fmla="*/ 720918 w 895847"/>
              <a:gd name="connsiteY2" fmla="*/ 90777 h 917712"/>
              <a:gd name="connsiteX3" fmla="*/ 824285 w 895847"/>
              <a:gd name="connsiteY3" fmla="*/ 186193 h 917712"/>
              <a:gd name="connsiteX4" fmla="*/ 879944 w 895847"/>
              <a:gd name="connsiteY4" fmla="*/ 384975 h 917712"/>
              <a:gd name="connsiteX5" fmla="*/ 728869 w 895847"/>
              <a:gd name="connsiteY5" fmla="*/ 647368 h 917712"/>
              <a:gd name="connsiteX6" fmla="*/ 490330 w 895847"/>
              <a:gd name="connsiteY6" fmla="*/ 838199 h 917712"/>
              <a:gd name="connsiteX7" fmla="*/ 307450 w 895847"/>
              <a:gd name="connsiteY7" fmla="*/ 885907 h 917712"/>
              <a:gd name="connsiteX8" fmla="*/ 132521 w 895847"/>
              <a:gd name="connsiteY8" fmla="*/ 647368 h 917712"/>
              <a:gd name="connsiteX9" fmla="*/ 21203 w 895847"/>
              <a:gd name="connsiteY9" fmla="*/ 480391 h 917712"/>
              <a:gd name="connsiteX10" fmla="*/ 5301 w 895847"/>
              <a:gd name="connsiteY10" fmla="*/ 281608 h 917712"/>
              <a:gd name="connsiteX11" fmla="*/ 45057 w 895847"/>
              <a:gd name="connsiteY11" fmla="*/ 138485 h 917712"/>
              <a:gd name="connsiteX12" fmla="*/ 164327 w 895847"/>
              <a:gd name="connsiteY12" fmla="*/ 51020 h 917712"/>
              <a:gd name="connsiteX13" fmla="*/ 164327 w 895847"/>
              <a:gd name="connsiteY13" fmla="*/ 51020 h 917712"/>
              <a:gd name="connsiteX0" fmla="*/ 219986 w 895847"/>
              <a:gd name="connsiteY0" fmla="*/ 35118 h 917712"/>
              <a:gd name="connsiteX1" fmla="*/ 227937 w 895847"/>
              <a:gd name="connsiteY1" fmla="*/ 43069 h 917712"/>
              <a:gd name="connsiteX2" fmla="*/ 514184 w 895847"/>
              <a:gd name="connsiteY2" fmla="*/ 51020 h 917712"/>
              <a:gd name="connsiteX3" fmla="*/ 720918 w 895847"/>
              <a:gd name="connsiteY3" fmla="*/ 90777 h 917712"/>
              <a:gd name="connsiteX4" fmla="*/ 824285 w 895847"/>
              <a:gd name="connsiteY4" fmla="*/ 186193 h 917712"/>
              <a:gd name="connsiteX5" fmla="*/ 879944 w 895847"/>
              <a:gd name="connsiteY5" fmla="*/ 384975 h 917712"/>
              <a:gd name="connsiteX6" fmla="*/ 728869 w 895847"/>
              <a:gd name="connsiteY6" fmla="*/ 647368 h 917712"/>
              <a:gd name="connsiteX7" fmla="*/ 490330 w 895847"/>
              <a:gd name="connsiteY7" fmla="*/ 838199 h 917712"/>
              <a:gd name="connsiteX8" fmla="*/ 307450 w 895847"/>
              <a:gd name="connsiteY8" fmla="*/ 885907 h 917712"/>
              <a:gd name="connsiteX9" fmla="*/ 132521 w 895847"/>
              <a:gd name="connsiteY9" fmla="*/ 647368 h 917712"/>
              <a:gd name="connsiteX10" fmla="*/ 21203 w 895847"/>
              <a:gd name="connsiteY10" fmla="*/ 480391 h 917712"/>
              <a:gd name="connsiteX11" fmla="*/ 5301 w 895847"/>
              <a:gd name="connsiteY11" fmla="*/ 281608 h 917712"/>
              <a:gd name="connsiteX12" fmla="*/ 45057 w 895847"/>
              <a:gd name="connsiteY12" fmla="*/ 138485 h 917712"/>
              <a:gd name="connsiteX13" fmla="*/ 164327 w 895847"/>
              <a:gd name="connsiteY13" fmla="*/ 51020 h 917712"/>
              <a:gd name="connsiteX14" fmla="*/ 164327 w 895847"/>
              <a:gd name="connsiteY14" fmla="*/ 51020 h 91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5847" h="917712">
                <a:moveTo>
                  <a:pt x="219986" y="35118"/>
                </a:moveTo>
                <a:cubicBezTo>
                  <a:pt x="221311" y="36443"/>
                  <a:pt x="178904" y="40419"/>
                  <a:pt x="227937" y="43069"/>
                </a:cubicBezTo>
                <a:cubicBezTo>
                  <a:pt x="276970" y="45719"/>
                  <a:pt x="432021" y="43069"/>
                  <a:pt x="514184" y="51020"/>
                </a:cubicBezTo>
                <a:cubicBezTo>
                  <a:pt x="596347" y="58971"/>
                  <a:pt x="669235" y="68248"/>
                  <a:pt x="720918" y="90777"/>
                </a:cubicBezTo>
                <a:cubicBezTo>
                  <a:pt x="772601" y="113306"/>
                  <a:pt x="797781" y="137160"/>
                  <a:pt x="824285" y="186193"/>
                </a:cubicBezTo>
                <a:cubicBezTo>
                  <a:pt x="850789" y="235226"/>
                  <a:pt x="895847" y="308112"/>
                  <a:pt x="879944" y="384975"/>
                </a:cubicBezTo>
                <a:cubicBezTo>
                  <a:pt x="864041" y="461838"/>
                  <a:pt x="793805" y="571831"/>
                  <a:pt x="728869" y="647368"/>
                </a:cubicBezTo>
                <a:cubicBezTo>
                  <a:pt x="663933" y="722905"/>
                  <a:pt x="560566" y="798443"/>
                  <a:pt x="490330" y="838199"/>
                </a:cubicBezTo>
                <a:cubicBezTo>
                  <a:pt x="420094" y="877955"/>
                  <a:pt x="367085" y="917712"/>
                  <a:pt x="307450" y="885907"/>
                </a:cubicBezTo>
                <a:cubicBezTo>
                  <a:pt x="247815" y="854102"/>
                  <a:pt x="180229" y="714954"/>
                  <a:pt x="132521" y="647368"/>
                </a:cubicBezTo>
                <a:cubicBezTo>
                  <a:pt x="84813" y="579782"/>
                  <a:pt x="42406" y="541351"/>
                  <a:pt x="21203" y="480391"/>
                </a:cubicBezTo>
                <a:cubicBezTo>
                  <a:pt x="0" y="419431"/>
                  <a:pt x="1325" y="338592"/>
                  <a:pt x="5301" y="281608"/>
                </a:cubicBezTo>
                <a:cubicBezTo>
                  <a:pt x="9277" y="224624"/>
                  <a:pt x="18553" y="176916"/>
                  <a:pt x="45057" y="138485"/>
                </a:cubicBezTo>
                <a:cubicBezTo>
                  <a:pt x="71561" y="100054"/>
                  <a:pt x="252454" y="0"/>
                  <a:pt x="164327" y="51020"/>
                </a:cubicBezTo>
                <a:lnTo>
                  <a:pt x="164327" y="51020"/>
                </a:lnTo>
              </a:path>
            </a:pathLst>
          </a:custGeom>
          <a:noFill/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References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540375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sz="1800" dirty="0" smtClean="0">
                <a:solidFill>
                  <a:srgbClr val="9BBB59"/>
                </a:solidFill>
                <a:latin typeface="Tahoma" pitchFamily="34" charset="0"/>
                <a:cs typeface="Tahoma" pitchFamily="34" charset="0"/>
              </a:rPr>
              <a:t>D.R. Chittajallu, G. Brunner, U. Kurkure, R.P. Yalamanchili, and I. A. Kakadiaris, "Fuzzy-cuts: A knowledge-driven graph-based method for medical image segmentation," in Proc. IEEE Computer Society Conference on Computer Vision and Pattern Recognition, Miami Beach, FL, June 20-25, 2009.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1800" dirty="0" smtClean="0">
                <a:latin typeface="Tahoma" pitchFamily="34" charset="0"/>
                <a:cs typeface="Tahoma" pitchFamily="34" charset="0"/>
              </a:rPr>
              <a:t>S</a:t>
            </a:r>
            <a:r>
              <a:rPr lang="en-US" sz="1800" dirty="0" smtClean="0">
                <a:latin typeface="Tahoma" pitchFamily="34" charset="0"/>
                <a:cs typeface="Tahoma" pitchFamily="34" charset="0"/>
              </a:rPr>
              <a:t>. Z. Li, Markov random field modeling in computer vision: Springer-</a:t>
            </a:r>
            <a:r>
              <a:rPr lang="en-US" sz="1800" dirty="0" err="1" smtClean="0">
                <a:latin typeface="Tahoma" pitchFamily="34" charset="0"/>
                <a:cs typeface="Tahoma" pitchFamily="34" charset="0"/>
              </a:rPr>
              <a:t>Verlag</a:t>
            </a:r>
            <a:r>
              <a:rPr lang="en-US" sz="1800" dirty="0" smtClean="0">
                <a:latin typeface="Tahoma" pitchFamily="34" charset="0"/>
                <a:cs typeface="Tahoma" pitchFamily="34" charset="0"/>
              </a:rPr>
              <a:t>, 1995.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1800" dirty="0" smtClean="0">
                <a:latin typeface="Tahoma" pitchFamily="34" charset="0"/>
                <a:cs typeface="Tahoma" pitchFamily="34" charset="0"/>
              </a:rPr>
              <a:t>J. K. Udupa and S. Samarasekera, "Fuzzy connectedness and object definition: Theory, algorithms, and applications in image segmentation," Graphical Models and Image Processing, vol. 58, pp. 246-261, 1996.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1800" dirty="0" smtClean="0">
                <a:latin typeface="Tahoma" pitchFamily="34" charset="0"/>
                <a:cs typeface="Tahoma" pitchFamily="34" charset="0"/>
              </a:rPr>
              <a:t>Y. Boykov, O. Veksler, and R. Zabih, "Fast approximate energy minimization via graph cuts," IEEE Transactions on Pattern Analysis and Machine Intelligence, vol. 23, pp. 1222-1239, 2001.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1800" dirty="0" smtClean="0">
                <a:latin typeface="Tahoma" pitchFamily="34" charset="0"/>
                <a:cs typeface="Tahoma" pitchFamily="34" charset="0"/>
              </a:rPr>
              <a:t>Y. Boykov and G. Funka-Lea, "Graph cuts and efficient N-D image segmentation," International Journal of Computer Vision, vol. 70, pp. 109-131, 2006.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1800" dirty="0" smtClean="0">
                <a:latin typeface="Tahoma" pitchFamily="34" charset="0"/>
                <a:cs typeface="Tahoma" pitchFamily="34" charset="0"/>
              </a:rPr>
              <a:t>I. Bloch, "Fuzzy spatial relationships for image processing and interpretation: A review," Image and Vision Computing, vol. 23, pp. 89-110, 2005. </a:t>
            </a:r>
          </a:p>
          <a:p>
            <a:pPr>
              <a:spcAft>
                <a:spcPts val="600"/>
              </a:spcAft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547BC0-3B9A-4215-A5C3-26F2455F53AF}" type="slidenum">
              <a:rPr lang="el-GR" smtClean="0"/>
              <a:pPr>
                <a:defRPr/>
              </a:pPr>
              <a:t>21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Acknowledgements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157787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FontTx/>
              <a:buChar char="•"/>
            </a:pPr>
            <a:r>
              <a:rPr lang="en-US" sz="2400" dirty="0" smtClean="0"/>
              <a:t>Advisor: Prof. Ioannis A. Kakadiaris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CBL Lab Members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Dr. Gerd Brunner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Dr. Uday Kurkure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Raja Yalamanchili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This work was supported in part by NSF Grants IIS-0431144 and CNS-0521527 and the UH Eckhard Pfeiffer Endowment Fund.</a:t>
            </a:r>
            <a:endParaRPr lang="en-US" sz="2400" b="1" dirty="0" smtClean="0">
              <a:latin typeface="Tahoma" pitchFamily="34" charset="0"/>
              <a:cs typeface="Tahoma" pitchFamily="34" charset="0"/>
            </a:endParaRPr>
          </a:p>
          <a:p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547BC0-3B9A-4215-A5C3-26F2455F53AF}" type="slidenum">
              <a:rPr lang="el-GR" smtClean="0"/>
              <a:pPr>
                <a:defRPr/>
              </a:pPr>
              <a:t>22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/>
              <a:t>Questions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038600" y="1905000"/>
            <a:ext cx="1219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0000"/>
                </a:solidFill>
              </a:rPr>
              <a:t>?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547BC0-3B9A-4215-A5C3-26F2455F53AF}" type="slidenum">
              <a:rPr lang="el-GR" smtClean="0"/>
              <a:pPr>
                <a:defRPr/>
              </a:pPr>
              <a:t>23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0"/>
            <a:ext cx="4019430" cy="533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3928" y="914400"/>
            <a:ext cx="4211472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/>
              <a:t>Openings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547BC0-3B9A-4215-A5C3-26F2455F53AF}" type="slidenum">
              <a:rPr lang="el-GR" smtClean="0"/>
              <a:pPr>
                <a:defRPr/>
              </a:pPr>
              <a:t>24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733800" y="2667000"/>
            <a:ext cx="2133600" cy="2357122"/>
            <a:chOff x="3581400" y="2520842"/>
            <a:chExt cx="2133600" cy="2357122"/>
          </a:xfrm>
        </p:grpSpPr>
        <p:pic>
          <p:nvPicPr>
            <p:cNvPr id="19" name="Picture 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57018" y="2895600"/>
              <a:ext cx="1982364" cy="198236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</p:pic>
        <p:sp>
          <p:nvSpPr>
            <p:cNvPr id="21" name="TextBox 20"/>
            <p:cNvSpPr txBox="1"/>
            <p:nvPr/>
          </p:nvSpPr>
          <p:spPr>
            <a:xfrm>
              <a:off x="3581400" y="2520842"/>
              <a:ext cx="2133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FFFF"/>
                  </a:solidFill>
                  <a:latin typeface="+mn-lt"/>
                </a:rPr>
                <a:t>Non-contrast CT scan</a:t>
              </a:r>
              <a:endParaRPr lang="en-US" sz="1400" b="1" dirty="0">
                <a:solidFill>
                  <a:srgbClr val="FFFFFF"/>
                </a:solidFill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Motivation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1"/>
            <a:ext cx="9144000" cy="167639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 smtClean="0"/>
              <a:t>Image segmentation is an ill-posed problem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Additional constraints need to be imposed to achieve the desired results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Fortunately, in the field of medical image segmentation a significant amount of prior knowledge is available</a:t>
            </a:r>
          </a:p>
        </p:txBody>
      </p:sp>
      <p:sp>
        <p:nvSpPr>
          <p:cNvPr id="12" name="Right Arrow 11"/>
          <p:cNvSpPr/>
          <p:nvPr/>
        </p:nvSpPr>
        <p:spPr bwMode="auto">
          <a:xfrm rot="10800000">
            <a:off x="3048001" y="3886199"/>
            <a:ext cx="3810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" name="Group 28"/>
          <p:cNvGrpSpPr/>
          <p:nvPr/>
        </p:nvGrpSpPr>
        <p:grpSpPr>
          <a:xfrm>
            <a:off x="682568" y="3041758"/>
            <a:ext cx="1984432" cy="1987442"/>
            <a:chOff x="682568" y="2895600"/>
            <a:chExt cx="1984432" cy="1987442"/>
          </a:xfrm>
        </p:grpSpPr>
        <p:pic>
          <p:nvPicPr>
            <p:cNvPr id="28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2568" y="2895600"/>
              <a:ext cx="1984432" cy="198744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</p:pic>
        <p:sp>
          <p:nvSpPr>
            <p:cNvPr id="25" name="TextBox 24"/>
            <p:cNvSpPr txBox="1"/>
            <p:nvPr/>
          </p:nvSpPr>
          <p:spPr>
            <a:xfrm>
              <a:off x="1219200" y="3654623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n-lt"/>
                </a:rPr>
                <a:t>Heart</a:t>
              </a:r>
              <a:endParaRPr lang="en-US" sz="1400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6" name="Group 13"/>
          <p:cNvGrpSpPr/>
          <p:nvPr/>
        </p:nvGrpSpPr>
        <p:grpSpPr>
          <a:xfrm>
            <a:off x="3810000" y="3048000"/>
            <a:ext cx="1982364" cy="1982364"/>
            <a:chOff x="3581400" y="3048000"/>
            <a:chExt cx="1982364" cy="1982364"/>
          </a:xfrm>
        </p:grpSpPr>
        <p:pic>
          <p:nvPicPr>
            <p:cNvPr id="15" name="Picture 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81400" y="3048000"/>
              <a:ext cx="1982364" cy="198236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</p:pic>
        <p:cxnSp>
          <p:nvCxnSpPr>
            <p:cNvPr id="16" name="Curved Connector 15"/>
            <p:cNvCxnSpPr/>
            <p:nvPr/>
          </p:nvCxnSpPr>
          <p:spPr bwMode="auto">
            <a:xfrm rot="5400000">
              <a:off x="4305300" y="3848100"/>
              <a:ext cx="304800" cy="2286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3505200" y="5105400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92D050"/>
                </a:solidFill>
                <a:latin typeface="+mn-lt"/>
              </a:rPr>
              <a:t>Appearance  </a:t>
            </a:r>
          </a:p>
          <a:p>
            <a:pPr algn="ctr"/>
            <a:r>
              <a:rPr lang="en-US" sz="1400" b="1" dirty="0" smtClean="0">
                <a:solidFill>
                  <a:srgbClr val="92D050"/>
                </a:solidFill>
                <a:latin typeface="+mn-lt"/>
              </a:rPr>
              <a:t>and</a:t>
            </a:r>
          </a:p>
          <a:p>
            <a:pPr algn="ctr"/>
            <a:r>
              <a:rPr lang="en-US" sz="1400" b="1" dirty="0" smtClean="0">
                <a:solidFill>
                  <a:srgbClr val="92D050"/>
                </a:solidFill>
                <a:latin typeface="+mn-lt"/>
              </a:rPr>
              <a:t>Spatial Connectivity Prior</a:t>
            </a:r>
            <a:endParaRPr lang="en-US" sz="1400" b="1" dirty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89347" y="2709446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2D050"/>
                </a:solidFill>
                <a:latin typeface="+mn-lt"/>
              </a:rPr>
              <a:t>Prior Knowledge</a:t>
            </a:r>
            <a:endParaRPr lang="en-US" sz="1400" b="1" dirty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547BC0-3B9A-4215-A5C3-26F2455F53AF}" type="slidenum">
              <a:rPr lang="el-GR" smtClean="0"/>
              <a:pPr>
                <a:defRPr/>
              </a:pPr>
              <a:t>3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Motivation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1"/>
            <a:ext cx="9144000" cy="167639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 smtClean="0"/>
              <a:t>Image segmentation is an ill-posed problem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Additional constraints need to be imposed to achieve the desired results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Fortunately, in the field of medical image segmentation a significant amount of prior knowledge is available</a:t>
            </a:r>
          </a:p>
          <a:p>
            <a:pPr>
              <a:spcAft>
                <a:spcPts val="600"/>
              </a:spcAft>
            </a:pPr>
            <a:endParaRPr lang="en-US" sz="2000" dirty="0" smtClean="0"/>
          </a:p>
          <a:p>
            <a:pPr>
              <a:spcAft>
                <a:spcPts val="600"/>
              </a:spcAft>
            </a:pPr>
            <a:endParaRPr lang="en-US" sz="2000" dirty="0" smtClean="0"/>
          </a:p>
          <a:p>
            <a:pPr>
              <a:spcAft>
                <a:spcPts val="600"/>
              </a:spcAft>
            </a:pPr>
            <a:endParaRPr lang="en-US" sz="2000" dirty="0" smtClean="0"/>
          </a:p>
          <a:p>
            <a:pPr>
              <a:spcAft>
                <a:spcPts val="600"/>
              </a:spcAft>
            </a:pPr>
            <a:endParaRPr lang="en-US" sz="2000" dirty="0" smtClean="0"/>
          </a:p>
          <a:p>
            <a:pPr>
              <a:spcAft>
                <a:spcPts val="600"/>
              </a:spcAft>
            </a:pPr>
            <a:endParaRPr lang="en-US" sz="2000" dirty="0" smtClean="0"/>
          </a:p>
        </p:txBody>
      </p:sp>
      <p:grpSp>
        <p:nvGrpSpPr>
          <p:cNvPr id="4" name="Group 20"/>
          <p:cNvGrpSpPr/>
          <p:nvPr/>
        </p:nvGrpSpPr>
        <p:grpSpPr>
          <a:xfrm>
            <a:off x="3733800" y="2667000"/>
            <a:ext cx="2133600" cy="2357122"/>
            <a:chOff x="3581400" y="2520842"/>
            <a:chExt cx="2133600" cy="2357122"/>
          </a:xfrm>
        </p:grpSpPr>
        <p:pic>
          <p:nvPicPr>
            <p:cNvPr id="22" name="Picture 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57018" y="2895600"/>
              <a:ext cx="1982364" cy="198236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</p:pic>
        <p:sp>
          <p:nvSpPr>
            <p:cNvPr id="23" name="TextBox 22"/>
            <p:cNvSpPr txBox="1"/>
            <p:nvPr/>
          </p:nvSpPr>
          <p:spPr>
            <a:xfrm>
              <a:off x="3581400" y="2520842"/>
              <a:ext cx="2133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FFFF"/>
                  </a:solidFill>
                  <a:latin typeface="+mn-lt"/>
                </a:rPr>
                <a:t>Non-contrast CT scan</a:t>
              </a:r>
              <a:endParaRPr lang="en-US" sz="1400" b="1" dirty="0">
                <a:solidFill>
                  <a:srgbClr val="FFFFFF"/>
                </a:solidFill>
                <a:latin typeface="+mn-lt"/>
              </a:endParaRPr>
            </a:p>
          </p:txBody>
        </p:sp>
      </p:grpSp>
      <p:sp>
        <p:nvSpPr>
          <p:cNvPr id="12" name="Right Arrow 11"/>
          <p:cNvSpPr/>
          <p:nvPr/>
        </p:nvSpPr>
        <p:spPr bwMode="auto">
          <a:xfrm rot="10800000">
            <a:off x="3048001" y="3886199"/>
            <a:ext cx="3810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89347" y="2709446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2D050"/>
                </a:solidFill>
                <a:latin typeface="+mn-lt"/>
              </a:rPr>
              <a:t>Prior Knowledge</a:t>
            </a:r>
            <a:endParaRPr lang="en-US" sz="1400" b="1" dirty="0">
              <a:solidFill>
                <a:srgbClr val="92D050"/>
              </a:solidFill>
              <a:latin typeface="+mn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803016" y="3048000"/>
            <a:ext cx="1988184" cy="1985152"/>
            <a:chOff x="3581400" y="3048000"/>
            <a:chExt cx="1988184" cy="1985152"/>
          </a:xfrm>
        </p:grpSpPr>
        <p:pic>
          <p:nvPicPr>
            <p:cNvPr id="21" name="Picture 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81400" y="3048000"/>
              <a:ext cx="1982364" cy="198236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</p:pic>
        <p:grpSp>
          <p:nvGrpSpPr>
            <p:cNvPr id="24" name="Group 34"/>
            <p:cNvGrpSpPr/>
            <p:nvPr/>
          </p:nvGrpSpPr>
          <p:grpSpPr>
            <a:xfrm>
              <a:off x="3581400" y="3048000"/>
              <a:ext cx="1988184" cy="1985152"/>
              <a:chOff x="6470016" y="2891648"/>
              <a:chExt cx="1988184" cy="1985152"/>
            </a:xfrm>
          </p:grpSpPr>
          <p:pic>
            <p:nvPicPr>
              <p:cNvPr id="26" name="Picture 15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010000"/>
                  </a:clrFrom>
                  <a:clrTo>
                    <a:srgbClr val="010000">
                      <a:alpha val="0"/>
                    </a:srgbClr>
                  </a:clrTo>
                </a:clrChange>
                <a:duotone>
                  <a:prstClr val="black"/>
                  <a:srgbClr val="7030A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p:blipFill>
            <p:spPr bwMode="auto">
              <a:xfrm>
                <a:off x="6470016" y="2891648"/>
                <a:ext cx="1988184" cy="1985152"/>
              </a:xfrm>
              <a:prstGeom prst="rect">
                <a:avLst/>
              </a:prstGeom>
              <a:noFill/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6553200" y="3581400"/>
                <a:ext cx="1371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+mn-lt"/>
                  </a:rPr>
                  <a:t>Inner Thoracic Region</a:t>
                </a:r>
                <a:endParaRPr lang="en-US" sz="1200" dirty="0">
                  <a:latin typeface="+mn-lt"/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6324600" y="3200400"/>
            <a:ext cx="760836" cy="760836"/>
            <a:chOff x="3581400" y="3048000"/>
            <a:chExt cx="1982364" cy="1982364"/>
          </a:xfrm>
        </p:grpSpPr>
        <p:pic>
          <p:nvPicPr>
            <p:cNvPr id="18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81400" y="3048000"/>
              <a:ext cx="1982364" cy="198236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</p:pic>
        <p:cxnSp>
          <p:nvCxnSpPr>
            <p:cNvPr id="29" name="Curved Connector 28"/>
            <p:cNvCxnSpPr/>
            <p:nvPr/>
          </p:nvCxnSpPr>
          <p:spPr bwMode="auto">
            <a:xfrm rot="5400000">
              <a:off x="4305300" y="3848100"/>
              <a:ext cx="304800" cy="2286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TextBox 29"/>
          <p:cNvSpPr txBox="1"/>
          <p:nvPr/>
        </p:nvSpPr>
        <p:spPr>
          <a:xfrm>
            <a:off x="3657600" y="51054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92D050"/>
                </a:solidFill>
                <a:latin typeface="+mn-lt"/>
              </a:rPr>
              <a:t>Location Prior</a:t>
            </a:r>
            <a:endParaRPr lang="en-US" sz="1400" b="1" dirty="0">
              <a:solidFill>
                <a:srgbClr val="92D050"/>
              </a:solidFill>
              <a:latin typeface="+mn-lt"/>
            </a:endParaRPr>
          </a:p>
        </p:txBody>
      </p:sp>
      <p:grpSp>
        <p:nvGrpSpPr>
          <p:cNvPr id="31" name="Group 28"/>
          <p:cNvGrpSpPr/>
          <p:nvPr/>
        </p:nvGrpSpPr>
        <p:grpSpPr>
          <a:xfrm>
            <a:off x="682568" y="3041758"/>
            <a:ext cx="1984432" cy="1987442"/>
            <a:chOff x="682568" y="2895600"/>
            <a:chExt cx="1984432" cy="1987442"/>
          </a:xfrm>
        </p:grpSpPr>
        <p:pic>
          <p:nvPicPr>
            <p:cNvPr id="32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82568" y="2895600"/>
              <a:ext cx="1984432" cy="198744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</p:pic>
        <p:sp>
          <p:nvSpPr>
            <p:cNvPr id="33" name="TextBox 32"/>
            <p:cNvSpPr txBox="1"/>
            <p:nvPr/>
          </p:nvSpPr>
          <p:spPr>
            <a:xfrm>
              <a:off x="1219200" y="3654623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n-lt"/>
                </a:rPr>
                <a:t>Heart</a:t>
              </a:r>
              <a:endParaRPr lang="en-US" sz="14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5" name="Slide Number Placeholder 2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547BC0-3B9A-4215-A5C3-26F2455F53AF}" type="slidenum">
              <a:rPr lang="el-GR" smtClean="0"/>
              <a:pPr>
                <a:defRPr/>
              </a:pPr>
              <a:t>4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Motivation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1"/>
            <a:ext cx="9144000" cy="17526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 smtClean="0"/>
              <a:t>Image segmentation is an ill-posed problem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Additional constraints need to be imposed to achieve the desired results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Fortunately, in the field of medical image segmentation a significant amount of prior knowledge is available</a:t>
            </a:r>
          </a:p>
          <a:p>
            <a:pPr>
              <a:spcAft>
                <a:spcPts val="600"/>
              </a:spcAft>
            </a:pPr>
            <a:endParaRPr lang="en-US" sz="2000" dirty="0" smtClean="0"/>
          </a:p>
          <a:p>
            <a:pPr>
              <a:spcAft>
                <a:spcPts val="600"/>
              </a:spcAft>
            </a:pPr>
            <a:endParaRPr lang="en-US" sz="2000" dirty="0" smtClean="0"/>
          </a:p>
          <a:p>
            <a:pPr>
              <a:spcAft>
                <a:spcPts val="600"/>
              </a:spcAft>
            </a:pPr>
            <a:endParaRPr lang="en-US" sz="2000" dirty="0" smtClean="0"/>
          </a:p>
          <a:p>
            <a:pPr>
              <a:spcAft>
                <a:spcPts val="600"/>
              </a:spcAft>
            </a:pPr>
            <a:endParaRPr lang="en-US" sz="2000" dirty="0" smtClean="0"/>
          </a:p>
          <a:p>
            <a:pPr>
              <a:spcAft>
                <a:spcPts val="600"/>
              </a:spcAft>
            </a:pPr>
            <a:endParaRPr lang="en-US" sz="2000" dirty="0" smtClean="0"/>
          </a:p>
          <a:p>
            <a:pPr>
              <a:spcAft>
                <a:spcPts val="600"/>
              </a:spcAft>
            </a:pPr>
            <a:endParaRPr lang="en-US" sz="2000" dirty="0" smtClean="0"/>
          </a:p>
        </p:txBody>
      </p:sp>
      <p:grpSp>
        <p:nvGrpSpPr>
          <p:cNvPr id="4" name="Group 20"/>
          <p:cNvGrpSpPr/>
          <p:nvPr/>
        </p:nvGrpSpPr>
        <p:grpSpPr>
          <a:xfrm>
            <a:off x="3733800" y="2667000"/>
            <a:ext cx="2133600" cy="2357122"/>
            <a:chOff x="3581400" y="2520842"/>
            <a:chExt cx="2133600" cy="2357122"/>
          </a:xfrm>
        </p:grpSpPr>
        <p:pic>
          <p:nvPicPr>
            <p:cNvPr id="22" name="Picture 1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7018" y="2895600"/>
              <a:ext cx="1982364" cy="198236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</p:pic>
        <p:sp>
          <p:nvSpPr>
            <p:cNvPr id="23" name="TextBox 22"/>
            <p:cNvSpPr txBox="1"/>
            <p:nvPr/>
          </p:nvSpPr>
          <p:spPr>
            <a:xfrm>
              <a:off x="3581400" y="2520842"/>
              <a:ext cx="2133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FFFF"/>
                  </a:solidFill>
                  <a:latin typeface="+mn-lt"/>
                </a:rPr>
                <a:t>Non-contrast CT scan</a:t>
              </a:r>
              <a:endParaRPr lang="en-US" sz="1400" b="1" dirty="0">
                <a:solidFill>
                  <a:srgbClr val="FFFFFF"/>
                </a:solidFill>
                <a:latin typeface="+mn-lt"/>
              </a:endParaRPr>
            </a:p>
          </p:txBody>
        </p:sp>
      </p:grpSp>
      <p:sp>
        <p:nvSpPr>
          <p:cNvPr id="12" name="Right Arrow 11"/>
          <p:cNvSpPr/>
          <p:nvPr/>
        </p:nvSpPr>
        <p:spPr bwMode="auto">
          <a:xfrm rot="10800000">
            <a:off x="3048001" y="3886199"/>
            <a:ext cx="3810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89347" y="2709446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2D050"/>
                </a:solidFill>
                <a:latin typeface="+mn-lt"/>
              </a:rPr>
              <a:t>Prior Knowledge</a:t>
            </a:r>
            <a:endParaRPr lang="en-US" sz="1400" b="1" dirty="0">
              <a:solidFill>
                <a:srgbClr val="92D050"/>
              </a:solidFill>
              <a:latin typeface="+mn-lt"/>
            </a:endParaRPr>
          </a:p>
        </p:txBody>
      </p:sp>
      <p:grpSp>
        <p:nvGrpSpPr>
          <p:cNvPr id="6" name="Group 18"/>
          <p:cNvGrpSpPr/>
          <p:nvPr/>
        </p:nvGrpSpPr>
        <p:grpSpPr>
          <a:xfrm>
            <a:off x="7239000" y="3200400"/>
            <a:ext cx="758952" cy="758952"/>
            <a:chOff x="3581400" y="3048000"/>
            <a:chExt cx="1988184" cy="1985152"/>
          </a:xfrm>
        </p:grpSpPr>
        <p:pic>
          <p:nvPicPr>
            <p:cNvPr id="21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81400" y="3048000"/>
              <a:ext cx="1982364" cy="198236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</p:pic>
        <p:pic>
          <p:nvPicPr>
            <p:cNvPr id="26" name="Picture 15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010000"/>
                </a:clrFrom>
                <a:clrTo>
                  <a:srgbClr val="010000">
                    <a:alpha val="0"/>
                  </a:srgbClr>
                </a:clrTo>
              </a:clrChange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3581400" y="3048000"/>
              <a:ext cx="1988184" cy="198515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</p:pic>
      </p:grpSp>
      <p:grpSp>
        <p:nvGrpSpPr>
          <p:cNvPr id="24" name="Group 23"/>
          <p:cNvGrpSpPr/>
          <p:nvPr/>
        </p:nvGrpSpPr>
        <p:grpSpPr>
          <a:xfrm>
            <a:off x="6324600" y="3200400"/>
            <a:ext cx="760836" cy="760836"/>
            <a:chOff x="3581400" y="3048000"/>
            <a:chExt cx="1982364" cy="1982364"/>
          </a:xfrm>
        </p:grpSpPr>
        <p:pic>
          <p:nvPicPr>
            <p:cNvPr id="31" name="Picture 1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581400" y="3048000"/>
              <a:ext cx="1982364" cy="198236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</p:pic>
        <p:cxnSp>
          <p:nvCxnSpPr>
            <p:cNvPr id="32" name="Curved Connector 31"/>
            <p:cNvCxnSpPr/>
            <p:nvPr/>
          </p:nvCxnSpPr>
          <p:spPr bwMode="auto">
            <a:xfrm rot="5400000">
              <a:off x="4305300" y="3848100"/>
              <a:ext cx="304800" cy="2286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4" name="Group 43"/>
          <p:cNvGrpSpPr/>
          <p:nvPr/>
        </p:nvGrpSpPr>
        <p:grpSpPr>
          <a:xfrm>
            <a:off x="3810000" y="3048000"/>
            <a:ext cx="1996431" cy="1993392"/>
            <a:chOff x="2552700" y="762000"/>
            <a:chExt cx="1996431" cy="1993392"/>
          </a:xfrm>
        </p:grpSpPr>
        <p:pic>
          <p:nvPicPr>
            <p:cNvPr id="45" name="Picture 5" descr="Z:\CARDIA\Presentations\Fuzzy Cuts\paper_images\imInput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52700" y="762000"/>
              <a:ext cx="1984248" cy="1984248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</p:pic>
        <p:pic>
          <p:nvPicPr>
            <p:cNvPr id="46" name="Picture 6" descr="Z:\CARDIA\Presentations\Fuzzy Cuts\paper_images\leftLungMask.png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010000"/>
                </a:clrFrom>
                <a:clrTo>
                  <a:srgbClr val="010000">
                    <a:alpha val="0"/>
                  </a:srgbClr>
                </a:clrTo>
              </a:clrChange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2552700" y="762000"/>
              <a:ext cx="1984248" cy="1984248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</p:pic>
        <p:grpSp>
          <p:nvGrpSpPr>
            <p:cNvPr id="47" name="Group 23"/>
            <p:cNvGrpSpPr/>
            <p:nvPr/>
          </p:nvGrpSpPr>
          <p:grpSpPr>
            <a:xfrm>
              <a:off x="2552700" y="762000"/>
              <a:ext cx="1996431" cy="1993392"/>
              <a:chOff x="2552700" y="762000"/>
              <a:chExt cx="1996431" cy="1993392"/>
            </a:xfrm>
          </p:grpSpPr>
          <p:pic>
            <p:nvPicPr>
              <p:cNvPr id="48" name="Picture 7" descr="Z:\CARDIA\Presentations\Fuzzy Cuts\paper_images\rightLungMask.png"/>
              <p:cNvPicPr>
                <a:picLocks noChangeAspect="1" noChangeArrowheads="1"/>
              </p:cNvPicPr>
              <p:nvPr/>
            </p:nvPicPr>
            <p:blipFill>
              <a:blip r:embed="rId9">
                <a:clrChange>
                  <a:clrFrom>
                    <a:srgbClr val="010000"/>
                  </a:clrFrom>
                  <a:clrTo>
                    <a:srgbClr val="010000">
                      <a:alpha val="0"/>
                    </a:srgbClr>
                  </a:clrTo>
                </a:clrChange>
                <a:duotone>
                  <a:prstClr val="black"/>
                  <a:srgbClr val="7030A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p:blipFill>
            <p:spPr bwMode="auto">
              <a:xfrm>
                <a:off x="2552700" y="762000"/>
                <a:ext cx="1996431" cy="199339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</p:pic>
          <p:sp>
            <p:nvSpPr>
              <p:cNvPr id="49" name="Right Arrow 48"/>
              <p:cNvSpPr/>
              <p:nvPr/>
            </p:nvSpPr>
            <p:spPr bwMode="auto">
              <a:xfrm rot="10800000">
                <a:off x="3657600" y="1600200"/>
                <a:ext cx="381000" cy="152400"/>
              </a:xfrm>
              <a:prstGeom prst="rightArrow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0" name="Right Arrow 49"/>
              <p:cNvSpPr/>
              <p:nvPr/>
            </p:nvSpPr>
            <p:spPr bwMode="auto">
              <a:xfrm>
                <a:off x="2895600" y="1600200"/>
                <a:ext cx="381000" cy="152400"/>
              </a:xfrm>
              <a:prstGeom prst="rightArrow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3657600" y="51054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92D050"/>
                </a:solidFill>
                <a:latin typeface="+mn-lt"/>
              </a:rPr>
              <a:t>Location Prior</a:t>
            </a:r>
            <a:endParaRPr lang="en-US" sz="1400" b="1" dirty="0">
              <a:solidFill>
                <a:srgbClr val="92D050"/>
              </a:solidFill>
              <a:latin typeface="+mn-lt"/>
            </a:endParaRPr>
          </a:p>
        </p:txBody>
      </p:sp>
      <p:grpSp>
        <p:nvGrpSpPr>
          <p:cNvPr id="27" name="Group 28"/>
          <p:cNvGrpSpPr/>
          <p:nvPr/>
        </p:nvGrpSpPr>
        <p:grpSpPr>
          <a:xfrm>
            <a:off x="682568" y="3041758"/>
            <a:ext cx="1984432" cy="1987442"/>
            <a:chOff x="682568" y="2895600"/>
            <a:chExt cx="1984432" cy="1987442"/>
          </a:xfrm>
        </p:grpSpPr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82568" y="2895600"/>
              <a:ext cx="1984432" cy="198744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</p:pic>
        <p:sp>
          <p:nvSpPr>
            <p:cNvPr id="30" name="TextBox 29"/>
            <p:cNvSpPr txBox="1"/>
            <p:nvPr/>
          </p:nvSpPr>
          <p:spPr>
            <a:xfrm>
              <a:off x="1219200" y="3654623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n-lt"/>
                </a:rPr>
                <a:t>Heart</a:t>
              </a:r>
              <a:endParaRPr lang="en-US" sz="14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547BC0-3B9A-4215-A5C3-26F2455F53AF}" type="slidenum">
              <a:rPr lang="el-GR" smtClean="0"/>
              <a:pPr>
                <a:defRPr/>
              </a:pPr>
              <a:t>5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Motivation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1"/>
            <a:ext cx="9144000" cy="17526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 smtClean="0"/>
              <a:t>Image segmentation is an ill-posed problem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Additional constraints need to be imposed to achieve the desired results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Fortunately, in the field of medical image segmentation a significant amount of prior knowledge is available</a:t>
            </a:r>
          </a:p>
          <a:p>
            <a:pPr>
              <a:spcAft>
                <a:spcPts val="600"/>
              </a:spcAft>
            </a:pPr>
            <a:endParaRPr lang="en-US" sz="2000" dirty="0" smtClean="0"/>
          </a:p>
          <a:p>
            <a:pPr>
              <a:spcAft>
                <a:spcPts val="600"/>
              </a:spcAft>
            </a:pPr>
            <a:endParaRPr lang="en-US" sz="2000" dirty="0" smtClean="0"/>
          </a:p>
          <a:p>
            <a:pPr>
              <a:spcAft>
                <a:spcPts val="600"/>
              </a:spcAft>
            </a:pPr>
            <a:endParaRPr lang="en-US" sz="2000" dirty="0" smtClean="0"/>
          </a:p>
          <a:p>
            <a:pPr>
              <a:spcAft>
                <a:spcPts val="600"/>
              </a:spcAft>
            </a:pPr>
            <a:endParaRPr lang="en-US" sz="2000" dirty="0" smtClean="0"/>
          </a:p>
          <a:p>
            <a:pPr>
              <a:spcAft>
                <a:spcPts val="600"/>
              </a:spcAft>
            </a:pPr>
            <a:endParaRPr lang="en-US" sz="2000" dirty="0" smtClean="0"/>
          </a:p>
          <a:p>
            <a:pPr>
              <a:spcAft>
                <a:spcPts val="600"/>
              </a:spcAft>
            </a:pPr>
            <a:endParaRPr lang="en-US" sz="2000" dirty="0" smtClean="0"/>
          </a:p>
          <a:p>
            <a:pPr>
              <a:spcAft>
                <a:spcPts val="600"/>
              </a:spcAft>
            </a:pPr>
            <a:r>
              <a:rPr lang="en-US" sz="2000" dirty="0" smtClean="0"/>
              <a:t>However, it is difficult to unify various types of prior information available such as appearance, location and shape into a single framework</a:t>
            </a:r>
          </a:p>
          <a:p>
            <a:pPr>
              <a:spcAft>
                <a:spcPts val="600"/>
              </a:spcAft>
            </a:pPr>
            <a:endParaRPr lang="en-US" sz="2000" dirty="0" smtClean="0"/>
          </a:p>
          <a:p>
            <a:pPr>
              <a:spcAft>
                <a:spcPts val="600"/>
              </a:spcAft>
            </a:pPr>
            <a:endParaRPr lang="en-US" sz="2000" dirty="0" smtClean="0"/>
          </a:p>
          <a:p>
            <a:pPr>
              <a:spcAft>
                <a:spcPts val="600"/>
              </a:spcAft>
            </a:pPr>
            <a:endParaRPr lang="en-US" sz="2000" dirty="0" smtClean="0"/>
          </a:p>
          <a:p>
            <a:pPr>
              <a:spcAft>
                <a:spcPts val="600"/>
              </a:spcAft>
            </a:pPr>
            <a:endParaRPr lang="en-US" sz="2000" dirty="0" smtClean="0"/>
          </a:p>
          <a:p>
            <a:pPr>
              <a:spcAft>
                <a:spcPts val="600"/>
              </a:spcAft>
            </a:pPr>
            <a:endParaRPr lang="en-US" sz="2000" dirty="0" smtClean="0"/>
          </a:p>
          <a:p>
            <a:pPr>
              <a:spcAft>
                <a:spcPts val="600"/>
              </a:spcAft>
            </a:pPr>
            <a:endParaRPr lang="en-US" sz="2000" dirty="0" smtClean="0"/>
          </a:p>
          <a:p>
            <a:pPr>
              <a:spcAft>
                <a:spcPts val="600"/>
              </a:spcAft>
            </a:pPr>
            <a:endParaRPr lang="en-US" sz="2000" dirty="0" smtClean="0"/>
          </a:p>
        </p:txBody>
      </p:sp>
      <p:grpSp>
        <p:nvGrpSpPr>
          <p:cNvPr id="4" name="Group 20"/>
          <p:cNvGrpSpPr/>
          <p:nvPr/>
        </p:nvGrpSpPr>
        <p:grpSpPr>
          <a:xfrm>
            <a:off x="3733800" y="2667000"/>
            <a:ext cx="2133600" cy="2357122"/>
            <a:chOff x="3581400" y="2520842"/>
            <a:chExt cx="2133600" cy="2357122"/>
          </a:xfrm>
        </p:grpSpPr>
        <p:pic>
          <p:nvPicPr>
            <p:cNvPr id="22" name="Picture 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57018" y="2895600"/>
              <a:ext cx="1982364" cy="198236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</p:pic>
        <p:sp>
          <p:nvSpPr>
            <p:cNvPr id="23" name="TextBox 22"/>
            <p:cNvSpPr txBox="1"/>
            <p:nvPr/>
          </p:nvSpPr>
          <p:spPr>
            <a:xfrm>
              <a:off x="3581400" y="2520842"/>
              <a:ext cx="2133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FFFF"/>
                  </a:solidFill>
                  <a:latin typeface="+mn-lt"/>
                </a:rPr>
                <a:t>Non-contrast CT scan</a:t>
              </a:r>
              <a:endParaRPr lang="en-US" sz="1400" b="1" dirty="0">
                <a:solidFill>
                  <a:srgbClr val="FFFFFF"/>
                </a:solidFill>
                <a:latin typeface="+mn-lt"/>
              </a:endParaRPr>
            </a:p>
          </p:txBody>
        </p:sp>
      </p:grpSp>
      <p:sp>
        <p:nvSpPr>
          <p:cNvPr id="12" name="Right Arrow 11"/>
          <p:cNvSpPr/>
          <p:nvPr/>
        </p:nvSpPr>
        <p:spPr bwMode="auto">
          <a:xfrm rot="10800000">
            <a:off x="3048001" y="3886199"/>
            <a:ext cx="3810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" name="Group 28"/>
          <p:cNvGrpSpPr/>
          <p:nvPr/>
        </p:nvGrpSpPr>
        <p:grpSpPr>
          <a:xfrm>
            <a:off x="682568" y="3041758"/>
            <a:ext cx="1984432" cy="1987442"/>
            <a:chOff x="682568" y="2895600"/>
            <a:chExt cx="1984432" cy="1987442"/>
          </a:xfrm>
        </p:grpSpPr>
        <p:pic>
          <p:nvPicPr>
            <p:cNvPr id="28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2568" y="2895600"/>
              <a:ext cx="1984432" cy="198744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</p:pic>
        <p:sp>
          <p:nvSpPr>
            <p:cNvPr id="25" name="TextBox 24"/>
            <p:cNvSpPr txBox="1"/>
            <p:nvPr/>
          </p:nvSpPr>
          <p:spPr>
            <a:xfrm>
              <a:off x="1295400" y="3654623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Heart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89347" y="2709446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2D050"/>
                </a:solidFill>
                <a:latin typeface="+mn-lt"/>
              </a:rPr>
              <a:t>Prior Knowledge</a:t>
            </a:r>
            <a:endParaRPr lang="en-US" sz="1400" b="1" dirty="0">
              <a:solidFill>
                <a:srgbClr val="92D050"/>
              </a:solidFill>
              <a:latin typeface="+mn-lt"/>
            </a:endParaRPr>
          </a:p>
        </p:txBody>
      </p:sp>
      <p:grpSp>
        <p:nvGrpSpPr>
          <p:cNvPr id="6" name="Group 18"/>
          <p:cNvGrpSpPr/>
          <p:nvPr/>
        </p:nvGrpSpPr>
        <p:grpSpPr>
          <a:xfrm>
            <a:off x="7239000" y="3200400"/>
            <a:ext cx="758952" cy="758952"/>
            <a:chOff x="3581400" y="3048000"/>
            <a:chExt cx="1988184" cy="1985152"/>
          </a:xfrm>
        </p:grpSpPr>
        <p:pic>
          <p:nvPicPr>
            <p:cNvPr id="21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81400" y="3048000"/>
              <a:ext cx="1982364" cy="198236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</p:pic>
        <p:pic>
          <p:nvPicPr>
            <p:cNvPr id="26" name="Picture 15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010000"/>
                </a:clrFrom>
                <a:clrTo>
                  <a:srgbClr val="010000">
                    <a:alpha val="0"/>
                  </a:srgbClr>
                </a:clrTo>
              </a:clrChange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3581400" y="3048000"/>
              <a:ext cx="1988184" cy="198515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</p:pic>
      </p:grpSp>
      <p:grpSp>
        <p:nvGrpSpPr>
          <p:cNvPr id="7" name="Group 23"/>
          <p:cNvGrpSpPr/>
          <p:nvPr/>
        </p:nvGrpSpPr>
        <p:grpSpPr>
          <a:xfrm>
            <a:off x="6324600" y="3200400"/>
            <a:ext cx="760836" cy="760836"/>
            <a:chOff x="3581400" y="3048000"/>
            <a:chExt cx="1982364" cy="1982364"/>
          </a:xfrm>
        </p:grpSpPr>
        <p:pic>
          <p:nvPicPr>
            <p:cNvPr id="31" name="Picture 1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581400" y="3048000"/>
              <a:ext cx="1982364" cy="198236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</p:pic>
        <p:cxnSp>
          <p:nvCxnSpPr>
            <p:cNvPr id="32" name="Curved Connector 31"/>
            <p:cNvCxnSpPr/>
            <p:nvPr/>
          </p:nvCxnSpPr>
          <p:spPr bwMode="auto">
            <a:xfrm rot="5400000">
              <a:off x="4305300" y="3848100"/>
              <a:ext cx="304800" cy="2286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" name="Group 43"/>
          <p:cNvGrpSpPr/>
          <p:nvPr/>
        </p:nvGrpSpPr>
        <p:grpSpPr>
          <a:xfrm>
            <a:off x="8153400" y="3200400"/>
            <a:ext cx="758952" cy="758952"/>
            <a:chOff x="2552700" y="762000"/>
            <a:chExt cx="1996431" cy="1993392"/>
          </a:xfrm>
        </p:grpSpPr>
        <p:pic>
          <p:nvPicPr>
            <p:cNvPr id="45" name="Picture 5" descr="Z:\CARDIA\Presentations\Fuzzy Cuts\paper_images\imInput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52700" y="762000"/>
              <a:ext cx="1984248" cy="1984248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</p:pic>
        <p:pic>
          <p:nvPicPr>
            <p:cNvPr id="46" name="Picture 6" descr="Z:\CARDIA\Presentations\Fuzzy Cuts\paper_images\leftLungMask.png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010000"/>
                </a:clrFrom>
                <a:clrTo>
                  <a:srgbClr val="010000">
                    <a:alpha val="0"/>
                  </a:srgbClr>
                </a:clrTo>
              </a:clrChange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2552700" y="762000"/>
              <a:ext cx="1984248" cy="1984248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</p:pic>
        <p:grpSp>
          <p:nvGrpSpPr>
            <p:cNvPr id="9" name="Group 23"/>
            <p:cNvGrpSpPr/>
            <p:nvPr/>
          </p:nvGrpSpPr>
          <p:grpSpPr>
            <a:xfrm>
              <a:off x="2552700" y="762000"/>
              <a:ext cx="1996431" cy="1993392"/>
              <a:chOff x="2552700" y="762000"/>
              <a:chExt cx="1996431" cy="1993392"/>
            </a:xfrm>
          </p:grpSpPr>
          <p:pic>
            <p:nvPicPr>
              <p:cNvPr id="48" name="Picture 7" descr="Z:\CARDIA\Presentations\Fuzzy Cuts\paper_images\rightLungMask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clrChange>
                  <a:clrFrom>
                    <a:srgbClr val="010000"/>
                  </a:clrFrom>
                  <a:clrTo>
                    <a:srgbClr val="010000">
                      <a:alpha val="0"/>
                    </a:srgbClr>
                  </a:clrTo>
                </a:clrChange>
                <a:duotone>
                  <a:prstClr val="black"/>
                  <a:srgbClr val="7030A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p:blipFill>
            <p:spPr bwMode="auto">
              <a:xfrm>
                <a:off x="2552700" y="762000"/>
                <a:ext cx="1996431" cy="199339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</p:pic>
          <p:sp>
            <p:nvSpPr>
              <p:cNvPr id="49" name="Right Arrow 48"/>
              <p:cNvSpPr/>
              <p:nvPr/>
            </p:nvSpPr>
            <p:spPr bwMode="auto">
              <a:xfrm rot="10800000">
                <a:off x="3657600" y="1600200"/>
                <a:ext cx="381000" cy="152400"/>
              </a:xfrm>
              <a:prstGeom prst="rightArrow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0" name="Right Arrow 49"/>
              <p:cNvSpPr/>
              <p:nvPr/>
            </p:nvSpPr>
            <p:spPr bwMode="auto">
              <a:xfrm>
                <a:off x="2895600" y="1600200"/>
                <a:ext cx="381000" cy="152400"/>
              </a:xfrm>
              <a:prstGeom prst="rightArrow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sp>
        <p:nvSpPr>
          <p:cNvPr id="27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547BC0-3B9A-4215-A5C3-26F2455F53AF}" type="slidenum">
              <a:rPr lang="el-GR" smtClean="0"/>
              <a:pPr>
                <a:defRPr/>
              </a:pPr>
              <a:t>6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Objective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3048000"/>
          </a:xfrm>
        </p:spPr>
        <p:txBody>
          <a:bodyPr/>
          <a:lstStyle/>
          <a:p>
            <a:r>
              <a:rPr lang="en-US" sz="2000" dirty="0" smtClean="0"/>
              <a:t>Using prior knowledge to constrain the solution space of the Image Segmentation problem</a:t>
            </a:r>
          </a:p>
          <a:p>
            <a:pPr>
              <a:defRPr/>
            </a:pPr>
            <a:r>
              <a:rPr lang="en-US" sz="2000" dirty="0" smtClean="0"/>
              <a:t>Here, we focus on three types of prior knowledge:</a:t>
            </a:r>
          </a:p>
          <a:p>
            <a:pPr marL="914400" lvl="1" indent="-457200">
              <a:buFont typeface="Tahoma" pitchFamily="34" charset="0"/>
              <a:buChar char="−"/>
            </a:pPr>
            <a:r>
              <a:rPr lang="en-US" sz="2000" dirty="0" smtClean="0"/>
              <a:t>Location</a:t>
            </a:r>
          </a:p>
          <a:p>
            <a:pPr marL="914400" lvl="1" indent="-457200">
              <a:buFont typeface="Tahoma" pitchFamily="34" charset="0"/>
              <a:buChar char="−"/>
            </a:pPr>
            <a:r>
              <a:rPr lang="en-US" sz="2000" dirty="0" smtClean="0"/>
              <a:t>Appearance</a:t>
            </a:r>
          </a:p>
          <a:p>
            <a:pPr marL="914400" lvl="1" indent="-457200">
              <a:buFont typeface="Tahoma" pitchFamily="34" charset="0"/>
              <a:buChar char="−"/>
            </a:pPr>
            <a:r>
              <a:rPr lang="en-US" sz="2000" dirty="0" smtClean="0"/>
              <a:t>Spatial connectivity to a known seed region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3962400"/>
            <a:ext cx="91440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Our Approach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0" y="48768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propose a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fuzzy theoretic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model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incorporate knowledge-driven constrains into the MAP-MRF formulation of the segmentation problem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547BC0-3B9A-4215-A5C3-26F2455F53AF}" type="slidenum">
              <a:rPr lang="el-GR" smtClean="0"/>
              <a:pPr>
                <a:defRPr/>
              </a:pPr>
              <a:t>7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884" name="Object 12"/>
          <p:cNvGraphicFramePr>
            <a:graphicFrameLocks noChangeAspect="1"/>
          </p:cNvGraphicFramePr>
          <p:nvPr/>
        </p:nvGraphicFramePr>
        <p:xfrm>
          <a:off x="2042160" y="3878233"/>
          <a:ext cx="5059680" cy="715992"/>
        </p:xfrm>
        <a:graphic>
          <a:graphicData uri="http://schemas.openxmlformats.org/presentationml/2006/ole">
            <p:oleObj spid="_x0000_s1028" name="Equation" r:id="rId3" imgW="2692080" imgH="38088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Image Segmentation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84425"/>
            <a:ext cx="9144000" cy="1273175"/>
          </a:xfrm>
          <a:noFill/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 smtClean="0"/>
              <a:t>We cast the segmentation problem as a </a:t>
            </a:r>
            <a:r>
              <a:rPr lang="en-US" sz="2000" dirty="0" smtClean="0">
                <a:solidFill>
                  <a:srgbClr val="92D050"/>
                </a:solidFill>
              </a:rPr>
              <a:t>MAP-MRF problem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The MAP-MRF solution can be computed by minimizing the following </a:t>
            </a:r>
            <a:r>
              <a:rPr lang="en-US" sz="2000" dirty="0" smtClean="0">
                <a:solidFill>
                  <a:srgbClr val="92D050"/>
                </a:solidFill>
              </a:rPr>
              <a:t>Gibbs energy function</a:t>
            </a:r>
            <a:r>
              <a:rPr lang="en-US" sz="2000" dirty="0" smtClean="0"/>
              <a:t>:</a:t>
            </a:r>
            <a:endParaRPr lang="en-US" sz="1600" dirty="0" smtClean="0"/>
          </a:p>
        </p:txBody>
      </p:sp>
      <p:sp>
        <p:nvSpPr>
          <p:cNvPr id="2078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71500" y="1143000"/>
            <a:ext cx="8001000" cy="861774"/>
          </a:xfrm>
          <a:prstGeom prst="rect">
            <a:avLst/>
          </a:prstGeom>
          <a:solidFill>
            <a:srgbClr val="9BBB5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tIns="182880" bIns="182880" rtlCol="0">
            <a:spAutoFit/>
          </a:bodyPr>
          <a:lstStyle/>
          <a:p>
            <a:pPr marL="0" lvl="1"/>
            <a:r>
              <a:rPr lang="en-US" sz="1600" i="1" dirty="0" smtClean="0">
                <a:latin typeface="Tahoma" pitchFamily="34" charset="0"/>
                <a:cs typeface="Tahoma" pitchFamily="34" charset="0"/>
              </a:rPr>
              <a:t>“find a mapping                 that minimizes an energy functional              conditioned over the observed image data D, where P is the set of pixels and L is the set of labels.”</a:t>
            </a:r>
            <a:endParaRPr lang="en-US" sz="1600" i="1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2200275" y="1308100"/>
          <a:ext cx="847725" cy="292100"/>
        </p:xfrm>
        <a:graphic>
          <a:graphicData uri="http://schemas.openxmlformats.org/presentationml/2006/ole">
            <p:oleObj spid="_x0000_s1031" name="Equation" r:id="rId4" imgW="647640" imgH="203040" progId="">
              <p:embed/>
            </p:oleObj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6469062" y="1312862"/>
          <a:ext cx="731838" cy="287338"/>
        </p:xfrm>
        <a:graphic>
          <a:graphicData uri="http://schemas.openxmlformats.org/presentationml/2006/ole">
            <p:oleObj spid="_x0000_s1032" name="Equation" r:id="rId5" imgW="571320" imgH="203040" progId="">
              <p:embed/>
            </p:oleObj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3200400" y="3657600"/>
            <a:ext cx="1524000" cy="2447330"/>
            <a:chOff x="3200400" y="3657600"/>
            <a:chExt cx="1524000" cy="244733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rot="5400000">
              <a:off x="3733800" y="495220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Oval 23"/>
            <p:cNvSpPr/>
            <p:nvPr/>
          </p:nvSpPr>
          <p:spPr bwMode="auto">
            <a:xfrm>
              <a:off x="3238500" y="3657600"/>
              <a:ext cx="1447800" cy="1066800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00400" y="5181600"/>
              <a:ext cx="1524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92D050"/>
                  </a:solidFill>
                  <a:latin typeface="+mn-lt"/>
                  <a:cs typeface="Times New Roman" pitchFamily="18" charset="0"/>
                </a:rPr>
                <a:t>First-order Clique Potential</a:t>
              </a:r>
              <a:endParaRPr lang="en-US" dirty="0">
                <a:solidFill>
                  <a:srgbClr val="92D050"/>
                </a:solidFill>
                <a:latin typeface="+mn-lt"/>
                <a:cs typeface="Times New Roman" pitchFamily="18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76800" y="3657600"/>
            <a:ext cx="2362200" cy="2447330"/>
            <a:chOff x="2743200" y="3657600"/>
            <a:chExt cx="2362200" cy="2447330"/>
          </a:xfrm>
        </p:grpSpPr>
        <p:cxnSp>
          <p:nvCxnSpPr>
            <p:cNvPr id="30" name="Straight Arrow Connector 29"/>
            <p:cNvCxnSpPr/>
            <p:nvPr/>
          </p:nvCxnSpPr>
          <p:spPr bwMode="auto">
            <a:xfrm rot="5400000">
              <a:off x="3695700" y="495220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" name="Oval 30"/>
            <p:cNvSpPr/>
            <p:nvPr/>
          </p:nvSpPr>
          <p:spPr bwMode="auto">
            <a:xfrm>
              <a:off x="2743200" y="3657600"/>
              <a:ext cx="2362200" cy="1066800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24200" y="5181600"/>
              <a:ext cx="1600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92D050"/>
                  </a:solidFill>
                  <a:latin typeface="+mn-lt"/>
                  <a:cs typeface="Times New Roman" pitchFamily="18" charset="0"/>
                </a:rPr>
                <a:t>Second-order Clique Potential</a:t>
              </a:r>
              <a:endParaRPr lang="en-US" dirty="0">
                <a:solidFill>
                  <a:srgbClr val="92D050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2" name="Slide Number Placeholder 2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547BC0-3B9A-4215-A5C3-26F2455F53AF}" type="slidenum">
              <a:rPr lang="el-GR" smtClean="0"/>
              <a:pPr>
                <a:defRPr/>
              </a:pPr>
              <a:t>8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7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649" name="Object 17"/>
          <p:cNvGraphicFramePr>
            <a:graphicFrameLocks noChangeAspect="1"/>
          </p:cNvGraphicFramePr>
          <p:nvPr/>
        </p:nvGraphicFramePr>
        <p:xfrm>
          <a:off x="2557463" y="3135313"/>
          <a:ext cx="4029075" cy="712787"/>
        </p:xfrm>
        <a:graphic>
          <a:graphicData uri="http://schemas.openxmlformats.org/presentationml/2006/ole">
            <p:oleObj spid="_x0000_s23559" name="Equation" r:id="rId3" imgW="1981080" imgH="35532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Definition of First-order Clique Potential - 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936625"/>
            <a:ext cx="8153400" cy="739775"/>
          </a:xfrm>
          <a:solidFill>
            <a:srgbClr val="9BBB59"/>
          </a:solidFill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           measures the cost of assigning label     to pixel    given prior knowledge about the data D</a:t>
            </a:r>
          </a:p>
          <a:p>
            <a:pPr>
              <a:spcAft>
                <a:spcPts val="600"/>
              </a:spcAft>
              <a:buNone/>
            </a:pPr>
            <a:endParaRPr lang="en-US" sz="2000" i="1" baseline="-25000" dirty="0"/>
          </a:p>
        </p:txBody>
      </p:sp>
      <p:sp>
        <p:nvSpPr>
          <p:cNvPr id="1976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7639" name="Object 7"/>
          <p:cNvGraphicFramePr>
            <a:graphicFrameLocks noChangeAspect="1"/>
          </p:cNvGraphicFramePr>
          <p:nvPr/>
        </p:nvGraphicFramePr>
        <p:xfrm>
          <a:off x="6629400" y="228600"/>
          <a:ext cx="1377950" cy="533400"/>
        </p:xfrm>
        <a:graphic>
          <a:graphicData uri="http://schemas.openxmlformats.org/presentationml/2006/ole">
            <p:oleObj spid="_x0000_s23554" name="Equation" r:id="rId4" imgW="596880" imgH="228600" progId="">
              <p:embed/>
            </p:oleObj>
          </a:graphicData>
        </a:graphic>
      </p:graphicFrame>
      <p:sp>
        <p:nvSpPr>
          <p:cNvPr id="19764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65138" y="990600"/>
            <a:ext cx="6450012" cy="346075"/>
            <a:chOff x="465138" y="990600"/>
            <a:chExt cx="6450012" cy="346075"/>
          </a:xfrm>
        </p:grpSpPr>
        <p:graphicFrame>
          <p:nvGraphicFramePr>
            <p:cNvPr id="3" name="Object 8"/>
            <p:cNvGraphicFramePr>
              <a:graphicFrameLocks noChangeAspect="1"/>
            </p:cNvGraphicFramePr>
            <p:nvPr/>
          </p:nvGraphicFramePr>
          <p:xfrm flipV="1">
            <a:off x="465138" y="990600"/>
            <a:ext cx="906462" cy="346075"/>
          </p:xfrm>
          <a:graphic>
            <a:graphicData uri="http://schemas.openxmlformats.org/presentationml/2006/ole">
              <p:oleObj spid="_x0000_s23555" name="Equation" r:id="rId5" imgW="596880" imgH="228600" progId="">
                <p:embed/>
              </p:oleObj>
            </a:graphicData>
          </a:graphic>
        </p:graphicFrame>
        <p:graphicFrame>
          <p:nvGraphicFramePr>
            <p:cNvPr id="197641" name="Object 9"/>
            <p:cNvGraphicFramePr>
              <a:graphicFrameLocks noChangeAspect="1"/>
            </p:cNvGraphicFramePr>
            <p:nvPr/>
          </p:nvGraphicFramePr>
          <p:xfrm>
            <a:off x="5562600" y="990600"/>
            <a:ext cx="228600" cy="342900"/>
          </p:xfrm>
          <a:graphic>
            <a:graphicData uri="http://schemas.openxmlformats.org/presentationml/2006/ole">
              <p:oleObj spid="_x0000_s23556" name="Equation" r:id="rId6" imgW="152280" imgH="228600" progId="">
                <p:embed/>
              </p:oleObj>
            </a:graphicData>
          </a:graphic>
        </p:graphicFrame>
        <p:graphicFrame>
          <p:nvGraphicFramePr>
            <p:cNvPr id="197643" name="Object 11"/>
            <p:cNvGraphicFramePr>
              <a:graphicFrameLocks noChangeAspect="1"/>
            </p:cNvGraphicFramePr>
            <p:nvPr/>
          </p:nvGraphicFramePr>
          <p:xfrm>
            <a:off x="6781800" y="990600"/>
            <a:ext cx="133350" cy="342900"/>
          </p:xfrm>
          <a:graphic>
            <a:graphicData uri="http://schemas.openxmlformats.org/presentationml/2006/ole">
              <p:oleObj spid="_x0000_s23557" name="Equation" r:id="rId7" imgW="88560" imgH="164880" progId="">
                <p:embed/>
              </p:oleObj>
            </a:graphicData>
          </a:graphic>
        </p:graphicFrame>
      </p:grpSp>
      <p:grpSp>
        <p:nvGrpSpPr>
          <p:cNvPr id="30" name="Group 29"/>
          <p:cNvGrpSpPr/>
          <p:nvPr/>
        </p:nvGrpSpPr>
        <p:grpSpPr>
          <a:xfrm>
            <a:off x="0" y="2015093"/>
            <a:ext cx="9144000" cy="815975"/>
            <a:chOff x="0" y="2015093"/>
            <a:chExt cx="9144000" cy="815975"/>
          </a:xfrm>
        </p:grpSpPr>
        <p:sp>
          <p:nvSpPr>
            <p:cNvPr id="28" name="Content Placeholder 4"/>
            <p:cNvSpPr txBox="1">
              <a:spLocks/>
            </p:cNvSpPr>
            <p:nvPr/>
          </p:nvSpPr>
          <p:spPr bwMode="auto">
            <a:xfrm>
              <a:off x="0" y="2015093"/>
              <a:ext cx="9144000" cy="815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lvl="1" eaLnBrk="0" hangingPunct="0">
                <a:spcBef>
                  <a:spcPct val="20000"/>
                </a:spcBef>
                <a:spcAft>
                  <a:spcPts val="600"/>
                </a:spcAft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We define              as a spatial fuzzy set defined on the image space S as shown below: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1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aphicFrame>
          <p:nvGraphicFramePr>
            <p:cNvPr id="197648" name="Object 16"/>
            <p:cNvGraphicFramePr>
              <a:graphicFrameLocks noChangeAspect="1"/>
            </p:cNvGraphicFramePr>
            <p:nvPr/>
          </p:nvGraphicFramePr>
          <p:xfrm>
            <a:off x="1676400" y="2069068"/>
            <a:ext cx="906462" cy="346075"/>
          </p:xfrm>
          <a:graphic>
            <a:graphicData uri="http://schemas.openxmlformats.org/presentationml/2006/ole">
              <p:oleObj spid="_x0000_s23558" name="Equation" r:id="rId8" imgW="596880" imgH="228600" progId="">
                <p:embed/>
              </p:oleObj>
            </a:graphicData>
          </a:graphic>
        </p:graphicFrame>
      </p:grpSp>
      <p:sp>
        <p:nvSpPr>
          <p:cNvPr id="19765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765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765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819400" y="3135868"/>
            <a:ext cx="2605009" cy="1740932"/>
            <a:chOff x="2819400" y="2819400"/>
            <a:chExt cx="2605009" cy="1740932"/>
          </a:xfrm>
        </p:grpSpPr>
        <p:cxnSp>
          <p:nvCxnSpPr>
            <p:cNvPr id="18" name="Straight Arrow Connector 17"/>
            <p:cNvCxnSpPr>
              <a:endCxn id="20" idx="0"/>
            </p:cNvCxnSpPr>
            <p:nvPr/>
          </p:nvCxnSpPr>
          <p:spPr bwMode="auto">
            <a:xfrm rot="10800000" flipV="1">
              <a:off x="4121906" y="3505200"/>
              <a:ext cx="869991" cy="6858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Oval 16"/>
            <p:cNvSpPr/>
            <p:nvPr/>
          </p:nvSpPr>
          <p:spPr bwMode="auto">
            <a:xfrm>
              <a:off x="4572000" y="2819400"/>
              <a:ext cx="838200" cy="685800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19400" y="4191000"/>
              <a:ext cx="2605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  <a:latin typeface="+mn-lt"/>
                  <a:cs typeface="Times New Roman" pitchFamily="18" charset="0"/>
                </a:rPr>
                <a:t>Fuzzy Connectivity Prior</a:t>
              </a:r>
              <a:endParaRPr lang="en-US" dirty="0">
                <a:solidFill>
                  <a:srgbClr val="92D050"/>
                </a:solidFill>
                <a:latin typeface="+mn-lt"/>
                <a:cs typeface="Times New Roman" pitchFamily="18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486400" y="3135868"/>
            <a:ext cx="2588338" cy="1740932"/>
            <a:chOff x="4572000" y="2819400"/>
            <a:chExt cx="2588338" cy="1740932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4991896" y="3505200"/>
              <a:ext cx="1027904" cy="6858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Oval 25"/>
            <p:cNvSpPr/>
            <p:nvPr/>
          </p:nvSpPr>
          <p:spPr bwMode="auto">
            <a:xfrm>
              <a:off x="4572000" y="2819400"/>
              <a:ext cx="838200" cy="685800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39858" y="4191000"/>
              <a:ext cx="2220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  <a:latin typeface="+mn-lt"/>
                  <a:cs typeface="Times New Roman" pitchFamily="18" charset="0"/>
                </a:rPr>
                <a:t>Fuzzy Location Prior</a:t>
              </a:r>
              <a:endParaRPr lang="en-US" dirty="0">
                <a:solidFill>
                  <a:srgbClr val="92D050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9" name="Slide Number Placeholder 2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547BC0-3B9A-4215-A5C3-26F2455F53AF}" type="slidenum">
              <a:rPr lang="el-GR" smtClean="0"/>
              <a:pPr>
                <a:defRPr/>
              </a:pPr>
              <a:t>9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000000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AAAAAA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2548</TotalTime>
  <Words>1303</Words>
  <Application>Microsoft Office PowerPoint</Application>
  <PresentationFormat>On-screen Show (4:3)</PresentationFormat>
  <Paragraphs>229</Paragraphs>
  <Slides>24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Default Design</vt:lpstr>
      <vt:lpstr>Custom Design</vt:lpstr>
      <vt:lpstr>Equation</vt:lpstr>
      <vt:lpstr>Fuzzy-Cuts: A Knowledge-Driven Graph-Based Method for Medical Image Segmentation</vt:lpstr>
      <vt:lpstr>Motivation</vt:lpstr>
      <vt:lpstr>Motivation</vt:lpstr>
      <vt:lpstr>Motivation</vt:lpstr>
      <vt:lpstr>Motivation</vt:lpstr>
      <vt:lpstr>Motivation</vt:lpstr>
      <vt:lpstr>Objective</vt:lpstr>
      <vt:lpstr>Image Segmentation</vt:lpstr>
      <vt:lpstr>Definition of First-order Clique Potential - </vt:lpstr>
      <vt:lpstr>Fuzzy Connectivity Prior - </vt:lpstr>
      <vt:lpstr>Fuzzy Connectivity Prior -                    … </vt:lpstr>
      <vt:lpstr>Fuzzy Connectivity Prior -                    … </vt:lpstr>
      <vt:lpstr>Fuzzy Connectivity Prior -                    … </vt:lpstr>
      <vt:lpstr>Fuzzy Location Prior - </vt:lpstr>
      <vt:lpstr>Fuzzy Location Prior -                     …</vt:lpstr>
      <vt:lpstr>Definition of Second-order clique potential -</vt:lpstr>
      <vt:lpstr>Minimizing Gibbs Energy using Graph-Cuts</vt:lpstr>
      <vt:lpstr>Experiments: Heart Segmentation</vt:lpstr>
      <vt:lpstr>Experiments: Heart Segmentation …</vt:lpstr>
      <vt:lpstr>Conclusion</vt:lpstr>
      <vt:lpstr>References</vt:lpstr>
      <vt:lpstr>Acknowledgements</vt:lpstr>
      <vt:lpstr>Questions</vt:lpstr>
      <vt:lpstr>Openings</vt:lpstr>
    </vt:vector>
  </TitlesOfParts>
  <Company>UH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Research Directions at CBL</dc:title>
  <dc:creator>djik</dc:creator>
  <cp:lastModifiedBy> </cp:lastModifiedBy>
  <cp:revision>742</cp:revision>
  <dcterms:created xsi:type="dcterms:W3CDTF">2006-07-26T20:45:48Z</dcterms:created>
  <dcterms:modified xsi:type="dcterms:W3CDTF">2009-07-09T17:02:04Z</dcterms:modified>
</cp:coreProperties>
</file>