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09DEF-093C-6B41-9F4E-6DFF66DE5575}" v="12" dt="2023-05-04T22:48:51.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8"/>
    <p:restoredTop sz="94720"/>
  </p:normalViewPr>
  <p:slideViewPr>
    <p:cSldViewPr snapToGrid="0">
      <p:cViewPr varScale="1">
        <p:scale>
          <a:sx n="215" d="100"/>
          <a:sy n="215" d="100"/>
        </p:scale>
        <p:origin x="1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DeJong" userId="3de591e2-f4bc-472e-85f9-24958810a601" providerId="ADAL" clId="{3C009DEF-093C-6B41-9F4E-6DFF66DE5575}"/>
    <pc:docChg chg="undo custSel modSld">
      <pc:chgData name="Christian DeJong" userId="3de591e2-f4bc-472e-85f9-24958810a601" providerId="ADAL" clId="{3C009DEF-093C-6B41-9F4E-6DFF66DE5575}" dt="2023-05-04T23:48:40.723" v="243" actId="255"/>
      <pc:docMkLst>
        <pc:docMk/>
      </pc:docMkLst>
      <pc:sldChg chg="addSp delSp modSp mod">
        <pc:chgData name="Christian DeJong" userId="3de591e2-f4bc-472e-85f9-24958810a601" providerId="ADAL" clId="{3C009DEF-093C-6B41-9F4E-6DFF66DE5575}" dt="2023-05-04T23:48:40.723" v="243" actId="255"/>
        <pc:sldMkLst>
          <pc:docMk/>
          <pc:sldMk cId="2885730890" sldId="256"/>
        </pc:sldMkLst>
        <pc:spChg chg="add del mod">
          <ac:chgData name="Christian DeJong" userId="3de591e2-f4bc-472e-85f9-24958810a601" providerId="ADAL" clId="{3C009DEF-093C-6B41-9F4E-6DFF66DE5575}" dt="2023-05-04T22:02:42.754" v="2" actId="478"/>
          <ac:spMkLst>
            <pc:docMk/>
            <pc:sldMk cId="2885730890" sldId="256"/>
            <ac:spMk id="3" creationId="{0A3CED89-44A7-0B68-419C-866A372C8409}"/>
          </ac:spMkLst>
        </pc:spChg>
        <pc:spChg chg="mod">
          <ac:chgData name="Christian DeJong" userId="3de591e2-f4bc-472e-85f9-24958810a601" providerId="ADAL" clId="{3C009DEF-093C-6B41-9F4E-6DFF66DE5575}" dt="2023-05-04T23:48:06.973" v="238" actId="2085"/>
          <ac:spMkLst>
            <pc:docMk/>
            <pc:sldMk cId="2885730890" sldId="256"/>
            <ac:spMk id="4" creationId="{5599BD54-80C5-A119-62D5-EC78DA133739}"/>
          </ac:spMkLst>
        </pc:spChg>
        <pc:spChg chg="mod">
          <ac:chgData name="Christian DeJong" userId="3de591e2-f4bc-472e-85f9-24958810a601" providerId="ADAL" clId="{3C009DEF-093C-6B41-9F4E-6DFF66DE5575}" dt="2023-05-04T23:48:40.723" v="243" actId="255"/>
          <ac:spMkLst>
            <pc:docMk/>
            <pc:sldMk cId="2885730890" sldId="256"/>
            <ac:spMk id="5" creationId="{4CE7F825-DEF2-CE84-A998-5056D9E7AA92}"/>
          </ac:spMkLst>
        </pc:spChg>
        <pc:spChg chg="mod">
          <ac:chgData name="Christian DeJong" userId="3de591e2-f4bc-472e-85f9-24958810a601" providerId="ADAL" clId="{3C009DEF-093C-6B41-9F4E-6DFF66DE5575}" dt="2023-05-04T23:47:18.651" v="236" actId="20577"/>
          <ac:spMkLst>
            <pc:docMk/>
            <pc:sldMk cId="2885730890" sldId="256"/>
            <ac:spMk id="10" creationId="{4DD3DEBA-8118-BAA5-ABA3-D0D46CCC57A9}"/>
          </ac:spMkLst>
        </pc:spChg>
        <pc:spChg chg="mod">
          <ac:chgData name="Christian DeJong" userId="3de591e2-f4bc-472e-85f9-24958810a601" providerId="ADAL" clId="{3C009DEF-093C-6B41-9F4E-6DFF66DE5575}" dt="2023-05-04T22:32:15.467" v="67" actId="14100"/>
          <ac:spMkLst>
            <pc:docMk/>
            <pc:sldMk cId="2885730890" sldId="256"/>
            <ac:spMk id="11" creationId="{2BF1730C-6CD6-C4D6-34E9-E3FF8CF49EE8}"/>
          </ac:spMkLst>
        </pc:spChg>
        <pc:spChg chg="mod">
          <ac:chgData name="Christian DeJong" userId="3de591e2-f4bc-472e-85f9-24958810a601" providerId="ADAL" clId="{3C009DEF-093C-6B41-9F4E-6DFF66DE5575}" dt="2023-05-04T22:43:17.871" v="142" actId="1076"/>
          <ac:spMkLst>
            <pc:docMk/>
            <pc:sldMk cId="2885730890" sldId="256"/>
            <ac:spMk id="14" creationId="{87724312-ED8F-5B3D-B1C1-4FF3C1C780AF}"/>
          </ac:spMkLst>
        </pc:spChg>
        <pc:spChg chg="mod">
          <ac:chgData name="Christian DeJong" userId="3de591e2-f4bc-472e-85f9-24958810a601" providerId="ADAL" clId="{3C009DEF-093C-6B41-9F4E-6DFF66DE5575}" dt="2023-05-04T23:11:30.616" v="222" actId="20577"/>
          <ac:spMkLst>
            <pc:docMk/>
            <pc:sldMk cId="2885730890" sldId="256"/>
            <ac:spMk id="15" creationId="{B88D29BA-71F9-5AEE-4BD5-6E5C15089361}"/>
          </ac:spMkLst>
        </pc:spChg>
        <pc:spChg chg="mod">
          <ac:chgData name="Christian DeJong" userId="3de591e2-f4bc-472e-85f9-24958810a601" providerId="ADAL" clId="{3C009DEF-093C-6B41-9F4E-6DFF66DE5575}" dt="2023-05-04T22:36:33.948" v="87" actId="1076"/>
          <ac:spMkLst>
            <pc:docMk/>
            <pc:sldMk cId="2885730890" sldId="256"/>
            <ac:spMk id="16" creationId="{DB545977-F017-7C7D-2DB9-592ED768F6EA}"/>
          </ac:spMkLst>
        </pc:spChg>
        <pc:spChg chg="add mod">
          <ac:chgData name="Christian DeJong" userId="3de591e2-f4bc-472e-85f9-24958810a601" providerId="ADAL" clId="{3C009DEF-093C-6B41-9F4E-6DFF66DE5575}" dt="2023-05-04T22:30:44.490" v="59" actId="14100"/>
          <ac:spMkLst>
            <pc:docMk/>
            <pc:sldMk cId="2885730890" sldId="256"/>
            <ac:spMk id="20" creationId="{69694646-65EF-F3B9-99B7-9CECB228FD57}"/>
          </ac:spMkLst>
        </pc:spChg>
        <pc:spChg chg="add mod">
          <ac:chgData name="Christian DeJong" userId="3de591e2-f4bc-472e-85f9-24958810a601" providerId="ADAL" clId="{3C009DEF-093C-6B41-9F4E-6DFF66DE5575}" dt="2023-05-04T22:39:23.728" v="103" actId="208"/>
          <ac:spMkLst>
            <pc:docMk/>
            <pc:sldMk cId="2885730890" sldId="256"/>
            <ac:spMk id="21" creationId="{F8190CB7-2252-1924-B128-949860CA178F}"/>
          </ac:spMkLst>
        </pc:spChg>
        <pc:spChg chg="add mod">
          <ac:chgData name="Christian DeJong" userId="3de591e2-f4bc-472e-85f9-24958810a601" providerId="ADAL" clId="{3C009DEF-093C-6B41-9F4E-6DFF66DE5575}" dt="2023-05-04T22:37:54.783" v="94" actId="14100"/>
          <ac:spMkLst>
            <pc:docMk/>
            <pc:sldMk cId="2885730890" sldId="256"/>
            <ac:spMk id="22" creationId="{F27802A4-79DD-DF4E-EC38-5BA379AA575C}"/>
          </ac:spMkLst>
        </pc:spChg>
        <pc:spChg chg="add mod">
          <ac:chgData name="Christian DeJong" userId="3de591e2-f4bc-472e-85f9-24958810a601" providerId="ADAL" clId="{3C009DEF-093C-6B41-9F4E-6DFF66DE5575}" dt="2023-05-04T23:45:57.036" v="223" actId="14100"/>
          <ac:spMkLst>
            <pc:docMk/>
            <pc:sldMk cId="2885730890" sldId="256"/>
            <ac:spMk id="23" creationId="{0F9C0A0E-F129-F345-486B-34FE974CBC5B}"/>
          </ac:spMkLst>
        </pc:spChg>
        <pc:spChg chg="add del mod">
          <ac:chgData name="Christian DeJong" userId="3de591e2-f4bc-472e-85f9-24958810a601" providerId="ADAL" clId="{3C009DEF-093C-6B41-9F4E-6DFF66DE5575}" dt="2023-05-04T22:48:17.208" v="154" actId="478"/>
          <ac:spMkLst>
            <pc:docMk/>
            <pc:sldMk cId="2885730890" sldId="256"/>
            <ac:spMk id="26" creationId="{CF867D2B-398C-0005-3D67-1FBED750E78F}"/>
          </ac:spMkLst>
        </pc:spChg>
        <pc:spChg chg="add del">
          <ac:chgData name="Christian DeJong" userId="3de591e2-f4bc-472e-85f9-24958810a601" providerId="ADAL" clId="{3C009DEF-093C-6B41-9F4E-6DFF66DE5575}" dt="2023-05-04T22:50:13.612" v="172" actId="478"/>
          <ac:spMkLst>
            <pc:docMk/>
            <pc:sldMk cId="2885730890" sldId="256"/>
            <ac:spMk id="28" creationId="{267DC890-C1E6-A2D9-E8F0-7E0BA52E940C}"/>
          </ac:spMkLst>
        </pc:spChg>
        <pc:spChg chg="add del mod">
          <ac:chgData name="Christian DeJong" userId="3de591e2-f4bc-472e-85f9-24958810a601" providerId="ADAL" clId="{3C009DEF-093C-6B41-9F4E-6DFF66DE5575}" dt="2023-05-04T22:48:59.353" v="159" actId="478"/>
          <ac:spMkLst>
            <pc:docMk/>
            <pc:sldMk cId="2885730890" sldId="256"/>
            <ac:spMk id="31" creationId="{CEFC1E15-A647-BC58-1884-9E879AD35A50}"/>
          </ac:spMkLst>
        </pc:spChg>
        <pc:graphicFrameChg chg="mod modGraphic">
          <ac:chgData name="Christian DeJong" userId="3de591e2-f4bc-472e-85f9-24958810a601" providerId="ADAL" clId="{3C009DEF-093C-6B41-9F4E-6DFF66DE5575}" dt="2023-05-04T22:38:52.830" v="102" actId="120"/>
          <ac:graphicFrameMkLst>
            <pc:docMk/>
            <pc:sldMk cId="2885730890" sldId="256"/>
            <ac:graphicFrameMk id="13" creationId="{1F4FD5E1-D34B-7F72-5AA4-83BD400F473D}"/>
          </ac:graphicFrameMkLst>
        </pc:graphicFrameChg>
        <pc:picChg chg="add mod">
          <ac:chgData name="Christian DeJong" userId="3de591e2-f4bc-472e-85f9-24958810a601" providerId="ADAL" clId="{3C009DEF-093C-6B41-9F4E-6DFF66DE5575}" dt="2023-05-04T22:38:25.542" v="97" actId="1076"/>
          <ac:picMkLst>
            <pc:docMk/>
            <pc:sldMk cId="2885730890" sldId="256"/>
            <ac:picMk id="19" creationId="{E16ADD86-64A3-2754-9E88-7857D14A9575}"/>
          </ac:picMkLst>
        </pc:picChg>
        <pc:picChg chg="add mod">
          <ac:chgData name="Christian DeJong" userId="3de591e2-f4bc-472e-85f9-24958810a601" providerId="ADAL" clId="{3C009DEF-093C-6B41-9F4E-6DFF66DE5575}" dt="2023-05-04T23:48:18.035" v="239" actId="1076"/>
          <ac:picMkLst>
            <pc:docMk/>
            <pc:sldMk cId="2885730890" sldId="256"/>
            <ac:picMk id="25" creationId="{A03CD3CE-D388-0972-D053-7D2285DD937C}"/>
          </ac:picMkLst>
        </pc:picChg>
        <pc:picChg chg="add mod">
          <ac:chgData name="Christian DeJong" userId="3de591e2-f4bc-472e-85f9-24958810a601" providerId="ADAL" clId="{3C009DEF-093C-6B41-9F4E-6DFF66DE5575}" dt="2023-05-04T23:48:24.282" v="240" actId="1076"/>
          <ac:picMkLst>
            <pc:docMk/>
            <pc:sldMk cId="2885730890" sldId="256"/>
            <ac:picMk id="30" creationId="{E37D1913-5564-56F3-120B-3CF7240293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8C2BE-C5B3-8344-9AE6-B44FDA5A76F8}" type="datetimeFigureOut">
              <a:rPr lang="en-US" smtClean="0"/>
              <a:t>5/4/23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6B4C-1C7A-BB4C-BCF8-EE0766B7F7C6}" type="slidenum">
              <a:rPr lang="en-US" smtClean="0"/>
              <a:t>‹#›</a:t>
            </a:fld>
            <a:endParaRPr lang="en-US"/>
          </a:p>
        </p:txBody>
      </p:sp>
    </p:spTree>
    <p:extLst>
      <p:ext uri="{BB962C8B-B14F-4D97-AF65-F5344CB8AC3E}">
        <p14:creationId xmlns:p14="http://schemas.microsoft.com/office/powerpoint/2010/main" val="315439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1C6B4C-1C7A-BB4C-BCF8-EE0766B7F7C6}" type="slidenum">
              <a:rPr lang="en-US" smtClean="0"/>
              <a:t>1</a:t>
            </a:fld>
            <a:endParaRPr lang="en-US"/>
          </a:p>
        </p:txBody>
      </p:sp>
    </p:spTree>
    <p:extLst>
      <p:ext uri="{BB962C8B-B14F-4D97-AF65-F5344CB8AC3E}">
        <p14:creationId xmlns:p14="http://schemas.microsoft.com/office/powerpoint/2010/main" val="311435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E23C-0351-2165-F73A-E6F97286A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6AD4DE-633C-78DA-6358-BA0BE7BE5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DB5878-F7D4-6824-2311-674451024013}"/>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3BC70D63-9714-D019-53C7-56C8F20CB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046F8-1769-5207-FE0F-CCDD961E03AA}"/>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423573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06DF-66A5-3CCA-10F3-31D9F185C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13303D-A674-6F6F-E6F8-E6703B9FF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FF37B-3769-9CD8-F291-6616D3ACE94B}"/>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F5D8F8DC-3E5E-9B4A-8795-54934FCDB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37060-33C2-6D17-3419-841B001954F3}"/>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124529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21429-4214-57FE-FFC4-A6B413B7A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B5E24-AB23-ACA1-388D-3AA52CC65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51A23-10A6-7899-EA3E-E962D53412FF}"/>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F9893D14-B49C-EDAC-79E6-2AA14712A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40C9C-7899-38C1-FD0E-EFDFBD7E93D8}"/>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414795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9DB7-3199-CC2D-C377-5EF3D5EAB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E6027-279F-DD5E-603C-F37F6BDA6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0C4AF-FBEB-0FA5-827B-EA47DBB87CA1}"/>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947DD7D4-B9BB-B141-9326-A1F067347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86F00-3CA8-3A38-CB39-BF89CF1167BF}"/>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428470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CE6A-8A22-729D-4451-7654C61B7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96BF8-E655-CD6A-273F-658071DCF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7F876-B1E1-2AE1-CC15-2D141995FB41}"/>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CA1B8244-F517-F905-8735-07FCFDF2D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F887-1400-A58C-328F-F5F56B350DE6}"/>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368403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F64-7690-F1A1-A4A9-9A3272DA1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DAE10-A9AB-5228-3455-AD7CFEE5D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C37FD-B516-4AEE-B5D8-5617CC368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FABE6-E29F-019D-7559-A8D2A93274AB}"/>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6" name="Footer Placeholder 5">
            <a:extLst>
              <a:ext uri="{FF2B5EF4-FFF2-40B4-BE49-F238E27FC236}">
                <a16:creationId xmlns:a16="http://schemas.microsoft.com/office/drawing/2014/main" id="{DA8C720B-EFFC-9BC1-93A2-F6D17C823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6C22B-8BBE-9CF0-6DF6-726B9EFEDF88}"/>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241103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055E-7064-04E8-01DF-38F2B5715A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EFC2F-656D-3B84-F3D2-32116332F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B5642-71F9-65B8-C30B-7CF310AC5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CAB4E7-87A1-15A9-B25F-15975904D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CADC2-9856-DE48-C1BE-57C2EADC8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10619-1BF2-85F3-636A-EB140BA92F53}"/>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8" name="Footer Placeholder 7">
            <a:extLst>
              <a:ext uri="{FF2B5EF4-FFF2-40B4-BE49-F238E27FC236}">
                <a16:creationId xmlns:a16="http://schemas.microsoft.com/office/drawing/2014/main" id="{F9F08469-94CB-ED90-7BDD-EDEE70D04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64C1BB-4711-B8E1-9F80-B26551091AFE}"/>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359399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A91C-A9A5-9650-F964-9C469263E0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463CE-49F7-742F-569F-759936F5155B}"/>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4" name="Footer Placeholder 3">
            <a:extLst>
              <a:ext uri="{FF2B5EF4-FFF2-40B4-BE49-F238E27FC236}">
                <a16:creationId xmlns:a16="http://schemas.microsoft.com/office/drawing/2014/main" id="{8B1A9EA8-517E-337B-CC16-54CCF9720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B25B3-9D19-810D-428B-AB6DA34D17B6}"/>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155825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6F726E-A7F5-3879-39F2-1463578C6F28}"/>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3" name="Footer Placeholder 2">
            <a:extLst>
              <a:ext uri="{FF2B5EF4-FFF2-40B4-BE49-F238E27FC236}">
                <a16:creationId xmlns:a16="http://schemas.microsoft.com/office/drawing/2014/main" id="{268DE884-480A-BA14-18EF-B499B9FFF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D45C3-7B4D-0A3D-F966-D608F32211D7}"/>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14893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4953-1998-53CE-BACC-638DA1572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E30EA-C79F-1701-FDEE-66A55E759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92769-E436-857B-F0E1-9883E4589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1250-3FED-E6A6-E626-BACF921530D7}"/>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6" name="Footer Placeholder 5">
            <a:extLst>
              <a:ext uri="{FF2B5EF4-FFF2-40B4-BE49-F238E27FC236}">
                <a16:creationId xmlns:a16="http://schemas.microsoft.com/office/drawing/2014/main" id="{9FD19027-AD41-2395-9512-0F5089056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5297F-7C2D-9B21-4848-6D92F7EC4B44}"/>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276334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4DC0-AC3B-8072-D7E8-BB138223B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81BBB8-FEE0-EB6E-1496-635C6940D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10359D-BF1C-8C51-436C-51C6DB2F2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E722A-0B4D-FAEC-65BC-C436B9B07F64}"/>
              </a:ext>
            </a:extLst>
          </p:cNvPr>
          <p:cNvSpPr>
            <a:spLocks noGrp="1"/>
          </p:cNvSpPr>
          <p:nvPr>
            <p:ph type="dt" sz="half" idx="10"/>
          </p:nvPr>
        </p:nvSpPr>
        <p:spPr/>
        <p:txBody>
          <a:bodyPr/>
          <a:lstStyle/>
          <a:p>
            <a:fld id="{30081D1F-5DEF-914B-A01C-ADD816858FAD}" type="datetimeFigureOut">
              <a:rPr lang="en-US" smtClean="0"/>
              <a:t>5/4/23</a:t>
            </a:fld>
            <a:endParaRPr lang="en-US"/>
          </a:p>
        </p:txBody>
      </p:sp>
      <p:sp>
        <p:nvSpPr>
          <p:cNvPr id="6" name="Footer Placeholder 5">
            <a:extLst>
              <a:ext uri="{FF2B5EF4-FFF2-40B4-BE49-F238E27FC236}">
                <a16:creationId xmlns:a16="http://schemas.microsoft.com/office/drawing/2014/main" id="{8BC5087D-3BA3-F88D-1460-E3E3BCBD9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CAF21-47DA-97E6-10F0-9B8D151C87AC}"/>
              </a:ext>
            </a:extLst>
          </p:cNvPr>
          <p:cNvSpPr>
            <a:spLocks noGrp="1"/>
          </p:cNvSpPr>
          <p:nvPr>
            <p:ph type="sldNum" sz="quarter" idx="12"/>
          </p:nvPr>
        </p:nvSpPr>
        <p:spPr/>
        <p:txBody>
          <a:bodyPr/>
          <a:lstStyle/>
          <a:p>
            <a:fld id="{B4AF4FA9-E2E7-1E48-9982-DC1F253ABBD0}" type="slidenum">
              <a:rPr lang="en-US" smtClean="0"/>
              <a:t>‹#›</a:t>
            </a:fld>
            <a:endParaRPr lang="en-US"/>
          </a:p>
        </p:txBody>
      </p:sp>
    </p:spTree>
    <p:extLst>
      <p:ext uri="{BB962C8B-B14F-4D97-AF65-F5344CB8AC3E}">
        <p14:creationId xmlns:p14="http://schemas.microsoft.com/office/powerpoint/2010/main" val="242934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EA248-1AA7-045A-B55E-FCC5C30E8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612C-AEA1-3A47-488E-F9CF8F606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7D9B1-0439-560E-D9BF-3457E1BDF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81D1F-5DEF-914B-A01C-ADD816858FAD}" type="datetimeFigureOut">
              <a:rPr lang="en-US" smtClean="0"/>
              <a:t>5/4/23</a:t>
            </a:fld>
            <a:endParaRPr lang="en-US"/>
          </a:p>
        </p:txBody>
      </p:sp>
      <p:sp>
        <p:nvSpPr>
          <p:cNvPr id="5" name="Footer Placeholder 4">
            <a:extLst>
              <a:ext uri="{FF2B5EF4-FFF2-40B4-BE49-F238E27FC236}">
                <a16:creationId xmlns:a16="http://schemas.microsoft.com/office/drawing/2014/main" id="{E02893C2-3821-23DD-7DA3-0D77A3F18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8B61F-5D43-40D9-8C37-9A3934D81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F4FA9-E2E7-1E48-9982-DC1F253ABBD0}" type="slidenum">
              <a:rPr lang="en-US" smtClean="0"/>
              <a:t>‹#›</a:t>
            </a:fld>
            <a:endParaRPr lang="en-US"/>
          </a:p>
        </p:txBody>
      </p:sp>
    </p:spTree>
    <p:extLst>
      <p:ext uri="{BB962C8B-B14F-4D97-AF65-F5344CB8AC3E}">
        <p14:creationId xmlns:p14="http://schemas.microsoft.com/office/powerpoint/2010/main" val="419352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commons.wikimedia.org/wiki/Category:Concordia_College_(Moorhe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s.wikipedia.org/wiki/Logo_de_Google"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0F9C0A0E-F129-F345-486B-34FE974CBC5B}"/>
              </a:ext>
            </a:extLst>
          </p:cNvPr>
          <p:cNvSpPr/>
          <p:nvPr/>
        </p:nvSpPr>
        <p:spPr>
          <a:xfrm>
            <a:off x="8382585" y="5005229"/>
            <a:ext cx="3809416" cy="1838484"/>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27802A4-79DD-DF4E-EC38-5BA379AA575C}"/>
              </a:ext>
            </a:extLst>
          </p:cNvPr>
          <p:cNvSpPr/>
          <p:nvPr/>
        </p:nvSpPr>
        <p:spPr>
          <a:xfrm>
            <a:off x="8382584" y="1280306"/>
            <a:ext cx="3809415" cy="3701393"/>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8190CB7-2252-1924-B128-949860CA178F}"/>
              </a:ext>
            </a:extLst>
          </p:cNvPr>
          <p:cNvSpPr/>
          <p:nvPr/>
        </p:nvSpPr>
        <p:spPr>
          <a:xfrm>
            <a:off x="0" y="4164676"/>
            <a:ext cx="3943427" cy="2693324"/>
          </a:xfrm>
          <a:prstGeom prst="roundRect">
            <a:avLst/>
          </a:prstGeom>
          <a:solidFill>
            <a:schemeClr val="bg1"/>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9694646-65EF-F3B9-99B7-9CECB228FD57}"/>
              </a:ext>
            </a:extLst>
          </p:cNvPr>
          <p:cNvSpPr/>
          <p:nvPr/>
        </p:nvSpPr>
        <p:spPr>
          <a:xfrm>
            <a:off x="0" y="1280306"/>
            <a:ext cx="3943427" cy="2847159"/>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599BD54-80C5-A119-62D5-EC78DA133739}"/>
              </a:ext>
            </a:extLst>
          </p:cNvPr>
          <p:cNvSpPr/>
          <p:nvPr/>
        </p:nvSpPr>
        <p:spPr>
          <a:xfrm>
            <a:off x="0" y="0"/>
            <a:ext cx="12192000" cy="1187669"/>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E7F825-DEF2-CE84-A998-5056D9E7AA92}"/>
              </a:ext>
            </a:extLst>
          </p:cNvPr>
          <p:cNvSpPr txBox="1"/>
          <p:nvPr/>
        </p:nvSpPr>
        <p:spPr>
          <a:xfrm>
            <a:off x="84082" y="197039"/>
            <a:ext cx="12023834" cy="720582"/>
          </a:xfrm>
          <a:prstGeom prst="rect">
            <a:avLst/>
          </a:prstGeom>
          <a:noFill/>
        </p:spPr>
        <p:txBody>
          <a:bodyPr wrap="square" rtlCol="0">
            <a:spAutoFit/>
          </a:bodyPr>
          <a:lstStyle/>
          <a:p>
            <a:pPr algn="ctr"/>
            <a:r>
              <a:rPr lang="en-US" sz="2200" b="0" i="0" dirty="0">
                <a:effectLst/>
                <a:latin typeface="Söhne"/>
              </a:rPr>
              <a:t>Predicting Alphabet Inc. Stock Price Dynamics: A Linear Regression Approach to Financial Forecasting</a:t>
            </a:r>
          </a:p>
          <a:p>
            <a:pPr algn="ctr">
              <a:lnSpc>
                <a:spcPct val="150000"/>
              </a:lnSpc>
            </a:pPr>
            <a:r>
              <a:rPr lang="en-US" sz="1400" dirty="0"/>
              <a:t>Christian B. DeJong</a:t>
            </a:r>
          </a:p>
        </p:txBody>
      </p:sp>
      <p:sp>
        <p:nvSpPr>
          <p:cNvPr id="11" name="TextBox 10">
            <a:extLst>
              <a:ext uri="{FF2B5EF4-FFF2-40B4-BE49-F238E27FC236}">
                <a16:creationId xmlns:a16="http://schemas.microsoft.com/office/drawing/2014/main" id="{2BF1730C-6CD6-C4D6-34E9-E3FF8CF49EE8}"/>
              </a:ext>
            </a:extLst>
          </p:cNvPr>
          <p:cNvSpPr txBox="1"/>
          <p:nvPr/>
        </p:nvSpPr>
        <p:spPr>
          <a:xfrm>
            <a:off x="84082" y="4178607"/>
            <a:ext cx="3859345" cy="2723823"/>
          </a:xfrm>
          <a:prstGeom prst="rect">
            <a:avLst/>
          </a:prstGeom>
          <a:noFill/>
        </p:spPr>
        <p:txBody>
          <a:bodyPr wrap="square" rtlCol="0">
            <a:spAutoFit/>
          </a:bodyPr>
          <a:lstStyle/>
          <a:p>
            <a:r>
              <a:rPr lang="en-US" dirty="0"/>
              <a:t>Data</a:t>
            </a:r>
          </a:p>
          <a:p>
            <a:r>
              <a:rPr lang="en-US" sz="900" dirty="0"/>
              <a:t>Our model incorporates financial data for Alphabet Inc. from 2004 to 2022, which is publicly accessible due to its status as a publicly traded company and the associated SEC regulations. The variables included in the model are:</a:t>
            </a:r>
          </a:p>
          <a:p>
            <a:pPr marL="285750" indent="-285750">
              <a:buFont typeface="Arial" panose="020B0604020202020204" pitchFamily="34" charset="0"/>
              <a:buChar char="•"/>
            </a:pPr>
            <a:r>
              <a:rPr lang="en-US" sz="900" b="1" dirty="0">
                <a:solidFill>
                  <a:srgbClr val="0E101A"/>
                </a:solidFill>
                <a:effectLst/>
              </a:rPr>
              <a:t>Market Return Measure</a:t>
            </a:r>
            <a:r>
              <a:rPr lang="en-US" sz="900" dirty="0">
                <a:solidFill>
                  <a:srgbClr val="0E101A"/>
                </a:solidFill>
                <a:effectLst/>
              </a:rPr>
              <a:t>: We utilized the S&amp;P 500 index as a benchmark to gauge overall market performance, as it is commonly considered a standard for comparing market-wide trends.</a:t>
            </a:r>
          </a:p>
          <a:p>
            <a:pPr marL="285750" indent="-285750">
              <a:spcBef>
                <a:spcPts val="0"/>
              </a:spcBef>
              <a:spcAft>
                <a:spcPts val="0"/>
              </a:spcAft>
              <a:buFont typeface="Arial" panose="020B0604020202020204" pitchFamily="34" charset="0"/>
              <a:buChar char="•"/>
            </a:pPr>
            <a:r>
              <a:rPr lang="en-US" sz="900" b="1" dirty="0">
                <a:solidFill>
                  <a:srgbClr val="0E101A"/>
                </a:solidFill>
                <a:effectLst/>
              </a:rPr>
              <a:t>Revenue and Operating Cash Flows</a:t>
            </a:r>
            <a:r>
              <a:rPr lang="en-US" sz="900" dirty="0">
                <a:solidFill>
                  <a:srgbClr val="0E101A"/>
                </a:solidFill>
                <a:effectLst/>
              </a:rPr>
              <a:t>: These variables indicate a company's performance during a specific period. A company with high revenue and operating cash flows typically demonstrates strong performance.</a:t>
            </a:r>
          </a:p>
          <a:p>
            <a:pPr marL="285750" indent="-285750">
              <a:spcBef>
                <a:spcPts val="0"/>
              </a:spcBef>
              <a:spcAft>
                <a:spcPts val="0"/>
              </a:spcAft>
              <a:buFont typeface="Arial" panose="020B0604020202020204" pitchFamily="34" charset="0"/>
              <a:buChar char="•"/>
            </a:pPr>
            <a:r>
              <a:rPr lang="en-US" sz="900" b="1" dirty="0">
                <a:solidFill>
                  <a:srgbClr val="0E101A"/>
                </a:solidFill>
                <a:effectLst/>
              </a:rPr>
              <a:t>Inflation Rate</a:t>
            </a:r>
            <a:r>
              <a:rPr lang="en-US" sz="900" dirty="0">
                <a:solidFill>
                  <a:srgbClr val="0E101A"/>
                </a:solidFill>
                <a:effectLst/>
              </a:rPr>
              <a:t>: The inflation rate is included in the model as a general measure of a company's financial stability. There is a correlation between inflation rates and FED rate hikes, which can influence a company's financing activities.</a:t>
            </a:r>
          </a:p>
          <a:p>
            <a:pPr marL="285750" indent="-285750">
              <a:spcBef>
                <a:spcPts val="0"/>
              </a:spcBef>
              <a:spcAft>
                <a:spcPts val="0"/>
              </a:spcAft>
              <a:buFont typeface="Arial" panose="020B0604020202020204" pitchFamily="34" charset="0"/>
              <a:buChar char="•"/>
            </a:pPr>
            <a:r>
              <a:rPr lang="en-US" sz="900" b="1" dirty="0">
                <a:solidFill>
                  <a:srgbClr val="0E101A"/>
                </a:solidFill>
                <a:effectLst/>
              </a:rPr>
              <a:t>Unemployment Rate</a:t>
            </a:r>
            <a:r>
              <a:rPr lang="en-US" sz="900" dirty="0">
                <a:solidFill>
                  <a:srgbClr val="0E101A"/>
                </a:solidFill>
                <a:effectLst/>
              </a:rPr>
              <a:t>: This variable reflects the overall growth or contraction of the economy, providing insight into the broader economic context in which the company operates.</a:t>
            </a:r>
          </a:p>
        </p:txBody>
      </p:sp>
      <p:sp>
        <p:nvSpPr>
          <p:cNvPr id="12" name="TextBox 11">
            <a:extLst>
              <a:ext uri="{FF2B5EF4-FFF2-40B4-BE49-F238E27FC236}">
                <a16:creationId xmlns:a16="http://schemas.microsoft.com/office/drawing/2014/main" id="{8D297DA4-5903-82A1-F776-EEBDB4A5704C}"/>
              </a:ext>
            </a:extLst>
          </p:cNvPr>
          <p:cNvSpPr txBox="1"/>
          <p:nvPr/>
        </p:nvSpPr>
        <p:spPr>
          <a:xfrm>
            <a:off x="4020794" y="3808013"/>
            <a:ext cx="4361793" cy="669414"/>
          </a:xfrm>
          <a:prstGeom prst="rect">
            <a:avLst/>
          </a:prstGeom>
          <a:noFill/>
        </p:spPr>
        <p:txBody>
          <a:bodyPr wrap="square" rtlCol="0">
            <a:spAutoFit/>
          </a:bodyPr>
          <a:lstStyle/>
          <a:p>
            <a:r>
              <a:rPr lang="en-US" dirty="0"/>
              <a:t>Analysis and Results</a:t>
            </a:r>
          </a:p>
          <a:p>
            <a:endParaRPr lang="en-US" sz="900" dirty="0"/>
          </a:p>
          <a:p>
            <a:r>
              <a:rPr lang="en-US" sz="1050" dirty="0" err="1"/>
              <a:t>Chng_in_price</a:t>
            </a:r>
            <a:r>
              <a:rPr lang="en-US" sz="1050" dirty="0"/>
              <a:t> = </a:t>
            </a:r>
            <a:r>
              <a:rPr lang="en-US" sz="1050" dirty="0" err="1"/>
              <a:t>MktReturn</a:t>
            </a:r>
            <a:r>
              <a:rPr lang="en-US" sz="1050" dirty="0"/>
              <a:t> + Revenue + OCF + </a:t>
            </a:r>
            <a:r>
              <a:rPr lang="en-US" sz="1050" dirty="0" err="1"/>
              <a:t>EmployRate</a:t>
            </a:r>
            <a:r>
              <a:rPr lang="en-US" sz="1050" dirty="0"/>
              <a:t> + </a:t>
            </a:r>
            <a:r>
              <a:rPr lang="en-US" sz="1050" dirty="0" err="1"/>
              <a:t>InflationRate</a:t>
            </a:r>
            <a:endParaRPr lang="en-US" sz="1050" dirty="0"/>
          </a:p>
        </p:txBody>
      </p:sp>
      <p:sp>
        <p:nvSpPr>
          <p:cNvPr id="10" name="TextBox 9">
            <a:extLst>
              <a:ext uri="{FF2B5EF4-FFF2-40B4-BE49-F238E27FC236}">
                <a16:creationId xmlns:a16="http://schemas.microsoft.com/office/drawing/2014/main" id="{4DD3DEBA-8118-BAA5-ABA3-D0D46CCC57A9}"/>
              </a:ext>
            </a:extLst>
          </p:cNvPr>
          <p:cNvSpPr txBox="1"/>
          <p:nvPr/>
        </p:nvSpPr>
        <p:spPr>
          <a:xfrm>
            <a:off x="84083" y="1341827"/>
            <a:ext cx="3859344" cy="2723823"/>
          </a:xfrm>
          <a:prstGeom prst="rect">
            <a:avLst/>
          </a:prstGeom>
          <a:noFill/>
        </p:spPr>
        <p:txBody>
          <a:bodyPr wrap="square" rtlCol="0">
            <a:spAutoFit/>
          </a:bodyPr>
          <a:lstStyle/>
          <a:p>
            <a:r>
              <a:rPr lang="en-US" dirty="0"/>
              <a:t>Introduction</a:t>
            </a:r>
          </a:p>
          <a:p>
            <a:r>
              <a:rPr lang="en-US" sz="900" dirty="0"/>
              <a:t>Per the Corporate Finance Institute, price target predictions for publicly traded companies have historically achieved an accuracy rate of approximately 30%. These price targets aim to estimate the value of a specific security at a future point in time. Analysts employ various financial indicators and assumptions to make these predictions, yet many of these calculations are inconsistent.</a:t>
            </a:r>
          </a:p>
          <a:p>
            <a:endParaRPr lang="en-US" sz="900" dirty="0"/>
          </a:p>
          <a:p>
            <a:r>
              <a:rPr lang="en-US" sz="900" dirty="0"/>
              <a:t>Discrepancies in financial forecasting often arise from several factors. Firstly, analysts may have access to different data sources and employ varying analytical techniques, leading to diverse outcomes. Furthermore, the subjective interpretations of available information can create biased forecasts.</a:t>
            </a:r>
          </a:p>
          <a:p>
            <a:endParaRPr lang="en-US" sz="900" dirty="0"/>
          </a:p>
          <a:p>
            <a:r>
              <a:rPr lang="en-US" sz="900" dirty="0"/>
              <a:t>In addition to these discrepancies, creating financial forecasts can be time-consuming, particularly when analyzing multiple companies. This time-consuming nature of the forecasting process highlights the need for developing a more efficient model. By creating a streamlined model for predicting stock prices, analysts can save valuable time and resources and establish greater consistency in their predictions.</a:t>
            </a:r>
          </a:p>
        </p:txBody>
      </p:sp>
      <p:graphicFrame>
        <p:nvGraphicFramePr>
          <p:cNvPr id="13" name="Table 13">
            <a:extLst>
              <a:ext uri="{FF2B5EF4-FFF2-40B4-BE49-F238E27FC236}">
                <a16:creationId xmlns:a16="http://schemas.microsoft.com/office/drawing/2014/main" id="{1F4FD5E1-D34B-7F72-5AA4-83BD400F473D}"/>
              </a:ext>
            </a:extLst>
          </p:cNvPr>
          <p:cNvGraphicFramePr>
            <a:graphicFrameLocks noGrp="1"/>
          </p:cNvGraphicFramePr>
          <p:nvPr>
            <p:extLst>
              <p:ext uri="{D42A27DB-BD31-4B8C-83A1-F6EECF244321}">
                <p14:modId xmlns:p14="http://schemas.microsoft.com/office/powerpoint/2010/main" val="614447875"/>
              </p:ext>
            </p:extLst>
          </p:nvPr>
        </p:nvGraphicFramePr>
        <p:xfrm>
          <a:off x="4020793" y="4535560"/>
          <a:ext cx="4284425" cy="1803018"/>
        </p:xfrm>
        <a:graphic>
          <a:graphicData uri="http://schemas.openxmlformats.org/drawingml/2006/table">
            <a:tbl>
              <a:tblPr firstRow="1" bandRow="1">
                <a:tableStyleId>{5C22544A-7EE6-4342-B048-85BDC9FD1C3A}</a:tableStyleId>
              </a:tblPr>
              <a:tblGrid>
                <a:gridCol w="856885">
                  <a:extLst>
                    <a:ext uri="{9D8B030D-6E8A-4147-A177-3AD203B41FA5}">
                      <a16:colId xmlns:a16="http://schemas.microsoft.com/office/drawing/2014/main" val="1580203480"/>
                    </a:ext>
                  </a:extLst>
                </a:gridCol>
                <a:gridCol w="856885">
                  <a:extLst>
                    <a:ext uri="{9D8B030D-6E8A-4147-A177-3AD203B41FA5}">
                      <a16:colId xmlns:a16="http://schemas.microsoft.com/office/drawing/2014/main" val="1892962835"/>
                    </a:ext>
                  </a:extLst>
                </a:gridCol>
                <a:gridCol w="856885">
                  <a:extLst>
                    <a:ext uri="{9D8B030D-6E8A-4147-A177-3AD203B41FA5}">
                      <a16:colId xmlns:a16="http://schemas.microsoft.com/office/drawing/2014/main" val="2062368030"/>
                    </a:ext>
                  </a:extLst>
                </a:gridCol>
                <a:gridCol w="856885">
                  <a:extLst>
                    <a:ext uri="{9D8B030D-6E8A-4147-A177-3AD203B41FA5}">
                      <a16:colId xmlns:a16="http://schemas.microsoft.com/office/drawing/2014/main" val="2667346290"/>
                    </a:ext>
                  </a:extLst>
                </a:gridCol>
                <a:gridCol w="856885">
                  <a:extLst>
                    <a:ext uri="{9D8B030D-6E8A-4147-A177-3AD203B41FA5}">
                      <a16:colId xmlns:a16="http://schemas.microsoft.com/office/drawing/2014/main" val="641790690"/>
                    </a:ext>
                  </a:extLst>
                </a:gridCol>
              </a:tblGrid>
              <a:tr h="257574">
                <a:tc>
                  <a:txBody>
                    <a:bodyPr/>
                    <a:lstStyle/>
                    <a:p>
                      <a:pPr algn="l"/>
                      <a:r>
                        <a:rPr lang="en-US" sz="1000" dirty="0"/>
                        <a:t>Variable</a:t>
                      </a:r>
                    </a:p>
                  </a:txBody>
                  <a:tcPr/>
                </a:tc>
                <a:tc>
                  <a:txBody>
                    <a:bodyPr/>
                    <a:lstStyle/>
                    <a:p>
                      <a:pPr algn="l"/>
                      <a:r>
                        <a:rPr lang="en-US" sz="1000" dirty="0"/>
                        <a:t>Estimate</a:t>
                      </a:r>
                    </a:p>
                  </a:txBody>
                  <a:tcPr/>
                </a:tc>
                <a:tc>
                  <a:txBody>
                    <a:bodyPr/>
                    <a:lstStyle/>
                    <a:p>
                      <a:pPr algn="l"/>
                      <a:r>
                        <a:rPr lang="en-US" sz="1000" dirty="0"/>
                        <a:t>Std. Error</a:t>
                      </a:r>
                    </a:p>
                  </a:txBody>
                  <a:tcPr/>
                </a:tc>
                <a:tc>
                  <a:txBody>
                    <a:bodyPr/>
                    <a:lstStyle/>
                    <a:p>
                      <a:pPr algn="l"/>
                      <a:r>
                        <a:rPr lang="en-US" sz="1000" dirty="0"/>
                        <a:t>t value</a:t>
                      </a:r>
                    </a:p>
                  </a:txBody>
                  <a:tcPr/>
                </a:tc>
                <a:tc>
                  <a:txBody>
                    <a:bodyPr/>
                    <a:lstStyle/>
                    <a:p>
                      <a:pPr algn="l"/>
                      <a:r>
                        <a:rPr lang="en-US" sz="1000" dirty="0"/>
                        <a:t>P-value</a:t>
                      </a:r>
                    </a:p>
                  </a:txBody>
                  <a:tcPr/>
                </a:tc>
                <a:extLst>
                  <a:ext uri="{0D108BD9-81ED-4DB2-BD59-A6C34878D82A}">
                    <a16:rowId xmlns:a16="http://schemas.microsoft.com/office/drawing/2014/main" val="446825124"/>
                  </a:ext>
                </a:extLst>
              </a:tr>
              <a:tr h="257574">
                <a:tc>
                  <a:txBody>
                    <a:bodyPr/>
                    <a:lstStyle/>
                    <a:p>
                      <a:pPr algn="l"/>
                      <a:r>
                        <a:rPr lang="en-US" sz="1000" dirty="0"/>
                        <a:t>Intercept</a:t>
                      </a:r>
                    </a:p>
                  </a:txBody>
                  <a:tcPr/>
                </a:tc>
                <a:tc>
                  <a:txBody>
                    <a:bodyPr/>
                    <a:lstStyle/>
                    <a:p>
                      <a:pPr algn="l"/>
                      <a:r>
                        <a:rPr lang="en-US" sz="1000" dirty="0"/>
                        <a:t>3.5155900</a:t>
                      </a:r>
                    </a:p>
                  </a:txBody>
                  <a:tcPr/>
                </a:tc>
                <a:tc>
                  <a:txBody>
                    <a:bodyPr/>
                    <a:lstStyle/>
                    <a:p>
                      <a:pPr algn="l"/>
                      <a:r>
                        <a:rPr lang="en-US" sz="1000" dirty="0"/>
                        <a:t>14.5639840</a:t>
                      </a:r>
                    </a:p>
                  </a:txBody>
                  <a:tcPr/>
                </a:tc>
                <a:tc>
                  <a:txBody>
                    <a:bodyPr/>
                    <a:lstStyle/>
                    <a:p>
                      <a:pPr algn="l"/>
                      <a:r>
                        <a:rPr lang="en-US" sz="1000" dirty="0"/>
                        <a:t>0.241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0.81302</a:t>
                      </a:r>
                    </a:p>
                  </a:txBody>
                  <a:tcPr/>
                </a:tc>
                <a:extLst>
                  <a:ext uri="{0D108BD9-81ED-4DB2-BD59-A6C34878D82A}">
                    <a16:rowId xmlns:a16="http://schemas.microsoft.com/office/drawing/2014/main" val="10294775"/>
                  </a:ext>
                </a:extLst>
              </a:tr>
              <a:tr h="257574">
                <a:tc>
                  <a:txBody>
                    <a:bodyPr/>
                    <a:lstStyle/>
                    <a:p>
                      <a:pPr algn="l"/>
                      <a:r>
                        <a:rPr lang="en-US" sz="1000" dirty="0" err="1"/>
                        <a:t>MktReturn</a:t>
                      </a:r>
                      <a:endParaRPr lang="en-US" sz="1000" dirty="0"/>
                    </a:p>
                  </a:txBody>
                  <a:tcPr/>
                </a:tc>
                <a:tc>
                  <a:txBody>
                    <a:bodyPr/>
                    <a:lstStyle/>
                    <a:p>
                      <a:pPr algn="l"/>
                      <a:r>
                        <a:rPr lang="en-US" sz="1000" dirty="0"/>
                        <a:t>56.7027684</a:t>
                      </a:r>
                    </a:p>
                  </a:txBody>
                  <a:tcPr/>
                </a:tc>
                <a:tc>
                  <a:txBody>
                    <a:bodyPr/>
                    <a:lstStyle/>
                    <a:p>
                      <a:pPr algn="l"/>
                      <a:r>
                        <a:rPr lang="en-US" sz="1000" dirty="0"/>
                        <a:t>20.0017307</a:t>
                      </a:r>
                    </a:p>
                  </a:txBody>
                  <a:tcPr/>
                </a:tc>
                <a:tc>
                  <a:txBody>
                    <a:bodyPr/>
                    <a:lstStyle/>
                    <a:p>
                      <a:pPr algn="l"/>
                      <a:r>
                        <a:rPr lang="en-US" sz="1000" dirty="0"/>
                        <a:t>2.835</a:t>
                      </a:r>
                    </a:p>
                  </a:txBody>
                  <a:tcPr/>
                </a:tc>
                <a:tc>
                  <a:txBody>
                    <a:bodyPr/>
                    <a:lstStyle/>
                    <a:p>
                      <a:pPr algn="l"/>
                      <a:r>
                        <a:rPr lang="en-US" sz="1000" dirty="0"/>
                        <a:t>0.01406</a:t>
                      </a:r>
                    </a:p>
                  </a:txBody>
                  <a:tcPr/>
                </a:tc>
                <a:extLst>
                  <a:ext uri="{0D108BD9-81ED-4DB2-BD59-A6C34878D82A}">
                    <a16:rowId xmlns:a16="http://schemas.microsoft.com/office/drawing/2014/main" val="2128935168"/>
                  </a:ext>
                </a:extLst>
              </a:tr>
              <a:tr h="257574">
                <a:tc>
                  <a:txBody>
                    <a:bodyPr/>
                    <a:lstStyle/>
                    <a:p>
                      <a:pPr algn="l"/>
                      <a:r>
                        <a:rPr lang="en-US" sz="1000" dirty="0"/>
                        <a:t>Revenue</a:t>
                      </a:r>
                    </a:p>
                  </a:txBody>
                  <a:tcPr/>
                </a:tc>
                <a:tc>
                  <a:txBody>
                    <a:bodyPr/>
                    <a:lstStyle/>
                    <a:p>
                      <a:pPr algn="l"/>
                      <a:r>
                        <a:rPr lang="en-US" sz="1000" dirty="0"/>
                        <a:t>-0.0019362</a:t>
                      </a:r>
                    </a:p>
                  </a:txBody>
                  <a:tcPr/>
                </a:tc>
                <a:tc>
                  <a:txBody>
                    <a:bodyPr/>
                    <a:lstStyle/>
                    <a:p>
                      <a:pPr algn="l"/>
                      <a:r>
                        <a:rPr lang="en-US" sz="1000" dirty="0"/>
                        <a:t>0.0005805</a:t>
                      </a:r>
                    </a:p>
                  </a:txBody>
                  <a:tcPr/>
                </a:tc>
                <a:tc>
                  <a:txBody>
                    <a:bodyPr/>
                    <a:lstStyle/>
                    <a:p>
                      <a:pPr algn="l"/>
                      <a:r>
                        <a:rPr lang="en-US" sz="1000" dirty="0"/>
                        <a:t>-3.335</a:t>
                      </a:r>
                    </a:p>
                  </a:txBody>
                  <a:tcPr/>
                </a:tc>
                <a:tc>
                  <a:txBody>
                    <a:bodyPr/>
                    <a:lstStyle/>
                    <a:p>
                      <a:pPr algn="l"/>
                      <a:r>
                        <a:rPr lang="en-US" sz="1000" dirty="0"/>
                        <a:t>0.00537</a:t>
                      </a:r>
                    </a:p>
                  </a:txBody>
                  <a:tcPr/>
                </a:tc>
                <a:extLst>
                  <a:ext uri="{0D108BD9-81ED-4DB2-BD59-A6C34878D82A}">
                    <a16:rowId xmlns:a16="http://schemas.microsoft.com/office/drawing/2014/main" val="2091510829"/>
                  </a:ext>
                </a:extLst>
              </a:tr>
              <a:tr h="257574">
                <a:tc>
                  <a:txBody>
                    <a:bodyPr/>
                    <a:lstStyle/>
                    <a:p>
                      <a:pPr algn="l"/>
                      <a:r>
                        <a:rPr lang="en-US" sz="1000" dirty="0"/>
                        <a:t>OCF</a:t>
                      </a:r>
                    </a:p>
                  </a:txBody>
                  <a:tcPr/>
                </a:tc>
                <a:tc>
                  <a:txBody>
                    <a:bodyPr/>
                    <a:lstStyle/>
                    <a:p>
                      <a:pPr algn="l"/>
                      <a:r>
                        <a:rPr lang="en-US" sz="1000" dirty="0"/>
                        <a:t>0.0056575</a:t>
                      </a:r>
                    </a:p>
                  </a:txBody>
                  <a:tcPr/>
                </a:tc>
                <a:tc>
                  <a:txBody>
                    <a:bodyPr/>
                    <a:lstStyle/>
                    <a:p>
                      <a:pPr algn="l"/>
                      <a:r>
                        <a:rPr lang="en-US" sz="1000" dirty="0"/>
                        <a:t>0.0016886</a:t>
                      </a:r>
                    </a:p>
                  </a:txBody>
                  <a:tcPr/>
                </a:tc>
                <a:tc>
                  <a:txBody>
                    <a:bodyPr/>
                    <a:lstStyle/>
                    <a:p>
                      <a:pPr algn="l"/>
                      <a:r>
                        <a:rPr lang="en-US" sz="1000" dirty="0"/>
                        <a:t>3.350</a:t>
                      </a:r>
                    </a:p>
                  </a:txBody>
                  <a:tcPr/>
                </a:tc>
                <a:tc>
                  <a:txBody>
                    <a:bodyPr/>
                    <a:lstStyle/>
                    <a:p>
                      <a:pPr algn="l"/>
                      <a:r>
                        <a:rPr lang="en-US" sz="1000" dirty="0"/>
                        <a:t>0.00522</a:t>
                      </a:r>
                    </a:p>
                  </a:txBody>
                  <a:tcPr/>
                </a:tc>
                <a:extLst>
                  <a:ext uri="{0D108BD9-81ED-4DB2-BD59-A6C34878D82A}">
                    <a16:rowId xmlns:a16="http://schemas.microsoft.com/office/drawing/2014/main" val="847560696"/>
                  </a:ext>
                </a:extLst>
              </a:tr>
              <a:tr h="257574">
                <a:tc>
                  <a:txBody>
                    <a:bodyPr/>
                    <a:lstStyle/>
                    <a:p>
                      <a:pPr algn="l"/>
                      <a:r>
                        <a:rPr lang="en-US" sz="1000" dirty="0" err="1"/>
                        <a:t>EmployRate</a:t>
                      </a:r>
                      <a:endParaRPr lang="en-US" sz="1000" dirty="0"/>
                    </a:p>
                  </a:txBody>
                  <a:tcPr/>
                </a:tc>
                <a:tc>
                  <a:txBody>
                    <a:bodyPr/>
                    <a:lstStyle/>
                    <a:p>
                      <a:pPr algn="l"/>
                      <a:r>
                        <a:rPr lang="en-US" sz="1000" dirty="0"/>
                        <a:t>-1.4632252</a:t>
                      </a:r>
                    </a:p>
                  </a:txBody>
                  <a:tcPr/>
                </a:tc>
                <a:tc>
                  <a:txBody>
                    <a:bodyPr/>
                    <a:lstStyle/>
                    <a:p>
                      <a:pPr algn="l"/>
                      <a:r>
                        <a:rPr lang="en-US" sz="1000" dirty="0"/>
                        <a:t>1.9210611</a:t>
                      </a:r>
                    </a:p>
                  </a:txBody>
                  <a:tcPr/>
                </a:tc>
                <a:tc>
                  <a:txBody>
                    <a:bodyPr/>
                    <a:lstStyle/>
                    <a:p>
                      <a:pPr algn="l"/>
                      <a:r>
                        <a:rPr lang="en-US" sz="1000" dirty="0"/>
                        <a:t>-0.762</a:t>
                      </a:r>
                    </a:p>
                  </a:txBody>
                  <a:tcPr/>
                </a:tc>
                <a:tc>
                  <a:txBody>
                    <a:bodyPr/>
                    <a:lstStyle/>
                    <a:p>
                      <a:pPr algn="l"/>
                      <a:r>
                        <a:rPr lang="en-US" sz="1000" dirty="0"/>
                        <a:t>0.45985</a:t>
                      </a:r>
                    </a:p>
                  </a:txBody>
                  <a:tcPr/>
                </a:tc>
                <a:extLst>
                  <a:ext uri="{0D108BD9-81ED-4DB2-BD59-A6C34878D82A}">
                    <a16:rowId xmlns:a16="http://schemas.microsoft.com/office/drawing/2014/main" val="2769206584"/>
                  </a:ext>
                </a:extLst>
              </a:tr>
              <a:tr h="257574">
                <a:tc>
                  <a:txBody>
                    <a:bodyPr/>
                    <a:lstStyle/>
                    <a:p>
                      <a:pPr algn="l"/>
                      <a:r>
                        <a:rPr lang="en-US" sz="1000" dirty="0" err="1"/>
                        <a:t>InflationRate</a:t>
                      </a:r>
                      <a:endParaRPr lang="en-US" sz="1000" dirty="0"/>
                    </a:p>
                  </a:txBody>
                  <a:tcPr/>
                </a:tc>
                <a:tc>
                  <a:txBody>
                    <a:bodyPr/>
                    <a:lstStyle/>
                    <a:p>
                      <a:pPr algn="l"/>
                      <a:r>
                        <a:rPr lang="en-US" sz="1000" dirty="0"/>
                        <a:t>0.4686980</a:t>
                      </a:r>
                    </a:p>
                  </a:txBody>
                  <a:tcPr/>
                </a:tc>
                <a:tc>
                  <a:txBody>
                    <a:bodyPr/>
                    <a:lstStyle/>
                    <a:p>
                      <a:pPr algn="l"/>
                      <a:r>
                        <a:rPr lang="en-US" sz="1000" dirty="0"/>
                        <a:t>2.1863572</a:t>
                      </a:r>
                    </a:p>
                  </a:txBody>
                  <a:tcPr/>
                </a:tc>
                <a:tc>
                  <a:txBody>
                    <a:bodyPr/>
                    <a:lstStyle/>
                    <a:p>
                      <a:pPr algn="l"/>
                      <a:r>
                        <a:rPr lang="en-US" sz="1000" dirty="0"/>
                        <a:t>0.214</a:t>
                      </a:r>
                    </a:p>
                  </a:txBody>
                  <a:tcPr/>
                </a:tc>
                <a:tc>
                  <a:txBody>
                    <a:bodyPr/>
                    <a:lstStyle/>
                    <a:p>
                      <a:pPr algn="l"/>
                      <a:r>
                        <a:rPr lang="en-US" sz="1000" dirty="0"/>
                        <a:t>0.83358</a:t>
                      </a:r>
                    </a:p>
                  </a:txBody>
                  <a:tcPr/>
                </a:tc>
                <a:extLst>
                  <a:ext uri="{0D108BD9-81ED-4DB2-BD59-A6C34878D82A}">
                    <a16:rowId xmlns:a16="http://schemas.microsoft.com/office/drawing/2014/main" val="3110087518"/>
                  </a:ext>
                </a:extLst>
              </a:tr>
            </a:tbl>
          </a:graphicData>
        </a:graphic>
      </p:graphicFrame>
      <p:sp>
        <p:nvSpPr>
          <p:cNvPr id="14" name="TextBox 13">
            <a:extLst>
              <a:ext uri="{FF2B5EF4-FFF2-40B4-BE49-F238E27FC236}">
                <a16:creationId xmlns:a16="http://schemas.microsoft.com/office/drawing/2014/main" id="{87724312-ED8F-5B3D-B1C1-4FF3C1C780AF}"/>
              </a:ext>
            </a:extLst>
          </p:cNvPr>
          <p:cNvSpPr txBox="1"/>
          <p:nvPr/>
        </p:nvSpPr>
        <p:spPr>
          <a:xfrm>
            <a:off x="4027509" y="6392622"/>
            <a:ext cx="2752677" cy="230832"/>
          </a:xfrm>
          <a:prstGeom prst="rect">
            <a:avLst/>
          </a:prstGeom>
          <a:noFill/>
        </p:spPr>
        <p:txBody>
          <a:bodyPr wrap="none" rtlCol="0">
            <a:spAutoFit/>
          </a:bodyPr>
          <a:lstStyle/>
          <a:p>
            <a:r>
              <a:rPr lang="en-US" sz="900" dirty="0"/>
              <a:t>Multiple R-squared: 0.679, Adjusted R-squared: 0.5555</a:t>
            </a:r>
          </a:p>
        </p:txBody>
      </p:sp>
      <p:sp>
        <p:nvSpPr>
          <p:cNvPr id="15" name="TextBox 14">
            <a:extLst>
              <a:ext uri="{FF2B5EF4-FFF2-40B4-BE49-F238E27FC236}">
                <a16:creationId xmlns:a16="http://schemas.microsoft.com/office/drawing/2014/main" id="{B88D29BA-71F9-5AEE-4BD5-6E5C15089361}"/>
              </a:ext>
            </a:extLst>
          </p:cNvPr>
          <p:cNvSpPr txBox="1"/>
          <p:nvPr/>
        </p:nvSpPr>
        <p:spPr>
          <a:xfrm>
            <a:off x="8537320" y="1341827"/>
            <a:ext cx="3654679" cy="3554819"/>
          </a:xfrm>
          <a:prstGeom prst="rect">
            <a:avLst/>
          </a:prstGeom>
          <a:noFill/>
        </p:spPr>
        <p:txBody>
          <a:bodyPr wrap="square" rtlCol="0">
            <a:spAutoFit/>
          </a:bodyPr>
          <a:lstStyle/>
          <a:p>
            <a:r>
              <a:rPr lang="en-US" dirty="0"/>
              <a:t>Discussion</a:t>
            </a:r>
          </a:p>
          <a:p>
            <a:pPr marL="171450" indent="-171450">
              <a:buFont typeface="Arial" panose="020B0604020202020204" pitchFamily="34" charset="0"/>
              <a:buChar char="•"/>
            </a:pPr>
            <a:r>
              <a:rPr lang="en-US" sz="900" b="1" dirty="0" err="1"/>
              <a:t>MktReturn</a:t>
            </a:r>
            <a:r>
              <a:rPr lang="en-US" sz="900" dirty="0"/>
              <a:t> = 56.7027. This means that for every one percentage point increase in the market return, the average change in price is expected to increase by 56.7027 dollars. </a:t>
            </a:r>
          </a:p>
          <a:p>
            <a:pPr marL="171450" indent="-171450">
              <a:buFont typeface="Arial" panose="020B0604020202020204" pitchFamily="34" charset="0"/>
              <a:buChar char="•"/>
            </a:pPr>
            <a:r>
              <a:rPr lang="en-US" sz="900" b="1" dirty="0"/>
              <a:t>OCF</a:t>
            </a:r>
            <a:r>
              <a:rPr lang="en-US" sz="900" dirty="0"/>
              <a:t> = 0.0056575. Meaning that for every $1,000 increase in OCF, the average change in price is expected to increase by 0.0056575 dollars.</a:t>
            </a:r>
          </a:p>
          <a:p>
            <a:pPr marL="171450" indent="-171450">
              <a:buFont typeface="Arial" panose="020B0604020202020204" pitchFamily="34" charset="0"/>
              <a:buChar char="•"/>
            </a:pPr>
            <a:r>
              <a:rPr lang="en-US" sz="900" b="1" dirty="0"/>
              <a:t>Revenue</a:t>
            </a:r>
            <a:r>
              <a:rPr lang="en-US" sz="900" dirty="0"/>
              <a:t> = -0.0019362. Meaning that for every $1,000 increase in Revenue, the average change in price is expected to decrease by 0.0019362 dollars.</a:t>
            </a:r>
          </a:p>
          <a:p>
            <a:pPr marL="171450" indent="-171450">
              <a:buFont typeface="Arial" panose="020B0604020202020204" pitchFamily="34" charset="0"/>
              <a:buChar char="•"/>
            </a:pPr>
            <a:r>
              <a:rPr lang="en-US" sz="900" b="1" dirty="0" err="1"/>
              <a:t>InflationRate</a:t>
            </a:r>
            <a:r>
              <a:rPr lang="en-US" sz="900" dirty="0"/>
              <a:t> = 0.4686980. Meaning that for every one percentage point increase in the Inflation Rate, the average change in price is expected to increase by 0.4686980 dollars. </a:t>
            </a:r>
          </a:p>
          <a:p>
            <a:pPr marL="171450" indent="-171450">
              <a:buFont typeface="Arial" panose="020B0604020202020204" pitchFamily="34" charset="0"/>
              <a:buChar char="•"/>
            </a:pPr>
            <a:r>
              <a:rPr lang="en-US" sz="900" b="1" dirty="0" err="1"/>
              <a:t>EmployRate</a:t>
            </a:r>
            <a:r>
              <a:rPr lang="en-US" sz="900" dirty="0"/>
              <a:t> = -1.4632252. Meaning that for every one percentage point increase in the Unemployment Rate, the average change in price is expected to decrease by 1.4632252 dollars. </a:t>
            </a:r>
          </a:p>
          <a:p>
            <a:pPr marL="171450" indent="-171450">
              <a:buFont typeface="Arial" panose="020B0604020202020204" pitchFamily="34" charset="0"/>
              <a:buChar char="•"/>
            </a:pPr>
            <a:r>
              <a:rPr lang="en-US" sz="900" b="1" dirty="0"/>
              <a:t>R-Squared</a:t>
            </a:r>
            <a:r>
              <a:rPr lang="en-US" sz="900" dirty="0"/>
              <a:t> = 0.679 indicates that the model explains ~67.9% of the variation in the change in price.</a:t>
            </a:r>
          </a:p>
          <a:p>
            <a:endParaRPr lang="en-US" sz="900" dirty="0"/>
          </a:p>
          <a:p>
            <a:r>
              <a:rPr lang="en-US" dirty="0"/>
              <a:t>Predictions</a:t>
            </a:r>
          </a:p>
          <a:p>
            <a:r>
              <a:rPr lang="en-US" sz="900" dirty="0"/>
              <a:t>Using GOOGL’s 2023 Quarter 1 Financial reports, we can use this model to predict GOOGL’s end of year change in stock price.</a:t>
            </a:r>
          </a:p>
          <a:p>
            <a:endParaRPr lang="en-US" sz="900" dirty="0"/>
          </a:p>
          <a:p>
            <a:r>
              <a:rPr lang="en-US" sz="900" dirty="0"/>
              <a:t>	December 31, 2023 = -19.8418</a:t>
            </a:r>
          </a:p>
        </p:txBody>
      </p:sp>
      <p:sp>
        <p:nvSpPr>
          <p:cNvPr id="16" name="TextBox 15">
            <a:extLst>
              <a:ext uri="{FF2B5EF4-FFF2-40B4-BE49-F238E27FC236}">
                <a16:creationId xmlns:a16="http://schemas.microsoft.com/office/drawing/2014/main" id="{DB545977-F017-7C7D-2DB9-592ED768F6EA}"/>
              </a:ext>
            </a:extLst>
          </p:cNvPr>
          <p:cNvSpPr txBox="1"/>
          <p:nvPr/>
        </p:nvSpPr>
        <p:spPr>
          <a:xfrm>
            <a:off x="8500342" y="5043220"/>
            <a:ext cx="3607575" cy="1800493"/>
          </a:xfrm>
          <a:prstGeom prst="rect">
            <a:avLst/>
          </a:prstGeom>
          <a:noFill/>
        </p:spPr>
        <p:txBody>
          <a:bodyPr wrap="square" rtlCol="0">
            <a:spAutoFit/>
          </a:bodyPr>
          <a:lstStyle/>
          <a:p>
            <a:r>
              <a:rPr lang="en-US" dirty="0"/>
              <a:t>References</a:t>
            </a:r>
          </a:p>
          <a:p>
            <a:pPr marL="360045" marR="0" indent="-360045"/>
            <a:r>
              <a:rPr lang="en-US" sz="600" dirty="0">
                <a:effectLst/>
                <a:latin typeface="Times New Roman" panose="02020603050405020304" pitchFamily="18" charset="0"/>
                <a:ea typeface="Times New Roman" panose="02020603050405020304" pitchFamily="18" charset="0"/>
              </a:rPr>
              <a:t>“LTM (Last Twelve Months).” </a:t>
            </a:r>
            <a:r>
              <a:rPr lang="en-US" sz="600" i="1" dirty="0">
                <a:effectLst/>
                <a:latin typeface="Times New Roman" panose="02020603050405020304" pitchFamily="18" charset="0"/>
                <a:ea typeface="Times New Roman" panose="02020603050405020304" pitchFamily="18" charset="0"/>
              </a:rPr>
              <a:t>Corporate Finance Institute</a:t>
            </a:r>
            <a:r>
              <a:rPr lang="en-US" sz="600" dirty="0">
                <a:effectLst/>
                <a:latin typeface="Times New Roman" panose="02020603050405020304" pitchFamily="18" charset="0"/>
                <a:ea typeface="Times New Roman" panose="02020603050405020304" pitchFamily="18" charset="0"/>
              </a:rPr>
              <a:t>, 20 Dec. 2022, https://</a:t>
            </a:r>
            <a:r>
              <a:rPr lang="en-US" sz="600" dirty="0" err="1">
                <a:effectLst/>
                <a:latin typeface="Times New Roman" panose="02020603050405020304" pitchFamily="18" charset="0"/>
                <a:ea typeface="Times New Roman" panose="02020603050405020304" pitchFamily="18" charset="0"/>
              </a:rPr>
              <a:t>corporatefinanceinstitute.com</a:t>
            </a:r>
            <a:r>
              <a:rPr lang="en-US" sz="600" dirty="0">
                <a:effectLst/>
                <a:latin typeface="Times New Roman" panose="02020603050405020304" pitchFamily="18" charset="0"/>
                <a:ea typeface="Times New Roman" panose="02020603050405020304" pitchFamily="18" charset="0"/>
              </a:rPr>
              <a:t>/resources/valuation/last-twelve-months-</a:t>
            </a:r>
            <a:r>
              <a:rPr lang="en-US" sz="600" dirty="0" err="1">
                <a:effectLst/>
                <a:latin typeface="Times New Roman" panose="02020603050405020304" pitchFamily="18" charset="0"/>
                <a:ea typeface="Times New Roman" panose="02020603050405020304" pitchFamily="18" charset="0"/>
              </a:rPr>
              <a:t>ltm</a:t>
            </a:r>
            <a:r>
              <a:rPr lang="en-US" sz="600" dirty="0">
                <a:effectLst/>
                <a:latin typeface="Times New Roman" panose="02020603050405020304" pitchFamily="18" charset="0"/>
                <a:ea typeface="Times New Roman" panose="02020603050405020304" pitchFamily="18" charset="0"/>
              </a:rPr>
              <a:t>/. </a:t>
            </a:r>
          </a:p>
          <a:p>
            <a:pPr marL="228600" marR="0" indent="-228600">
              <a:spcBef>
                <a:spcPts val="0"/>
              </a:spcBef>
              <a:spcAft>
                <a:spcPts val="0"/>
              </a:spcAft>
            </a:pPr>
            <a:r>
              <a:rPr lang="en-US" sz="600" dirty="0">
                <a:effectLst/>
                <a:latin typeface="Times New Roman" panose="02020603050405020304" pitchFamily="18" charset="0"/>
                <a:ea typeface="Times New Roman" panose="02020603050405020304" pitchFamily="18" charset="0"/>
              </a:rPr>
              <a:t>“Alphabet - Stock Price History: GOOGL.” </a:t>
            </a:r>
            <a:r>
              <a:rPr lang="en-US" sz="600" i="1" dirty="0">
                <a:effectLst/>
                <a:latin typeface="Times New Roman" panose="02020603050405020304" pitchFamily="18" charset="0"/>
                <a:ea typeface="Times New Roman" panose="02020603050405020304" pitchFamily="18" charset="0"/>
              </a:rPr>
              <a:t>Macrotrends</a:t>
            </a:r>
            <a:r>
              <a:rPr lang="en-US" sz="600" dirty="0">
                <a:effectLst/>
                <a:latin typeface="Times New Roman" panose="02020603050405020304" pitchFamily="18" charset="0"/>
                <a:ea typeface="Times New Roman" panose="02020603050405020304" pitchFamily="18" charset="0"/>
              </a:rPr>
              <a:t>, https://</a:t>
            </a:r>
            <a:r>
              <a:rPr lang="en-US" sz="600" dirty="0" err="1">
                <a:effectLst/>
                <a:latin typeface="Times New Roman" panose="02020603050405020304" pitchFamily="18" charset="0"/>
                <a:ea typeface="Times New Roman" panose="02020603050405020304" pitchFamily="18" charset="0"/>
              </a:rPr>
              <a:t>www.macrotrends.net</a:t>
            </a:r>
            <a:r>
              <a:rPr lang="en-US" sz="600" dirty="0">
                <a:effectLst/>
                <a:latin typeface="Times New Roman" panose="02020603050405020304" pitchFamily="18" charset="0"/>
                <a:ea typeface="Times New Roman" panose="02020603050405020304" pitchFamily="18" charset="0"/>
              </a:rPr>
              <a:t>/stocks/charts/GOOGL/alphabet/stock-price-history. </a:t>
            </a:r>
          </a:p>
          <a:p>
            <a:pPr marL="360045" marR="0" indent="-360045"/>
            <a:r>
              <a:rPr lang="en-US" sz="600" dirty="0">
                <a:effectLst/>
                <a:latin typeface="Times New Roman" panose="02020603050405020304" pitchFamily="18" charset="0"/>
                <a:ea typeface="Times New Roman" panose="02020603050405020304" pitchFamily="18" charset="0"/>
              </a:rPr>
              <a:t>“Current US Inflation Rates: 2000-2023.” </a:t>
            </a:r>
            <a:r>
              <a:rPr lang="en-US" sz="600" i="1" dirty="0">
                <a:effectLst/>
                <a:latin typeface="Times New Roman" panose="02020603050405020304" pitchFamily="18" charset="0"/>
                <a:ea typeface="Times New Roman" panose="02020603050405020304" pitchFamily="18" charset="0"/>
              </a:rPr>
              <a:t>US Inflation Calculator | Easily Calculate How the Buying Power of the U.S. Dollar Has Changed from 1913 to 2023. Get Inflation Rates and U.S. Inflation News.</a:t>
            </a:r>
            <a:r>
              <a:rPr lang="en-US" sz="600" dirty="0">
                <a:effectLst/>
                <a:latin typeface="Times New Roman" panose="02020603050405020304" pitchFamily="18" charset="0"/>
                <a:ea typeface="Times New Roman" panose="02020603050405020304" pitchFamily="18" charset="0"/>
              </a:rPr>
              <a:t>, 4 Apr. 2023, https://</a:t>
            </a:r>
            <a:r>
              <a:rPr lang="en-US" sz="600" dirty="0" err="1">
                <a:effectLst/>
                <a:latin typeface="Times New Roman" panose="02020603050405020304" pitchFamily="18" charset="0"/>
                <a:ea typeface="Times New Roman" panose="02020603050405020304" pitchFamily="18" charset="0"/>
              </a:rPr>
              <a:t>www.usinflationcalculator.com</a:t>
            </a:r>
            <a:r>
              <a:rPr lang="en-US" sz="600" dirty="0">
                <a:effectLst/>
                <a:latin typeface="Times New Roman" panose="02020603050405020304" pitchFamily="18" charset="0"/>
                <a:ea typeface="Times New Roman" panose="02020603050405020304" pitchFamily="18" charset="0"/>
              </a:rPr>
              <a:t>/inflation/current-inflation-rates/. </a:t>
            </a:r>
          </a:p>
          <a:p>
            <a:pPr marL="360045" marR="0" indent="-360045"/>
            <a:r>
              <a:rPr lang="en-US" sz="600" dirty="0">
                <a:effectLst/>
                <a:latin typeface="Times New Roman" panose="02020603050405020304" pitchFamily="18" charset="0"/>
                <a:ea typeface="Times New Roman" panose="02020603050405020304" pitchFamily="18" charset="0"/>
              </a:rPr>
              <a:t>“Alphabet Inc. 10K Form.” </a:t>
            </a:r>
            <a:r>
              <a:rPr lang="en-US" sz="600" i="1" dirty="0">
                <a:effectLst/>
                <a:latin typeface="Times New Roman" panose="02020603050405020304" pitchFamily="18" charset="0"/>
                <a:ea typeface="Times New Roman" panose="02020603050405020304" pitchFamily="18" charset="0"/>
              </a:rPr>
              <a:t>Goog-20211231</a:t>
            </a:r>
            <a:r>
              <a:rPr lang="en-US" sz="600" dirty="0">
                <a:effectLst/>
                <a:latin typeface="Times New Roman" panose="02020603050405020304" pitchFamily="18" charset="0"/>
                <a:ea typeface="Times New Roman" panose="02020603050405020304" pitchFamily="18" charset="0"/>
              </a:rPr>
              <a:t>, https://</a:t>
            </a:r>
            <a:r>
              <a:rPr lang="en-US" sz="600" dirty="0" err="1">
                <a:effectLst/>
                <a:latin typeface="Times New Roman" panose="02020603050405020304" pitchFamily="18" charset="0"/>
                <a:ea typeface="Times New Roman" panose="02020603050405020304" pitchFamily="18" charset="0"/>
              </a:rPr>
              <a:t>www.sec.gov</a:t>
            </a:r>
            <a:r>
              <a:rPr lang="en-US" sz="600" dirty="0">
                <a:effectLst/>
                <a:latin typeface="Times New Roman" panose="02020603050405020304" pitchFamily="18" charset="0"/>
                <a:ea typeface="Times New Roman" panose="02020603050405020304" pitchFamily="18" charset="0"/>
              </a:rPr>
              <a:t>/Archives/</a:t>
            </a:r>
            <a:r>
              <a:rPr lang="en-US" sz="600" dirty="0" err="1">
                <a:effectLst/>
                <a:latin typeface="Times New Roman" panose="02020603050405020304" pitchFamily="18" charset="0"/>
                <a:ea typeface="Times New Roman" panose="02020603050405020304" pitchFamily="18" charset="0"/>
              </a:rPr>
              <a:t>edgar</a:t>
            </a:r>
            <a:r>
              <a:rPr lang="en-US" sz="600" dirty="0">
                <a:effectLst/>
                <a:latin typeface="Times New Roman" panose="02020603050405020304" pitchFamily="18" charset="0"/>
                <a:ea typeface="Times New Roman" panose="02020603050405020304" pitchFamily="18" charset="0"/>
              </a:rPr>
              <a:t>/data/1652044/000165204422000019/goog-20211231.htm. </a:t>
            </a:r>
          </a:p>
          <a:p>
            <a:pPr marL="360045" marR="0" indent="-360045"/>
            <a:r>
              <a:rPr lang="en-US" sz="600" dirty="0">
                <a:effectLst/>
                <a:latin typeface="Times New Roman" panose="02020603050405020304" pitchFamily="18" charset="0"/>
                <a:ea typeface="Times New Roman" panose="02020603050405020304" pitchFamily="18" charset="0"/>
              </a:rPr>
              <a:t>“Charts Related to the Latest ‘The Employment Situation’ News Release   |   More Chart Packages.” </a:t>
            </a:r>
            <a:r>
              <a:rPr lang="en-US" sz="600" i="1" dirty="0">
                <a:effectLst/>
                <a:latin typeface="Times New Roman" panose="02020603050405020304" pitchFamily="18" charset="0"/>
                <a:ea typeface="Times New Roman" panose="02020603050405020304" pitchFamily="18" charset="0"/>
              </a:rPr>
              <a:t>U.S. Bureau of Labor Statistics</a:t>
            </a:r>
            <a:r>
              <a:rPr lang="en-US" sz="600" dirty="0">
                <a:effectLst/>
                <a:latin typeface="Times New Roman" panose="02020603050405020304" pitchFamily="18" charset="0"/>
                <a:ea typeface="Times New Roman" panose="02020603050405020304" pitchFamily="18" charset="0"/>
              </a:rPr>
              <a:t>, U.S. Bureau of Labor Statistics, https://</a:t>
            </a:r>
            <a:r>
              <a:rPr lang="en-US" sz="600" dirty="0" err="1">
                <a:effectLst/>
                <a:latin typeface="Times New Roman" panose="02020603050405020304" pitchFamily="18" charset="0"/>
                <a:ea typeface="Times New Roman" panose="02020603050405020304" pitchFamily="18" charset="0"/>
              </a:rPr>
              <a:t>www.bls.gov</a:t>
            </a:r>
            <a:r>
              <a:rPr lang="en-US" sz="600" dirty="0">
                <a:effectLst/>
                <a:latin typeface="Times New Roman" panose="02020603050405020304" pitchFamily="18" charset="0"/>
                <a:ea typeface="Times New Roman" panose="02020603050405020304" pitchFamily="18" charset="0"/>
              </a:rPr>
              <a:t>/charts/employment-situation/civilian-unemployment-</a:t>
            </a:r>
            <a:r>
              <a:rPr lang="en-US" sz="600" dirty="0" err="1">
                <a:effectLst/>
                <a:latin typeface="Times New Roman" panose="02020603050405020304" pitchFamily="18" charset="0"/>
                <a:ea typeface="Times New Roman" panose="02020603050405020304" pitchFamily="18" charset="0"/>
              </a:rPr>
              <a:t>rate.htm</a:t>
            </a:r>
            <a:r>
              <a:rPr lang="en-US" sz="600" dirty="0">
                <a:effectLst/>
                <a:latin typeface="Times New Roman" panose="02020603050405020304" pitchFamily="18" charset="0"/>
                <a:ea typeface="Times New Roman" panose="02020603050405020304" pitchFamily="18" charset="0"/>
              </a:rPr>
              <a:t>. </a:t>
            </a:r>
          </a:p>
          <a:p>
            <a:pPr marL="360045" marR="0" indent="-360045"/>
            <a:r>
              <a:rPr lang="en-US" sz="600" dirty="0">
                <a:effectLst/>
                <a:latin typeface="Times New Roman" panose="02020603050405020304" pitchFamily="18" charset="0"/>
                <a:ea typeface="Times New Roman" panose="02020603050405020304" pitchFamily="18" charset="0"/>
              </a:rPr>
              <a:t>“S&amp;P 500 Index - 90 Year Historical Chart.” </a:t>
            </a:r>
            <a:r>
              <a:rPr lang="en-US" sz="600" i="1" dirty="0" err="1">
                <a:effectLst/>
                <a:latin typeface="Times New Roman" panose="02020603050405020304" pitchFamily="18" charset="0"/>
                <a:ea typeface="Times New Roman" panose="02020603050405020304" pitchFamily="18" charset="0"/>
              </a:rPr>
              <a:t>MacroTrends</a:t>
            </a:r>
            <a:r>
              <a:rPr lang="en-US" sz="600" dirty="0">
                <a:effectLst/>
                <a:latin typeface="Times New Roman" panose="02020603050405020304" pitchFamily="18" charset="0"/>
                <a:ea typeface="Times New Roman" panose="02020603050405020304" pitchFamily="18" charset="0"/>
              </a:rPr>
              <a:t>, https://</a:t>
            </a:r>
            <a:r>
              <a:rPr lang="en-US" sz="600" dirty="0" err="1">
                <a:effectLst/>
                <a:latin typeface="Times New Roman" panose="02020603050405020304" pitchFamily="18" charset="0"/>
                <a:ea typeface="Times New Roman" panose="02020603050405020304" pitchFamily="18" charset="0"/>
              </a:rPr>
              <a:t>www.macrotrends.net</a:t>
            </a:r>
            <a:r>
              <a:rPr lang="en-US" sz="600" dirty="0">
                <a:effectLst/>
                <a:latin typeface="Times New Roman" panose="02020603050405020304" pitchFamily="18" charset="0"/>
                <a:ea typeface="Times New Roman" panose="02020603050405020304" pitchFamily="18" charset="0"/>
              </a:rPr>
              <a:t>/2324/sp-500-historical-chart-data. </a:t>
            </a:r>
          </a:p>
          <a:p>
            <a:endParaRPr lang="en-US" sz="900" dirty="0"/>
          </a:p>
        </p:txBody>
      </p:sp>
      <p:pic>
        <p:nvPicPr>
          <p:cNvPr id="19" name="Picture 18" descr="A picture containing text, screenshot, plot, line&#10;&#10;Description automatically generated">
            <a:extLst>
              <a:ext uri="{FF2B5EF4-FFF2-40B4-BE49-F238E27FC236}">
                <a16:creationId xmlns:a16="http://schemas.microsoft.com/office/drawing/2014/main" id="{E16ADD86-64A3-2754-9E88-7857D14A9575}"/>
              </a:ext>
            </a:extLst>
          </p:cNvPr>
          <p:cNvPicPr>
            <a:picLocks noChangeAspect="1"/>
          </p:cNvPicPr>
          <p:nvPr/>
        </p:nvPicPr>
        <p:blipFill>
          <a:blip r:embed="rId3"/>
          <a:stretch>
            <a:fillRect/>
          </a:stretch>
        </p:blipFill>
        <p:spPr>
          <a:xfrm>
            <a:off x="4069839" y="1303283"/>
            <a:ext cx="4052322" cy="2530565"/>
          </a:xfrm>
          <a:prstGeom prst="rect">
            <a:avLst/>
          </a:prstGeom>
        </p:spPr>
      </p:pic>
      <p:pic>
        <p:nvPicPr>
          <p:cNvPr id="25" name="Picture 24" descr="A picture containing graphics, font, colorfulness, circle&#10;&#10;Description automatically generated">
            <a:extLst>
              <a:ext uri="{FF2B5EF4-FFF2-40B4-BE49-F238E27FC236}">
                <a16:creationId xmlns:a16="http://schemas.microsoft.com/office/drawing/2014/main" id="{A03CD3CE-D388-0972-D053-7D2285DD937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8640" y="794787"/>
            <a:ext cx="1079551" cy="365248"/>
          </a:xfrm>
          <a:prstGeom prst="rect">
            <a:avLst/>
          </a:prstGeom>
        </p:spPr>
      </p:pic>
      <p:pic>
        <p:nvPicPr>
          <p:cNvPr id="30" name="Picture 29" descr="A picture containing text, font, logo, graphics&#10;&#10;Description automatically generated">
            <a:extLst>
              <a:ext uri="{FF2B5EF4-FFF2-40B4-BE49-F238E27FC236}">
                <a16:creationId xmlns:a16="http://schemas.microsoft.com/office/drawing/2014/main" id="{E37D1913-5564-56F3-120B-3CF72402932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887861" y="612858"/>
            <a:ext cx="1143000" cy="571500"/>
          </a:xfrm>
          <a:prstGeom prst="rect">
            <a:avLst/>
          </a:prstGeom>
        </p:spPr>
      </p:pic>
    </p:spTree>
    <p:extLst>
      <p:ext uri="{BB962C8B-B14F-4D97-AF65-F5344CB8AC3E}">
        <p14:creationId xmlns:p14="http://schemas.microsoft.com/office/powerpoint/2010/main" val="2885730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858</Words>
  <Application>Microsoft Macintosh PowerPoint</Application>
  <PresentationFormat>Widescreen</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DeJong</dc:creator>
  <cp:lastModifiedBy>Christian DeJong</cp:lastModifiedBy>
  <cp:revision>1</cp:revision>
  <dcterms:created xsi:type="dcterms:W3CDTF">2023-05-04T19:59:48Z</dcterms:created>
  <dcterms:modified xsi:type="dcterms:W3CDTF">2023-05-04T23:48:49Z</dcterms:modified>
</cp:coreProperties>
</file>