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16"/>
  </p:notesMasterIdLst>
  <p:sldIdLst>
    <p:sldId id="256" r:id="rId5"/>
    <p:sldId id="257" r:id="rId6"/>
    <p:sldId id="259" r:id="rId7"/>
    <p:sldId id="262" r:id="rId8"/>
    <p:sldId id="264" r:id="rId9"/>
    <p:sldId id="266" r:id="rId10"/>
    <p:sldId id="260" r:id="rId11"/>
    <p:sldId id="265" r:id="rId12"/>
    <p:sldId id="261" r:id="rId13"/>
    <p:sldId id="26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09CF0-02E9-4882-882A-B440968DD2EC}" v="3" dt="2024-05-01T13:30:54.052"/>
    <p1510:client id="{AE9D8732-F5E9-47DB-A54C-35265F4FAA85}" v="36" dt="2024-05-01T13:30:25.241"/>
    <p1510:client id="{BCF5F34C-3C21-4DD6-A7EC-4E9B71CDEF73}" v="58" dt="2024-04-30T23:50:05.585"/>
    <p1510:client id="{E637DC57-F9D5-40BC-95CF-DB7976B09B32}" v="83" dt="2024-05-01T02:55:07.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43"/>
  </p:normalViewPr>
  <p:slideViewPr>
    <p:cSldViewPr snapToGrid="0">
      <p:cViewPr varScale="1">
        <p:scale>
          <a:sx n="110" d="100"/>
          <a:sy n="110"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FEAB2-D168-46BD-BE4A-11CFBEE855A8}" type="datetimeFigureOut">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F4F62-3B41-47C6-86A0-64BD536E203E}" type="slidenum">
              <a:t>‹#›</a:t>
            </a:fld>
            <a:endParaRPr lang="en-US"/>
          </a:p>
        </p:txBody>
      </p:sp>
    </p:spTree>
    <p:extLst>
      <p:ext uri="{BB962C8B-B14F-4D97-AF65-F5344CB8AC3E}">
        <p14:creationId xmlns:p14="http://schemas.microsoft.com/office/powerpoint/2010/main" val="239499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cybersecurity division (CSD) focuses on fortifying the nation’s cyber defenses against immediate threats and vulnerabilities. They coordinate cyber incident response, provide cybersecurity tools and guidance, and work with stakeholders to enhance cybersecurity resilience. In terms of importance, this is at the top of the list. </a:t>
            </a:r>
          </a:p>
          <a:p>
            <a:r>
              <a:rPr lang="en-US"/>
              <a:t>-The infrastructure security division (ISD) is responsible for safeguarding the nation's critical infrastructure, including physical assets like buildings, transportation systems, and utilities such as energy. This division works to identify vulnerabilities, work with critical infrastructure owners, and support infrastructure resilience efforts. </a:t>
            </a:r>
            <a:endParaRPr lang="en-US">
              <a:cs typeface="Calibri"/>
            </a:endParaRPr>
          </a:p>
          <a:p>
            <a:r>
              <a:rPr lang="en-US">
                <a:cs typeface="Calibri"/>
              </a:rPr>
              <a:t>-</a:t>
            </a:r>
            <a:r>
              <a:rPr lang="en-US"/>
              <a:t>The emergency communications division (ECD) oversees programs and initiatives aimed at ensuring reliable and effective communication during emergencies and disasters. Similarly to the ISD, they coordinate with critical partners to enhance emergency communication capabilities. </a:t>
            </a:r>
          </a:p>
          <a:p>
            <a:r>
              <a:rPr lang="en-US">
                <a:cs typeface="Calibri"/>
              </a:rPr>
              <a:t>-</a:t>
            </a:r>
            <a:r>
              <a:rPr lang="en-US"/>
              <a:t>The national risk management center/division (NRMC) focuses on identifying and prioritizing strategic risks to the nation's critical infrastructure. They conduct risk assessments, develop mitigation strategies, and facilitate collaboration between government and industry stakeholders to address systemic risks.</a:t>
            </a:r>
            <a:endParaRPr lang="en-US">
              <a:cs typeface="Calibri"/>
            </a:endParaRPr>
          </a:p>
        </p:txBody>
      </p:sp>
      <p:sp>
        <p:nvSpPr>
          <p:cNvPr id="4" name="Slide Number Placeholder 3"/>
          <p:cNvSpPr>
            <a:spLocks noGrp="1"/>
          </p:cNvSpPr>
          <p:nvPr>
            <p:ph type="sldNum" sz="quarter" idx="5"/>
          </p:nvPr>
        </p:nvSpPr>
        <p:spPr/>
        <p:txBody>
          <a:bodyPr/>
          <a:lstStyle/>
          <a:p>
            <a:fld id="{036F4F62-3B41-47C6-86A0-64BD536E203E}" type="slidenum">
              <a:t>9</a:t>
            </a:fld>
            <a:endParaRPr lang="en-US"/>
          </a:p>
        </p:txBody>
      </p:sp>
    </p:spTree>
    <p:extLst>
      <p:ext uri="{BB962C8B-B14F-4D97-AF65-F5344CB8AC3E}">
        <p14:creationId xmlns:p14="http://schemas.microsoft.com/office/powerpoint/2010/main" val="424405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primary functions of CISA is to manage the National Cybersecurity Protection System (NCPS). The NCPS is a system that delivers capabilities like intrusion detection, analytics, and information sharing. The system contains features aimed at CISA's cybersecurity assignment, including hardware, software programs, methods, and services. Perhaps the most important feature of the system is EINSTEIN. </a:t>
            </a:r>
          </a:p>
          <a:p>
            <a:r>
              <a:rPr lang="en-US"/>
              <a:t>-EINSTEIN serves as an early caution gadget and offers improved situational recognition of intrusion threats to federal civilian executive department (FCEB) networks. </a:t>
            </a:r>
          </a:p>
          <a:p>
            <a:r>
              <a:rPr lang="en-US"/>
              <a:t>-NCPS abilities divide into 4 sections: Intrusion Detection, Analytics, Information Sharing, and Intrusion Prevention. </a:t>
            </a:r>
          </a:p>
          <a:p>
            <a:r>
              <a:rPr lang="en-US"/>
              <a:t>-Intrusion Detection, facilitated by EINSTEIN, employs a passive, signature-based sensor grid to reveal network visitors, enhancing CISA's intelligence of threats. </a:t>
            </a:r>
          </a:p>
          <a:p>
            <a:r>
              <a:rPr lang="en-US"/>
              <a:t>-Analytics offer gear for compiling and reading cyber pastime facts throughout multiple security enclaves. </a:t>
            </a:r>
            <a:endParaRPr lang="en-US">
              <a:cs typeface="Calibri"/>
            </a:endParaRPr>
          </a:p>
          <a:p>
            <a:r>
              <a:rPr lang="en-US"/>
              <a:t>-Information Sharing permits the exchange of incident records amongst CISA analysts and companions, focusing on collaboration and performance. CISA integrates privateness protections into all its programs, including NCPS, undertaking Privacy Impact Assessments to minimize dangers and ensure transparency in compliance with privacy ideas. </a:t>
            </a:r>
            <a:endParaRPr lang="en-US">
              <a:cs typeface="Calibri" panose="020F0502020204030204"/>
            </a:endParaRPr>
          </a:p>
          <a:p>
            <a:r>
              <a:rPr lang="en-US"/>
              <a:t>-The FISMA aimed at safeguarding federal government information systems and data. 2002, provides a comprehensive framework for managing cybersecurity risks within federal agencies. </a:t>
            </a:r>
          </a:p>
          <a:p>
            <a:r>
              <a:rPr lang="en-US"/>
              <a:t>-FISMA mandates security controls and guidelines outlined by the National Institute of Standards and Technology (NIST), emphasizing the importance of confidentiality, integrity, and availability of government information. Oversight and compliance activities ensure agencies are effectively implementing cybersecurity measures, with roles and responsibilities assigned to various stakeholders to oversee and enforce security protocols. Through FISMA, federal agencies strive to protect sensitive information, mitigate cybersecurity risks, and maintain the resilience of government systems in the face of evolving threats. </a:t>
            </a:r>
            <a:endParaRPr lang="en-US">
              <a:ea typeface="Calibri" panose="020F0502020204030204"/>
              <a:cs typeface="Calibri"/>
            </a:endParaRPr>
          </a:p>
        </p:txBody>
      </p:sp>
      <p:sp>
        <p:nvSpPr>
          <p:cNvPr id="4" name="Slide Number Placeholder 3"/>
          <p:cNvSpPr>
            <a:spLocks noGrp="1"/>
          </p:cNvSpPr>
          <p:nvPr>
            <p:ph type="sldNum" sz="quarter" idx="5"/>
          </p:nvPr>
        </p:nvSpPr>
        <p:spPr/>
        <p:txBody>
          <a:bodyPr/>
          <a:lstStyle/>
          <a:p>
            <a:fld id="{036F4F62-3B41-47C6-86A0-64BD536E203E}" type="slidenum">
              <a:t>10</a:t>
            </a:fld>
            <a:endParaRPr lang="en-US"/>
          </a:p>
        </p:txBody>
      </p:sp>
    </p:spTree>
    <p:extLst>
      <p:ext uri="{BB962C8B-B14F-4D97-AF65-F5344CB8AC3E}">
        <p14:creationId xmlns:p14="http://schemas.microsoft.com/office/powerpoint/2010/main" val="156739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4396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5684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0231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2491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59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04515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9196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2082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0062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0611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5/1/24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4794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5/1/24</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288343858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dentitymanagementinstitute.org/app/uploads/2021/03/logo-.jpg" TargetMode="External"/><Relationship Id="rId2" Type="http://schemas.openxmlformats.org/officeDocument/2006/relationships/hyperlink" Target="http://www.embroker.com/blog/cyber-attack-statistics/" TargetMode="External"/><Relationship Id="rId1" Type="http://schemas.openxmlformats.org/officeDocument/2006/relationships/slideLayout" Target="../slideLayouts/slideLayout2.xml"/><Relationship Id="rId6" Type="http://schemas.openxmlformats.org/officeDocument/2006/relationships/hyperlink" Target="http://www.coro.net/blog/what-are-state-sponsored-cyberattacks" TargetMode="External"/><Relationship Id="rId5" Type="http://schemas.openxmlformats.org/officeDocument/2006/relationships/hyperlink" Target="http://www.sentinelone.com/blog/the-new-frontline-of-geopolitics-understanding-the-rise-of-state-sponsored-cyber-attacks/" TargetMode="External"/><Relationship Id="rId4" Type="http://schemas.openxmlformats.org/officeDocument/2006/relationships/hyperlink" Target="http://www.microsoft.com/en-us/security/blog/2024/02/14/staying-ahead-of-threat-actors-in-the-age-of-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3900" y="1079500"/>
            <a:ext cx="6119131" cy="2138400"/>
          </a:xfrm>
        </p:spPr>
        <p:txBody>
          <a:bodyPr>
            <a:normAutofit/>
          </a:bodyPr>
          <a:lstStyle/>
          <a:p>
            <a:r>
              <a:rPr lang="en-US"/>
              <a:t>State-Sponsored Cybersecurity Attacks</a:t>
            </a:r>
          </a:p>
        </p:txBody>
      </p:sp>
      <p:sp>
        <p:nvSpPr>
          <p:cNvPr id="3" name="Subtitle 2"/>
          <p:cNvSpPr>
            <a:spLocks noGrp="1"/>
          </p:cNvSpPr>
          <p:nvPr>
            <p:ph type="subTitle" idx="1"/>
          </p:nvPr>
        </p:nvSpPr>
        <p:spPr>
          <a:xfrm>
            <a:off x="4980779" y="4113213"/>
            <a:ext cx="6125372" cy="1655762"/>
          </a:xfrm>
        </p:spPr>
        <p:txBody>
          <a:bodyPr>
            <a:normAutofit/>
          </a:bodyPr>
          <a:lstStyle/>
          <a:p>
            <a:r>
              <a:rPr lang="en-US">
                <a:solidFill>
                  <a:srgbClr val="FFFFFF">
                    <a:alpha val="70000"/>
                  </a:srgbClr>
                </a:solidFill>
              </a:rPr>
              <a:t>Christian DeJong, Daunte Leiran, Matthew Niblock</a:t>
            </a:r>
            <a:endParaRPr lang="en-US"/>
          </a:p>
        </p:txBody>
      </p:sp>
      <p:pic>
        <p:nvPicPr>
          <p:cNvPr id="4" name="Picture 3" descr="Network Technology Background">
            <a:extLst>
              <a:ext uri="{FF2B5EF4-FFF2-40B4-BE49-F238E27FC236}">
                <a16:creationId xmlns:a16="http://schemas.microsoft.com/office/drawing/2014/main" id="{4984B646-7419-2C30-9D19-1F736658A9A3}"/>
              </a:ext>
            </a:extLst>
          </p:cNvPr>
          <p:cNvPicPr>
            <a:picLocks noChangeAspect="1"/>
          </p:cNvPicPr>
          <p:nvPr/>
        </p:nvPicPr>
        <p:blipFill rotWithShape="1">
          <a:blip r:embed="rId2"/>
          <a:srcRect l="52092" r="15113" b="-6"/>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6B04-0A6D-9805-BACE-D7CD12940DFB}"/>
              </a:ext>
            </a:extLst>
          </p:cNvPr>
          <p:cNvSpPr>
            <a:spLocks noGrp="1"/>
          </p:cNvSpPr>
          <p:nvPr>
            <p:ph type="title"/>
          </p:nvPr>
        </p:nvSpPr>
        <p:spPr/>
        <p:txBody>
          <a:bodyPr/>
          <a:lstStyle/>
          <a:p>
            <a:r>
              <a:rPr lang="en-US"/>
              <a:t>Defensive systems &amp; POLICIES</a:t>
            </a:r>
          </a:p>
        </p:txBody>
      </p:sp>
      <p:sp>
        <p:nvSpPr>
          <p:cNvPr id="3" name="Content Placeholder 2">
            <a:extLst>
              <a:ext uri="{FF2B5EF4-FFF2-40B4-BE49-F238E27FC236}">
                <a16:creationId xmlns:a16="http://schemas.microsoft.com/office/drawing/2014/main" id="{4590DB3D-D796-91AD-4879-57E1EFECEEB1}"/>
              </a:ext>
            </a:extLst>
          </p:cNvPr>
          <p:cNvSpPr>
            <a:spLocks noGrp="1"/>
          </p:cNvSpPr>
          <p:nvPr>
            <p:ph idx="1"/>
          </p:nvPr>
        </p:nvSpPr>
        <p:spPr>
          <a:xfrm>
            <a:off x="1079500" y="1695450"/>
            <a:ext cx="10026650" cy="4635500"/>
          </a:xfrm>
        </p:spPr>
        <p:txBody>
          <a:bodyPr>
            <a:normAutofit/>
          </a:bodyPr>
          <a:lstStyle/>
          <a:p>
            <a:pPr marL="342900" indent="-342900">
              <a:buClr>
                <a:srgbClr val="E887D0"/>
              </a:buClr>
            </a:pPr>
            <a:r>
              <a:rPr lang="en-US">
                <a:solidFill>
                  <a:srgbClr val="FFFFFF">
                    <a:alpha val="70000"/>
                  </a:srgbClr>
                </a:solidFill>
              </a:rPr>
              <a:t>NCPS</a:t>
            </a:r>
          </a:p>
          <a:p>
            <a:pPr marL="702310" lvl="1" indent="-342900">
              <a:buClr>
                <a:srgbClr val="E887D0"/>
              </a:buClr>
              <a:buFont typeface="Arial,Sans-Serif" panose="05000000000000000000" pitchFamily="2" charset="2"/>
              <a:buChar char="•"/>
            </a:pPr>
            <a:r>
              <a:rPr lang="en-US" i="0">
                <a:solidFill>
                  <a:schemeClr val="tx1">
                    <a:lumMod val="75000"/>
                  </a:schemeClr>
                </a:solidFill>
                <a:ea typeface="+mn-lt"/>
                <a:cs typeface="+mn-lt"/>
              </a:rPr>
              <a:t>EINSTEIN – Early caution gadget</a:t>
            </a:r>
          </a:p>
          <a:p>
            <a:pPr marL="342900" indent="-342900">
              <a:buClr>
                <a:srgbClr val="E887D0"/>
              </a:buClr>
            </a:pPr>
            <a:r>
              <a:rPr lang="en-US">
                <a:solidFill>
                  <a:srgbClr val="FFFFFF">
                    <a:alpha val="70000"/>
                  </a:srgbClr>
                </a:solidFill>
              </a:rPr>
              <a:t>NCPS Features</a:t>
            </a:r>
          </a:p>
          <a:p>
            <a:pPr marL="702310" lvl="1" indent="-342900">
              <a:buClr>
                <a:srgbClr val="E887D0"/>
              </a:buClr>
              <a:buFont typeface="Arial"/>
              <a:buChar char="•"/>
            </a:pPr>
            <a:r>
              <a:rPr lang="en-US" i="0">
                <a:solidFill>
                  <a:srgbClr val="FFFFFF">
                    <a:alpha val="70000"/>
                  </a:srgbClr>
                </a:solidFill>
              </a:rPr>
              <a:t>Intrusion Detection – Facilitated by EINSTEIN</a:t>
            </a:r>
          </a:p>
          <a:p>
            <a:pPr marL="702310" lvl="1" indent="-342900">
              <a:buClr>
                <a:srgbClr val="E887D0"/>
              </a:buClr>
              <a:buFont typeface="Arial"/>
              <a:buChar char="•"/>
            </a:pPr>
            <a:r>
              <a:rPr lang="en-US" i="0">
                <a:solidFill>
                  <a:srgbClr val="FFFFFF">
                    <a:alpha val="70000"/>
                  </a:srgbClr>
                </a:solidFill>
              </a:rPr>
              <a:t>Analytics – Compiling pastime facts, looking at trends</a:t>
            </a:r>
          </a:p>
          <a:p>
            <a:pPr marL="702310" lvl="1" indent="-342900">
              <a:buClr>
                <a:srgbClr val="E887D0"/>
              </a:buClr>
              <a:buFont typeface="Arial"/>
              <a:buChar char="•"/>
            </a:pPr>
            <a:r>
              <a:rPr lang="en-US" i="0">
                <a:solidFill>
                  <a:srgbClr val="FFFFFF">
                    <a:alpha val="70000"/>
                  </a:srgbClr>
                </a:solidFill>
              </a:rPr>
              <a:t>Information Sharing – Permits exchange of incident records</a:t>
            </a:r>
          </a:p>
          <a:p>
            <a:pPr marL="702310" lvl="1" indent="-342900">
              <a:buClr>
                <a:srgbClr val="E887D0"/>
              </a:buClr>
              <a:buFont typeface="Arial"/>
              <a:buChar char="•"/>
            </a:pPr>
            <a:r>
              <a:rPr lang="en-US" i="0">
                <a:solidFill>
                  <a:srgbClr val="FFFFFF">
                    <a:alpha val="70000"/>
                  </a:srgbClr>
                </a:solidFill>
              </a:rPr>
              <a:t>Intrusion Prevention </a:t>
            </a:r>
          </a:p>
          <a:p>
            <a:pPr marL="342900" indent="-342900">
              <a:buClr>
                <a:srgbClr val="E887D0"/>
              </a:buClr>
              <a:buFont typeface="Wingdings"/>
              <a:buChar char=""/>
            </a:pPr>
            <a:r>
              <a:rPr lang="en-US">
                <a:solidFill>
                  <a:srgbClr val="FFFFFF">
                    <a:alpha val="70000"/>
                  </a:srgbClr>
                </a:solidFill>
                <a:latin typeface="Avenir Next LT Pro Light"/>
                <a:cs typeface="Arial"/>
              </a:rPr>
              <a:t>FISMA</a:t>
            </a:r>
            <a:endParaRPr lang="en-US">
              <a:solidFill>
                <a:srgbClr val="FFFFFF">
                  <a:alpha val="70000"/>
                </a:srgbClr>
              </a:solidFill>
              <a:cs typeface="Arial"/>
            </a:endParaRPr>
          </a:p>
          <a:p>
            <a:pPr marL="702310" lvl="1" indent="-342900">
              <a:buClr>
                <a:srgbClr val="E887D0"/>
              </a:buClr>
              <a:buFont typeface="Arial,Sans-Serif"/>
              <a:buChar char="•"/>
            </a:pPr>
            <a:r>
              <a:rPr lang="en-US" i="0">
                <a:solidFill>
                  <a:schemeClr val="tx1">
                    <a:lumMod val="75000"/>
                  </a:schemeClr>
                </a:solidFill>
                <a:latin typeface="Avenir Next LT Pro Light"/>
                <a:ea typeface="+mn-lt"/>
                <a:cs typeface="Arial"/>
              </a:rPr>
              <a:t>NIST</a:t>
            </a:r>
          </a:p>
          <a:p>
            <a:pPr marL="0" indent="0">
              <a:buNone/>
            </a:pPr>
            <a:endParaRPr lang="en-US">
              <a:solidFill>
                <a:srgbClr val="FFFFFF">
                  <a:alpha val="70000"/>
                </a:srgbClr>
              </a:solidFill>
            </a:endParaRPr>
          </a:p>
          <a:p>
            <a:pPr marL="702310" lvl="1" indent="-342900">
              <a:buClr>
                <a:srgbClr val="E887D0"/>
              </a:buClr>
              <a:buFont typeface="Arial"/>
              <a:buChar char="•"/>
            </a:pPr>
            <a:endParaRPr lang="en-US" i="0">
              <a:solidFill>
                <a:srgbClr val="FFFFFF">
                  <a:alpha val="70000"/>
                </a:srgbClr>
              </a:solidFill>
              <a:latin typeface="Avenir Next LT Pro Light"/>
              <a:cs typeface="Arial"/>
            </a:endParaRPr>
          </a:p>
        </p:txBody>
      </p:sp>
    </p:spTree>
    <p:extLst>
      <p:ext uri="{BB962C8B-B14F-4D97-AF65-F5344CB8AC3E}">
        <p14:creationId xmlns:p14="http://schemas.microsoft.com/office/powerpoint/2010/main" val="279072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9813-AAAE-5A27-F7D3-12909EC9544D}"/>
              </a:ext>
            </a:extLst>
          </p:cNvPr>
          <p:cNvSpPr>
            <a:spLocks noGrp="1"/>
          </p:cNvSpPr>
          <p:nvPr>
            <p:ph type="title"/>
          </p:nvPr>
        </p:nvSpPr>
        <p:spPr/>
        <p:txBody>
          <a:bodyPr/>
          <a:lstStyle/>
          <a:p>
            <a:r>
              <a:rPr lang="en-US"/>
              <a:t>Works Cited</a:t>
            </a:r>
          </a:p>
        </p:txBody>
      </p:sp>
      <p:sp>
        <p:nvSpPr>
          <p:cNvPr id="3" name="Content Placeholder 2">
            <a:extLst>
              <a:ext uri="{FF2B5EF4-FFF2-40B4-BE49-F238E27FC236}">
                <a16:creationId xmlns:a16="http://schemas.microsoft.com/office/drawing/2014/main" id="{EF85B946-74F8-D91E-9C70-361C25A15CB4}"/>
              </a:ext>
            </a:extLst>
          </p:cNvPr>
          <p:cNvSpPr>
            <a:spLocks noGrp="1"/>
          </p:cNvSpPr>
          <p:nvPr>
            <p:ph idx="1"/>
          </p:nvPr>
        </p:nvSpPr>
        <p:spPr/>
        <p:txBody>
          <a:bodyPr/>
          <a:lstStyle/>
          <a:p>
            <a:pPr marL="359410" indent="-359410">
              <a:buNone/>
            </a:pPr>
            <a:r>
              <a:rPr lang="en-US" sz="1200">
                <a:solidFill>
                  <a:srgbClr val="FFFFFF">
                    <a:alpha val="70000"/>
                  </a:srgbClr>
                </a:solidFill>
                <a:ea typeface="+mn-lt"/>
                <a:cs typeface="+mn-lt"/>
              </a:rPr>
              <a:t>“2024 Must-Know Cyber Attack Statistics and Trends.” </a:t>
            </a:r>
            <a:r>
              <a:rPr lang="en-US" sz="1200" i="1" err="1">
                <a:solidFill>
                  <a:srgbClr val="FFFFFF">
                    <a:alpha val="70000"/>
                  </a:srgbClr>
                </a:solidFill>
                <a:ea typeface="+mn-lt"/>
                <a:cs typeface="+mn-lt"/>
              </a:rPr>
              <a:t>Embroker</a:t>
            </a:r>
            <a:r>
              <a:rPr lang="en-US" sz="1200">
                <a:solidFill>
                  <a:srgbClr val="FFFFFF">
                    <a:alpha val="70000"/>
                  </a:srgbClr>
                </a:solidFill>
                <a:ea typeface="+mn-lt"/>
                <a:cs typeface="+mn-lt"/>
              </a:rPr>
              <a:t>, 4 Jan. 2024, </a:t>
            </a:r>
            <a:r>
              <a:rPr lang="en-US" sz="1200">
                <a:solidFill>
                  <a:srgbClr val="FFFFFF">
                    <a:alpha val="70000"/>
                  </a:srgbClr>
                </a:solidFill>
                <a:ea typeface="+mn-lt"/>
                <a:cs typeface="+mn-lt"/>
                <a:hlinkClick r:id="rId2"/>
              </a:rPr>
              <a:t>www.embroker.com/blog/cyber-attack-statistics/</a:t>
            </a:r>
            <a:r>
              <a:rPr lang="en-US" sz="1200">
                <a:solidFill>
                  <a:srgbClr val="FFFFFF">
                    <a:alpha val="70000"/>
                  </a:srgbClr>
                </a:solidFill>
                <a:ea typeface="+mn-lt"/>
                <a:cs typeface="+mn-lt"/>
              </a:rPr>
              <a:t>. </a:t>
            </a:r>
            <a:endParaRPr lang="en-US"/>
          </a:p>
          <a:p>
            <a:pPr marL="359410" indent="-359410">
              <a:buNone/>
            </a:pPr>
            <a:r>
              <a:rPr lang="en-US" sz="1200">
                <a:solidFill>
                  <a:srgbClr val="FFFFFF">
                    <a:alpha val="70000"/>
                  </a:srgbClr>
                </a:solidFill>
                <a:ea typeface="+mn-lt"/>
                <a:cs typeface="+mn-lt"/>
              </a:rPr>
              <a:t>Arctic Wolf. “History of Cybercrime.” </a:t>
            </a:r>
            <a:r>
              <a:rPr lang="en-US" sz="1200" i="1">
                <a:solidFill>
                  <a:srgbClr val="FFFFFF">
                    <a:alpha val="70000"/>
                  </a:srgbClr>
                </a:solidFill>
                <a:ea typeface="+mn-lt"/>
                <a:cs typeface="+mn-lt"/>
              </a:rPr>
              <a:t>Arctic Wolf</a:t>
            </a:r>
            <a:r>
              <a:rPr lang="en-US" sz="1200">
                <a:solidFill>
                  <a:srgbClr val="FFFFFF">
                    <a:alpha val="70000"/>
                  </a:srgbClr>
                </a:solidFill>
                <a:ea typeface="+mn-lt"/>
                <a:cs typeface="+mn-lt"/>
              </a:rPr>
              <a:t>, 19 Apr. 2024, arcticwolf.com/resources/blog/decade-of-cybercrime/. </a:t>
            </a:r>
          </a:p>
          <a:p>
            <a:pPr marL="359410" indent="-359410">
              <a:buNone/>
            </a:pPr>
            <a:r>
              <a:rPr lang="en-US" sz="1200">
                <a:solidFill>
                  <a:srgbClr val="FFFFFF">
                    <a:alpha val="70000"/>
                  </a:srgbClr>
                </a:solidFill>
                <a:ea typeface="+mn-lt"/>
                <a:cs typeface="+mn-lt"/>
              </a:rPr>
              <a:t>Imi. “State Sponsored Cyber Warfare.” </a:t>
            </a:r>
            <a:r>
              <a:rPr lang="en-US" sz="1200" i="1">
                <a:solidFill>
                  <a:srgbClr val="FFFFFF">
                    <a:alpha val="70000"/>
                  </a:srgbClr>
                </a:solidFill>
                <a:ea typeface="+mn-lt"/>
                <a:cs typeface="+mn-lt"/>
              </a:rPr>
              <a:t>Identity Management Institute®</a:t>
            </a:r>
            <a:r>
              <a:rPr lang="en-US" sz="1200">
                <a:solidFill>
                  <a:srgbClr val="FFFFFF">
                    <a:alpha val="70000"/>
                  </a:srgbClr>
                </a:solidFill>
                <a:ea typeface="+mn-lt"/>
                <a:cs typeface="+mn-lt"/>
              </a:rPr>
              <a:t>, IMI </a:t>
            </a:r>
            <a:r>
              <a:rPr lang="en-US" sz="1200">
                <a:solidFill>
                  <a:srgbClr val="FFFFFF">
                    <a:alpha val="70000"/>
                  </a:srgbClr>
                </a:solidFill>
                <a:ea typeface="+mn-lt"/>
                <a:cs typeface="+mn-lt"/>
                <a:hlinkClick r:id="rId3"/>
              </a:rPr>
              <a:t>https://www.identitymanagementinstitute.org/app/uploads/2021/03/logo-.jpg</a:t>
            </a:r>
            <a:r>
              <a:rPr lang="en-US" sz="1200">
                <a:solidFill>
                  <a:srgbClr val="FFFFFF">
                    <a:alpha val="70000"/>
                  </a:srgbClr>
                </a:solidFill>
                <a:ea typeface="+mn-lt"/>
                <a:cs typeface="+mn-lt"/>
              </a:rPr>
              <a:t>, 9 May 2023, identitymanagementinstitute.org/state-sponsored-cyber-warfare/. </a:t>
            </a:r>
          </a:p>
          <a:p>
            <a:pPr marL="359410" indent="-359410">
              <a:buNone/>
            </a:pPr>
            <a:r>
              <a:rPr lang="en-US" sz="1200">
                <a:solidFill>
                  <a:srgbClr val="FFFFFF">
                    <a:alpha val="70000"/>
                  </a:srgbClr>
                </a:solidFill>
                <a:ea typeface="+mn-lt"/>
                <a:cs typeface="+mn-lt"/>
              </a:rPr>
              <a:t>Intelligence, Microsoft Threat. “Staying Ahead of Threat Actors in the Age of Ai.” </a:t>
            </a:r>
            <a:r>
              <a:rPr lang="en-US" sz="1200" i="1">
                <a:solidFill>
                  <a:srgbClr val="FFFFFF">
                    <a:alpha val="70000"/>
                  </a:srgbClr>
                </a:solidFill>
                <a:ea typeface="+mn-lt"/>
                <a:cs typeface="+mn-lt"/>
              </a:rPr>
              <a:t>Microsoft Security Blog</a:t>
            </a:r>
            <a:r>
              <a:rPr lang="en-US" sz="1200">
                <a:solidFill>
                  <a:srgbClr val="FFFFFF">
                    <a:alpha val="70000"/>
                  </a:srgbClr>
                </a:solidFill>
                <a:ea typeface="+mn-lt"/>
                <a:cs typeface="+mn-lt"/>
              </a:rPr>
              <a:t>, 27 Feb. 2024, </a:t>
            </a:r>
            <a:r>
              <a:rPr lang="en-US" sz="1200">
                <a:solidFill>
                  <a:srgbClr val="FFFFFF">
                    <a:alpha val="70000"/>
                  </a:srgbClr>
                </a:solidFill>
                <a:ea typeface="+mn-lt"/>
                <a:cs typeface="+mn-lt"/>
                <a:hlinkClick r:id="rId4"/>
              </a:rPr>
              <a:t>www.microsoft.com/en-us/security/blog/2024/02/14/staying-ahead-of-threat-actors-in-the-age-of-ai/</a:t>
            </a:r>
            <a:r>
              <a:rPr lang="en-US" sz="1200">
                <a:solidFill>
                  <a:srgbClr val="FFFFFF">
                    <a:alpha val="70000"/>
                  </a:srgbClr>
                </a:solidFill>
                <a:ea typeface="+mn-lt"/>
                <a:cs typeface="+mn-lt"/>
              </a:rPr>
              <a:t>. </a:t>
            </a:r>
          </a:p>
          <a:p>
            <a:pPr marL="359410" indent="-359410">
              <a:buNone/>
            </a:pPr>
            <a:r>
              <a:rPr lang="en-US" sz="1200" err="1">
                <a:solidFill>
                  <a:srgbClr val="FFFFFF">
                    <a:alpha val="70000"/>
                  </a:srgbClr>
                </a:solidFill>
                <a:ea typeface="+mn-lt"/>
                <a:cs typeface="+mn-lt"/>
              </a:rPr>
              <a:t>MRINetwork</a:t>
            </a:r>
            <a:r>
              <a:rPr lang="en-US" sz="1200">
                <a:solidFill>
                  <a:srgbClr val="FFFFFF">
                    <a:alpha val="70000"/>
                  </a:srgbClr>
                </a:solidFill>
                <a:ea typeface="+mn-lt"/>
                <a:cs typeface="+mn-lt"/>
              </a:rPr>
              <a:t>. “Why State-Sponsored Cyber Attacks Are a Global Threat.” </a:t>
            </a:r>
            <a:r>
              <a:rPr lang="en-US" sz="1200" i="1" err="1">
                <a:solidFill>
                  <a:srgbClr val="FFFFFF">
                    <a:alpha val="70000"/>
                  </a:srgbClr>
                </a:solidFill>
                <a:ea typeface="+mn-lt"/>
                <a:cs typeface="+mn-lt"/>
              </a:rPr>
              <a:t>MRINetwork</a:t>
            </a:r>
            <a:r>
              <a:rPr lang="en-US" sz="1200">
                <a:solidFill>
                  <a:srgbClr val="FFFFFF">
                    <a:alpha val="70000"/>
                  </a:srgbClr>
                </a:solidFill>
                <a:ea typeface="+mn-lt"/>
                <a:cs typeface="+mn-lt"/>
              </a:rPr>
              <a:t>, 18 Jan. 2024, mrinetwork.com/hiring-talent-strategy/why-state-sponsored-cyber-attacks-are-a-global-threat/. </a:t>
            </a:r>
          </a:p>
          <a:p>
            <a:pPr marL="359410" indent="-359410">
              <a:buNone/>
            </a:pPr>
            <a:r>
              <a:rPr lang="en-US" sz="1200" err="1">
                <a:solidFill>
                  <a:srgbClr val="FFFFFF">
                    <a:alpha val="70000"/>
                  </a:srgbClr>
                </a:solidFill>
                <a:ea typeface="+mn-lt"/>
                <a:cs typeface="+mn-lt"/>
              </a:rPr>
              <a:t>SentinelOne</a:t>
            </a:r>
            <a:r>
              <a:rPr lang="en-US" sz="1200">
                <a:solidFill>
                  <a:srgbClr val="FFFFFF">
                    <a:alpha val="70000"/>
                  </a:srgbClr>
                </a:solidFill>
                <a:ea typeface="+mn-lt"/>
                <a:cs typeface="+mn-lt"/>
              </a:rPr>
              <a:t>. “The New Frontline of Geopolitics: Understanding the Rise of State-Sponsored Cyber Attacks.” </a:t>
            </a:r>
            <a:r>
              <a:rPr lang="en-US" sz="1200" i="1" err="1">
                <a:solidFill>
                  <a:srgbClr val="FFFFFF">
                    <a:alpha val="70000"/>
                  </a:srgbClr>
                </a:solidFill>
                <a:ea typeface="+mn-lt"/>
                <a:cs typeface="+mn-lt"/>
              </a:rPr>
              <a:t>SentinelOne</a:t>
            </a:r>
            <a:r>
              <a:rPr lang="en-US" sz="1200">
                <a:solidFill>
                  <a:srgbClr val="FFFFFF">
                    <a:alpha val="70000"/>
                  </a:srgbClr>
                </a:solidFill>
                <a:ea typeface="+mn-lt"/>
                <a:cs typeface="+mn-lt"/>
              </a:rPr>
              <a:t>, 3 Apr. 2024, </a:t>
            </a:r>
            <a:r>
              <a:rPr lang="en-US" sz="1200">
                <a:solidFill>
                  <a:srgbClr val="FFFFFF">
                    <a:alpha val="70000"/>
                  </a:srgbClr>
                </a:solidFill>
                <a:ea typeface="+mn-lt"/>
                <a:cs typeface="+mn-lt"/>
                <a:hlinkClick r:id="rId5"/>
              </a:rPr>
              <a:t>www.sentinelone.com/blog/the-new-frontline-of-geopolitics-understanding-the-rise-of-state-sponsored-cyber-attacks/</a:t>
            </a:r>
            <a:r>
              <a:rPr lang="en-US" sz="1200">
                <a:solidFill>
                  <a:srgbClr val="FFFFFF">
                    <a:alpha val="70000"/>
                  </a:srgbClr>
                </a:solidFill>
                <a:ea typeface="+mn-lt"/>
                <a:cs typeface="+mn-lt"/>
              </a:rPr>
              <a:t>. </a:t>
            </a:r>
          </a:p>
          <a:p>
            <a:pPr marL="359410" indent="-359410">
              <a:buNone/>
            </a:pPr>
            <a:r>
              <a:rPr lang="en-US" sz="1200">
                <a:solidFill>
                  <a:srgbClr val="FFFFFF">
                    <a:alpha val="70000"/>
                  </a:srgbClr>
                </a:solidFill>
                <a:ea typeface="+mn-lt"/>
                <a:cs typeface="+mn-lt"/>
              </a:rPr>
              <a:t>“What Are State-Sponsored Cyberattacks?” </a:t>
            </a:r>
            <a:r>
              <a:rPr lang="en-US" sz="1200" i="1">
                <a:solidFill>
                  <a:srgbClr val="FFFFFF">
                    <a:alpha val="70000"/>
                  </a:srgbClr>
                </a:solidFill>
                <a:ea typeface="+mn-lt"/>
                <a:cs typeface="+mn-lt"/>
              </a:rPr>
              <a:t>Coro Cybersecurity</a:t>
            </a:r>
            <a:r>
              <a:rPr lang="en-US" sz="1200">
                <a:solidFill>
                  <a:srgbClr val="FFFFFF">
                    <a:alpha val="70000"/>
                  </a:srgbClr>
                </a:solidFill>
                <a:ea typeface="+mn-lt"/>
                <a:cs typeface="+mn-lt"/>
              </a:rPr>
              <a:t>, 1 Feb. 2024, </a:t>
            </a:r>
            <a:r>
              <a:rPr lang="en-US" sz="1200">
                <a:solidFill>
                  <a:srgbClr val="FFFFFF">
                    <a:alpha val="70000"/>
                  </a:srgbClr>
                </a:solidFill>
                <a:ea typeface="+mn-lt"/>
                <a:cs typeface="+mn-lt"/>
                <a:hlinkClick r:id="rId6"/>
              </a:rPr>
              <a:t>www.coro.net/blog/what-are-state-sponsored-cyberattacks</a:t>
            </a:r>
            <a:r>
              <a:rPr lang="en-US" sz="1200">
                <a:solidFill>
                  <a:srgbClr val="FFFFFF">
                    <a:alpha val="70000"/>
                  </a:srgbClr>
                </a:solidFill>
                <a:ea typeface="+mn-lt"/>
                <a:cs typeface="+mn-lt"/>
              </a:rPr>
              <a:t>.</a:t>
            </a:r>
          </a:p>
          <a:p>
            <a:pPr marL="0" indent="0">
              <a:buNone/>
            </a:pPr>
            <a:endParaRPr lang="en-US">
              <a:solidFill>
                <a:srgbClr val="FFFFFF">
                  <a:alpha val="70000"/>
                </a:srgbClr>
              </a:solidFill>
            </a:endParaRPr>
          </a:p>
        </p:txBody>
      </p:sp>
    </p:spTree>
    <p:extLst>
      <p:ext uri="{BB962C8B-B14F-4D97-AF65-F5344CB8AC3E}">
        <p14:creationId xmlns:p14="http://schemas.microsoft.com/office/powerpoint/2010/main" val="97197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077D-C746-4E4B-9D08-E824F37989F2}"/>
              </a:ext>
            </a:extLst>
          </p:cNvPr>
          <p:cNvSpPr>
            <a:spLocks noGrp="1"/>
          </p:cNvSpPr>
          <p:nvPr>
            <p:ph type="title"/>
          </p:nvPr>
        </p:nvSpPr>
        <p:spPr/>
        <p:txBody>
          <a:bodyPr/>
          <a:lstStyle/>
          <a:p>
            <a:r>
              <a:rPr lang="en-US"/>
              <a:t>Cyber-warfare</a:t>
            </a:r>
          </a:p>
        </p:txBody>
      </p:sp>
      <p:sp>
        <p:nvSpPr>
          <p:cNvPr id="3" name="Content Placeholder 2">
            <a:extLst>
              <a:ext uri="{FF2B5EF4-FFF2-40B4-BE49-F238E27FC236}">
                <a16:creationId xmlns:a16="http://schemas.microsoft.com/office/drawing/2014/main" id="{1EC02C06-1CED-09E6-9227-84FA9463BAAD}"/>
              </a:ext>
            </a:extLst>
          </p:cNvPr>
          <p:cNvSpPr>
            <a:spLocks noGrp="1"/>
          </p:cNvSpPr>
          <p:nvPr>
            <p:ph idx="1"/>
          </p:nvPr>
        </p:nvSpPr>
        <p:spPr/>
        <p:txBody>
          <a:bodyPr>
            <a:normAutofit/>
          </a:bodyPr>
          <a:lstStyle/>
          <a:p>
            <a:pPr marL="359410" indent="-359410"/>
            <a:r>
              <a:rPr lang="en-US">
                <a:solidFill>
                  <a:srgbClr val="FFFFFF">
                    <a:alpha val="70000"/>
                  </a:srgbClr>
                </a:solidFill>
              </a:rPr>
              <a:t>Use of computer networks and technology to target and disrupt nations</a:t>
            </a:r>
          </a:p>
          <a:p>
            <a:pPr marL="359410" indent="-359410">
              <a:buClr>
                <a:srgbClr val="E887D0"/>
              </a:buClr>
            </a:pPr>
            <a:r>
              <a:rPr lang="en-US">
                <a:solidFill>
                  <a:srgbClr val="FFFFFF">
                    <a:alpha val="70000"/>
                  </a:srgbClr>
                </a:solidFill>
              </a:rPr>
              <a:t>600% increase of such attacks in recent years</a:t>
            </a:r>
          </a:p>
          <a:p>
            <a:pPr marL="359410" indent="-359410">
              <a:buClr>
                <a:srgbClr val="E887D0"/>
              </a:buClr>
            </a:pPr>
            <a:r>
              <a:rPr lang="en-US">
                <a:solidFill>
                  <a:srgbClr val="FFFFFF">
                    <a:alpha val="70000"/>
                  </a:srgbClr>
                </a:solidFill>
              </a:rPr>
              <a:t>Leading to companies having to adapt quickly and embrace new solutions</a:t>
            </a:r>
          </a:p>
          <a:p>
            <a:pPr marL="359410" indent="-359410">
              <a:buClr>
                <a:srgbClr val="E887D0"/>
              </a:buClr>
            </a:pPr>
            <a:endParaRPr lang="en-US">
              <a:solidFill>
                <a:srgbClr val="FFFFFF">
                  <a:alpha val="70000"/>
                </a:srgbClr>
              </a:solidFill>
              <a:ea typeface="+mn-lt"/>
              <a:cs typeface="+mn-lt"/>
            </a:endParaRPr>
          </a:p>
          <a:p>
            <a:pPr marL="0" indent="0" algn="ctr">
              <a:buNone/>
            </a:pPr>
            <a:r>
              <a:rPr lang="en-US">
                <a:solidFill>
                  <a:srgbClr val="FFFFFF">
                    <a:alpha val="70000"/>
                  </a:srgbClr>
                </a:solidFill>
                <a:ea typeface="+mn-lt"/>
                <a:cs typeface="+mn-lt"/>
              </a:rPr>
              <a:t>“Organizations face a race against time when software developers publicly release patches in response to nation-state vulnerability exploits because opportunistic cybercriminals immediately take action and attempt to infiltrate systems before the patches are applied”</a:t>
            </a:r>
          </a:p>
        </p:txBody>
      </p:sp>
    </p:spTree>
    <p:extLst>
      <p:ext uri="{BB962C8B-B14F-4D97-AF65-F5344CB8AC3E}">
        <p14:creationId xmlns:p14="http://schemas.microsoft.com/office/powerpoint/2010/main" val="177169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3D65-AB26-F9CB-7B4A-67E0398F292E}"/>
              </a:ext>
            </a:extLst>
          </p:cNvPr>
          <p:cNvSpPr>
            <a:spLocks noGrp="1"/>
          </p:cNvSpPr>
          <p:nvPr>
            <p:ph type="title"/>
          </p:nvPr>
        </p:nvSpPr>
        <p:spPr/>
        <p:txBody>
          <a:bodyPr>
            <a:normAutofit fontScale="90000"/>
          </a:bodyPr>
          <a:lstStyle/>
          <a:p>
            <a:r>
              <a:rPr lang="en-US"/>
              <a:t>State-sponsored cybersecurity attacks</a:t>
            </a:r>
          </a:p>
        </p:txBody>
      </p:sp>
      <p:sp>
        <p:nvSpPr>
          <p:cNvPr id="3" name="Content Placeholder 2">
            <a:extLst>
              <a:ext uri="{FF2B5EF4-FFF2-40B4-BE49-F238E27FC236}">
                <a16:creationId xmlns:a16="http://schemas.microsoft.com/office/drawing/2014/main" id="{CFC0DE9A-6AB1-E19D-F2A3-4D330FC928CD}"/>
              </a:ext>
            </a:extLst>
          </p:cNvPr>
          <p:cNvSpPr>
            <a:spLocks noGrp="1"/>
          </p:cNvSpPr>
          <p:nvPr>
            <p:ph idx="1"/>
          </p:nvPr>
        </p:nvSpPr>
        <p:spPr/>
        <p:txBody>
          <a:bodyPr>
            <a:normAutofit lnSpcReduction="10000"/>
          </a:bodyPr>
          <a:lstStyle/>
          <a:p>
            <a:pPr marL="359410" indent="-359410"/>
            <a:r>
              <a:rPr lang="en-US">
                <a:solidFill>
                  <a:srgbClr val="FFFFFF">
                    <a:alpha val="70000"/>
                  </a:srgbClr>
                </a:solidFill>
              </a:rPr>
              <a:t>SSAs occur when a government sponsors of carries out a cyber-attack against another government or organization in a foreign country</a:t>
            </a:r>
          </a:p>
          <a:p>
            <a:pPr marL="1079500" lvl="2" indent="-359410">
              <a:buClr>
                <a:srgbClr val="E887D0"/>
              </a:buClr>
              <a:buChar char="§"/>
            </a:pPr>
            <a:r>
              <a:rPr lang="en-US">
                <a:solidFill>
                  <a:srgbClr val="FFFFFF">
                    <a:alpha val="70000"/>
                  </a:srgbClr>
                </a:solidFill>
                <a:ea typeface="+mn-lt"/>
                <a:cs typeface="+mn-lt"/>
              </a:rPr>
              <a:t>To infiltrate computer systems and IT infrastructure, exploit governments and organizations for money, and/or gather intelligence for the state</a:t>
            </a:r>
            <a:endParaRPr lang="en-US" i="0">
              <a:solidFill>
                <a:srgbClr val="FFFFFF">
                  <a:alpha val="70000"/>
                </a:srgbClr>
              </a:solidFill>
              <a:ea typeface="+mn-lt"/>
              <a:cs typeface="+mn-lt"/>
            </a:endParaRPr>
          </a:p>
          <a:p>
            <a:pPr marL="359410" indent="-359410">
              <a:buClr>
                <a:srgbClr val="E887D0"/>
              </a:buClr>
            </a:pPr>
            <a:r>
              <a:rPr lang="en-US">
                <a:solidFill>
                  <a:srgbClr val="FFFFFF">
                    <a:alpha val="70000"/>
                  </a:srgbClr>
                </a:solidFill>
                <a:ea typeface="+mn-lt"/>
                <a:cs typeface="+mn-lt"/>
              </a:rPr>
              <a:t>SSAs involve more resources than typical cyber-attacks and can cause long-lasting damage</a:t>
            </a:r>
            <a:endParaRPr lang="en-US">
              <a:solidFill>
                <a:srgbClr val="FFFFFF">
                  <a:alpha val="70000"/>
                </a:srgbClr>
              </a:solidFill>
            </a:endParaRPr>
          </a:p>
          <a:p>
            <a:pPr marL="1079500" lvl="2" indent="-359410">
              <a:buClr>
                <a:srgbClr val="E887D0"/>
              </a:buClr>
              <a:buChar char="§"/>
            </a:pPr>
            <a:r>
              <a:rPr lang="en-US">
                <a:solidFill>
                  <a:srgbClr val="FFFFFF">
                    <a:alpha val="70000"/>
                  </a:srgbClr>
                </a:solidFill>
                <a:ea typeface="+mn-lt"/>
                <a:cs typeface="+mn-lt"/>
              </a:rPr>
              <a:t>Steal intellectual property and military intelligence, or penetrate critical infrastructure, such as electricity grids and water systems</a:t>
            </a:r>
            <a:endParaRPr lang="en-US" i="0">
              <a:solidFill>
                <a:srgbClr val="FFFFFF">
                  <a:alpha val="70000"/>
                </a:srgbClr>
              </a:solidFill>
            </a:endParaRPr>
          </a:p>
          <a:p>
            <a:pPr marL="359410" indent="-359410">
              <a:buClr>
                <a:srgbClr val="E887D0"/>
              </a:buClr>
            </a:pPr>
            <a:r>
              <a:rPr lang="en-US">
                <a:solidFill>
                  <a:srgbClr val="FFFFFF">
                    <a:alpha val="70000"/>
                  </a:srgbClr>
                </a:solidFill>
              </a:rPr>
              <a:t>As nations become increasingly reliant on digital infrastructure, the stakes has escalated, making cyber-attacks a top global concern</a:t>
            </a:r>
          </a:p>
          <a:p>
            <a:pPr marL="1079500" lvl="2" indent="-359410">
              <a:buClr>
                <a:srgbClr val="E887D0"/>
              </a:buClr>
              <a:buChar char="§"/>
            </a:pPr>
            <a:endParaRPr lang="en-US" i="0">
              <a:solidFill>
                <a:srgbClr val="FFFFFF">
                  <a:alpha val="70000"/>
                </a:srgbClr>
              </a:solidFill>
            </a:endParaRPr>
          </a:p>
        </p:txBody>
      </p:sp>
    </p:spTree>
    <p:extLst>
      <p:ext uri="{BB962C8B-B14F-4D97-AF65-F5344CB8AC3E}">
        <p14:creationId xmlns:p14="http://schemas.microsoft.com/office/powerpoint/2010/main" val="111486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87B9-2833-D7A4-C9B6-7890A32410B1}"/>
              </a:ext>
            </a:extLst>
          </p:cNvPr>
          <p:cNvSpPr>
            <a:spLocks noGrp="1"/>
          </p:cNvSpPr>
          <p:nvPr>
            <p:ph type="title"/>
          </p:nvPr>
        </p:nvSpPr>
        <p:spPr/>
        <p:txBody>
          <a:bodyPr/>
          <a:lstStyle/>
          <a:p>
            <a:r>
              <a:rPr lang="en-US"/>
              <a:t>Origins of State-sponsored attacks</a:t>
            </a:r>
          </a:p>
        </p:txBody>
      </p:sp>
      <p:sp>
        <p:nvSpPr>
          <p:cNvPr id="3" name="Content Placeholder 2">
            <a:extLst>
              <a:ext uri="{FF2B5EF4-FFF2-40B4-BE49-F238E27FC236}">
                <a16:creationId xmlns:a16="http://schemas.microsoft.com/office/drawing/2014/main" id="{12D90FD8-2131-7BBB-AC0F-2B46640CC7DA}"/>
              </a:ext>
            </a:extLst>
          </p:cNvPr>
          <p:cNvSpPr>
            <a:spLocks noGrp="1"/>
          </p:cNvSpPr>
          <p:nvPr>
            <p:ph idx="1"/>
          </p:nvPr>
        </p:nvSpPr>
        <p:spPr/>
        <p:txBody>
          <a:bodyPr/>
          <a:lstStyle/>
          <a:p>
            <a:pPr marL="359410" indent="-359410"/>
            <a:r>
              <a:rPr lang="en-US">
                <a:solidFill>
                  <a:srgbClr val="FFFFFF">
                    <a:alpha val="70000"/>
                  </a:srgbClr>
                </a:solidFill>
              </a:rPr>
              <a:t>Started with the objective of Intelligence-gathering</a:t>
            </a:r>
          </a:p>
          <a:p>
            <a:pPr marL="359410" indent="-359410">
              <a:buClr>
                <a:srgbClr val="E887D0"/>
              </a:buClr>
            </a:pPr>
            <a:r>
              <a:rPr lang="en-US">
                <a:solidFill>
                  <a:srgbClr val="FFFFFF">
                    <a:alpha val="70000"/>
                  </a:srgbClr>
                </a:solidFill>
                <a:ea typeface="+mn-lt"/>
                <a:cs typeface="+mn-lt"/>
              </a:rPr>
              <a:t>The United States and the Soviet Union engaged in cyber operations to gain access to each other’s classified information during the Cold War in the 1960s and 1970s</a:t>
            </a:r>
          </a:p>
          <a:p>
            <a:pPr marL="359410" indent="-359410">
              <a:buClr>
                <a:srgbClr val="E887D0"/>
              </a:buClr>
            </a:pPr>
            <a:r>
              <a:rPr lang="en-US">
                <a:solidFill>
                  <a:srgbClr val="FFFFFF">
                    <a:alpha val="70000"/>
                  </a:srgbClr>
                </a:solidFill>
                <a:ea typeface="+mn-lt"/>
                <a:cs typeface="+mn-lt"/>
              </a:rPr>
              <a:t>Since, the 2010s saw an explosion in cybercrime, turning what used to be a small niche industry into a global business</a:t>
            </a:r>
          </a:p>
        </p:txBody>
      </p:sp>
    </p:spTree>
    <p:extLst>
      <p:ext uri="{BB962C8B-B14F-4D97-AF65-F5344CB8AC3E}">
        <p14:creationId xmlns:p14="http://schemas.microsoft.com/office/powerpoint/2010/main" val="403791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C6D0-BA79-264F-10F1-55495741B6C4}"/>
              </a:ext>
            </a:extLst>
          </p:cNvPr>
          <p:cNvSpPr>
            <a:spLocks noGrp="1"/>
          </p:cNvSpPr>
          <p:nvPr>
            <p:ph type="title"/>
          </p:nvPr>
        </p:nvSpPr>
        <p:spPr/>
        <p:txBody>
          <a:bodyPr/>
          <a:lstStyle/>
          <a:p>
            <a:r>
              <a:rPr lang="en-US"/>
              <a:t>Notable Cyber-attacks</a:t>
            </a:r>
            <a:endParaRPr lang="en-US" sz="1600"/>
          </a:p>
        </p:txBody>
      </p:sp>
      <p:sp>
        <p:nvSpPr>
          <p:cNvPr id="3" name="Content Placeholder 2">
            <a:extLst>
              <a:ext uri="{FF2B5EF4-FFF2-40B4-BE49-F238E27FC236}">
                <a16:creationId xmlns:a16="http://schemas.microsoft.com/office/drawing/2014/main" id="{E942765B-D7EC-EE40-E392-FC39A18CB737}"/>
              </a:ext>
            </a:extLst>
          </p:cNvPr>
          <p:cNvSpPr>
            <a:spLocks noGrp="1"/>
          </p:cNvSpPr>
          <p:nvPr>
            <p:ph idx="1"/>
          </p:nvPr>
        </p:nvSpPr>
        <p:spPr/>
        <p:txBody>
          <a:bodyPr>
            <a:normAutofit fontScale="92500" lnSpcReduction="10000"/>
          </a:bodyPr>
          <a:lstStyle/>
          <a:p>
            <a:pPr marL="359410" indent="-359410"/>
            <a:r>
              <a:rPr lang="en-US">
                <a:solidFill>
                  <a:srgbClr val="FFFFFF">
                    <a:alpha val="70000"/>
                  </a:srgbClr>
                </a:solidFill>
              </a:rPr>
              <a:t>The 2010s saw the rise of ransomware, as digital currencies like Bitcoin, the digitization of organizations, and new operating systems, gave hackers new avenues </a:t>
            </a:r>
          </a:p>
          <a:p>
            <a:pPr marL="359410" indent="-359410">
              <a:buClr>
                <a:srgbClr val="E887D0"/>
              </a:buClr>
            </a:pPr>
            <a:r>
              <a:rPr lang="en-US" b="1">
                <a:solidFill>
                  <a:srgbClr val="FFFFFF">
                    <a:alpha val="70000"/>
                  </a:srgbClr>
                </a:solidFill>
              </a:rPr>
              <a:t>Stuxnet worm, 2010</a:t>
            </a:r>
            <a:r>
              <a:rPr lang="en-US">
                <a:solidFill>
                  <a:srgbClr val="FFFFFF">
                    <a:alpha val="70000"/>
                  </a:srgbClr>
                </a:solidFill>
              </a:rPr>
              <a:t> : called the world's first "digital weapon," attacked nuclear plants in Iran, sabotaging the country's uranium facilities</a:t>
            </a:r>
          </a:p>
          <a:p>
            <a:pPr marL="359410" indent="-359410">
              <a:buClr>
                <a:srgbClr val="E887D0"/>
              </a:buClr>
            </a:pPr>
            <a:r>
              <a:rPr lang="en-US" b="1">
                <a:solidFill>
                  <a:srgbClr val="FFFFFF">
                    <a:alpha val="70000"/>
                  </a:srgbClr>
                </a:solidFill>
              </a:rPr>
              <a:t>Zeus Trojan Virus, 2010 </a:t>
            </a:r>
            <a:r>
              <a:rPr lang="en-US">
                <a:solidFill>
                  <a:srgbClr val="FFFFFF">
                    <a:alpha val="70000"/>
                  </a:srgbClr>
                </a:solidFill>
              </a:rPr>
              <a:t>: distributed around the world via email in an attach targeting financial services; managing to steal more than $70 million from American banks</a:t>
            </a:r>
          </a:p>
          <a:p>
            <a:pPr marL="359410" indent="-359410">
              <a:buClr>
                <a:srgbClr val="E887D0"/>
              </a:buClr>
            </a:pPr>
            <a:r>
              <a:rPr lang="en-US" b="1">
                <a:solidFill>
                  <a:srgbClr val="FFFFFF">
                    <a:alpha val="70000"/>
                  </a:srgbClr>
                </a:solidFill>
                <a:ea typeface="+mn-lt"/>
                <a:cs typeface="+mn-lt"/>
              </a:rPr>
              <a:t>Russian cyber-attacks on U.S. government institutions, 2020 </a:t>
            </a:r>
            <a:r>
              <a:rPr lang="en-US">
                <a:solidFill>
                  <a:srgbClr val="FFFFFF">
                    <a:alpha val="70000"/>
                  </a:srgbClr>
                </a:solidFill>
                <a:ea typeface="+mn-lt"/>
                <a:cs typeface="+mn-lt"/>
              </a:rPr>
              <a:t>: foreign intelligence operatives took advantage of a compromised SolarWinds program and invaded an estimated 18,000 private and government-affiliated networks. Granting attackers access to financial information, source code, passwords, and usernames.</a:t>
            </a:r>
            <a:endParaRPr lang="en-US">
              <a:solidFill>
                <a:srgbClr val="FFFFFF">
                  <a:alpha val="70000"/>
                </a:srgbClr>
              </a:solidFill>
            </a:endParaRPr>
          </a:p>
          <a:p>
            <a:pPr marL="359410" indent="-359410">
              <a:buClr>
                <a:srgbClr val="E887D0"/>
              </a:buClr>
            </a:pPr>
            <a:endParaRPr lang="en-US">
              <a:solidFill>
                <a:srgbClr val="FFFFFF">
                  <a:alpha val="70000"/>
                </a:srgbClr>
              </a:solidFill>
            </a:endParaRPr>
          </a:p>
        </p:txBody>
      </p:sp>
    </p:spTree>
    <p:extLst>
      <p:ext uri="{BB962C8B-B14F-4D97-AF65-F5344CB8AC3E}">
        <p14:creationId xmlns:p14="http://schemas.microsoft.com/office/powerpoint/2010/main" val="28128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9FB7-2E12-4C40-9F15-8B0C4F3BC853}"/>
              </a:ext>
            </a:extLst>
          </p:cNvPr>
          <p:cNvSpPr>
            <a:spLocks noGrp="1"/>
          </p:cNvSpPr>
          <p:nvPr>
            <p:ph type="title"/>
          </p:nvPr>
        </p:nvSpPr>
        <p:spPr/>
        <p:txBody>
          <a:bodyPr/>
          <a:lstStyle/>
          <a:p>
            <a:r>
              <a:rPr lang="en-US"/>
              <a:t>The cybercrime industry</a:t>
            </a:r>
          </a:p>
        </p:txBody>
      </p:sp>
      <p:sp>
        <p:nvSpPr>
          <p:cNvPr id="3" name="Content Placeholder 2">
            <a:extLst>
              <a:ext uri="{FF2B5EF4-FFF2-40B4-BE49-F238E27FC236}">
                <a16:creationId xmlns:a16="http://schemas.microsoft.com/office/drawing/2014/main" id="{E8B20071-F7F3-F380-16A6-D14F98436B34}"/>
              </a:ext>
            </a:extLst>
          </p:cNvPr>
          <p:cNvSpPr>
            <a:spLocks noGrp="1"/>
          </p:cNvSpPr>
          <p:nvPr>
            <p:ph idx="1"/>
          </p:nvPr>
        </p:nvSpPr>
        <p:spPr/>
        <p:txBody>
          <a:bodyPr>
            <a:normAutofit/>
          </a:bodyPr>
          <a:lstStyle/>
          <a:p>
            <a:pPr marL="359410" indent="-359410"/>
            <a:r>
              <a:rPr lang="en-US">
                <a:solidFill>
                  <a:srgbClr val="FFFFFF">
                    <a:alpha val="70000"/>
                  </a:srgbClr>
                </a:solidFill>
              </a:rPr>
              <a:t>Two contributing factors to the rise of cyber-crime: </a:t>
            </a:r>
          </a:p>
          <a:p>
            <a:pPr marL="1177290" lvl="2" indent="-457200">
              <a:buClr>
                <a:srgbClr val="E887D0"/>
              </a:buClr>
              <a:buFont typeface="Wingdings" panose="05000000000000000000" pitchFamily="2" charset="2"/>
              <a:buChar char="§"/>
            </a:pPr>
            <a:r>
              <a:rPr lang="en-US" sz="1800">
                <a:solidFill>
                  <a:srgbClr val="FFFFFF">
                    <a:alpha val="70000"/>
                  </a:srgbClr>
                </a:solidFill>
                <a:latin typeface="Avenir Next LT Pro Light"/>
                <a:cs typeface="Arial"/>
              </a:rPr>
              <a:t>Overall rise in cybercrime driven by new technologies</a:t>
            </a:r>
          </a:p>
          <a:p>
            <a:pPr marL="1177290" lvl="2" indent="-457200">
              <a:buClr>
                <a:srgbClr val="E887D0"/>
              </a:buClr>
              <a:buFont typeface="Wingdings" panose="05000000000000000000" pitchFamily="2" charset="2"/>
              <a:buChar char="§"/>
            </a:pPr>
            <a:r>
              <a:rPr lang="en-US" sz="1800">
                <a:solidFill>
                  <a:srgbClr val="FFFFFF">
                    <a:alpha val="70000"/>
                  </a:srgbClr>
                </a:solidFill>
                <a:latin typeface="Avenir Next LT Pro Light"/>
                <a:cs typeface="Arial"/>
              </a:rPr>
              <a:t>Rapid digitization of organizations turning to the cloud</a:t>
            </a:r>
            <a:endParaRPr lang="en-US">
              <a:solidFill>
                <a:srgbClr val="FFFFFF">
                  <a:alpha val="70000"/>
                </a:srgbClr>
              </a:solidFill>
              <a:latin typeface="Avenir Next LT Pro Light"/>
            </a:endParaRPr>
          </a:p>
          <a:p>
            <a:pPr marL="359410" indent="-359410">
              <a:buClr>
                <a:srgbClr val="E887D0"/>
              </a:buClr>
            </a:pPr>
            <a:r>
              <a:rPr lang="en-US">
                <a:solidFill>
                  <a:srgbClr val="FFFFFF">
                    <a:alpha val="70000"/>
                  </a:srgbClr>
                </a:solidFill>
              </a:rPr>
              <a:t>The Result:</a:t>
            </a:r>
          </a:p>
          <a:p>
            <a:pPr marL="1079500" lvl="2" indent="-457200">
              <a:buClr>
                <a:srgbClr val="E887D0"/>
              </a:buClr>
              <a:buFont typeface="Wingdings" panose="05000000000000000000" pitchFamily="2" charset="2"/>
              <a:buChar char="§"/>
            </a:pPr>
            <a:r>
              <a:rPr lang="en-US" sz="1800">
                <a:solidFill>
                  <a:srgbClr val="FFFFFF">
                    <a:alpha val="70000"/>
                  </a:srgbClr>
                </a:solidFill>
              </a:rPr>
              <a:t>Cybercrime valued at a 1.5 trillion-dollar industry</a:t>
            </a:r>
            <a:endParaRPr lang="en-US" sz="1800" i="0">
              <a:solidFill>
                <a:srgbClr val="FFFFFF">
                  <a:alpha val="70000"/>
                </a:srgbClr>
              </a:solidFill>
            </a:endParaRPr>
          </a:p>
          <a:p>
            <a:pPr marL="1079500" lvl="2" indent="-457200">
              <a:buClr>
                <a:srgbClr val="E887D0"/>
              </a:buClr>
              <a:buFont typeface="Wingdings" panose="05000000000000000000" pitchFamily="2" charset="2"/>
              <a:buChar char="§"/>
            </a:pPr>
            <a:r>
              <a:rPr lang="en-US" sz="1800">
                <a:solidFill>
                  <a:srgbClr val="FFFFFF">
                    <a:alpha val="70000"/>
                  </a:srgbClr>
                </a:solidFill>
              </a:rPr>
              <a:t>Number one global business risk</a:t>
            </a:r>
            <a:endParaRPr lang="en-US" sz="1800" i="0">
              <a:solidFill>
                <a:srgbClr val="FFFFFF">
                  <a:alpha val="70000"/>
                </a:srgbClr>
              </a:solidFill>
            </a:endParaRPr>
          </a:p>
          <a:p>
            <a:pPr marL="1079500" lvl="2" indent="-457200">
              <a:buClr>
                <a:srgbClr val="E887D0"/>
              </a:buClr>
              <a:buFont typeface="Wingdings" panose="05000000000000000000" pitchFamily="2" charset="2"/>
              <a:buChar char="§"/>
            </a:pPr>
            <a:r>
              <a:rPr lang="en-US" sz="1800">
                <a:solidFill>
                  <a:srgbClr val="FFFFFF">
                    <a:alpha val="70000"/>
                  </a:srgbClr>
                </a:solidFill>
              </a:rPr>
              <a:t>Average cost of data breach has reached $4.45 million USD</a:t>
            </a:r>
            <a:endParaRPr lang="en-US" sz="1800" i="0">
              <a:solidFill>
                <a:srgbClr val="FFFFFF">
                  <a:alpha val="70000"/>
                </a:srgbClr>
              </a:solidFill>
            </a:endParaRPr>
          </a:p>
          <a:p>
            <a:pPr marL="1079500" lvl="2" indent="-457200">
              <a:buClr>
                <a:srgbClr val="E887D0"/>
              </a:buClr>
              <a:buFont typeface="Wingdings" panose="05000000000000000000" pitchFamily="2" charset="2"/>
              <a:buChar char="§"/>
            </a:pPr>
            <a:r>
              <a:rPr lang="en-US" sz="1800">
                <a:solidFill>
                  <a:srgbClr val="FFFFFF">
                    <a:alpha val="70000"/>
                  </a:srgbClr>
                </a:solidFill>
              </a:rPr>
              <a:t>82% of breaches involving the cloud</a:t>
            </a:r>
            <a:endParaRPr lang="en-US" sz="1800" i="0">
              <a:solidFill>
                <a:srgbClr val="FFFFFF">
                  <a:alpha val="70000"/>
                </a:srgbClr>
              </a:solidFill>
            </a:endParaRPr>
          </a:p>
          <a:p>
            <a:pPr marL="1079500" lvl="2" indent="-457200">
              <a:buClr>
                <a:srgbClr val="E887D0"/>
              </a:buClr>
              <a:buFont typeface="Wingdings" panose="05000000000000000000" pitchFamily="2" charset="2"/>
              <a:buChar char="§"/>
            </a:pPr>
            <a:r>
              <a:rPr lang="en-US" sz="1800">
                <a:solidFill>
                  <a:srgbClr val="FFFFFF">
                    <a:alpha val="70000"/>
                  </a:srgbClr>
                </a:solidFill>
              </a:rPr>
              <a:t>24% of attacks were comprised of ransomware </a:t>
            </a:r>
            <a:endParaRPr lang="en-US" sz="1800" i="0">
              <a:solidFill>
                <a:srgbClr val="FFFFFF">
                  <a:alpha val="70000"/>
                </a:srgbClr>
              </a:solidFill>
            </a:endParaRPr>
          </a:p>
          <a:p>
            <a:pPr marL="0" lvl="1">
              <a:buClr>
                <a:srgbClr val="E887D0"/>
              </a:buClr>
            </a:pPr>
            <a:endParaRPr lang="en-US" i="0">
              <a:solidFill>
                <a:srgbClr val="FFFFFF">
                  <a:alpha val="70000"/>
                </a:srgbClr>
              </a:solidFill>
            </a:endParaRPr>
          </a:p>
        </p:txBody>
      </p:sp>
    </p:spTree>
    <p:extLst>
      <p:ext uri="{BB962C8B-B14F-4D97-AF65-F5344CB8AC3E}">
        <p14:creationId xmlns:p14="http://schemas.microsoft.com/office/powerpoint/2010/main" val="374540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F330-28AC-930F-4FAE-2381941636AF}"/>
              </a:ext>
            </a:extLst>
          </p:cNvPr>
          <p:cNvSpPr>
            <a:spLocks noGrp="1"/>
          </p:cNvSpPr>
          <p:nvPr>
            <p:ph type="title"/>
          </p:nvPr>
        </p:nvSpPr>
        <p:spPr/>
        <p:txBody>
          <a:bodyPr/>
          <a:lstStyle/>
          <a:p>
            <a:r>
              <a:rPr lang="en-US"/>
              <a:t>Motivations &amp; Objectives – the why</a:t>
            </a:r>
          </a:p>
        </p:txBody>
      </p:sp>
      <p:sp>
        <p:nvSpPr>
          <p:cNvPr id="3" name="Content Placeholder 2">
            <a:extLst>
              <a:ext uri="{FF2B5EF4-FFF2-40B4-BE49-F238E27FC236}">
                <a16:creationId xmlns:a16="http://schemas.microsoft.com/office/drawing/2014/main" id="{0245228A-F69A-32A5-9FA9-F47668A3935D}"/>
              </a:ext>
            </a:extLst>
          </p:cNvPr>
          <p:cNvSpPr>
            <a:spLocks noGrp="1"/>
          </p:cNvSpPr>
          <p:nvPr>
            <p:ph idx="1"/>
          </p:nvPr>
        </p:nvSpPr>
        <p:spPr/>
        <p:txBody>
          <a:bodyPr>
            <a:normAutofit fontScale="92500" lnSpcReduction="10000"/>
          </a:bodyPr>
          <a:lstStyle/>
          <a:p>
            <a:pPr marL="359410" lvl="1"/>
            <a:r>
              <a:rPr lang="en-US" i="0">
                <a:solidFill>
                  <a:srgbClr val="FFFFFF">
                    <a:alpha val="70000"/>
                  </a:srgbClr>
                </a:solidFill>
              </a:rPr>
              <a:t>Different nation-states have varying reasons for sponsoring cyber-attacks, but they share a pattern of what they attack and why.</a:t>
            </a:r>
          </a:p>
          <a:p>
            <a:pPr marL="702310" lvl="1" indent="-342900">
              <a:buClr>
                <a:srgbClr val="E887D0"/>
              </a:buClr>
              <a:buFont typeface="Arial"/>
              <a:buChar char="•"/>
            </a:pPr>
            <a:r>
              <a:rPr lang="en-US" i="0">
                <a:solidFill>
                  <a:srgbClr val="FFFFFF">
                    <a:alpha val="70000"/>
                  </a:srgbClr>
                </a:solidFill>
              </a:rPr>
              <a:t>Main industries affected: </a:t>
            </a:r>
            <a:endParaRPr lang="en-US"/>
          </a:p>
          <a:p>
            <a:pPr marL="1422400" lvl="2" indent="-359410">
              <a:buClr>
                <a:srgbClr val="E887D0"/>
              </a:buClr>
              <a:buFont typeface="Wingdings,Sans-Serif"/>
              <a:buChar char="§"/>
            </a:pPr>
            <a:r>
              <a:rPr lang="en-US">
                <a:solidFill>
                  <a:srgbClr val="FFFFFF">
                    <a:alpha val="70000"/>
                  </a:srgbClr>
                </a:solidFill>
                <a:latin typeface="Avenir Next LT Pro Light"/>
                <a:ea typeface="+mn-lt"/>
                <a:cs typeface="Arial"/>
              </a:rPr>
              <a:t>Manufacturing</a:t>
            </a:r>
          </a:p>
          <a:p>
            <a:pPr marL="1422400" lvl="2" indent="-359410">
              <a:buClr>
                <a:srgbClr val="E887D0"/>
              </a:buClr>
              <a:buFont typeface="Wingdings,Sans-Serif"/>
              <a:buChar char="§"/>
            </a:pPr>
            <a:r>
              <a:rPr lang="en-US">
                <a:solidFill>
                  <a:srgbClr val="FFFFFF">
                    <a:alpha val="70000"/>
                  </a:srgbClr>
                </a:solidFill>
                <a:latin typeface="Avenir Next LT Pro Light"/>
                <a:ea typeface="+mn-lt"/>
                <a:cs typeface="Arial"/>
              </a:rPr>
              <a:t>Government agencies</a:t>
            </a:r>
          </a:p>
          <a:p>
            <a:pPr marL="1422400" lvl="2" indent="-359410">
              <a:buClr>
                <a:srgbClr val="E887D0"/>
              </a:buClr>
              <a:buFont typeface="Wingdings,Sans-Serif"/>
              <a:buChar char="§"/>
            </a:pPr>
            <a:r>
              <a:rPr lang="en-US">
                <a:solidFill>
                  <a:srgbClr val="FFFFFF">
                    <a:alpha val="70000"/>
                  </a:srgbClr>
                </a:solidFill>
                <a:latin typeface="Avenir Next LT Pro Light"/>
                <a:ea typeface="+mn-lt"/>
                <a:cs typeface="Arial"/>
              </a:rPr>
              <a:t>Energy and transportation</a:t>
            </a:r>
            <a:endParaRPr lang="en-US">
              <a:solidFill>
                <a:srgbClr val="FFFFFF">
                  <a:alpha val="70000"/>
                </a:srgbClr>
              </a:solidFill>
            </a:endParaRPr>
          </a:p>
          <a:p>
            <a:pPr marL="702310" lvl="1" indent="-342900">
              <a:buClr>
                <a:srgbClr val="E887D0"/>
              </a:buClr>
              <a:buFont typeface="Arial"/>
              <a:buChar char="•"/>
            </a:pPr>
            <a:r>
              <a:rPr lang="en-US" i="0">
                <a:solidFill>
                  <a:srgbClr val="FFFFFF">
                    <a:alpha val="70000"/>
                  </a:srgbClr>
                </a:solidFill>
                <a:ea typeface="+mn-lt"/>
                <a:cs typeface="+mn-lt"/>
              </a:rPr>
              <a:t>Political goals: </a:t>
            </a:r>
            <a:endParaRPr lang="en-US">
              <a:solidFill>
                <a:srgbClr val="FFFFFF">
                  <a:alpha val="70000"/>
                </a:srgbClr>
              </a:solidFill>
            </a:endParaRPr>
          </a:p>
          <a:p>
            <a:pPr marL="1422400" lvl="2" indent="-342900">
              <a:buClr>
                <a:srgbClr val="E887D0"/>
              </a:buClr>
              <a:buFont typeface="Wingdings,Sans-Serif"/>
              <a:buChar char="§"/>
            </a:pPr>
            <a:r>
              <a:rPr lang="en-US" i="0">
                <a:solidFill>
                  <a:srgbClr val="FFFFFF">
                    <a:alpha val="70000"/>
                  </a:srgbClr>
                </a:solidFill>
                <a:ea typeface="+mn-lt"/>
                <a:cs typeface="+mn-lt"/>
              </a:rPr>
              <a:t>Information gain</a:t>
            </a:r>
            <a:r>
              <a:rPr lang="en-US">
                <a:solidFill>
                  <a:srgbClr val="FFFFFF">
                    <a:alpha val="70000"/>
                  </a:srgbClr>
                </a:solidFill>
                <a:ea typeface="+mn-lt"/>
                <a:cs typeface="+mn-lt"/>
              </a:rPr>
              <a:t> (espionage)</a:t>
            </a:r>
          </a:p>
          <a:p>
            <a:pPr marL="2142490" lvl="4" indent="-342900">
              <a:buClr>
                <a:srgbClr val="E887D0"/>
              </a:buClr>
              <a:buFont typeface="Arial,Sans-Serif"/>
              <a:buChar char="•"/>
            </a:pPr>
            <a:r>
              <a:rPr lang="en-US" sz="2100">
                <a:solidFill>
                  <a:srgbClr val="FFFFFF">
                    <a:alpha val="70000"/>
                  </a:srgbClr>
                </a:solidFill>
                <a:latin typeface="Avenir Next LT Pro Light"/>
                <a:ea typeface="+mn-lt"/>
                <a:cs typeface="Arial"/>
              </a:rPr>
              <a:t>Military, government and trade secrets</a:t>
            </a:r>
          </a:p>
          <a:p>
            <a:pPr marL="1422400" lvl="2" indent="-342900">
              <a:buClr>
                <a:srgbClr val="E887D0"/>
              </a:buClr>
              <a:buFont typeface="Wingdings,Sans-Serif"/>
              <a:buChar char="§"/>
            </a:pPr>
            <a:r>
              <a:rPr lang="en-US">
                <a:solidFill>
                  <a:srgbClr val="FFFFFF">
                    <a:alpha val="70000"/>
                  </a:srgbClr>
                </a:solidFill>
                <a:ea typeface="+mn-lt"/>
                <a:cs typeface="+mn-lt"/>
              </a:rPr>
              <a:t>Undermine enemy nation's operations</a:t>
            </a:r>
          </a:p>
          <a:p>
            <a:pPr marL="2142490" lvl="4" indent="-342900">
              <a:buClr>
                <a:srgbClr val="E887D0"/>
              </a:buClr>
              <a:buFont typeface="Arial"/>
              <a:buChar char="•"/>
            </a:pPr>
            <a:endParaRPr lang="en-US" i="0">
              <a:solidFill>
                <a:srgbClr val="FFFFFF">
                  <a:alpha val="70000"/>
                </a:srgbClr>
              </a:solidFill>
            </a:endParaRPr>
          </a:p>
          <a:p>
            <a:pPr marL="359410" lvl="1">
              <a:buClr>
                <a:srgbClr val="E887D0"/>
              </a:buClr>
            </a:pPr>
            <a:endParaRPr lang="en-US" i="0">
              <a:solidFill>
                <a:srgbClr val="FFFFFF">
                  <a:alpha val="70000"/>
                </a:srgbClr>
              </a:solidFill>
              <a:ea typeface="+mn-lt"/>
              <a:cs typeface="+mn-lt"/>
            </a:endParaRPr>
          </a:p>
          <a:p>
            <a:pPr marL="1422400" lvl="2" indent="-342900">
              <a:buClr>
                <a:srgbClr val="E887D0"/>
              </a:buClr>
              <a:buFont typeface="Wingdings,Sans-Serif"/>
              <a:buChar char="§"/>
            </a:pPr>
            <a:endParaRPr lang="en-US" i="0">
              <a:solidFill>
                <a:srgbClr val="FFFFFF">
                  <a:alpha val="70000"/>
                </a:srgbClr>
              </a:solidFill>
              <a:ea typeface="+mn-lt"/>
              <a:cs typeface="+mn-lt"/>
            </a:endParaRPr>
          </a:p>
          <a:p>
            <a:pPr marL="1422400" lvl="2" indent="-342900">
              <a:buClr>
                <a:srgbClr val="E887D0"/>
              </a:buClr>
              <a:buFont typeface="Wingdings,Sans-Serif"/>
              <a:buChar char="§"/>
            </a:pPr>
            <a:endParaRPr lang="en-US" i="0">
              <a:solidFill>
                <a:srgbClr val="FFFFFF">
                  <a:alpha val="70000"/>
                </a:srgbClr>
              </a:solidFill>
              <a:ea typeface="+mn-lt"/>
              <a:cs typeface="+mn-lt"/>
            </a:endParaRPr>
          </a:p>
        </p:txBody>
      </p:sp>
    </p:spTree>
    <p:extLst>
      <p:ext uri="{BB962C8B-B14F-4D97-AF65-F5344CB8AC3E}">
        <p14:creationId xmlns:p14="http://schemas.microsoft.com/office/powerpoint/2010/main" val="1075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C7FD-95A8-D3A5-EAF8-2E7D0E292B17}"/>
              </a:ext>
            </a:extLst>
          </p:cNvPr>
          <p:cNvSpPr>
            <a:spLocks noGrp="1"/>
          </p:cNvSpPr>
          <p:nvPr>
            <p:ph type="title"/>
          </p:nvPr>
        </p:nvSpPr>
        <p:spPr/>
        <p:txBody>
          <a:bodyPr/>
          <a:lstStyle/>
          <a:p>
            <a:r>
              <a:rPr lang="en-US"/>
              <a:t>Motivations &amp; objectives - the how</a:t>
            </a:r>
          </a:p>
        </p:txBody>
      </p:sp>
      <p:sp>
        <p:nvSpPr>
          <p:cNvPr id="3" name="Content Placeholder 2">
            <a:extLst>
              <a:ext uri="{FF2B5EF4-FFF2-40B4-BE49-F238E27FC236}">
                <a16:creationId xmlns:a16="http://schemas.microsoft.com/office/drawing/2014/main" id="{B2C708EE-E20B-152B-7088-F3A20446CE74}"/>
              </a:ext>
            </a:extLst>
          </p:cNvPr>
          <p:cNvSpPr>
            <a:spLocks noGrp="1"/>
          </p:cNvSpPr>
          <p:nvPr>
            <p:ph idx="1"/>
          </p:nvPr>
        </p:nvSpPr>
        <p:spPr/>
        <p:txBody>
          <a:bodyPr/>
          <a:lstStyle/>
          <a:p>
            <a:pPr marL="359410" lvl="1"/>
            <a:r>
              <a:rPr lang="en-US" i="0">
                <a:solidFill>
                  <a:srgbClr val="FFFFFF">
                    <a:alpha val="70000"/>
                  </a:srgbClr>
                </a:solidFill>
                <a:latin typeface="Avenir Next LT Pro Light"/>
                <a:cs typeface="Arial"/>
              </a:rPr>
              <a:t>The ways in that nation-states carry out their cyber-attacks mainly fall under the following categories and can range from small impairments  to massive operations.</a:t>
            </a:r>
          </a:p>
          <a:p>
            <a:pPr marL="702310" lvl="1" indent="-342900">
              <a:buClr>
                <a:srgbClr val="E887D0"/>
              </a:buClr>
              <a:buFont typeface="Arial,Sans-Serif" panose="05000000000000000000" pitchFamily="2" charset="2"/>
              <a:buChar char="•"/>
            </a:pPr>
            <a:r>
              <a:rPr lang="en-US" i="0">
                <a:latin typeface="Avenir Next LT Pro Light"/>
                <a:cs typeface="Arial"/>
              </a:rPr>
              <a:t>Economic Espionage</a:t>
            </a:r>
            <a:endParaRPr lang="en-US" i="0">
              <a:solidFill>
                <a:srgbClr val="FFFFFF">
                  <a:alpha val="70000"/>
                </a:srgbClr>
              </a:solidFill>
              <a:latin typeface="Avenir Next LT Pro Light"/>
              <a:cs typeface="Arial"/>
            </a:endParaRPr>
          </a:p>
          <a:p>
            <a:pPr marL="1422400" lvl="2" indent="-342900">
              <a:buClr>
                <a:srgbClr val="E887D0"/>
              </a:buClr>
              <a:buFont typeface="Wingdings,Sans-Serif" panose="05000000000000000000" pitchFamily="2" charset="2"/>
              <a:buChar char="§"/>
            </a:pPr>
            <a:r>
              <a:rPr lang="en-US">
                <a:latin typeface="Avenir Next LT Pro Light"/>
                <a:cs typeface="Arial"/>
              </a:rPr>
              <a:t>Billions of dollars are lost every year to compromised information </a:t>
            </a:r>
            <a:endParaRPr lang="en-US">
              <a:solidFill>
                <a:srgbClr val="FFFFFF">
                  <a:alpha val="70000"/>
                </a:srgbClr>
              </a:solidFill>
              <a:latin typeface="Avenir Next LT Pro Light"/>
              <a:cs typeface="Arial"/>
            </a:endParaRPr>
          </a:p>
          <a:p>
            <a:pPr marL="1422400" lvl="2" indent="-342900">
              <a:buClr>
                <a:srgbClr val="E887D0"/>
              </a:buClr>
              <a:buFont typeface="Wingdings,Sans-Serif" panose="05000000000000000000" pitchFamily="2" charset="2"/>
              <a:buChar char="§"/>
            </a:pPr>
            <a:r>
              <a:rPr lang="en-US">
                <a:solidFill>
                  <a:srgbClr val="FFFFFF">
                    <a:alpha val="70000"/>
                  </a:srgbClr>
                </a:solidFill>
                <a:latin typeface="Avenir Next LT Pro Light"/>
                <a:cs typeface="Arial"/>
              </a:rPr>
              <a:t>Financial loss for victim, gain for attacker</a:t>
            </a:r>
          </a:p>
          <a:p>
            <a:pPr marL="702310" lvl="1" indent="-342900">
              <a:buClr>
                <a:srgbClr val="E887D0"/>
              </a:buClr>
              <a:buFont typeface="Arial,Sans-Serif" panose="05000000000000000000" pitchFamily="2" charset="2"/>
              <a:buChar char="•"/>
            </a:pPr>
            <a:r>
              <a:rPr lang="en-US" i="0">
                <a:latin typeface="Avenir Next LT Pro Light"/>
                <a:cs typeface="Arial"/>
              </a:rPr>
              <a:t>Disruption and Sabotage</a:t>
            </a:r>
            <a:endParaRPr lang="en-US" i="0">
              <a:solidFill>
                <a:srgbClr val="FFFFFF">
                  <a:alpha val="70000"/>
                </a:srgbClr>
              </a:solidFill>
              <a:latin typeface="Avenir Next LT Pro Light"/>
              <a:cs typeface="Arial"/>
            </a:endParaRPr>
          </a:p>
          <a:p>
            <a:pPr marL="1422400" lvl="2" indent="-342900">
              <a:buClr>
                <a:srgbClr val="E887D0"/>
              </a:buClr>
              <a:buFont typeface="Wingdings,Sans-Serif" panose="05000000000000000000" pitchFamily="2" charset="2"/>
              <a:buChar char="§"/>
            </a:pPr>
            <a:r>
              <a:rPr lang="en-US">
                <a:latin typeface="Avenir Next LT Pro Light"/>
                <a:cs typeface="Arial"/>
              </a:rPr>
              <a:t>Targets essential services and infrastructure </a:t>
            </a:r>
            <a:endParaRPr lang="en-US">
              <a:solidFill>
                <a:srgbClr val="FFFFFF">
                  <a:alpha val="70000"/>
                </a:srgbClr>
              </a:solidFill>
              <a:latin typeface="Avenir Next LT Pro Light"/>
              <a:cs typeface="Arial"/>
            </a:endParaRPr>
          </a:p>
          <a:p>
            <a:pPr marL="1422400" lvl="2" indent="-342900">
              <a:buClr>
                <a:srgbClr val="E887D0"/>
              </a:buClr>
              <a:buFont typeface="Wingdings,Sans-Serif" panose="05000000000000000000" pitchFamily="2" charset="2"/>
              <a:buChar char="§"/>
            </a:pPr>
            <a:r>
              <a:rPr lang="en-US">
                <a:solidFill>
                  <a:srgbClr val="FFFFFF">
                    <a:alpha val="70000"/>
                  </a:srgbClr>
                </a:solidFill>
                <a:latin typeface="Avenir Next LT Pro Light"/>
                <a:cs typeface="Arial"/>
              </a:rPr>
              <a:t>Incapacitate supply chain</a:t>
            </a:r>
          </a:p>
          <a:p>
            <a:pPr marL="1422400" lvl="2" indent="-342900">
              <a:buClr>
                <a:srgbClr val="E887D0"/>
              </a:buClr>
              <a:buFont typeface="Wingdings,Sans-Serif" panose="05000000000000000000" pitchFamily="2" charset="2"/>
              <a:buChar char="§"/>
            </a:pPr>
            <a:r>
              <a:rPr lang="en-US">
                <a:solidFill>
                  <a:srgbClr val="FFFFFF">
                    <a:alpha val="70000"/>
                  </a:srgbClr>
                </a:solidFill>
                <a:latin typeface="Avenir Next LT Pro Light"/>
                <a:cs typeface="Arial"/>
              </a:rPr>
              <a:t>Prevalent in Ukrainian-Russian War</a:t>
            </a:r>
          </a:p>
          <a:p>
            <a:pPr marL="1422400" lvl="2" indent="-342900">
              <a:buClr>
                <a:srgbClr val="E887D0"/>
              </a:buClr>
              <a:buFont typeface="Wingdings,Sans-Serif" panose="05000000000000000000" pitchFamily="2" charset="2"/>
              <a:buChar char="§"/>
            </a:pPr>
            <a:endParaRPr lang="en-US">
              <a:solidFill>
                <a:srgbClr val="FFFFFF">
                  <a:alpha val="70000"/>
                </a:srgbClr>
              </a:solidFill>
              <a:latin typeface="Avenir Next LT Pro Light"/>
              <a:cs typeface="Arial"/>
            </a:endParaRPr>
          </a:p>
        </p:txBody>
      </p:sp>
    </p:spTree>
    <p:extLst>
      <p:ext uri="{BB962C8B-B14F-4D97-AF65-F5344CB8AC3E}">
        <p14:creationId xmlns:p14="http://schemas.microsoft.com/office/powerpoint/2010/main" val="103336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1C3E-793F-7825-66C7-50A7685AB38D}"/>
              </a:ext>
            </a:extLst>
          </p:cNvPr>
          <p:cNvSpPr>
            <a:spLocks noGrp="1"/>
          </p:cNvSpPr>
          <p:nvPr>
            <p:ph type="title"/>
          </p:nvPr>
        </p:nvSpPr>
        <p:spPr/>
        <p:txBody>
          <a:bodyPr/>
          <a:lstStyle/>
          <a:p>
            <a:r>
              <a:rPr lang="en-US"/>
              <a:t>Defensive STRUCTURE</a:t>
            </a:r>
          </a:p>
        </p:txBody>
      </p:sp>
      <p:sp>
        <p:nvSpPr>
          <p:cNvPr id="3" name="Content Placeholder 2">
            <a:extLst>
              <a:ext uri="{FF2B5EF4-FFF2-40B4-BE49-F238E27FC236}">
                <a16:creationId xmlns:a16="http://schemas.microsoft.com/office/drawing/2014/main" id="{85971CA9-9902-CC28-B99F-523DE929F3EB}"/>
              </a:ext>
            </a:extLst>
          </p:cNvPr>
          <p:cNvSpPr>
            <a:spLocks noGrp="1"/>
          </p:cNvSpPr>
          <p:nvPr>
            <p:ph idx="1"/>
          </p:nvPr>
        </p:nvSpPr>
        <p:spPr/>
        <p:txBody>
          <a:bodyPr/>
          <a:lstStyle/>
          <a:p>
            <a:pPr marL="359410" indent="-359410">
              <a:buClr>
                <a:srgbClr val="E887D0"/>
              </a:buClr>
              <a:buFont typeface="Arial" panose="05000000000000000000" pitchFamily="2" charset="2"/>
              <a:buChar char="•"/>
            </a:pPr>
            <a:r>
              <a:rPr lang="en-US">
                <a:solidFill>
                  <a:srgbClr val="FFFFFF">
                    <a:alpha val="70000"/>
                  </a:srgbClr>
                </a:solidFill>
              </a:rPr>
              <a:t>Cybersecurity &amp; Infrastructure Security Agency (CISA)</a:t>
            </a:r>
          </a:p>
          <a:p>
            <a:pPr marL="1079500" lvl="2" indent="-359410">
              <a:buClr>
                <a:srgbClr val="E887D0"/>
              </a:buClr>
            </a:pPr>
            <a:r>
              <a:rPr lang="en-US">
                <a:solidFill>
                  <a:srgbClr val="FFFFFF">
                    <a:alpha val="70000"/>
                  </a:srgbClr>
                </a:solidFill>
              </a:rPr>
              <a:t>Cybersecurity Division (CSD) </a:t>
            </a:r>
            <a:endParaRPr lang="en-US" i="0">
              <a:solidFill>
                <a:srgbClr val="FFFFFF">
                  <a:alpha val="70000"/>
                </a:srgbClr>
              </a:solidFill>
              <a:latin typeface="Avenir Next LT Pro Light"/>
              <a:cs typeface="Arial"/>
            </a:endParaRPr>
          </a:p>
          <a:p>
            <a:pPr marL="1079500" lvl="2" indent="-359410">
              <a:buClr>
                <a:srgbClr val="E887D0"/>
              </a:buClr>
            </a:pPr>
            <a:r>
              <a:rPr lang="en-US">
                <a:solidFill>
                  <a:srgbClr val="FFFFFF">
                    <a:alpha val="70000"/>
                  </a:srgbClr>
                </a:solidFill>
              </a:rPr>
              <a:t>Infrastructure Division (ISD)</a:t>
            </a:r>
          </a:p>
          <a:p>
            <a:pPr marL="1079500" lvl="2" indent="-359410">
              <a:buClr>
                <a:srgbClr val="E887D0"/>
              </a:buClr>
              <a:buFont typeface="Wingdings" panose="05000000000000000000" pitchFamily="2" charset="2"/>
              <a:buChar char=""/>
            </a:pPr>
            <a:r>
              <a:rPr lang="en-US">
                <a:solidFill>
                  <a:srgbClr val="FFFFFF">
                    <a:alpha val="70000"/>
                  </a:srgbClr>
                </a:solidFill>
              </a:rPr>
              <a:t>Emergency Communications Division (ECD)</a:t>
            </a:r>
            <a:endParaRPr lang="en-US" i="0">
              <a:solidFill>
                <a:srgbClr val="FFFFFF">
                  <a:alpha val="70000"/>
                </a:srgbClr>
              </a:solidFill>
            </a:endParaRPr>
          </a:p>
          <a:p>
            <a:pPr marL="1079500" lvl="2" indent="-359410">
              <a:buClr>
                <a:srgbClr val="E887D0"/>
              </a:buClr>
              <a:buFont typeface="Wingdings" panose="05000000000000000000" pitchFamily="2" charset="2"/>
              <a:buChar char=""/>
            </a:pPr>
            <a:r>
              <a:rPr lang="en-US">
                <a:solidFill>
                  <a:srgbClr val="FFFFFF">
                    <a:alpha val="70000"/>
                  </a:srgbClr>
                </a:solidFill>
              </a:rPr>
              <a:t>National Risk Management Center (NRMC)</a:t>
            </a:r>
            <a:endParaRPr lang="en-US" i="0">
              <a:solidFill>
                <a:srgbClr val="FFFFFF">
                  <a:alpha val="70000"/>
                </a:srgbClr>
              </a:solidFill>
            </a:endParaRPr>
          </a:p>
          <a:p>
            <a:pPr marL="720090" lvl="2" indent="0">
              <a:buClr>
                <a:srgbClr val="E887D0"/>
              </a:buClr>
              <a:buNone/>
            </a:pPr>
            <a:endParaRPr lang="en-US" i="0">
              <a:solidFill>
                <a:srgbClr val="FFFFFF">
                  <a:alpha val="70000"/>
                </a:srgbClr>
              </a:solidFill>
            </a:endParaRPr>
          </a:p>
          <a:p>
            <a:pPr marL="1079500" lvl="2" indent="-359410">
              <a:buClr>
                <a:srgbClr val="E887D0"/>
              </a:buClr>
              <a:buFont typeface="Wingdings" panose="05000000000000000000" pitchFamily="2" charset="2"/>
              <a:buChar char=""/>
            </a:pPr>
            <a:endParaRPr lang="en-US" i="0">
              <a:solidFill>
                <a:srgbClr val="FFFFFF">
                  <a:alpha val="70000"/>
                </a:srgbClr>
              </a:solidFill>
            </a:endParaRPr>
          </a:p>
          <a:p>
            <a:pPr marL="1079500" lvl="2" indent="-359410">
              <a:buClr>
                <a:srgbClr val="E887D0"/>
              </a:buClr>
              <a:buFont typeface="Wingdings" panose="05000000000000000000" pitchFamily="2" charset="2"/>
              <a:buChar char=""/>
            </a:pPr>
            <a:endParaRPr lang="en-US" i="0">
              <a:solidFill>
                <a:srgbClr val="FFFFFF">
                  <a:alpha val="70000"/>
                </a:srgbClr>
              </a:solidFill>
            </a:endParaRPr>
          </a:p>
          <a:p>
            <a:pPr marL="1079500" lvl="2" indent="-359410">
              <a:buClr>
                <a:srgbClr val="E887D0"/>
              </a:buClr>
              <a:buFont typeface="Wingdings" panose="05000000000000000000" pitchFamily="2" charset="2"/>
              <a:buChar char=""/>
            </a:pPr>
            <a:endParaRPr lang="en-US" i="0">
              <a:solidFill>
                <a:srgbClr val="FFFFFF">
                  <a:alpha val="70000"/>
                </a:srgbClr>
              </a:solidFill>
            </a:endParaRPr>
          </a:p>
          <a:p>
            <a:pPr marL="1079500" lvl="2" indent="-359410">
              <a:buClr>
                <a:srgbClr val="E887D0"/>
              </a:buClr>
              <a:buFont typeface="Wingdings" panose="05000000000000000000" pitchFamily="2" charset="2"/>
              <a:buChar char=""/>
            </a:pPr>
            <a:endParaRPr lang="en-US" i="0">
              <a:solidFill>
                <a:srgbClr val="FFFFFF">
                  <a:alpha val="70000"/>
                </a:srgbClr>
              </a:solidFill>
            </a:endParaRPr>
          </a:p>
          <a:p>
            <a:pPr marL="1079500" lvl="2" indent="-359410">
              <a:buClr>
                <a:srgbClr val="E887D0"/>
              </a:buClr>
              <a:buFont typeface="Wingdings" panose="05000000000000000000" pitchFamily="2" charset="2"/>
              <a:buChar char=""/>
            </a:pPr>
            <a:endParaRPr lang="en-US" i="0">
              <a:solidFill>
                <a:srgbClr val="FFFFFF">
                  <a:alpha val="70000"/>
                </a:srgbClr>
              </a:solidFill>
            </a:endParaRPr>
          </a:p>
          <a:p>
            <a:pPr marL="1079500" lvl="2" indent="-359410">
              <a:buClr>
                <a:srgbClr val="E887D0"/>
              </a:buClr>
            </a:pPr>
            <a:endParaRPr lang="en-US" i="0">
              <a:solidFill>
                <a:srgbClr val="FFFFFF">
                  <a:alpha val="70000"/>
                </a:srgbClr>
              </a:solidFill>
            </a:endParaRPr>
          </a:p>
          <a:p>
            <a:pPr marL="1079500" lvl="2" indent="-359410">
              <a:buClr>
                <a:srgbClr val="E887D0"/>
              </a:buClr>
            </a:pPr>
            <a:endParaRPr lang="en-US" i="0">
              <a:solidFill>
                <a:srgbClr val="FFFFFF">
                  <a:alpha val="70000"/>
                </a:srgbClr>
              </a:solidFill>
            </a:endParaRPr>
          </a:p>
          <a:p>
            <a:pPr marL="0" lvl="1">
              <a:buClr>
                <a:srgbClr val="E887D0"/>
              </a:buClr>
            </a:pPr>
            <a:endParaRPr lang="en-US" i="0">
              <a:solidFill>
                <a:srgbClr val="FFFFFF">
                  <a:alpha val="70000"/>
                </a:srgbClr>
              </a:solidFill>
            </a:endParaRPr>
          </a:p>
          <a:p>
            <a:pPr marL="359410" lvl="1">
              <a:buClr>
                <a:srgbClr val="E887D0"/>
              </a:buClr>
            </a:pPr>
            <a:endParaRPr lang="en-US" i="0">
              <a:solidFill>
                <a:srgbClr val="FFFFFF">
                  <a:alpha val="70000"/>
                </a:srgbClr>
              </a:solidFill>
            </a:endParaRPr>
          </a:p>
        </p:txBody>
      </p:sp>
    </p:spTree>
    <p:extLst>
      <p:ext uri="{BB962C8B-B14F-4D97-AF65-F5344CB8AC3E}">
        <p14:creationId xmlns:p14="http://schemas.microsoft.com/office/powerpoint/2010/main" val="1608074888"/>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B2130"/>
      </a:dk2>
      <a:lt2>
        <a:srgbClr val="F0F3F1"/>
      </a:lt2>
      <a:accent1>
        <a:srgbClr val="D937B0"/>
      </a:accent1>
      <a:accent2>
        <a:srgbClr val="AD25C7"/>
      </a:accent2>
      <a:accent3>
        <a:srgbClr val="7B37D9"/>
      </a:accent3>
      <a:accent4>
        <a:srgbClr val="3A3ACC"/>
      </a:accent4>
      <a:accent5>
        <a:srgbClr val="377AD9"/>
      </a:accent5>
      <a:accent6>
        <a:srgbClr val="25ABC7"/>
      </a:accent6>
      <a:hlink>
        <a:srgbClr val="3F5E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180B7F2C9A334487CDAEB38EDD18C6" ma:contentTypeVersion="4" ma:contentTypeDescription="Create a new document." ma:contentTypeScope="" ma:versionID="d51a618ff4bf0e5084b82ff2e5fc0ac1">
  <xsd:schema xmlns:xsd="http://www.w3.org/2001/XMLSchema" xmlns:xs="http://www.w3.org/2001/XMLSchema" xmlns:p="http://schemas.microsoft.com/office/2006/metadata/properties" xmlns:ns2="3680031b-0c76-445a-b7a3-834c16309cf6" targetNamespace="http://schemas.microsoft.com/office/2006/metadata/properties" ma:root="true" ma:fieldsID="f6487daa81abdc02d38f86ab61f5be28" ns2:_="">
    <xsd:import namespace="3680031b-0c76-445a-b7a3-834c16309cf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80031b-0c76-445a-b7a3-834c16309c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4C73F5-B3C2-43A1-A451-FC2095C5F7DA}">
  <ds:schemaRefs>
    <ds:schemaRef ds:uri="3680031b-0c76-445a-b7a3-834c16309c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8F04580-2BA1-4D1B-93B4-1224D709968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91E07F-83B8-448C-B66F-B745AA3291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1368</Words>
  <Application>Microsoft Macintosh PowerPoint</Application>
  <PresentationFormat>Widescreen</PresentationFormat>
  <Paragraphs>100</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Arial,Sans-Serif</vt:lpstr>
      <vt:lpstr>Avenir Next LT Pro Light</vt:lpstr>
      <vt:lpstr>Calibri</vt:lpstr>
      <vt:lpstr>Rockwell Nova Light</vt:lpstr>
      <vt:lpstr>Wingdings</vt:lpstr>
      <vt:lpstr>Wingdings,Sans-Serif</vt:lpstr>
      <vt:lpstr>LeafVTI</vt:lpstr>
      <vt:lpstr>State-Sponsored Cybersecurity Attacks</vt:lpstr>
      <vt:lpstr>Cyber-warfare</vt:lpstr>
      <vt:lpstr>State-sponsored cybersecurity attacks</vt:lpstr>
      <vt:lpstr>Origins of State-sponsored attacks</vt:lpstr>
      <vt:lpstr>Notable Cyber-attacks</vt:lpstr>
      <vt:lpstr>The cybercrime industry</vt:lpstr>
      <vt:lpstr>Motivations &amp; Objectives – the why</vt:lpstr>
      <vt:lpstr>Motivations &amp; objectives - the how</vt:lpstr>
      <vt:lpstr>Defensive STRUCTURE</vt:lpstr>
      <vt:lpstr>Defensive systems &amp; POLICIES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Christian DeJong</cp:lastModifiedBy>
  <cp:revision>2</cp:revision>
  <dcterms:created xsi:type="dcterms:W3CDTF">2024-04-29T00:38:57Z</dcterms:created>
  <dcterms:modified xsi:type="dcterms:W3CDTF">2024-05-01T13:32:09Z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0x0101006F180B7F2C9A334487CDAEB38EDD18C6</vt:lpwstr>
  </property>
</Properties>
</file>