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79" r:id="rId6"/>
    <p:sldId id="280" r:id="rId7"/>
    <p:sldId id="304" r:id="rId8"/>
    <p:sldId id="305" r:id="rId9"/>
    <p:sldId id="306" r:id="rId10"/>
    <p:sldId id="307" r:id="rId11"/>
    <p:sldId id="308" r:id="rId12"/>
    <p:sldId id="262" r:id="rId13"/>
    <p:sldId id="283" r:id="rId14"/>
    <p:sldId id="303" r:id="rId15"/>
    <p:sldId id="287" r:id="rId16"/>
    <p:sldId id="284" r:id="rId17"/>
    <p:sldId id="294" r:id="rId18"/>
    <p:sldId id="288" r:id="rId19"/>
    <p:sldId id="289" r:id="rId20"/>
    <p:sldId id="298" r:id="rId21"/>
    <p:sldId id="290" r:id="rId22"/>
    <p:sldId id="291" r:id="rId23"/>
    <p:sldId id="292" r:id="rId24"/>
    <p:sldId id="293" r:id="rId25"/>
    <p:sldId id="302" r:id="rId26"/>
    <p:sldId id="296" r:id="rId27"/>
    <p:sldId id="297" r:id="rId28"/>
    <p:sldId id="299" r:id="rId29"/>
    <p:sldId id="301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80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il Shadrin" userId="0836ab08-4ea4-47b4-92c1-0cbbf2f59e83" providerId="ADAL" clId="{777CFD31-64AE-7944-829D-032DAA2FF543}"/>
    <pc:docChg chg="modSld">
      <pc:chgData name="Daniil Shadrin" userId="0836ab08-4ea4-47b4-92c1-0cbbf2f59e83" providerId="ADAL" clId="{777CFD31-64AE-7944-829D-032DAA2FF543}" dt="2019-05-28T10:12:52.288" v="19" actId="20577"/>
      <pc:docMkLst>
        <pc:docMk/>
      </pc:docMkLst>
      <pc:sldChg chg="modSp">
        <pc:chgData name="Daniil Shadrin" userId="0836ab08-4ea4-47b4-92c1-0cbbf2f59e83" providerId="ADAL" clId="{777CFD31-64AE-7944-829D-032DAA2FF543}" dt="2019-05-28T10:07:21.961" v="1" actId="20577"/>
        <pc:sldMkLst>
          <pc:docMk/>
          <pc:sldMk cId="3711491439" sldId="257"/>
        </pc:sldMkLst>
        <pc:spChg chg="mod">
          <ac:chgData name="Daniil Shadrin" userId="0836ab08-4ea4-47b4-92c1-0cbbf2f59e83" providerId="ADAL" clId="{777CFD31-64AE-7944-829D-032DAA2FF543}" dt="2019-05-28T10:07:21.961" v="1" actId="20577"/>
          <ac:spMkLst>
            <pc:docMk/>
            <pc:sldMk cId="3711491439" sldId="257"/>
            <ac:spMk id="3" creationId="{00000000-0000-0000-0000-000000000000}"/>
          </ac:spMkLst>
        </pc:spChg>
      </pc:sldChg>
      <pc:sldChg chg="modSp">
        <pc:chgData name="Daniil Shadrin" userId="0836ab08-4ea4-47b4-92c1-0cbbf2f59e83" providerId="ADAL" clId="{777CFD31-64AE-7944-829D-032DAA2FF543}" dt="2019-05-28T10:12:52.288" v="19" actId="20577"/>
        <pc:sldMkLst>
          <pc:docMk/>
          <pc:sldMk cId="2593105651" sldId="279"/>
        </pc:sldMkLst>
        <pc:spChg chg="mod">
          <ac:chgData name="Daniil Shadrin" userId="0836ab08-4ea4-47b4-92c1-0cbbf2f59e83" providerId="ADAL" clId="{777CFD31-64AE-7944-829D-032DAA2FF543}" dt="2019-05-28T10:12:52.288" v="19" actId="20577"/>
          <ac:spMkLst>
            <pc:docMk/>
            <pc:sldMk cId="2593105651" sldId="27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062681"/>
            <a:ext cx="4315968" cy="1771663"/>
          </a:xfrm>
        </p:spPr>
        <p:txBody>
          <a:bodyPr/>
          <a:lstStyle/>
          <a:p>
            <a:r>
              <a:rPr lang="ru-RU" sz="3200" dirty="0"/>
              <a:t>Объектно-ориентированное программирование</a:t>
            </a:r>
            <a:r>
              <a:rPr lang="en-US" sz="3200" dirty="0"/>
              <a:t> Python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</a:t>
            </a:r>
            <a:r>
              <a:rPr lang="en-US" dirty="0"/>
              <a:t>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0631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Используется ключевое слово</a:t>
            </a:r>
            <a:r>
              <a:rPr lang="en-US" sz="1600" dirty="0"/>
              <a:t> class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Пустой класс может быть описан с помощью </a:t>
            </a:r>
            <a:r>
              <a:rPr lang="en-US" sz="1600" dirty="0"/>
              <a:t>pass </a:t>
            </a:r>
            <a:r>
              <a:rPr lang="ru-RU" sz="1600" dirty="0"/>
              <a:t>или строки документации</a:t>
            </a:r>
            <a:endParaRPr lang="en-US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2745269-6BB2-3E4E-A218-4B63AE506FC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" b="209"/>
          <a:stretch/>
        </p:blipFill>
        <p:spPr>
          <a:xfrm>
            <a:off x="4684713" y="1216550"/>
            <a:ext cx="4459287" cy="216275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экземпляра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0209" y="2881899"/>
            <a:ext cx="8596604" cy="1741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self </a:t>
            </a:r>
            <a:r>
              <a:rPr lang="ru-RU" sz="1600" dirty="0"/>
              <a:t>– как ссылка на самого себя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self – </a:t>
            </a:r>
            <a:r>
              <a:rPr lang="ru-RU" sz="1600" dirty="0"/>
              <a:t>соглашение по именованию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Конструктор не должен ничего возвращать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Присвоения можно делать повсюду</a:t>
            </a:r>
            <a:r>
              <a:rPr lang="en-US" sz="1600" dirty="0"/>
              <a:t>, </a:t>
            </a:r>
            <a:r>
              <a:rPr lang="ru-RU" sz="1600" dirty="0"/>
              <a:t>лучше этого избегать, так как усложняется чтение кода</a:t>
            </a:r>
            <a:endParaRPr lang="en-US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A3F952-1340-164D-AA3E-E3EF3646BA3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-477"/>
          <a:stretch/>
        </p:blipFill>
        <p:spPr>
          <a:xfrm>
            <a:off x="1472485" y="810467"/>
            <a:ext cx="6199030" cy="186802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экземпляром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0209" y="2881899"/>
            <a:ext cx="8596604" cy="1741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Можно обращаться к атрибутам через точку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У экземпляра пользовательского класса можно взять </a:t>
            </a:r>
            <a:r>
              <a:rPr lang="ru-RU" sz="1600" dirty="0" err="1"/>
              <a:t>хэш</a:t>
            </a:r>
            <a:r>
              <a:rPr lang="ru-RU" sz="1600" dirty="0"/>
              <a:t> (может быть ключом в словаре)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Экземпляр класса изменяемый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132C60-AD7F-9E4B-A6AC-06C06FB9407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" b="442"/>
          <a:stretch/>
        </p:blipFill>
        <p:spPr>
          <a:xfrm>
            <a:off x="1673749" y="893056"/>
            <a:ext cx="5796501" cy="1887141"/>
          </a:xfrm>
        </p:spPr>
      </p:pic>
    </p:spTree>
    <p:extLst>
      <p:ext uri="{BB962C8B-B14F-4D97-AF65-F5344CB8AC3E}">
        <p14:creationId xmlns:p14="http://schemas.microsoft.com/office/powerpoint/2010/main" val="106161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атрибуты класса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7232296" cy="17750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__doc__</a:t>
            </a:r>
            <a:r>
              <a:rPr lang="ru-RU" sz="1600" dirty="0"/>
              <a:t> - строка документации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__name__ - </a:t>
            </a:r>
            <a:r>
              <a:rPr lang="ru-RU" sz="1600" dirty="0"/>
              <a:t>Имя класса строкой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__module__</a:t>
            </a:r>
            <a:r>
              <a:rPr lang="ru-RU" sz="1600" dirty="0"/>
              <a:t> - имя модуля где описан класс, при импорте будет не</a:t>
            </a:r>
            <a:r>
              <a:rPr lang="en-US" sz="1600" dirty="0"/>
              <a:t> ’__main__’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__bases__ - </a:t>
            </a:r>
            <a:r>
              <a:rPr lang="ru-RU" sz="1600" dirty="0"/>
              <a:t>объект класса родителя, если не указывать явно – будет </a:t>
            </a:r>
            <a:r>
              <a:rPr lang="en-US" sz="1600" dirty="0"/>
              <a:t>object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53C433F-8D1B-164A-AD89-EB3E861A498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" b="1357"/>
          <a:stretch/>
        </p:blipFill>
        <p:spPr>
          <a:xfrm>
            <a:off x="613736" y="3155678"/>
            <a:ext cx="7916528" cy="118573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3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Деструктор класса __</a:t>
            </a:r>
            <a:r>
              <a:rPr lang="en-US" dirty="0"/>
              <a:t>del__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Вызывается при значении счетчика ссылок на объект равном 0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Влезать в механизм удаления объекта плохая идея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Не путать с __</a:t>
            </a:r>
            <a:r>
              <a:rPr lang="en-US" sz="1600" dirty="0"/>
              <a:t>delete__</a:t>
            </a:r>
            <a:r>
              <a:rPr lang="ru-RU" sz="1600" dirty="0"/>
              <a:t> !!!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Необходимо очень хорошо понимать к каким последствиям может привести.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5AF2BE0-19EB-4D40-9F2D-538541D8113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33" b="-36833"/>
          <a:stretch/>
        </p:blipFill>
        <p:spPr>
          <a:xfrm>
            <a:off x="4684713" y="0"/>
            <a:ext cx="4459287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8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экземпляра и класса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Атрибуты класса общие для всех экземпляров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Объявляются вне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__</a:t>
            </a:r>
            <a:r>
              <a:rPr lang="en-US" sz="1600" dirty="0" err="1"/>
              <a:t>dict</a:t>
            </a:r>
            <a:r>
              <a:rPr lang="en-US" sz="1600" dirty="0"/>
              <a:t>__ </a:t>
            </a:r>
            <a:r>
              <a:rPr lang="ru-RU" sz="1600" dirty="0"/>
              <a:t>экземпляра специфичнее, чем класса</a:t>
            </a:r>
            <a:endParaRPr lang="en-US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B948E8-F5C5-7547-AFD5-BA15642509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494" b="-38494"/>
          <a:stretch/>
        </p:blipFill>
        <p:spPr>
          <a:xfrm>
            <a:off x="4685273" y="6989"/>
            <a:ext cx="4458727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8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dict</a:t>
            </a:r>
            <a:r>
              <a:rPr lang="en-US" dirty="0"/>
              <a:t>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7057367" cy="17670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__</a:t>
            </a:r>
            <a:r>
              <a:rPr lang="en-US" sz="1600" dirty="0" err="1"/>
              <a:t>dict</a:t>
            </a:r>
            <a:r>
              <a:rPr lang="en-US" sz="1600" dirty="0"/>
              <a:t>__ - </a:t>
            </a:r>
            <a:r>
              <a:rPr lang="ru-RU" sz="1600" dirty="0"/>
              <a:t>словарь со всеми атрибутами объекта 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Работа с атрибутами объекта фактически работа со словарем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Словарь класса является неизменяемым словарем</a:t>
            </a:r>
          </a:p>
          <a:p>
            <a:pPr>
              <a:lnSpc>
                <a:spcPct val="150000"/>
              </a:lnSpc>
            </a:pP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332124B-8561-FE4E-B2E7-AFB9FBA8AB1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" b="2381"/>
          <a:stretch/>
        </p:blipFill>
        <p:spPr>
          <a:xfrm>
            <a:off x="569087" y="2947543"/>
            <a:ext cx="8005826" cy="91360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5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__slots__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С помощью этого метода можно зафиксировать множество возможных атрибутов экземпляра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Если в классе определен </a:t>
            </a:r>
            <a:r>
              <a:rPr lang="en-US" sz="1600" dirty="0"/>
              <a:t>__slots__ </a:t>
            </a:r>
            <a:r>
              <a:rPr lang="ru-RU" sz="1600" dirty="0"/>
              <a:t>, то экземпляры этого класса требуют меньше памяти – у них отсутствует </a:t>
            </a:r>
            <a:r>
              <a:rPr lang="en-US" sz="1600" dirty="0"/>
              <a:t>__</a:t>
            </a:r>
            <a:r>
              <a:rPr lang="en-US" sz="1600" dirty="0" err="1"/>
              <a:t>dict</a:t>
            </a:r>
            <a:r>
              <a:rPr lang="en-US" sz="1600" dirty="0"/>
              <a:t>__</a:t>
            </a: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E99CFA-C516-0841-877F-0003A4D49A7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47" b="-27747"/>
          <a:stretch/>
        </p:blipFill>
        <p:spPr>
          <a:xfrm>
            <a:off x="4684713" y="0"/>
            <a:ext cx="4459287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8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NamedTuple</a:t>
            </a:r>
            <a:r>
              <a:rPr lang="en-US" dirty="0"/>
              <a:t> from 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6272" y="3228230"/>
            <a:ext cx="4242605" cy="12962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Неизменяем 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Предоставляет доступ к атрибутам через точку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5ED58C-E2F5-4646-9BAE-3DA155BEF47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" b="-532"/>
          <a:stretch/>
        </p:blipFill>
        <p:spPr>
          <a:xfrm>
            <a:off x="1320360" y="1053209"/>
            <a:ext cx="6217034" cy="1712659"/>
          </a:xfr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C93F0C-F985-684D-8715-0B141EFA12C4}"/>
              </a:ext>
            </a:extLst>
          </p:cNvPr>
          <p:cNvSpPr txBox="1">
            <a:spLocks/>
          </p:cNvSpPr>
          <p:nvPr/>
        </p:nvSpPr>
        <p:spPr>
          <a:xfrm>
            <a:off x="4572000" y="3233961"/>
            <a:ext cx="4242605" cy="12962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1600" dirty="0"/>
              <a:t>Компактный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Проще чем отдельный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1100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и метод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Функция не принимает неявные первые аргументы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Метод привязан к конкретному экземпляру класса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Метод получает неявный первый аргумент – экземпляр класса в котором он объявлен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DD9587-A809-F24C-ACFC-732A8BAEB9D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545" b="-67545"/>
          <a:stretch/>
        </p:blipFill>
        <p:spPr>
          <a:xfrm>
            <a:off x="4684713" y="0"/>
            <a:ext cx="4459287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0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4626703" cy="339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Smalltalk</a:t>
            </a:r>
            <a:r>
              <a:rPr lang="ru-RU" sz="1600" dirty="0"/>
              <a:t> –</a:t>
            </a:r>
            <a:r>
              <a:rPr lang="en-US" sz="1600" dirty="0"/>
              <a:t> </a:t>
            </a:r>
            <a:r>
              <a:rPr lang="ru-RU" sz="1600" dirty="0"/>
              <a:t>объектно-ориентированный язык программирования. Разработан в 70е годы</a:t>
            </a:r>
            <a:r>
              <a:rPr lang="en-US" sz="1600" dirty="0"/>
              <a:t>.</a:t>
            </a: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Оказал большое влияние на </a:t>
            </a:r>
            <a:r>
              <a:rPr lang="en-US" sz="1600" dirty="0"/>
              <a:t>Python</a:t>
            </a:r>
            <a:r>
              <a:rPr lang="ru-RU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Общее между </a:t>
            </a:r>
            <a:r>
              <a:rPr lang="en-US" sz="1600" dirty="0"/>
              <a:t>Smalltalk – Python: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Все является объектом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Динамическая типизация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Интерпретируемый язык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Отсутствие сокрытия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3E57D-EB5A-9441-A6D1-8F982622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37" y="795810"/>
            <a:ext cx="2794000" cy="340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7D64F-E8F0-B642-963B-53F099CFE332}"/>
              </a:ext>
            </a:extLst>
          </p:cNvPr>
          <p:cNvSpPr txBox="1"/>
          <p:nvPr/>
        </p:nvSpPr>
        <p:spPr>
          <a:xfrm>
            <a:off x="5621637" y="4347690"/>
            <a:ext cx="28169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Алан </a:t>
            </a:r>
            <a:r>
              <a:rPr lang="ru-RU" dirty="0" err="1"/>
              <a:t>Кэй</a:t>
            </a:r>
            <a:r>
              <a:rPr lang="ru-RU" dirty="0"/>
              <a:t>, создатель языка </a:t>
            </a:r>
            <a:r>
              <a:rPr lang="en-US" dirty="0"/>
              <a:t>Smalltalk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@</a:t>
            </a:r>
            <a:r>
              <a:rPr lang="en-US" dirty="0" err="1"/>
              <a:t>classmethod</a:t>
            </a:r>
            <a:r>
              <a:rPr lang="en-US" dirty="0"/>
              <a:t>, @</a:t>
            </a:r>
            <a:r>
              <a:rPr lang="en-US" dirty="0" err="1"/>
              <a:t>staticmethod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Декоратор </a:t>
            </a:r>
            <a:r>
              <a:rPr lang="en-US" sz="1600" dirty="0"/>
              <a:t>@</a:t>
            </a:r>
            <a:r>
              <a:rPr lang="en-US" sz="1600" dirty="0" err="1"/>
              <a:t>staticmethod</a:t>
            </a:r>
            <a:r>
              <a:rPr lang="en-US" sz="1600" dirty="0"/>
              <a:t> </a:t>
            </a:r>
            <a:r>
              <a:rPr lang="ru-RU" sz="1600" dirty="0"/>
              <a:t>позволяет объявить статический метод – просто функцию в теле класса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объявления методов получающих первым атрибутом не </a:t>
            </a:r>
            <a:r>
              <a:rPr lang="en-US" sz="1600" dirty="0"/>
              <a:t>self, </a:t>
            </a:r>
            <a:r>
              <a:rPr lang="ru-RU" sz="1600" dirty="0"/>
              <a:t>а </a:t>
            </a:r>
            <a:r>
              <a:rPr lang="en-US" sz="1600" dirty="0" err="1"/>
              <a:t>cls</a:t>
            </a:r>
            <a:r>
              <a:rPr lang="ru-RU" sz="1600" dirty="0"/>
              <a:t> используют декоратор </a:t>
            </a:r>
            <a:r>
              <a:rPr lang="en-US" sz="1600" dirty="0"/>
              <a:t>@</a:t>
            </a:r>
            <a:r>
              <a:rPr lang="en-US" sz="1600" dirty="0" err="1"/>
              <a:t>classmethod</a:t>
            </a:r>
            <a:r>
              <a:rPr lang="en-US" sz="1600" dirty="0"/>
              <a:t> </a:t>
            </a:r>
            <a:r>
              <a:rPr lang="ru-RU" sz="1600" dirty="0"/>
              <a:t>– можно использовать как альтернативный конструктор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90F951-EB0F-1C49-8991-A5CF4333E9D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31" b="-13331"/>
          <a:stretch/>
        </p:blipFill>
        <p:spPr>
          <a:xfrm>
            <a:off x="4684713" y="0"/>
            <a:ext cx="4459287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75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dirty="0"/>
              <a:t>@property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Свойство – это вычисляемый атрибут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Рассчитывается каждый вызов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Выглядит как метод, который предоставляет интерфейс работы с атрибутом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Изменяет поведение метода при </a:t>
            </a:r>
            <a:r>
              <a:rPr lang="en-US" sz="1600" dirty="0"/>
              <a:t>get</a:t>
            </a: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887DD4-AD16-B54C-949F-CD205DF2B9B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97" b="-23997"/>
          <a:stretch/>
        </p:blipFill>
        <p:spPr>
          <a:xfrm>
            <a:off x="4684713" y="0"/>
            <a:ext cx="4459287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9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продолжение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@</a:t>
            </a:r>
            <a:r>
              <a:rPr lang="en-US" sz="1600" dirty="0" err="1"/>
              <a:t>attribute.setter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@</a:t>
            </a:r>
            <a:r>
              <a:rPr lang="en-US" sz="1600" dirty="0" err="1"/>
              <a:t>attribute.delete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Реализованы свойства через дескрипторы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B6FFF31-91B8-3C46-B439-1E52B581D69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05" r="-13405"/>
          <a:stretch/>
        </p:blipFill>
        <p:spPr>
          <a:xfrm>
            <a:off x="4684713" y="0"/>
            <a:ext cx="4459287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18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Свойства, вариант записи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C51C80E-CBA3-B940-8202-67F27FB34A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b="-311"/>
          <a:stretch/>
        </p:blipFill>
        <p:spPr>
          <a:xfrm>
            <a:off x="814616" y="779227"/>
            <a:ext cx="7514768" cy="396090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Декораторы класса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Декоратор класса можно использовать как и для функций. Можно изменить класс и вернуть измененный класс из декоратора.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Можно реализовать шаблон проектирования @</a:t>
            </a:r>
            <a:r>
              <a:rPr lang="ru-RU" sz="1600" dirty="0" err="1"/>
              <a:t>singleton</a:t>
            </a: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D0E6C22-E3D3-AB4B-8D84-54BA3B3D63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0" r="-14440"/>
          <a:stretch/>
        </p:blipFill>
        <p:spPr>
          <a:xfrm>
            <a:off x="4684713" y="0"/>
            <a:ext cx="4459287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61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dataclass</a:t>
            </a:r>
            <a:r>
              <a:rPr lang="en-US" dirty="0"/>
              <a:t> Python 3.7+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Аннотации типов обязательны (возможно присвоение значения по умолчанию)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Реализует по умолчанию </a:t>
            </a:r>
            <a:r>
              <a:rPr lang="fr" sz="1600" dirty="0"/>
              <a:t>__</a:t>
            </a:r>
            <a:r>
              <a:rPr lang="fr" sz="1600" dirty="0" err="1"/>
              <a:t>init</a:t>
            </a:r>
            <a:r>
              <a:rPr lang="fr" sz="1600" dirty="0"/>
              <a:t>__</a:t>
            </a:r>
            <a:r>
              <a:rPr lang="fr" dirty="0"/>
              <a:t>, </a:t>
            </a:r>
            <a:r>
              <a:rPr lang="fr" sz="1600" dirty="0"/>
              <a:t>__</a:t>
            </a:r>
            <a:r>
              <a:rPr lang="fr" sz="1600" dirty="0" err="1"/>
              <a:t>repr</a:t>
            </a:r>
            <a:r>
              <a:rPr lang="fr" sz="1600" dirty="0"/>
              <a:t>__</a:t>
            </a:r>
            <a:r>
              <a:rPr lang="fr" dirty="0"/>
              <a:t>, </a:t>
            </a:r>
            <a:r>
              <a:rPr lang="fr" sz="1600" dirty="0"/>
              <a:t>__</a:t>
            </a:r>
            <a:r>
              <a:rPr lang="fr" sz="1600" dirty="0" err="1"/>
              <a:t>str</a:t>
            </a:r>
            <a:r>
              <a:rPr lang="fr" sz="1600" dirty="0"/>
              <a:t>__</a:t>
            </a:r>
            <a:r>
              <a:rPr lang="ru-RU" sz="1600" dirty="0"/>
              <a:t>, </a:t>
            </a:r>
            <a:r>
              <a:rPr lang="fr" sz="1600" dirty="0"/>
              <a:t>__</a:t>
            </a:r>
            <a:r>
              <a:rPr lang="fr" sz="1600" dirty="0" err="1"/>
              <a:t>eq</a:t>
            </a:r>
            <a:r>
              <a:rPr lang="fr" sz="1600" dirty="0"/>
              <a:t>__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Может быть </a:t>
            </a:r>
            <a:r>
              <a:rPr lang="ru-RU" sz="1600" dirty="0" err="1"/>
              <a:t>неизменяеммым</a:t>
            </a:r>
            <a:r>
              <a:rPr lang="ru-RU" sz="1600" dirty="0"/>
              <a:t> </a:t>
            </a:r>
            <a:r>
              <a:rPr lang="en-US" sz="1600" dirty="0"/>
              <a:t>@</a:t>
            </a:r>
            <a:r>
              <a:rPr lang="en-US" sz="1600" dirty="0" err="1"/>
              <a:t>dataclass</a:t>
            </a:r>
            <a:r>
              <a:rPr lang="en-US" sz="1600" dirty="0"/>
              <a:t>(frozen=True)</a:t>
            </a:r>
            <a:endParaRPr lang="ru-RU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4614957-1664-E34C-A7D0-40F47C1DBA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" t="-42219" b="-42219"/>
          <a:stretch/>
        </p:blipFill>
        <p:spPr>
          <a:xfrm>
            <a:off x="4349363" y="0"/>
            <a:ext cx="4794637" cy="482663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7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NamedTuple</a:t>
            </a:r>
            <a:r>
              <a:rPr lang="ru-RU" dirty="0"/>
              <a:t> новая форма записи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3FE9592-5F40-E64B-8042-9EC64A69221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" b="154"/>
          <a:stretch/>
        </p:blipFill>
        <p:spPr>
          <a:xfrm>
            <a:off x="628153" y="804750"/>
            <a:ext cx="7471974" cy="392368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18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 err="1"/>
              <a:t>dataclass</a:t>
            </a:r>
            <a:r>
              <a:rPr lang="en-US" dirty="0"/>
              <a:t> and </a:t>
            </a:r>
            <a:r>
              <a:rPr lang="en-US" dirty="0" err="1"/>
              <a:t>namedtuple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2518" y="1079500"/>
            <a:ext cx="3986211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/>
              <a:t>Сравнение изменяемого </a:t>
            </a:r>
            <a:r>
              <a:rPr lang="en-US" sz="1600" dirty="0" err="1"/>
              <a:t>dataclass</a:t>
            </a:r>
            <a:r>
              <a:rPr lang="en-US" sz="1600" dirty="0"/>
              <a:t>, frozen </a:t>
            </a:r>
            <a:r>
              <a:rPr lang="en-US" sz="1600" dirty="0" err="1"/>
              <a:t>dataclass</a:t>
            </a:r>
            <a:r>
              <a:rPr lang="en-US" sz="1600" dirty="0"/>
              <a:t>, </a:t>
            </a:r>
            <a:r>
              <a:rPr lang="en-US" sz="1600" dirty="0" err="1"/>
              <a:t>namedtuple</a:t>
            </a:r>
            <a:r>
              <a:rPr lang="en-US" sz="1600" dirty="0"/>
              <a:t>, </a:t>
            </a:r>
            <a:r>
              <a:rPr lang="en-US" sz="1600" dirty="0" err="1"/>
              <a:t>dataclass</a:t>
            </a:r>
            <a:r>
              <a:rPr lang="en-US" sz="1600" dirty="0"/>
              <a:t> with slots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Замер размера с помощью </a:t>
            </a:r>
            <a:r>
              <a:rPr lang="en-US" sz="1600" dirty="0" err="1"/>
              <a:t>pympler</a:t>
            </a:r>
            <a:r>
              <a:rPr lang="ru-RU" sz="1600" dirty="0"/>
              <a:t> </a:t>
            </a:r>
            <a:r>
              <a:rPr lang="en-US" sz="1600" dirty="0" err="1"/>
              <a:t>asizeof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Замер скорости доступа на чтение с помощью </a:t>
            </a:r>
            <a:r>
              <a:rPr lang="en-US" sz="1600" dirty="0" err="1"/>
              <a:t>timeit</a:t>
            </a:r>
            <a:r>
              <a:rPr lang="en-US" sz="1600" dirty="0"/>
              <a:t> </a:t>
            </a:r>
            <a:r>
              <a:rPr lang="ru-RU" sz="1600" dirty="0"/>
              <a:t>(100_000_000 раз на чтение каждого атрибута)</a:t>
            </a:r>
            <a:endParaRPr lang="fr" sz="16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A34E3C1-75C5-5B45-91D3-E9CDBB5A6D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" t="-388" r="6212" b="-634"/>
          <a:stretch/>
        </p:blipFill>
        <p:spPr>
          <a:xfrm>
            <a:off x="4357317" y="1079500"/>
            <a:ext cx="4786683" cy="29845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9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и принципы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Класс - это описание некой сущности, задает </a:t>
            </a:r>
            <a:r>
              <a:rPr lang="ru-RU" sz="2000" i="1" dirty="0"/>
              <a:t>структуру</a:t>
            </a:r>
            <a:r>
              <a:rPr lang="ru-RU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Объект – это экземпляр, созданный на основе </a:t>
            </a:r>
            <a:r>
              <a:rPr lang="ru-RU" sz="2000" i="1" dirty="0"/>
              <a:t>Класса</a:t>
            </a:r>
            <a:r>
              <a:rPr lang="ru-RU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Интерфейс – это набор атрибутов класса, доступных для использования извне. 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2000" dirty="0"/>
              <a:t>Важно понять связь между этими понятиями: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2000" i="1" dirty="0"/>
              <a:t>Один класс может породить множество объектов.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1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и принципы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Принципы ООП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Абстракция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Инкапсуляция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Наследование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Полиморфизм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31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ru-RU" dirty="0"/>
              <a:t>Абстракция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Абстрагирование – это способ выделить набор значимых характеристик объекта, исключая из рассмотрения незначимые. Позволяет обобщить множество по общим характеристикам важным для решения задачи. 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i="1" dirty="0"/>
              <a:t>Пример</a:t>
            </a:r>
            <a:r>
              <a:rPr lang="en-US" sz="1600" i="1" dirty="0"/>
              <a:t>:</a:t>
            </a:r>
            <a:r>
              <a:rPr lang="ru-RU" sz="1600" i="1" dirty="0"/>
              <a:t> для описания автомобиля не нужно описывать устройство двигателя, хотя безусловно он присутствует в автомобиле. Но если мы возьмемся описывать двигатель, то нам неважен автомобиль, у которого уровень абстракции выше.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27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Инкапсуляция – это свойство системы, позволяющее объединить данные и методы, работающие с ними, в классе и скрыть детали реализации от пользователя.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В </a:t>
            </a:r>
            <a:r>
              <a:rPr lang="en-US" sz="1600" dirty="0"/>
              <a:t>Python</a:t>
            </a:r>
            <a:r>
              <a:rPr lang="ru-RU" sz="1600" dirty="0"/>
              <a:t> нет сокрытия – нельзя разделить данные и методы на публичные и приватные.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i="1" dirty="0"/>
              <a:t>Пример</a:t>
            </a:r>
            <a:r>
              <a:rPr lang="en-US" sz="1600" i="1" dirty="0"/>
              <a:t>:</a:t>
            </a:r>
            <a:r>
              <a:rPr lang="ru-RU" sz="1600" i="1" dirty="0"/>
              <a:t> для включения компьютера есть одна кнопка, а сам процесс скрыт от нас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84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39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Наследование – это свойство системы, позволяющее описать новый класс на основе уже существующего с частично или полностью заимствующейся функциональностью. Класс, от которого производится наследование, называется базовым или родительским. Новый класс – потомком, наследником или производным классом.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i="1" dirty="0"/>
              <a:t>Пример</a:t>
            </a:r>
            <a:r>
              <a:rPr lang="en-US" sz="1600" i="1" dirty="0"/>
              <a:t>:</a:t>
            </a:r>
            <a:r>
              <a:rPr lang="ru-RU" sz="1600" i="1" dirty="0"/>
              <a:t> при описании класса Посетитель (например магазина), можно наследоваться от класса Человек (если важны свойства присущие человеку), так как Посетитель является Человеком и имеет  все те же свойства, что и Человек.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13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873125"/>
            <a:ext cx="8429625" cy="38419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Полиморфизм </a:t>
            </a:r>
            <a:r>
              <a:rPr lang="ru-RU" sz="1600"/>
              <a:t>– возможность </a:t>
            </a:r>
            <a:r>
              <a:rPr lang="ru-RU" sz="1600" dirty="0"/>
              <a:t>системы использовать объекты с одинаковым интерфейсом без информации о типе и внутренней структуре объекта.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i="1" dirty="0"/>
              <a:t>Пример</a:t>
            </a:r>
            <a:r>
              <a:rPr lang="en-US" sz="1600" i="1" dirty="0"/>
              <a:t>: </a:t>
            </a:r>
            <a:r>
              <a:rPr lang="ru-RU" sz="1600" i="1" dirty="0"/>
              <a:t>мы можем пользоваться разными телефонами и с каждого позвонить кому то используя номер телефона. Нам не важно как устроен телефон, нам важен его интерфейс.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64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228600"/>
            <a:ext cx="8429625" cy="301752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7" y="873125"/>
            <a:ext cx="8429625" cy="38419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Duck typing - </a:t>
            </a:r>
            <a:r>
              <a:rPr lang="ru-RU" sz="1600" dirty="0"/>
              <a:t>определение факта реализации определённого интерфейса объектом без явного указания или наследования этого интерфейса, а просто по реализации полного набора его методов.</a:t>
            </a:r>
            <a:r>
              <a:rPr lang="en-US" sz="1600" dirty="0"/>
              <a:t> </a:t>
            </a: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Цикл </a:t>
            </a:r>
            <a:r>
              <a:rPr lang="en-US" sz="1600" dirty="0"/>
              <a:t>for </a:t>
            </a:r>
            <a:r>
              <a:rPr lang="ru-RU" sz="1600" dirty="0"/>
              <a:t>может брать значения из любого объекта, имеющего внутренний метод __</a:t>
            </a:r>
            <a:r>
              <a:rPr lang="en-US" sz="1600" dirty="0" err="1"/>
              <a:t>iter</a:t>
            </a:r>
            <a:r>
              <a:rPr lang="en-US" sz="1600" dirty="0"/>
              <a:t>__</a:t>
            </a:r>
            <a:r>
              <a:rPr lang="ru-RU" sz="1600" dirty="0"/>
              <a:t>, и наличие этого метода определяет итерируемый ли объект или нет.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u="sng" dirty="0"/>
              <a:t>Если это выглядит как утка, плавает как утка и крякает как утка, то это, вероятно, и есть утка.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5880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5999</TotalTime>
  <Words>872</Words>
  <Application>Microsoft Macintosh PowerPoint</Application>
  <PresentationFormat>On-screen Show (16:9)</PresentationFormat>
  <Paragraphs>138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Covers</vt:lpstr>
      <vt:lpstr>General</vt:lpstr>
      <vt:lpstr>Breakers</vt:lpstr>
      <vt:lpstr>Объектно-ориентированное программирование Python </vt:lpstr>
      <vt:lpstr>История</vt:lpstr>
      <vt:lpstr>Основные понятия и принципы ООП</vt:lpstr>
      <vt:lpstr>Основные понятия и принципы ООП</vt:lpstr>
      <vt:lpstr>Абстракция</vt:lpstr>
      <vt:lpstr>Инкапсуляция</vt:lpstr>
      <vt:lpstr>Наследование</vt:lpstr>
      <vt:lpstr>Полиморфизм</vt:lpstr>
      <vt:lpstr>Duck typing</vt:lpstr>
      <vt:lpstr>Классы в Python</vt:lpstr>
      <vt:lpstr>Инициализация экземпляра __init__</vt:lpstr>
      <vt:lpstr>Работа с экземпляром</vt:lpstr>
      <vt:lpstr>Служебные атрибуты класса</vt:lpstr>
      <vt:lpstr> Деструктор класса __del__</vt:lpstr>
      <vt:lpstr>Атрибуты экземпляра и класса</vt:lpstr>
      <vt:lpstr>__dict__</vt:lpstr>
      <vt:lpstr>__slots__</vt:lpstr>
      <vt:lpstr>NamedTuple from collections</vt:lpstr>
      <vt:lpstr>Функция и метод</vt:lpstr>
      <vt:lpstr>@classmethod, @staticmethod</vt:lpstr>
      <vt:lpstr>Свойства @property</vt:lpstr>
      <vt:lpstr>Свойства продолжение</vt:lpstr>
      <vt:lpstr>Свойства, вариант записи</vt:lpstr>
      <vt:lpstr>Декораторы класса</vt:lpstr>
      <vt:lpstr>@dataclass Python 3.7+</vt:lpstr>
      <vt:lpstr>NamedTuple новая форма записи</vt:lpstr>
      <vt:lpstr>Сравнение dataclass and namedtuple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Shadrin, Daniil (Ext)</cp:lastModifiedBy>
  <cp:revision>66</cp:revision>
  <dcterms:created xsi:type="dcterms:W3CDTF">2018-01-26T19:23:30Z</dcterms:created>
  <dcterms:modified xsi:type="dcterms:W3CDTF">2019-05-28T10:13:01Z</dcterms:modified>
</cp:coreProperties>
</file>