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7"/>
  </p:notesMasterIdLst>
  <p:handoutMasterIdLst>
    <p:handoutMasterId r:id="rId18"/>
  </p:handoutMasterIdLst>
  <p:sldIdLst>
    <p:sldId id="256" r:id="rId4"/>
    <p:sldId id="306" r:id="rId5"/>
    <p:sldId id="262" r:id="rId6"/>
    <p:sldId id="307" r:id="rId7"/>
    <p:sldId id="295" r:id="rId8"/>
    <p:sldId id="314" r:id="rId9"/>
    <p:sldId id="309" r:id="rId10"/>
    <p:sldId id="313" r:id="rId11"/>
    <p:sldId id="289" r:id="rId12"/>
    <p:sldId id="312" r:id="rId13"/>
    <p:sldId id="310" r:id="rId14"/>
    <p:sldId id="311" r:id="rId15"/>
    <p:sldId id="308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2CAE4-C30C-C646-A67C-E8F9928C8EF2}" v="2" dt="2019-11-21T13:41:38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il Shadrin" userId="0836ab08-4ea4-47b4-92c1-0cbbf2f59e83" providerId="ADAL" clId="{AFC2CAE4-C30C-C646-A67C-E8F9928C8EF2}"/>
    <pc:docChg chg="modSld">
      <pc:chgData name="Daniil Shadrin" userId="0836ab08-4ea4-47b4-92c1-0cbbf2f59e83" providerId="ADAL" clId="{AFC2CAE4-C30C-C646-A67C-E8F9928C8EF2}" dt="2019-11-21T13:41:38.992" v="35"/>
      <pc:docMkLst>
        <pc:docMk/>
      </pc:docMkLst>
      <pc:sldChg chg="modSp">
        <pc:chgData name="Daniil Shadrin" userId="0836ab08-4ea4-47b4-92c1-0cbbf2f59e83" providerId="ADAL" clId="{AFC2CAE4-C30C-C646-A67C-E8F9928C8EF2}" dt="2019-11-21T13:41:38.992" v="35"/>
        <pc:sldMkLst>
          <pc:docMk/>
          <pc:sldMk cId="318636628" sldId="314"/>
        </pc:sldMkLst>
        <pc:spChg chg="mod">
          <ac:chgData name="Daniil Shadrin" userId="0836ab08-4ea4-47b4-92c1-0cbbf2f59e83" providerId="ADAL" clId="{AFC2CAE4-C30C-C646-A67C-E8F9928C8EF2}" dt="2019-11-21T13:41:38.992" v="35"/>
          <ac:spMkLst>
            <pc:docMk/>
            <pc:sldMk cId="318636628" sldId="31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278084"/>
            <a:ext cx="4315968" cy="1771663"/>
          </a:xfrm>
        </p:spPr>
        <p:txBody>
          <a:bodyPr/>
          <a:lstStyle/>
          <a:p>
            <a:r>
              <a:rPr lang="ru-RU" sz="3200" dirty="0"/>
              <a:t>Наследование в </a:t>
            </a:r>
            <a:r>
              <a:rPr lang="en-US" sz="3200" dirty="0"/>
              <a:t>Python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super(type,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48817" y="3408947"/>
            <a:ext cx="8246366" cy="1231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super(type, </a:t>
            </a:r>
            <a:r>
              <a:rPr lang="en-US" sz="1600" dirty="0" err="1"/>
              <a:t>obj</a:t>
            </a:r>
            <a:r>
              <a:rPr lang="en-US" sz="1600" dirty="0"/>
              <a:t>)</a:t>
            </a:r>
            <a:r>
              <a:rPr lang="ru-RU" sz="1600" dirty="0"/>
              <a:t> должно </a:t>
            </a:r>
            <a:r>
              <a:rPr lang="en-US" sz="1600" dirty="0" err="1"/>
              <a:t>isinstance</a:t>
            </a:r>
            <a:r>
              <a:rPr lang="en-US" sz="1600" dirty="0"/>
              <a:t>(</a:t>
            </a:r>
            <a:r>
              <a:rPr lang="en-US" sz="1600" dirty="0" err="1"/>
              <a:t>obj</a:t>
            </a:r>
            <a:r>
              <a:rPr lang="en-US" sz="1600" dirty="0"/>
              <a:t>, type)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Возвращает </a:t>
            </a:r>
            <a:r>
              <a:rPr lang="en-US" sz="1600" dirty="0"/>
              <a:t>proxy object, </a:t>
            </a:r>
            <a:r>
              <a:rPr lang="ru-RU" sz="1600" dirty="0"/>
              <a:t>а не суперкласс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Почему бы просто не возвращать родительский класс?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012F45F-6B86-F046-ADE3-2C4FBC5BD6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137"/>
          <a:stretch/>
        </p:blipFill>
        <p:spPr>
          <a:xfrm>
            <a:off x="968139" y="751445"/>
            <a:ext cx="6662289" cy="2566737"/>
          </a:xfrm>
        </p:spPr>
      </p:pic>
    </p:spTree>
    <p:extLst>
      <p:ext uri="{BB962C8B-B14F-4D97-AF65-F5344CB8AC3E}">
        <p14:creationId xmlns:p14="http://schemas.microsoft.com/office/powerpoint/2010/main" val="299792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132E-FEB8-6346-9BA6-CD74AC1F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C6D1-75BC-0940-92C0-CB03537053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631906" cy="149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Позволяет наследоваться от нескольких классов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Что происходит в случае когда появляется ромбовидное наследование?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77C4-DB39-F240-9B47-795FE44D0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83E0634-5D92-624F-80C3-C7993BC5DB2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" b="406"/>
          <a:stretch/>
        </p:blipFill>
        <p:spPr>
          <a:xfrm>
            <a:off x="5168900" y="76200"/>
            <a:ext cx="3975100" cy="466997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F919F2-E345-EC47-8DCA-1A4F7C6BED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" b="249"/>
          <a:stretch/>
        </p:blipFill>
        <p:spPr>
          <a:xfrm>
            <a:off x="5168900" y="71932"/>
            <a:ext cx="3911337" cy="467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74A7-A22F-5E40-A511-7248146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C3-линеаризация, __</a:t>
            </a:r>
            <a:r>
              <a:rPr lang="en-US" dirty="0" err="1"/>
              <a:t>mro</a:t>
            </a:r>
            <a:r>
              <a:rPr lang="en-US" dirty="0"/>
              <a:t>__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931D-9434-4F4A-BE90-2886AE70D6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1" cy="2120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алгоритм получения устойчивой иерархии наследования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Порядок классов в </a:t>
            </a:r>
            <a:r>
              <a:rPr lang="en" sz="1600" dirty="0"/>
              <a:t>__</a:t>
            </a:r>
            <a:r>
              <a:rPr lang="en" sz="1600" dirty="0" err="1"/>
              <a:t>mro</a:t>
            </a:r>
            <a:r>
              <a:rPr lang="en" sz="1600" dirty="0"/>
              <a:t>__ </a:t>
            </a:r>
            <a:r>
              <a:rPr lang="ru-RU" sz="1600" dirty="0"/>
              <a:t>используют для поиска атрибутов и методов встроенные функции</a:t>
            </a:r>
            <a:r>
              <a:rPr lang="en" sz="1600" dirty="0"/>
              <a:t> </a:t>
            </a:r>
            <a:r>
              <a:rPr lang="en" sz="1600" dirty="0" err="1"/>
              <a:t>getattr</a:t>
            </a:r>
            <a:r>
              <a:rPr lang="en" sz="1600" dirty="0"/>
              <a:t>() and super()</a:t>
            </a: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3C6E451-0B9F-6E47-9A17-5B58F549206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" b="357"/>
          <a:stretch/>
        </p:blipFill>
        <p:spPr>
          <a:xfrm>
            <a:off x="4678763" y="901421"/>
            <a:ext cx="4465237" cy="15980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2D0B9-5C2A-EC49-AF15-0D84EC85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B1E11-AD47-994B-8539-3DF571A9A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8" y="3515322"/>
            <a:ext cx="9015663" cy="4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9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__new__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Является настоящим конструктором экземпляра, вызывается до инициализации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self </a:t>
            </a:r>
            <a:r>
              <a:rPr lang="ru-RU" sz="1600" dirty="0"/>
              <a:t>попадающий в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 - </a:t>
            </a:r>
            <a:r>
              <a:rPr lang="ru-RU" sz="1600" dirty="0"/>
              <a:t>это результат возвращаемый из метода </a:t>
            </a:r>
            <a:r>
              <a:rPr lang="en-US" sz="1600" dirty="0"/>
              <a:t>__new__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Представляет собой статический метод (но без декоратора) в который необходимо явно передать класс создаваемого экземпляра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CEEFF1-0C26-EF49-9C51-F2EC2F95CC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 b="510"/>
          <a:stretch/>
        </p:blipFill>
        <p:spPr>
          <a:xfrm>
            <a:off x="4481249" y="379476"/>
            <a:ext cx="4662751" cy="4157620"/>
          </a:xfrm>
        </p:spPr>
      </p:pic>
    </p:spTree>
    <p:extLst>
      <p:ext uri="{BB962C8B-B14F-4D97-AF65-F5344CB8AC3E}">
        <p14:creationId xmlns:p14="http://schemas.microsoft.com/office/powerpoint/2010/main" val="600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Наследование – это свойство системы, позволяющее описать новый класс на основе уже существующего с частично или полностью заимствующейся функциональностью. Класс, от которого производится наследование, называется базовым или родительским. Новый класс – потомком, наследником или производным классом.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i="1" dirty="0"/>
              <a:t>Пример</a:t>
            </a:r>
            <a:r>
              <a:rPr lang="en-US" sz="1600" i="1" dirty="0"/>
              <a:t>:</a:t>
            </a:r>
            <a:r>
              <a:rPr lang="ru-RU" sz="1600" i="1" dirty="0"/>
              <a:t> при описании класса Посетитель (например магазина), можно наследоваться от класса Человек (если важны свойства присущие человеку), так как Посетитель является Человеком и имеет  все те же свойства, что и Человек.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13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Наследование, базовое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063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object </a:t>
            </a:r>
            <a:r>
              <a:rPr lang="ru-RU" sz="1600" dirty="0"/>
              <a:t>наследуется не явно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object </a:t>
            </a:r>
            <a:r>
              <a:rPr lang="ru-RU" sz="1600" dirty="0"/>
              <a:t>реализует служебные методы</a:t>
            </a:r>
            <a:r>
              <a:rPr lang="en-US" sz="1600" dirty="0"/>
              <a:t>:</a:t>
            </a:r>
            <a:r>
              <a:rPr lang="ru-RU" sz="1600" dirty="0"/>
              <a:t> создание, удаление и многие другие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У всех классов первым родителем является </a:t>
            </a:r>
            <a:r>
              <a:rPr lang="en-US" sz="1600" dirty="0"/>
              <a:t>object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8E10A42-6B02-9147-973B-DC0E2C2D7B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b="1160"/>
          <a:stretch/>
        </p:blipFill>
        <p:spPr>
          <a:xfrm>
            <a:off x="4621213" y="1302816"/>
            <a:ext cx="4165600" cy="1990641"/>
          </a:xfrm>
        </p:spPr>
      </p:pic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классов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063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Поиск атрибута или метода сначала ищется в __</a:t>
            </a:r>
            <a:r>
              <a:rPr lang="ru-RU" sz="1600" dirty="0" err="1"/>
              <a:t>dict</a:t>
            </a:r>
            <a:r>
              <a:rPr lang="ru-RU" sz="1600" dirty="0"/>
              <a:t>__ экземпляра, потом класса и дальше по иерархии наследования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 Вызывается первый по иерархии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1AC0E7-F637-E043-8895-72D3E9F7A0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b="503"/>
          <a:stretch/>
        </p:blipFill>
        <p:spPr>
          <a:xfrm>
            <a:off x="4758117" y="113527"/>
            <a:ext cx="4385883" cy="4620314"/>
          </a:xfrm>
        </p:spPr>
      </p:pic>
    </p:spTree>
    <p:extLst>
      <p:ext uri="{BB962C8B-B14F-4D97-AF65-F5344CB8AC3E}">
        <p14:creationId xmlns:p14="http://schemas.microsoft.com/office/powerpoint/2010/main" val="7905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об именовании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Python </a:t>
            </a:r>
            <a:r>
              <a:rPr lang="ru-RU" sz="1600" dirty="0"/>
              <a:t>полностью реализует инкапсуляцию, но в нем отсутствует сокрытие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_</a:t>
            </a:r>
            <a:r>
              <a:rPr lang="en-US" sz="1600" dirty="0"/>
              <a:t>name </a:t>
            </a:r>
            <a:r>
              <a:rPr lang="ru-RU" sz="1600" dirty="0"/>
              <a:t>– для нежелательных к использованию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__</a:t>
            </a:r>
            <a:r>
              <a:rPr lang="en-US" sz="1600" dirty="0"/>
              <a:t>name – </a:t>
            </a:r>
            <a:r>
              <a:rPr lang="ru-RU" sz="1600" dirty="0"/>
              <a:t>для совсем приватных имен переменных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name_ </a:t>
            </a:r>
            <a:r>
              <a:rPr lang="ru-RU" sz="1600" dirty="0"/>
              <a:t>- для исключения перезаписи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__</a:t>
            </a:r>
            <a:r>
              <a:rPr lang="en-US" sz="1600" dirty="0"/>
              <a:t>name__ - </a:t>
            </a:r>
            <a:r>
              <a:rPr lang="ru-RU" sz="1600" dirty="0"/>
              <a:t>для служебных методов</a:t>
            </a:r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1F7F7D-EC5E-144E-97D8-16D2F217BEE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b="165"/>
          <a:stretch/>
        </p:blipFill>
        <p:spPr>
          <a:xfrm>
            <a:off x="4684713" y="681789"/>
            <a:ext cx="4459287" cy="346509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4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конфликтов имен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0364" y="3240504"/>
            <a:ext cx="8538603" cy="12362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2 нижних подчеркивания</a:t>
            </a:r>
            <a:r>
              <a:rPr lang="en-US" sz="1600" dirty="0"/>
              <a:t> </a:t>
            </a:r>
            <a:r>
              <a:rPr lang="ru-RU" sz="1600" dirty="0"/>
              <a:t>в начале имени переменной интерпретатор </a:t>
            </a:r>
            <a:r>
              <a:rPr lang="en-US" sz="1600" dirty="0"/>
              <a:t>Python </a:t>
            </a:r>
            <a:r>
              <a:rPr lang="ru-RU" sz="1600" dirty="0"/>
              <a:t>использует для разрешения конфликта имен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_Class__</a:t>
            </a:r>
            <a:r>
              <a:rPr lang="en-US" sz="1600" dirty="0" err="1"/>
              <a:t>attribute_name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30A4AF4-7A35-834F-ADFE-9BE915D1CF5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" b="533"/>
          <a:stretch/>
        </p:blipFill>
        <p:spPr>
          <a:xfrm>
            <a:off x="480936" y="810127"/>
            <a:ext cx="8182128" cy="234007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isinstance</a:t>
            </a:r>
            <a:r>
              <a:rPr lang="en" dirty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Build-in function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Используем когда нужно проверить принадлежность экземпляра к классу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!!! Не делать так </a:t>
            </a:r>
            <a:r>
              <a:rPr lang="en-US" sz="1600" dirty="0"/>
              <a:t>type(b) == B, </a:t>
            </a:r>
            <a:r>
              <a:rPr lang="ru-RU" sz="1600" dirty="0"/>
              <a:t>так как не учитывается наследование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Можно передать вторым аргументом кортеж классов, произведется логическое сравнение ИЛИ</a:t>
            </a:r>
            <a:endParaRPr lang="en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FC9781-B23E-694E-B9F4-E9D68A39A93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8" b="141"/>
          <a:stretch/>
        </p:blipFill>
        <p:spPr>
          <a:xfrm>
            <a:off x="4572000" y="788806"/>
            <a:ext cx="4572000" cy="3161096"/>
          </a:xfrm>
        </p:spPr>
      </p:pic>
    </p:spTree>
    <p:extLst>
      <p:ext uri="{BB962C8B-B14F-4D97-AF65-F5344CB8AC3E}">
        <p14:creationId xmlns:p14="http://schemas.microsoft.com/office/powerpoint/2010/main" val="335010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issubclass</a:t>
            </a:r>
            <a:r>
              <a:rPr lang="en" dirty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Build-in function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Используем когда нужно проверить является ли класс наследником другого класса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Также можно передать вторым аргументом кортеж классов (логическое ИЛИ)</a:t>
            </a:r>
            <a:endParaRPr lang="en" sz="1600" dirty="0"/>
          </a:p>
          <a:p>
            <a:pPr marL="0" indent="0">
              <a:lnSpc>
                <a:spcPct val="150000"/>
              </a:lnSpc>
              <a:buNone/>
            </a:pPr>
            <a:endParaRPr lang="en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3210D3E-9B3C-5C4C-B4A8-31F15BA5CCA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" b="346"/>
          <a:stretch/>
        </p:blipFill>
        <p:spPr>
          <a:xfrm>
            <a:off x="4517626" y="863097"/>
            <a:ext cx="4572000" cy="3199598"/>
          </a:xfrm>
        </p:spPr>
      </p:pic>
    </p:spTree>
    <p:extLst>
      <p:ext uri="{BB962C8B-B14F-4D97-AF65-F5344CB8AC3E}">
        <p14:creationId xmlns:p14="http://schemas.microsoft.com/office/powerpoint/2010/main" val="260718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Build-in function </a:t>
            </a:r>
            <a:r>
              <a:rPr lang="ru-RU" sz="1600" dirty="0"/>
              <a:t>доступная глобально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Используется для делегирования вызова метода родительскому методу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Откуда </a:t>
            </a:r>
            <a:r>
              <a:rPr lang="en-US" sz="1600" dirty="0"/>
              <a:t>super() </a:t>
            </a:r>
            <a:r>
              <a:rPr lang="ru-RU" sz="1600" dirty="0"/>
              <a:t>берет информацию откуда вызывать нужный метод?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BC42AFB-E405-334B-A56B-AA977871C4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-112"/>
          <a:stretch/>
        </p:blipFill>
        <p:spPr>
          <a:xfrm>
            <a:off x="4572000" y="455008"/>
            <a:ext cx="4572000" cy="3835625"/>
          </a:xfrm>
        </p:spPr>
      </p:pic>
    </p:spTree>
    <p:extLst>
      <p:ext uri="{BB962C8B-B14F-4D97-AF65-F5344CB8AC3E}">
        <p14:creationId xmlns:p14="http://schemas.microsoft.com/office/powerpoint/2010/main" val="8136851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9020</TotalTime>
  <Words>425</Words>
  <Application>Microsoft Macintosh PowerPoint</Application>
  <PresentationFormat>On-screen Show (16:9)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Covers</vt:lpstr>
      <vt:lpstr>General</vt:lpstr>
      <vt:lpstr>Breakers</vt:lpstr>
      <vt:lpstr>Наследование в Python</vt:lpstr>
      <vt:lpstr>Наследование</vt:lpstr>
      <vt:lpstr>Наследование, базовое</vt:lpstr>
      <vt:lpstr>Дерево классов</vt:lpstr>
      <vt:lpstr>Соглашение об именовании</vt:lpstr>
      <vt:lpstr>Разрешение конфликтов имен</vt:lpstr>
      <vt:lpstr>isinstance()</vt:lpstr>
      <vt:lpstr>issubclass()</vt:lpstr>
      <vt:lpstr>super()</vt:lpstr>
      <vt:lpstr>super(type, obj)</vt:lpstr>
      <vt:lpstr>Множественное наследование</vt:lpstr>
      <vt:lpstr>C3-линеаризация, __mro__</vt:lpstr>
      <vt:lpstr>__new__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Shadrin, Daniil (Ext)</cp:lastModifiedBy>
  <cp:revision>90</cp:revision>
  <dcterms:created xsi:type="dcterms:W3CDTF">2018-01-26T19:23:30Z</dcterms:created>
  <dcterms:modified xsi:type="dcterms:W3CDTF">2019-11-21T13:41:47Z</dcterms:modified>
</cp:coreProperties>
</file>