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fffb72783_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fffb72783_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e9942da41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e9942da41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d41b8454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d41b8454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d41b8454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d41b8454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d41b8454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41b8454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d41b8454e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d41b8454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7d41b8454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d41b8454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e9942da4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e9942da4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976460e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976460e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fffb72783_7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fffb72783_7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d41b8454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d41b8454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e976460e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e976460e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fffb72783_7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fffb72783_7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fffb72783_7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fffb72783_7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e976460e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e976460e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e976460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e976460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fed54b1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fed54b1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004ccf26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004ccf26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fffb72783_7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fffb72783_7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fffb72783_7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fffb72783_7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e9942da4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e9942da4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976460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976460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ffb72783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ffb72783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e976460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976460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e976460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976460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d41b8454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d41b8454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fffb72783_7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fffb72783_7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e9942da4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9942da4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kaggle.com/shirantha/bank-marketing-data-a-decision-tree-approac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ick-up-sportz-89c6e.firebaseap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#5 Presentation</a:t>
            </a:r>
            <a:endParaRPr/>
          </a:p>
        </p:txBody>
      </p:sp>
      <p:sp>
        <p:nvSpPr>
          <p:cNvPr id="135" name="Google Shape;135;p13"/>
          <p:cNvSpPr txBox="1"/>
          <p:nvPr>
            <p:ph idx="1" type="subTitle"/>
          </p:nvPr>
        </p:nvSpPr>
        <p:spPr>
          <a:xfrm>
            <a:off x="616625" y="3924925"/>
            <a:ext cx="79380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Jamil Khan, Chaz Del Prato, Benjamin Seo, Christine Duong, Brandon Le, John Him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in Data Sample</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many features are there in a data sample?</a:t>
            </a:r>
            <a:endParaRPr/>
          </a:p>
          <a:p>
            <a:pPr indent="-298450" lvl="1" marL="914400" rtl="0" algn="l">
              <a:spcBef>
                <a:spcPts val="0"/>
              </a:spcBef>
              <a:spcAft>
                <a:spcPts val="0"/>
              </a:spcAft>
              <a:buClr>
                <a:srgbClr val="FFFFFF"/>
              </a:buClr>
              <a:buSzPts val="1100"/>
              <a:buChar char="○"/>
            </a:pPr>
            <a:r>
              <a:rPr lang="en">
                <a:solidFill>
                  <a:srgbClr val="FFFFFF"/>
                </a:solidFill>
                <a:latin typeface="Arial"/>
                <a:ea typeface="Arial"/>
                <a:cs typeface="Arial"/>
                <a:sym typeface="Arial"/>
              </a:rPr>
              <a:t>Type_Sport, Gender, Skill_Level, Last_Month_games, Last_3m_avg_games, Players_Rating</a:t>
            </a:r>
            <a:endParaRPr>
              <a:solidFill>
                <a:srgbClr val="FFFFFF"/>
              </a:solidFill>
            </a:endParaRPr>
          </a:p>
          <a:p>
            <a:pPr indent="-311150" lvl="0" marL="457200" rtl="0" algn="l">
              <a:spcBef>
                <a:spcPts val="0"/>
              </a:spcBef>
              <a:spcAft>
                <a:spcPts val="0"/>
              </a:spcAft>
              <a:buSzPts val="1300"/>
              <a:buChar char="●"/>
            </a:pPr>
            <a:r>
              <a:rPr lang="en"/>
              <a:t>What is the source of the training data?</a:t>
            </a:r>
            <a:endParaRPr/>
          </a:p>
          <a:p>
            <a:pPr indent="-298450" lvl="1" marL="914400" rtl="0" algn="l">
              <a:spcBef>
                <a:spcPts val="0"/>
              </a:spcBef>
              <a:spcAft>
                <a:spcPts val="0"/>
              </a:spcAft>
              <a:buSzPts val="1100"/>
              <a:buChar char="○"/>
            </a:pPr>
            <a:r>
              <a:rPr lang="en"/>
              <a:t>A website called Kaggle:</a:t>
            </a:r>
            <a:endParaRPr/>
          </a:p>
          <a:p>
            <a:pPr indent="-298450" lvl="2" marL="1371600" rtl="0" algn="l">
              <a:spcBef>
                <a:spcPts val="0"/>
              </a:spcBef>
              <a:spcAft>
                <a:spcPts val="0"/>
              </a:spcAft>
              <a:buSzPts val="1100"/>
              <a:buChar char="■"/>
            </a:pPr>
            <a:r>
              <a:rPr lang="en" u="sng">
                <a:solidFill>
                  <a:srgbClr val="1155CC"/>
                </a:solidFill>
                <a:latin typeface="Arial"/>
                <a:ea typeface="Arial"/>
                <a:cs typeface="Arial"/>
                <a:sym typeface="Arial"/>
                <a:hlinkClick r:id="rId3"/>
              </a:rPr>
              <a:t>https://www.kaggle.com/shirantha/bank-marketing-data-a-decision-tree-approach</a:t>
            </a:r>
            <a:endParaRPr/>
          </a:p>
          <a:p>
            <a:pPr indent="-298450" lvl="1" marL="914400" rtl="0" algn="l">
              <a:spcBef>
                <a:spcPts val="0"/>
              </a:spcBef>
              <a:spcAft>
                <a:spcPts val="0"/>
              </a:spcAft>
              <a:buSzPts val="1100"/>
              <a:buChar char="○"/>
            </a:pPr>
            <a:r>
              <a:rPr lang="en"/>
              <a:t>Thinking about what features correlate to what we want to recommend.</a:t>
            </a:r>
            <a:endParaRPr/>
          </a:p>
          <a:p>
            <a:pPr indent="-311150" lvl="0" marL="457200" rtl="0" algn="l">
              <a:spcBef>
                <a:spcPts val="0"/>
              </a:spcBef>
              <a:spcAft>
                <a:spcPts val="0"/>
              </a:spcAft>
              <a:buSzPts val="1300"/>
              <a:buChar char="●"/>
            </a:pPr>
            <a:r>
              <a:rPr lang="en"/>
              <a:t>Did the team plot the data correlation between features and the label? What business relationship between features and labels that you can tell?</a:t>
            </a:r>
            <a:endParaRPr/>
          </a:p>
          <a:p>
            <a:pPr indent="-298450" lvl="1" marL="914400" rtl="0" algn="l">
              <a:spcBef>
                <a:spcPts val="0"/>
              </a:spcBef>
              <a:spcAft>
                <a:spcPts val="0"/>
              </a:spcAft>
              <a:buSzPts val="1100"/>
              <a:buChar char="○"/>
            </a:pPr>
            <a:r>
              <a:rPr lang="en"/>
              <a:t>Since we do not have our datasets yet, we cannot plot them. However the correlations between the features and the label are similar enough that we are able to use them.</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Deployment</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How do we plan to deploy the machine learning model?</a:t>
            </a:r>
            <a:endParaRPr/>
          </a:p>
          <a:p>
            <a:pPr indent="-298450" lvl="1" marL="914400" rtl="0" algn="l">
              <a:spcBef>
                <a:spcPts val="0"/>
              </a:spcBef>
              <a:spcAft>
                <a:spcPts val="0"/>
              </a:spcAft>
              <a:buSzPts val="1100"/>
              <a:buChar char="○"/>
            </a:pPr>
            <a:r>
              <a:rPr lang="en"/>
              <a:t>At the moment, we are planning on deploying our model as a Web API.</a:t>
            </a:r>
            <a:endParaRPr/>
          </a:p>
          <a:p>
            <a:pPr indent="-311150" lvl="0" marL="457200" rtl="0" algn="l">
              <a:spcBef>
                <a:spcPts val="0"/>
              </a:spcBef>
              <a:spcAft>
                <a:spcPts val="0"/>
              </a:spcAft>
              <a:buSzPts val="1300"/>
              <a:buChar char="●"/>
            </a:pPr>
            <a:r>
              <a:rPr lang="en"/>
              <a:t>Alternative deployment architectures?</a:t>
            </a:r>
            <a:endParaRPr/>
          </a:p>
          <a:p>
            <a:pPr indent="-298450" lvl="1" marL="914400" rtl="0" algn="l">
              <a:spcBef>
                <a:spcPts val="0"/>
              </a:spcBef>
              <a:spcAft>
                <a:spcPts val="0"/>
              </a:spcAft>
              <a:buSzPts val="1100"/>
              <a:buChar char="○"/>
            </a:pPr>
            <a:r>
              <a:rPr lang="en"/>
              <a:t>REST API = Web API</a:t>
            </a:r>
            <a:endParaRPr/>
          </a:p>
        </p:txBody>
      </p:sp>
      <p:pic>
        <p:nvPicPr>
          <p:cNvPr id="196" name="Google Shape;196;p23"/>
          <p:cNvPicPr preferRelativeResize="0"/>
          <p:nvPr/>
        </p:nvPicPr>
        <p:blipFill>
          <a:blip r:embed="rId3">
            <a:alphaModFix/>
          </a:blip>
          <a:stretch>
            <a:fillRect/>
          </a:stretch>
        </p:blipFill>
        <p:spPr>
          <a:xfrm>
            <a:off x="4173750" y="2407050"/>
            <a:ext cx="3565324" cy="147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202" name="Google Shape;202;p24"/>
          <p:cNvPicPr preferRelativeResize="0"/>
          <p:nvPr/>
        </p:nvPicPr>
        <p:blipFill>
          <a:blip r:embed="rId3">
            <a:alphaModFix/>
          </a:blip>
          <a:stretch>
            <a:fillRect/>
          </a:stretch>
        </p:blipFill>
        <p:spPr>
          <a:xfrm>
            <a:off x="2326128" y="1259325"/>
            <a:ext cx="4491749" cy="347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Burndown Curve</a:t>
            </a:r>
            <a:endParaRPr/>
          </a:p>
        </p:txBody>
      </p:sp>
      <p:pic>
        <p:nvPicPr>
          <p:cNvPr id="208" name="Google Shape;208;p25" title="Chart"/>
          <p:cNvPicPr preferRelativeResize="0"/>
          <p:nvPr/>
        </p:nvPicPr>
        <p:blipFill>
          <a:blip r:embed="rId3">
            <a:alphaModFix/>
          </a:blip>
          <a:stretch>
            <a:fillRect/>
          </a:stretch>
        </p:blipFill>
        <p:spPr>
          <a:xfrm>
            <a:off x="1716863" y="1307850"/>
            <a:ext cx="5710269"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Planning Matrix</a:t>
            </a:r>
            <a:endParaRPr/>
          </a:p>
        </p:txBody>
      </p:sp>
      <p:pic>
        <p:nvPicPr>
          <p:cNvPr id="214" name="Google Shape;214;p26"/>
          <p:cNvPicPr preferRelativeResize="0"/>
          <p:nvPr/>
        </p:nvPicPr>
        <p:blipFill>
          <a:blip r:embed="rId3">
            <a:alphaModFix/>
          </a:blip>
          <a:stretch>
            <a:fillRect/>
          </a:stretch>
        </p:blipFill>
        <p:spPr>
          <a:xfrm>
            <a:off x="152400" y="1460250"/>
            <a:ext cx="8839199" cy="17083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 (Start)</a:t>
            </a:r>
            <a:endParaRPr/>
          </a:p>
        </p:txBody>
      </p:sp>
      <p:pic>
        <p:nvPicPr>
          <p:cNvPr id="220" name="Google Shape;220;p27"/>
          <p:cNvPicPr preferRelativeResize="0"/>
          <p:nvPr/>
        </p:nvPicPr>
        <p:blipFill>
          <a:blip r:embed="rId3">
            <a:alphaModFix/>
          </a:blip>
          <a:stretch>
            <a:fillRect/>
          </a:stretch>
        </p:blipFill>
        <p:spPr>
          <a:xfrm>
            <a:off x="860800" y="1307850"/>
            <a:ext cx="7422399"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Board (End)</a:t>
            </a:r>
            <a:endParaRPr/>
          </a:p>
        </p:txBody>
      </p:sp>
      <p:pic>
        <p:nvPicPr>
          <p:cNvPr id="226" name="Google Shape;226;p28"/>
          <p:cNvPicPr preferRelativeResize="0"/>
          <p:nvPr/>
        </p:nvPicPr>
        <p:blipFill>
          <a:blip r:embed="rId3">
            <a:alphaModFix/>
          </a:blip>
          <a:stretch>
            <a:fillRect/>
          </a:stretch>
        </p:blipFill>
        <p:spPr>
          <a:xfrm>
            <a:off x="1182063" y="1307850"/>
            <a:ext cx="6779877"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Features</a:t>
            </a:r>
            <a:endParaRPr/>
          </a:p>
        </p:txBody>
      </p:sp>
      <p:sp>
        <p:nvSpPr>
          <p:cNvPr id="232" name="Google Shape;232;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How many total user features?</a:t>
            </a:r>
            <a:endParaRPr sz="1400"/>
          </a:p>
          <a:p>
            <a:pPr indent="-317500" lvl="1" marL="914400" rtl="0" algn="l">
              <a:spcBef>
                <a:spcPts val="0"/>
              </a:spcBef>
              <a:spcAft>
                <a:spcPts val="0"/>
              </a:spcAft>
              <a:buSzPts val="1400"/>
              <a:buChar char="○"/>
            </a:pPr>
            <a:r>
              <a:rPr lang="en" sz="1400"/>
              <a:t>Create account and log in/out</a:t>
            </a:r>
            <a:endParaRPr sz="1400"/>
          </a:p>
          <a:p>
            <a:pPr indent="-317500" lvl="1" marL="914400" rtl="0" algn="l">
              <a:spcBef>
                <a:spcPts val="0"/>
              </a:spcBef>
              <a:spcAft>
                <a:spcPts val="0"/>
              </a:spcAft>
              <a:buSzPts val="1400"/>
              <a:buChar char="○"/>
            </a:pPr>
            <a:r>
              <a:rPr lang="en" sz="1400"/>
              <a:t>Create an event</a:t>
            </a:r>
            <a:endParaRPr sz="1400"/>
          </a:p>
          <a:p>
            <a:pPr indent="-317500" lvl="1" marL="914400" rtl="0" algn="l">
              <a:spcBef>
                <a:spcPts val="0"/>
              </a:spcBef>
              <a:spcAft>
                <a:spcPts val="0"/>
              </a:spcAft>
              <a:buSzPts val="1400"/>
              <a:buChar char="○"/>
            </a:pPr>
            <a:r>
              <a:rPr lang="en" sz="1400"/>
              <a:t>Create Profile</a:t>
            </a:r>
            <a:endParaRPr sz="1400"/>
          </a:p>
          <a:p>
            <a:pPr indent="-317500" lvl="0" marL="457200" rtl="0" algn="l">
              <a:spcBef>
                <a:spcPts val="0"/>
              </a:spcBef>
              <a:spcAft>
                <a:spcPts val="0"/>
              </a:spcAft>
              <a:buSzPts val="1400"/>
              <a:buChar char="●"/>
            </a:pPr>
            <a:r>
              <a:rPr lang="en" sz="1400"/>
              <a:t>Other features in progress</a:t>
            </a:r>
            <a:endParaRPr sz="1400"/>
          </a:p>
          <a:p>
            <a:pPr indent="-317500" lvl="1" marL="914400" rtl="0" algn="l">
              <a:spcBef>
                <a:spcPts val="0"/>
              </a:spcBef>
              <a:spcAft>
                <a:spcPts val="0"/>
              </a:spcAft>
              <a:buSzPts val="1400"/>
              <a:buChar char="○"/>
            </a:pPr>
            <a:r>
              <a:rPr lang="en" sz="1400"/>
              <a:t>User rating system</a:t>
            </a:r>
            <a:endParaRPr sz="1400"/>
          </a:p>
          <a:p>
            <a:pPr indent="-317500" lvl="1" marL="914400" rtl="0" algn="l">
              <a:spcBef>
                <a:spcPts val="0"/>
              </a:spcBef>
              <a:spcAft>
                <a:spcPts val="0"/>
              </a:spcAft>
              <a:buSzPts val="1400"/>
              <a:buChar char="○"/>
            </a:pPr>
            <a:r>
              <a:rPr lang="en" sz="1400"/>
              <a:t>Edit Profile Page UI</a:t>
            </a:r>
            <a:endParaRPr sz="1400"/>
          </a:p>
          <a:p>
            <a:pPr indent="-317500" lvl="1" marL="914400" rtl="0" algn="l">
              <a:spcBef>
                <a:spcPts val="0"/>
              </a:spcBef>
              <a:spcAft>
                <a:spcPts val="0"/>
              </a:spcAft>
              <a:buSzPts val="1400"/>
              <a:buChar char="○"/>
            </a:pPr>
            <a:r>
              <a:rPr lang="en" sz="1400"/>
              <a:t>Ability to join an event</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38" name="Google Shape;238;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goal was to:</a:t>
            </a:r>
            <a:endParaRPr sz="1400"/>
          </a:p>
          <a:p>
            <a:pPr indent="-317500" lvl="0" marL="457200" rtl="0" algn="l">
              <a:spcBef>
                <a:spcPts val="1600"/>
              </a:spcBef>
              <a:spcAft>
                <a:spcPts val="0"/>
              </a:spcAft>
              <a:buSzPts val="1400"/>
              <a:buChar char="●"/>
            </a:pPr>
            <a:r>
              <a:rPr lang="en" sz="1400"/>
              <a:t>Create UI for Rating System to Rate Other Players</a:t>
            </a:r>
            <a:endParaRPr sz="1400"/>
          </a:p>
          <a:p>
            <a:pPr indent="-317500" lvl="0" marL="457200" rtl="0" algn="l">
              <a:spcBef>
                <a:spcPts val="0"/>
              </a:spcBef>
              <a:spcAft>
                <a:spcPts val="0"/>
              </a:spcAft>
              <a:buSzPts val="1400"/>
              <a:buChar char="●"/>
            </a:pPr>
            <a:r>
              <a:rPr lang="en" sz="1400"/>
              <a:t>Connect Rating System to Database</a:t>
            </a:r>
            <a:endParaRPr sz="1400"/>
          </a:p>
          <a:p>
            <a:pPr indent="-317500" lvl="0" marL="457200" rtl="0" algn="l">
              <a:spcBef>
                <a:spcPts val="0"/>
              </a:spcBef>
              <a:spcAft>
                <a:spcPts val="0"/>
              </a:spcAft>
              <a:buSzPts val="1400"/>
              <a:buChar char="●"/>
            </a:pPr>
            <a:r>
              <a:rPr lang="en" sz="1400"/>
              <a:t>Test Rating System</a:t>
            </a:r>
            <a:endParaRPr sz="1400"/>
          </a:p>
          <a:p>
            <a:pPr indent="-317500" lvl="0" marL="457200" rtl="0" algn="l">
              <a:spcBef>
                <a:spcPts val="0"/>
              </a:spcBef>
              <a:spcAft>
                <a:spcPts val="0"/>
              </a:spcAft>
              <a:buSzPts val="1400"/>
              <a:buChar char="●"/>
            </a:pPr>
            <a:r>
              <a:rPr lang="en" sz="1400"/>
              <a:t>UI for Player Profile (Interests, Location, etc.)</a:t>
            </a:r>
            <a:endParaRPr sz="1400"/>
          </a:p>
          <a:p>
            <a:pPr indent="-317500" lvl="0" marL="457200" rtl="0" algn="l">
              <a:spcBef>
                <a:spcPts val="0"/>
              </a:spcBef>
              <a:spcAft>
                <a:spcPts val="0"/>
              </a:spcAft>
              <a:buSzPts val="1400"/>
              <a:buChar char="●"/>
            </a:pPr>
            <a:r>
              <a:rPr lang="en" sz="1400"/>
              <a:t>Database Profile Editing</a:t>
            </a:r>
            <a:endParaRPr sz="1400"/>
          </a:p>
          <a:p>
            <a:pPr indent="-317500" lvl="0" marL="457200" rtl="0" algn="l">
              <a:spcBef>
                <a:spcPts val="0"/>
              </a:spcBef>
              <a:spcAft>
                <a:spcPts val="0"/>
              </a:spcAft>
              <a:buSzPts val="1400"/>
              <a:buChar char="●"/>
            </a:pPr>
            <a:r>
              <a:rPr lang="en" sz="1400"/>
              <a:t>Test Profile Editing</a:t>
            </a:r>
            <a:endParaRPr sz="1400"/>
          </a:p>
          <a:p>
            <a:pPr indent="-317500" lvl="0" marL="457200" rtl="0" algn="l">
              <a:spcBef>
                <a:spcPts val="0"/>
              </a:spcBef>
              <a:spcAft>
                <a:spcPts val="0"/>
              </a:spcAft>
              <a:buSzPts val="1400"/>
              <a:buChar char="●"/>
            </a:pPr>
            <a:r>
              <a:rPr lang="en" sz="1400"/>
              <a:t>Database for Creating Events</a:t>
            </a:r>
            <a:endParaRPr sz="1400"/>
          </a:p>
          <a:p>
            <a:pPr indent="-317500" lvl="0" marL="457200" rtl="0" algn="l">
              <a:spcBef>
                <a:spcPts val="0"/>
              </a:spcBef>
              <a:spcAft>
                <a:spcPts val="0"/>
              </a:spcAft>
              <a:buSzPts val="1400"/>
              <a:buChar char="●"/>
            </a:pPr>
            <a:r>
              <a:rPr lang="en" sz="1400"/>
              <a:t>UI for Create an Event	</a:t>
            </a:r>
            <a:endParaRPr sz="1400"/>
          </a:p>
          <a:p>
            <a:pPr indent="-317500" lvl="0" marL="457200" rtl="0" algn="l">
              <a:spcBef>
                <a:spcPts val="0"/>
              </a:spcBef>
              <a:spcAft>
                <a:spcPts val="0"/>
              </a:spcAft>
              <a:buSzPts val="1400"/>
              <a:buChar char="●"/>
            </a:pPr>
            <a:r>
              <a:rPr lang="en" sz="1400"/>
              <a:t>Testing Create Event</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44" name="Google Shape;244;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goal was to:</a:t>
            </a:r>
            <a:endParaRPr sz="1400"/>
          </a:p>
          <a:p>
            <a:pPr indent="-317500" lvl="0" marL="457200" rtl="0" algn="l">
              <a:spcBef>
                <a:spcPts val="1600"/>
              </a:spcBef>
              <a:spcAft>
                <a:spcPts val="0"/>
              </a:spcAft>
              <a:buSzPts val="1400"/>
              <a:buChar char="●"/>
            </a:pPr>
            <a:r>
              <a:rPr lang="en" sz="1400"/>
              <a:t>UI for Join an Event	</a:t>
            </a:r>
            <a:endParaRPr sz="1400"/>
          </a:p>
          <a:p>
            <a:pPr indent="-317500" lvl="0" marL="457200" rtl="0" algn="l">
              <a:spcBef>
                <a:spcPts val="0"/>
              </a:spcBef>
              <a:spcAft>
                <a:spcPts val="0"/>
              </a:spcAft>
              <a:buSzPts val="1400"/>
              <a:buChar char="●"/>
            </a:pPr>
            <a:r>
              <a:rPr lang="en" sz="1400"/>
              <a:t>Database for Joining Events	</a:t>
            </a:r>
            <a:endParaRPr sz="1400"/>
          </a:p>
          <a:p>
            <a:pPr indent="-317500" lvl="0" marL="457200" rtl="0" algn="l">
              <a:spcBef>
                <a:spcPts val="0"/>
              </a:spcBef>
              <a:spcAft>
                <a:spcPts val="0"/>
              </a:spcAft>
              <a:buSzPts val="1400"/>
              <a:buChar char="●"/>
            </a:pPr>
            <a:r>
              <a:rPr lang="en" sz="1400"/>
              <a:t>Testing Join Event	</a:t>
            </a:r>
            <a:endParaRPr sz="1400"/>
          </a:p>
          <a:p>
            <a:pPr indent="-317500" lvl="0" marL="457200" rtl="0" algn="l">
              <a:spcBef>
                <a:spcPts val="0"/>
              </a:spcBef>
              <a:spcAft>
                <a:spcPts val="0"/>
              </a:spcAft>
              <a:buSzPts val="1400"/>
              <a:buChar char="●"/>
            </a:pPr>
            <a:r>
              <a:rPr lang="en" sz="1400"/>
              <a:t>Create/Modify ML Data Set	</a:t>
            </a:r>
            <a:endParaRPr sz="1400"/>
          </a:p>
          <a:p>
            <a:pPr indent="-317500" lvl="0" marL="457200" rtl="0" algn="l">
              <a:spcBef>
                <a:spcPts val="0"/>
              </a:spcBef>
              <a:spcAft>
                <a:spcPts val="0"/>
              </a:spcAft>
              <a:buSzPts val="1400"/>
              <a:buChar char="●"/>
            </a:pPr>
            <a:r>
              <a:rPr lang="en" sz="1400"/>
              <a:t>Create/Modify a Model	</a:t>
            </a:r>
            <a:endParaRPr sz="1400"/>
          </a:p>
          <a:p>
            <a:pPr indent="-317500" lvl="0" marL="457200" rtl="0" algn="l">
              <a:spcBef>
                <a:spcPts val="0"/>
              </a:spcBef>
              <a:spcAft>
                <a:spcPts val="0"/>
              </a:spcAft>
              <a:buSzPts val="1400"/>
              <a:buChar char="●"/>
            </a:pPr>
            <a:r>
              <a:rPr lang="en" sz="1400"/>
              <a:t>Testing Model Using DataSet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Management Plan</a:t>
            </a:r>
            <a:endParaRPr sz="2400"/>
          </a:p>
          <a:p>
            <a:pPr indent="-342900" lvl="1" marL="914400" rtl="0" algn="l">
              <a:spcBef>
                <a:spcPts val="0"/>
              </a:spcBef>
              <a:spcAft>
                <a:spcPts val="0"/>
              </a:spcAft>
              <a:buSzPts val="1800"/>
              <a:buChar char="○"/>
            </a:pPr>
            <a:r>
              <a:rPr lang="en" sz="1800"/>
              <a:t>Gantt Chart</a:t>
            </a:r>
            <a:endParaRPr sz="1800"/>
          </a:p>
          <a:p>
            <a:pPr indent="-342900" lvl="1" marL="914400" rtl="0" algn="l">
              <a:spcBef>
                <a:spcPts val="0"/>
              </a:spcBef>
              <a:spcAft>
                <a:spcPts val="0"/>
              </a:spcAft>
              <a:buSzPts val="1800"/>
              <a:buChar char="○"/>
            </a:pPr>
            <a:r>
              <a:rPr lang="en" sz="1800"/>
              <a:t>Burndown Chart</a:t>
            </a:r>
            <a:endParaRPr sz="1800"/>
          </a:p>
          <a:p>
            <a:pPr indent="-342900" lvl="1" marL="914400" rtl="0" algn="l">
              <a:spcBef>
                <a:spcPts val="0"/>
              </a:spcBef>
              <a:spcAft>
                <a:spcPts val="0"/>
              </a:spcAft>
              <a:buSzPts val="1800"/>
              <a:buChar char="○"/>
            </a:pPr>
            <a:r>
              <a:rPr lang="en" sz="1800"/>
              <a:t>Project Tracking Matrix</a:t>
            </a:r>
            <a:endParaRPr sz="1800"/>
          </a:p>
          <a:p>
            <a:pPr indent="-342900" lvl="1" marL="914400" rtl="0" algn="l">
              <a:spcBef>
                <a:spcPts val="0"/>
              </a:spcBef>
              <a:spcAft>
                <a:spcPts val="0"/>
              </a:spcAft>
              <a:buSzPts val="1800"/>
              <a:buChar char="○"/>
            </a:pPr>
            <a:r>
              <a:rPr lang="en" sz="1800"/>
              <a:t>Team Code Velocity</a:t>
            </a:r>
            <a:endParaRPr sz="1800"/>
          </a:p>
          <a:p>
            <a:pPr indent="-342900" lvl="1" marL="914400" rtl="0" algn="l">
              <a:spcBef>
                <a:spcPts val="0"/>
              </a:spcBef>
              <a:spcAft>
                <a:spcPts val="0"/>
              </a:spcAft>
              <a:buSzPts val="1800"/>
              <a:buChar char="○"/>
            </a:pPr>
            <a:r>
              <a:rPr lang="en" sz="1800"/>
              <a:t>Sprint Retrospective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50" name="Google Shape;250;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Our team’s total velocity is :</a:t>
            </a:r>
            <a:endParaRPr sz="1400"/>
          </a:p>
          <a:p>
            <a:pPr indent="-317500" lvl="0" marL="457200" rtl="0" algn="l">
              <a:spcBef>
                <a:spcPts val="1600"/>
              </a:spcBef>
              <a:spcAft>
                <a:spcPts val="0"/>
              </a:spcAft>
              <a:buSzPts val="1400"/>
              <a:buChar char="●"/>
            </a:pPr>
            <a:r>
              <a:rPr lang="en" sz="1400"/>
              <a:t>5 hours x 3 weeks x 6 members = 90 hours (story points).</a:t>
            </a:r>
            <a:endParaRPr sz="1400"/>
          </a:p>
          <a:p>
            <a:pPr indent="0" lvl="0" marL="0" rtl="0" algn="l">
              <a:spcBef>
                <a:spcPts val="1600"/>
              </a:spcBef>
              <a:spcAft>
                <a:spcPts val="0"/>
              </a:spcAft>
              <a:buNone/>
            </a:pPr>
            <a:r>
              <a:rPr lang="en" sz="1400"/>
              <a:t>We were not able to meet our sprint goal. </a:t>
            </a:r>
            <a:endParaRPr sz="1400"/>
          </a:p>
          <a:p>
            <a:pPr indent="-317500" lvl="0" marL="457200" rtl="0" algn="l">
              <a:spcBef>
                <a:spcPts val="1600"/>
              </a:spcBef>
              <a:spcAft>
                <a:spcPts val="0"/>
              </a:spcAft>
              <a:buSzPts val="1400"/>
              <a:buChar char="●"/>
            </a:pPr>
            <a:r>
              <a:rPr lang="en" sz="1400"/>
              <a:t>Overplanned.</a:t>
            </a:r>
            <a:endParaRPr sz="1400"/>
          </a:p>
          <a:p>
            <a:pPr indent="-317500" lvl="0" marL="457200" rtl="0" algn="l">
              <a:spcBef>
                <a:spcPts val="0"/>
              </a:spcBef>
              <a:spcAft>
                <a:spcPts val="0"/>
              </a:spcAft>
              <a:buSzPts val="1400"/>
              <a:buChar char="●"/>
            </a:pPr>
            <a:r>
              <a:rPr lang="en" sz="1400"/>
              <a:t>Misjudged time availability.</a:t>
            </a:r>
            <a:endParaRPr sz="1400"/>
          </a:p>
          <a:p>
            <a:pPr indent="-317500" lvl="0" marL="457200" rtl="0" algn="l">
              <a:spcBef>
                <a:spcPts val="0"/>
              </a:spcBef>
              <a:spcAft>
                <a:spcPts val="0"/>
              </a:spcAft>
              <a:buSzPts val="1400"/>
              <a:buChar char="●"/>
            </a:pPr>
            <a:r>
              <a:rPr lang="en" sz="1400"/>
              <a:t>Busy with other work.</a:t>
            </a:r>
            <a:endParaRPr sz="1400"/>
          </a:p>
          <a:p>
            <a:pPr indent="-317500" lvl="0" marL="457200" rtl="0" algn="l">
              <a:spcBef>
                <a:spcPts val="0"/>
              </a:spcBef>
              <a:spcAft>
                <a:spcPts val="0"/>
              </a:spcAft>
              <a:buSzPts val="1400"/>
              <a:buChar char="●"/>
            </a:pPr>
            <a:r>
              <a:rPr lang="en" sz="1400"/>
              <a:t>A lot of problems came up when dealing with module compatibility.</a:t>
            </a:r>
            <a:endParaRPr sz="1400"/>
          </a:p>
          <a:p>
            <a:pPr indent="0" lvl="0" marL="0" rtl="0" algn="l">
              <a:spcBef>
                <a:spcPts val="1600"/>
              </a:spcBef>
              <a:spcAft>
                <a:spcPts val="160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56" name="Google Shape;25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we did not finish:</a:t>
            </a:r>
            <a:endParaRPr sz="1400"/>
          </a:p>
          <a:p>
            <a:pPr indent="-317500" lvl="0" marL="457200" rtl="0" algn="l">
              <a:spcBef>
                <a:spcPts val="1600"/>
              </a:spcBef>
              <a:spcAft>
                <a:spcPts val="0"/>
              </a:spcAft>
              <a:buSzPts val="1400"/>
              <a:buChar char="●"/>
            </a:pPr>
            <a:r>
              <a:rPr lang="en" sz="1400"/>
              <a:t>Create UI for Rating System to Rate Other Players	</a:t>
            </a:r>
            <a:endParaRPr sz="1400"/>
          </a:p>
          <a:p>
            <a:pPr indent="-317500" lvl="0" marL="457200" rtl="0" algn="l">
              <a:spcBef>
                <a:spcPts val="0"/>
              </a:spcBef>
              <a:spcAft>
                <a:spcPts val="0"/>
              </a:spcAft>
              <a:buSzPts val="1400"/>
              <a:buChar char="●"/>
            </a:pPr>
            <a:r>
              <a:rPr lang="en" sz="1400"/>
              <a:t>Connect Rating System to Database	</a:t>
            </a:r>
            <a:endParaRPr sz="1400"/>
          </a:p>
          <a:p>
            <a:pPr indent="-317500" lvl="0" marL="457200" rtl="0" algn="l">
              <a:spcBef>
                <a:spcPts val="0"/>
              </a:spcBef>
              <a:spcAft>
                <a:spcPts val="0"/>
              </a:spcAft>
              <a:buSzPts val="1400"/>
              <a:buChar char="●"/>
            </a:pPr>
            <a:r>
              <a:rPr lang="en" sz="1400"/>
              <a:t>Test Rating System	</a:t>
            </a:r>
            <a:endParaRPr sz="1400"/>
          </a:p>
          <a:p>
            <a:pPr indent="-317500" lvl="0" marL="457200" rtl="0" algn="l">
              <a:spcBef>
                <a:spcPts val="0"/>
              </a:spcBef>
              <a:spcAft>
                <a:spcPts val="0"/>
              </a:spcAft>
              <a:buSzPts val="1400"/>
              <a:buChar char="●"/>
            </a:pPr>
            <a:r>
              <a:rPr lang="en" sz="1400"/>
              <a:t>UI for Player Profile (Interests, Location, etc.) - Page Layout		</a:t>
            </a:r>
            <a:endParaRPr sz="1400"/>
          </a:p>
          <a:p>
            <a:pPr indent="0" lvl="0" marL="0" rtl="0" algn="l">
              <a:spcBef>
                <a:spcPts val="1600"/>
              </a:spcBef>
              <a:spcAft>
                <a:spcPts val="16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62" name="Google Shape;262;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we did not finished:</a:t>
            </a:r>
            <a:endParaRPr sz="1400"/>
          </a:p>
          <a:p>
            <a:pPr indent="-317500" lvl="0" marL="457200" rtl="0" algn="l">
              <a:spcBef>
                <a:spcPts val="1600"/>
              </a:spcBef>
              <a:spcAft>
                <a:spcPts val="0"/>
              </a:spcAft>
              <a:buSzPts val="1400"/>
              <a:buChar char="●"/>
            </a:pPr>
            <a:r>
              <a:rPr lang="en" sz="1400"/>
              <a:t>UI for Join an Event	</a:t>
            </a:r>
            <a:endParaRPr sz="1400"/>
          </a:p>
          <a:p>
            <a:pPr indent="-317500" lvl="0" marL="457200" rtl="0" algn="l">
              <a:spcBef>
                <a:spcPts val="0"/>
              </a:spcBef>
              <a:spcAft>
                <a:spcPts val="0"/>
              </a:spcAft>
              <a:buSzPts val="1400"/>
              <a:buChar char="●"/>
            </a:pPr>
            <a:r>
              <a:rPr lang="en" sz="1400"/>
              <a:t>Database for Joining Events	</a:t>
            </a:r>
            <a:endParaRPr sz="1400"/>
          </a:p>
          <a:p>
            <a:pPr indent="-317500" lvl="0" marL="457200" rtl="0" algn="l">
              <a:spcBef>
                <a:spcPts val="0"/>
              </a:spcBef>
              <a:spcAft>
                <a:spcPts val="0"/>
              </a:spcAft>
              <a:buSzPts val="1400"/>
              <a:buChar char="●"/>
            </a:pPr>
            <a:r>
              <a:rPr lang="en" sz="1400"/>
              <a:t>Testing Join Event	</a:t>
            </a:r>
            <a:endParaRPr sz="1400"/>
          </a:p>
          <a:p>
            <a:pPr indent="-317500" lvl="0" marL="457200" rtl="0" algn="l">
              <a:spcBef>
                <a:spcPts val="0"/>
              </a:spcBef>
              <a:spcAft>
                <a:spcPts val="0"/>
              </a:spcAft>
              <a:buSzPts val="1400"/>
              <a:buChar char="●"/>
            </a:pPr>
            <a:r>
              <a:rPr lang="en" sz="1400"/>
              <a:t>Create/Modify ML Data Set	</a:t>
            </a:r>
            <a:endParaRPr sz="1400"/>
          </a:p>
          <a:p>
            <a:pPr indent="-317500" lvl="0" marL="457200" rtl="0" algn="l">
              <a:spcBef>
                <a:spcPts val="0"/>
              </a:spcBef>
              <a:spcAft>
                <a:spcPts val="0"/>
              </a:spcAft>
              <a:buSzPts val="1400"/>
              <a:buChar char="●"/>
            </a:pPr>
            <a:r>
              <a:rPr lang="en" sz="1400"/>
              <a:t>Create/Modify a Model	</a:t>
            </a:r>
            <a:endParaRPr sz="1400"/>
          </a:p>
          <a:p>
            <a:pPr indent="-317500" lvl="0" marL="457200" rtl="0" algn="l">
              <a:spcBef>
                <a:spcPts val="0"/>
              </a:spcBef>
              <a:spcAft>
                <a:spcPts val="0"/>
              </a:spcAft>
              <a:buSzPts val="1400"/>
              <a:buChar char="●"/>
            </a:pPr>
            <a:r>
              <a:rPr lang="en" sz="1400"/>
              <a:t>Testing Model Using DataSet	</a:t>
            </a:r>
            <a:endParaRPr sz="1400"/>
          </a:p>
          <a:p>
            <a:pPr indent="0" lvl="0" marL="0" rtl="0" algn="l">
              <a:spcBef>
                <a:spcPts val="1600"/>
              </a:spcBef>
              <a:spcAft>
                <a:spcPts val="160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68" name="Google Shape;268;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Current hours worked:</a:t>
            </a:r>
            <a:endParaRPr sz="1400"/>
          </a:p>
          <a:p>
            <a:pPr indent="-317500" lvl="0" marL="457200" rtl="0" algn="l">
              <a:spcBef>
                <a:spcPts val="1600"/>
              </a:spcBef>
              <a:spcAft>
                <a:spcPts val="0"/>
              </a:spcAft>
              <a:buSzPts val="1400"/>
              <a:buChar char="●"/>
            </a:pPr>
            <a:r>
              <a:rPr lang="en" sz="1400"/>
              <a:t>24 hours completed on finished tasks.</a:t>
            </a:r>
            <a:endParaRPr sz="1400"/>
          </a:p>
          <a:p>
            <a:pPr indent="-317500" lvl="0" marL="457200" rtl="0" algn="l">
              <a:spcBef>
                <a:spcPts val="0"/>
              </a:spcBef>
              <a:spcAft>
                <a:spcPts val="0"/>
              </a:spcAft>
              <a:buSzPts val="1400"/>
              <a:buChar char="●"/>
            </a:pPr>
            <a:r>
              <a:rPr lang="en" sz="1400"/>
              <a:t>45 + hours currently worked overall for both unfinished and finished tasks.</a:t>
            </a:r>
            <a:endParaRPr sz="1400"/>
          </a:p>
          <a:p>
            <a:pPr indent="0" lvl="0" marL="0" rtl="0" algn="l">
              <a:spcBef>
                <a:spcPts val="1600"/>
              </a:spcBef>
              <a:spcAft>
                <a:spcPts val="0"/>
              </a:spcAft>
              <a:buNone/>
            </a:pPr>
            <a:r>
              <a:rPr lang="en" sz="1400"/>
              <a:t>Burndown Chart Analysis:</a:t>
            </a:r>
            <a:endParaRPr sz="1400"/>
          </a:p>
          <a:p>
            <a:pPr indent="-317500" lvl="0" marL="457200" rtl="0" algn="l">
              <a:spcBef>
                <a:spcPts val="1600"/>
              </a:spcBef>
              <a:spcAft>
                <a:spcPts val="0"/>
              </a:spcAft>
              <a:buSzPts val="1400"/>
              <a:buChar char="●"/>
            </a:pPr>
            <a:r>
              <a:rPr lang="en" sz="1400"/>
              <a:t>We were not able to meet our sprint goals due to availability and overestimating the tasks that we had planned this sprint. We ended up spreading ourselves thin and made all around progress but unable to accomplish many goals we had for the sprint.</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Retrospective</a:t>
            </a:r>
            <a:endParaRPr/>
          </a:p>
        </p:txBody>
      </p:sp>
      <p:sp>
        <p:nvSpPr>
          <p:cNvPr id="274" name="Google Shape;274;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Team velocity for next sprint:</a:t>
            </a:r>
            <a:endParaRPr sz="1400"/>
          </a:p>
          <a:p>
            <a:pPr indent="-317500" lvl="0" marL="457200" rtl="0" algn="l">
              <a:spcBef>
                <a:spcPts val="1600"/>
              </a:spcBef>
              <a:spcAft>
                <a:spcPts val="0"/>
              </a:spcAft>
              <a:buSzPts val="1400"/>
              <a:buChar char="●"/>
            </a:pPr>
            <a:r>
              <a:rPr lang="en" sz="1400"/>
              <a:t>Keep the same team velocity to  90 hours.</a:t>
            </a:r>
            <a:endParaRPr sz="1400"/>
          </a:p>
          <a:p>
            <a:pPr indent="-317500" lvl="0" marL="457200" rtl="0" algn="l">
              <a:spcBef>
                <a:spcPts val="0"/>
              </a:spcBef>
              <a:spcAft>
                <a:spcPts val="0"/>
              </a:spcAft>
              <a:buSzPts val="1400"/>
              <a:buChar char="●"/>
            </a:pPr>
            <a:r>
              <a:rPr lang="en" sz="1400"/>
              <a:t>Complete everything we were working on in sprint #5</a:t>
            </a:r>
            <a:endParaRPr sz="1400"/>
          </a:p>
          <a:p>
            <a:pPr indent="-317500" lvl="0" marL="457200" rtl="0" algn="l">
              <a:spcBef>
                <a:spcPts val="0"/>
              </a:spcBef>
              <a:spcAft>
                <a:spcPts val="0"/>
              </a:spcAft>
              <a:buSzPts val="1400"/>
              <a:buChar char="●"/>
            </a:pPr>
            <a:r>
              <a:rPr lang="en" sz="1400"/>
              <a:t>No new tasks for next sprint.</a:t>
            </a:r>
            <a:endParaRPr sz="1400"/>
          </a:p>
          <a:p>
            <a:pPr indent="0" lvl="0" marL="0" rtl="0" algn="l">
              <a:spcBef>
                <a:spcPts val="1600"/>
              </a:spcBef>
              <a:spcAft>
                <a:spcPts val="160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Evaluation</a:t>
            </a:r>
            <a:endParaRPr/>
          </a:p>
        </p:txBody>
      </p:sp>
      <p:sp>
        <p:nvSpPr>
          <p:cNvPr id="280" name="Google Shape;280;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Implemented</a:t>
            </a:r>
            <a:endParaRPr/>
          </a:p>
          <a:p>
            <a:pPr indent="-311150" lvl="0" marL="457200" rtl="0" algn="l">
              <a:spcBef>
                <a:spcPts val="1600"/>
              </a:spcBef>
              <a:spcAft>
                <a:spcPts val="0"/>
              </a:spcAft>
              <a:buSzPts val="1300"/>
              <a:buChar char="●"/>
            </a:pPr>
            <a:r>
              <a:rPr lang="en"/>
              <a:t>For Sprint #5, we implemented:</a:t>
            </a:r>
            <a:endParaRPr/>
          </a:p>
          <a:p>
            <a:pPr indent="-298450" lvl="1" marL="914400" rtl="0" algn="l">
              <a:spcBef>
                <a:spcPts val="0"/>
              </a:spcBef>
              <a:spcAft>
                <a:spcPts val="0"/>
              </a:spcAft>
              <a:buSzPts val="1100"/>
              <a:buChar char="○"/>
            </a:pPr>
            <a:r>
              <a:rPr lang="en"/>
              <a:t>Users can login with google or their own account.</a:t>
            </a:r>
            <a:endParaRPr/>
          </a:p>
          <a:p>
            <a:pPr indent="-298450" lvl="1" marL="914400" rtl="0" algn="l">
              <a:spcBef>
                <a:spcPts val="0"/>
              </a:spcBef>
              <a:spcAft>
                <a:spcPts val="0"/>
              </a:spcAft>
              <a:buSzPts val="1100"/>
              <a:buChar char="○"/>
            </a:pPr>
            <a:r>
              <a:rPr lang="en"/>
              <a:t>Users can sign up with google or on their own email.</a:t>
            </a:r>
            <a:endParaRPr/>
          </a:p>
          <a:p>
            <a:pPr indent="-298450" lvl="1" marL="914400" rtl="0" algn="l">
              <a:spcBef>
                <a:spcPts val="0"/>
              </a:spcBef>
              <a:spcAft>
                <a:spcPts val="0"/>
              </a:spcAft>
              <a:buSzPts val="1100"/>
              <a:buChar char="○"/>
            </a:pPr>
            <a:r>
              <a:rPr lang="en"/>
              <a:t>User can logout.</a:t>
            </a:r>
            <a:endParaRPr/>
          </a:p>
          <a:p>
            <a:pPr indent="-298450" lvl="1" marL="914400" rtl="0" algn="l">
              <a:spcBef>
                <a:spcPts val="0"/>
              </a:spcBef>
              <a:spcAft>
                <a:spcPts val="0"/>
              </a:spcAft>
              <a:buSzPts val="1100"/>
              <a:buChar char="○"/>
            </a:pPr>
            <a:r>
              <a:rPr lang="en"/>
              <a:t>Users can create an event for a pick-up game</a:t>
            </a:r>
            <a:endParaRPr/>
          </a:p>
          <a:p>
            <a:pPr indent="-298450" lvl="1" marL="914400" rtl="0" algn="l">
              <a:spcBef>
                <a:spcPts val="0"/>
              </a:spcBef>
              <a:spcAft>
                <a:spcPts val="0"/>
              </a:spcAft>
              <a:buSzPts val="1100"/>
              <a:buChar char="○"/>
            </a:pPr>
            <a:r>
              <a:rPr lang="en"/>
              <a:t>User can Create and Edit Profile (no UI for Profile Page; Backend)</a:t>
            </a:r>
            <a:endParaRPr/>
          </a:p>
          <a:p>
            <a:pPr indent="0" lvl="0" marL="0" rtl="0" algn="l">
              <a:spcBef>
                <a:spcPts val="1600"/>
              </a:spcBef>
              <a:spcAft>
                <a:spcPts val="0"/>
              </a:spcAft>
              <a:buNone/>
            </a:pPr>
            <a:r>
              <a:rPr lang="en"/>
              <a:t>Code Function</a:t>
            </a:r>
            <a:endParaRPr/>
          </a:p>
          <a:p>
            <a:pPr indent="-311150" lvl="0" marL="457200" rtl="0" algn="l">
              <a:spcBef>
                <a:spcPts val="1600"/>
              </a:spcBef>
              <a:spcAft>
                <a:spcPts val="0"/>
              </a:spcAft>
              <a:buSzPts val="1300"/>
              <a:buChar char="●"/>
            </a:pPr>
            <a:r>
              <a:rPr lang="en"/>
              <a:t>Create account with google or their own email.</a:t>
            </a:r>
            <a:endParaRPr/>
          </a:p>
          <a:p>
            <a:pPr indent="-311150" lvl="0" marL="457200" rtl="0" algn="l">
              <a:spcBef>
                <a:spcPts val="0"/>
              </a:spcBef>
              <a:spcAft>
                <a:spcPts val="0"/>
              </a:spcAft>
              <a:buSzPts val="1300"/>
              <a:buChar char="●"/>
            </a:pPr>
            <a:r>
              <a:rPr lang="en"/>
              <a:t>Sign in with google or their own account.</a:t>
            </a:r>
            <a:endParaRPr/>
          </a:p>
          <a:p>
            <a:pPr indent="-311150" lvl="0" marL="457200" rtl="0" algn="l">
              <a:spcBef>
                <a:spcPts val="0"/>
              </a:spcBef>
              <a:spcAft>
                <a:spcPts val="0"/>
              </a:spcAft>
              <a:buSzPts val="1300"/>
              <a:buChar char="●"/>
            </a:pPr>
            <a:r>
              <a:rPr lang="en"/>
              <a:t>Logout.</a:t>
            </a:r>
            <a:endParaRPr/>
          </a:p>
          <a:p>
            <a:pPr indent="-311150" lvl="0" marL="457200" rtl="0" algn="l">
              <a:spcBef>
                <a:spcPts val="0"/>
              </a:spcBef>
              <a:spcAft>
                <a:spcPts val="0"/>
              </a:spcAft>
              <a:buSzPts val="1300"/>
              <a:buChar char="●"/>
            </a:pPr>
            <a:r>
              <a:rPr lang="en"/>
              <a:t>Create event.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Evaluation</a:t>
            </a:r>
            <a:endParaRPr/>
          </a:p>
        </p:txBody>
      </p:sp>
      <p:sp>
        <p:nvSpPr>
          <p:cNvPr id="286" name="Google Shape;286;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Function</a:t>
            </a:r>
            <a:endParaRPr/>
          </a:p>
          <a:p>
            <a:pPr indent="-311150" lvl="0" marL="457200" rtl="0" algn="l">
              <a:spcBef>
                <a:spcPts val="1600"/>
              </a:spcBef>
              <a:spcAft>
                <a:spcPts val="0"/>
              </a:spcAft>
              <a:buSzPts val="1300"/>
              <a:buChar char="●"/>
            </a:pPr>
            <a:r>
              <a:rPr lang="en"/>
              <a:t>Create account with google or their own email.</a:t>
            </a:r>
            <a:endParaRPr/>
          </a:p>
          <a:p>
            <a:pPr indent="-311150" lvl="0" marL="457200" rtl="0" algn="l">
              <a:spcBef>
                <a:spcPts val="0"/>
              </a:spcBef>
              <a:spcAft>
                <a:spcPts val="0"/>
              </a:spcAft>
              <a:buSzPts val="1300"/>
              <a:buChar char="●"/>
            </a:pPr>
            <a:r>
              <a:rPr lang="en"/>
              <a:t>Sign in with google or their own account.</a:t>
            </a:r>
            <a:endParaRPr/>
          </a:p>
          <a:p>
            <a:pPr indent="-311150" lvl="0" marL="457200" rtl="0" algn="l">
              <a:spcBef>
                <a:spcPts val="0"/>
              </a:spcBef>
              <a:spcAft>
                <a:spcPts val="0"/>
              </a:spcAft>
              <a:buSzPts val="1300"/>
              <a:buChar char="●"/>
            </a:pPr>
            <a:r>
              <a:rPr lang="en"/>
              <a:t>Logout.</a:t>
            </a:r>
            <a:endParaRPr/>
          </a:p>
          <a:p>
            <a:pPr indent="-311150" lvl="0" marL="457200" rtl="0" algn="l">
              <a:spcBef>
                <a:spcPts val="0"/>
              </a:spcBef>
              <a:spcAft>
                <a:spcPts val="0"/>
              </a:spcAft>
              <a:buSzPts val="1300"/>
              <a:buChar char="●"/>
            </a:pPr>
            <a:r>
              <a:rPr lang="en"/>
              <a:t>Create event.</a:t>
            </a:r>
            <a:endParaRPr/>
          </a:p>
          <a:p>
            <a:pPr indent="-311150" lvl="0" marL="457200" rtl="0" algn="l">
              <a:spcBef>
                <a:spcPts val="0"/>
              </a:spcBef>
              <a:spcAft>
                <a:spcPts val="0"/>
              </a:spcAft>
              <a:buSzPts val="1300"/>
              <a:buChar char="●"/>
            </a:pPr>
            <a:r>
              <a:rPr lang="en"/>
              <a:t>Create/Edit Profile (no Profile Page; Backend)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Evaluation</a:t>
            </a:r>
            <a:endParaRPr/>
          </a:p>
        </p:txBody>
      </p:sp>
      <p:sp>
        <p:nvSpPr>
          <p:cNvPr id="292" name="Google Shape;292;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Platform</a:t>
            </a:r>
            <a:endParaRPr/>
          </a:p>
          <a:p>
            <a:pPr indent="-311150" lvl="0" marL="457200" rtl="0" algn="l">
              <a:spcBef>
                <a:spcPts val="1600"/>
              </a:spcBef>
              <a:spcAft>
                <a:spcPts val="0"/>
              </a:spcAft>
              <a:buSzPts val="1300"/>
              <a:buChar char="●"/>
            </a:pPr>
            <a:r>
              <a:rPr lang="en"/>
              <a:t>Web Application for all devices that is connected to the Internet</a:t>
            </a:r>
            <a:endParaRPr/>
          </a:p>
          <a:p>
            <a:pPr indent="0" lvl="0" marL="0" rtl="0" algn="l">
              <a:spcBef>
                <a:spcPts val="1600"/>
              </a:spcBef>
              <a:spcAft>
                <a:spcPts val="0"/>
              </a:spcAft>
              <a:buNone/>
            </a:pPr>
            <a:r>
              <a:rPr lang="en"/>
              <a:t>User Manual</a:t>
            </a:r>
            <a:endParaRPr/>
          </a:p>
          <a:p>
            <a:pPr indent="-311150" lvl="0" marL="457200" rtl="0" algn="l">
              <a:spcBef>
                <a:spcPts val="1600"/>
              </a:spcBef>
              <a:spcAft>
                <a:spcPts val="0"/>
              </a:spcAft>
              <a:buSzPts val="1300"/>
              <a:buChar char="●"/>
            </a:pPr>
            <a:r>
              <a:rPr lang="en"/>
              <a:t>Not implemented in the current build.</a:t>
            </a:r>
            <a:endParaRPr/>
          </a:p>
          <a:p>
            <a:pPr indent="0" lvl="0" marL="0" rtl="0" algn="l">
              <a:spcBef>
                <a:spcPts val="1600"/>
              </a:spcBef>
              <a:spcAft>
                <a:spcPts val="0"/>
              </a:spcAft>
              <a:buNone/>
            </a:pPr>
            <a:r>
              <a:rPr lang="en"/>
              <a:t>Number of Clicks/Entries per User Benefits</a:t>
            </a:r>
            <a:endParaRPr/>
          </a:p>
          <a:p>
            <a:pPr indent="-311150" lvl="0" marL="457200" rtl="0" algn="l">
              <a:spcBef>
                <a:spcPts val="1600"/>
              </a:spcBef>
              <a:spcAft>
                <a:spcPts val="0"/>
              </a:spcAft>
              <a:buSzPts val="1300"/>
              <a:buChar char="●"/>
            </a:pPr>
            <a:r>
              <a:rPr lang="en"/>
              <a:t>1-5 Clicks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Evaluation</a:t>
            </a:r>
            <a:endParaRPr/>
          </a:p>
        </p:txBody>
      </p:sp>
      <p:sp>
        <p:nvSpPr>
          <p:cNvPr id="298" name="Google Shape;298;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-Ities Requirement</a:t>
            </a:r>
            <a:endParaRPr/>
          </a:p>
          <a:p>
            <a:pPr indent="-311150" lvl="0" marL="457200" rtl="0" algn="l">
              <a:spcBef>
                <a:spcPts val="1600"/>
              </a:spcBef>
              <a:spcAft>
                <a:spcPts val="0"/>
              </a:spcAft>
              <a:buSzPts val="1300"/>
              <a:buChar char="●"/>
            </a:pPr>
            <a:r>
              <a:rPr lang="en"/>
              <a:t>Trying to implement:</a:t>
            </a:r>
            <a:endParaRPr/>
          </a:p>
          <a:p>
            <a:pPr indent="-298450" lvl="1" marL="914400" rtl="0" algn="l">
              <a:spcBef>
                <a:spcPts val="0"/>
              </a:spcBef>
              <a:spcAft>
                <a:spcPts val="0"/>
              </a:spcAft>
              <a:buSzPts val="1100"/>
              <a:buChar char="○"/>
            </a:pPr>
            <a:r>
              <a:rPr lang="en"/>
              <a:t>Scalability.</a:t>
            </a:r>
            <a:endParaRPr/>
          </a:p>
          <a:p>
            <a:pPr indent="-298450" lvl="1" marL="914400" rtl="0" algn="l">
              <a:spcBef>
                <a:spcPts val="0"/>
              </a:spcBef>
              <a:spcAft>
                <a:spcPts val="0"/>
              </a:spcAft>
              <a:buSzPts val="1100"/>
              <a:buChar char="○"/>
            </a:pPr>
            <a:r>
              <a:rPr lang="en"/>
              <a:t>Accessibility.</a:t>
            </a:r>
            <a:endParaRPr/>
          </a:p>
          <a:p>
            <a:pPr indent="-298450" lvl="1" marL="914400" rtl="0" algn="l">
              <a:spcBef>
                <a:spcPts val="0"/>
              </a:spcBef>
              <a:spcAft>
                <a:spcPts val="0"/>
              </a:spcAft>
              <a:buSzPts val="1100"/>
              <a:buChar char="○"/>
            </a:pPr>
            <a:r>
              <a:rPr lang="en"/>
              <a:t>Maintainability.</a:t>
            </a:r>
            <a:endParaRPr/>
          </a:p>
          <a:p>
            <a:pPr indent="-298450" lvl="1" marL="914400" rtl="0" algn="l">
              <a:spcBef>
                <a:spcPts val="0"/>
              </a:spcBef>
              <a:spcAft>
                <a:spcPts val="0"/>
              </a:spcAft>
              <a:buSzPts val="1100"/>
              <a:buChar char="○"/>
            </a:pPr>
            <a:r>
              <a:rPr lang="en"/>
              <a:t>Amiability.</a:t>
            </a:r>
            <a:endParaRPr/>
          </a:p>
          <a:p>
            <a:pPr indent="-298450" lvl="1" marL="914400" rtl="0" algn="l">
              <a:spcBef>
                <a:spcPts val="0"/>
              </a:spcBef>
              <a:spcAft>
                <a:spcPts val="0"/>
              </a:spcAft>
              <a:buSzPts val="1100"/>
              <a:buChar char="○"/>
            </a:pPr>
            <a:r>
              <a:rPr lang="en"/>
              <a:t>etc.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Review</a:t>
            </a:r>
            <a:endParaRPr/>
          </a:p>
        </p:txBody>
      </p:sp>
      <p:sp>
        <p:nvSpPr>
          <p:cNvPr id="304" name="Google Shape;304;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account creation to actually save to the database.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3"/>
              </a:rPr>
              <a:t>https://pick-up-sportz-89c6e.firebaseapp.com/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Goals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Create UI for Rating System to Rate Other Players</a:t>
            </a:r>
            <a:endParaRPr sz="1400"/>
          </a:p>
          <a:p>
            <a:pPr indent="-317500" lvl="0" marL="457200" rtl="0" algn="l">
              <a:spcBef>
                <a:spcPts val="0"/>
              </a:spcBef>
              <a:spcAft>
                <a:spcPts val="0"/>
              </a:spcAft>
              <a:buSzPts val="1400"/>
              <a:buChar char="●"/>
            </a:pPr>
            <a:r>
              <a:rPr lang="en" sz="1400"/>
              <a:t>Connect Rating System to Database</a:t>
            </a:r>
            <a:endParaRPr sz="1400"/>
          </a:p>
          <a:p>
            <a:pPr indent="-317500" lvl="0" marL="457200" rtl="0" algn="l">
              <a:spcBef>
                <a:spcPts val="0"/>
              </a:spcBef>
              <a:spcAft>
                <a:spcPts val="0"/>
              </a:spcAft>
              <a:buSzPts val="1400"/>
              <a:buChar char="●"/>
            </a:pPr>
            <a:r>
              <a:rPr lang="en" sz="1400"/>
              <a:t>Test Rating System</a:t>
            </a:r>
            <a:endParaRPr sz="1400"/>
          </a:p>
          <a:p>
            <a:pPr indent="-317500" lvl="0" marL="457200" rtl="0" algn="l">
              <a:spcBef>
                <a:spcPts val="0"/>
              </a:spcBef>
              <a:spcAft>
                <a:spcPts val="0"/>
              </a:spcAft>
              <a:buSzPts val="1400"/>
              <a:buChar char="●"/>
            </a:pPr>
            <a:r>
              <a:rPr lang="en" sz="1400"/>
              <a:t>UI for Player Profile (Interests, Location, etc.)</a:t>
            </a:r>
            <a:endParaRPr sz="1400"/>
          </a:p>
          <a:p>
            <a:pPr indent="-317500" lvl="0" marL="457200" rtl="0" algn="l">
              <a:spcBef>
                <a:spcPts val="0"/>
              </a:spcBef>
              <a:spcAft>
                <a:spcPts val="0"/>
              </a:spcAft>
              <a:buSzPts val="1400"/>
              <a:buChar char="●"/>
            </a:pPr>
            <a:r>
              <a:rPr lang="en" sz="1400"/>
              <a:t>Database Profile Editing</a:t>
            </a:r>
            <a:endParaRPr sz="1400"/>
          </a:p>
          <a:p>
            <a:pPr indent="-317500" lvl="0" marL="457200" rtl="0" algn="l">
              <a:spcBef>
                <a:spcPts val="0"/>
              </a:spcBef>
              <a:spcAft>
                <a:spcPts val="0"/>
              </a:spcAft>
              <a:buSzPts val="1400"/>
              <a:buChar char="●"/>
            </a:pPr>
            <a:r>
              <a:rPr lang="en" sz="1400"/>
              <a:t>Test Profile Editing</a:t>
            </a:r>
            <a:endParaRPr sz="1400"/>
          </a:p>
          <a:p>
            <a:pPr indent="-317500" lvl="0" marL="457200" rtl="0" algn="l">
              <a:spcBef>
                <a:spcPts val="0"/>
              </a:spcBef>
              <a:spcAft>
                <a:spcPts val="0"/>
              </a:spcAft>
              <a:buSzPts val="1400"/>
              <a:buChar char="●"/>
            </a:pPr>
            <a:r>
              <a:rPr lang="en" sz="1400"/>
              <a:t>Database for Creating Events</a:t>
            </a:r>
            <a:endParaRPr sz="1400"/>
          </a:p>
          <a:p>
            <a:pPr indent="-317500" lvl="0" marL="457200" rtl="0" algn="l">
              <a:spcBef>
                <a:spcPts val="0"/>
              </a:spcBef>
              <a:spcAft>
                <a:spcPts val="0"/>
              </a:spcAft>
              <a:buSzPts val="1400"/>
              <a:buChar char="●"/>
            </a:pPr>
            <a:r>
              <a:rPr lang="en" sz="1400"/>
              <a:t>UI for Create an Event	</a:t>
            </a:r>
            <a:endParaRPr sz="1400"/>
          </a:p>
          <a:p>
            <a:pPr indent="-317500" lvl="0" marL="457200" rtl="0" algn="l">
              <a:spcBef>
                <a:spcPts val="0"/>
              </a:spcBef>
              <a:spcAft>
                <a:spcPts val="0"/>
              </a:spcAft>
              <a:buSzPts val="1400"/>
              <a:buChar char="●"/>
            </a:pPr>
            <a:r>
              <a:rPr lang="en" sz="1400"/>
              <a:t>Testing Create Event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Goals (continued)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UI for Join an Event	</a:t>
            </a:r>
            <a:endParaRPr sz="1400"/>
          </a:p>
          <a:p>
            <a:pPr indent="-317500" lvl="0" marL="457200" rtl="0" algn="l">
              <a:spcBef>
                <a:spcPts val="0"/>
              </a:spcBef>
              <a:spcAft>
                <a:spcPts val="0"/>
              </a:spcAft>
              <a:buSzPts val="1400"/>
              <a:buChar char="●"/>
            </a:pPr>
            <a:r>
              <a:rPr lang="en" sz="1400"/>
              <a:t>Database for Joining Events	</a:t>
            </a:r>
            <a:endParaRPr sz="1400"/>
          </a:p>
          <a:p>
            <a:pPr indent="-317500" lvl="0" marL="457200" rtl="0" algn="l">
              <a:spcBef>
                <a:spcPts val="0"/>
              </a:spcBef>
              <a:spcAft>
                <a:spcPts val="0"/>
              </a:spcAft>
              <a:buSzPts val="1400"/>
              <a:buChar char="●"/>
            </a:pPr>
            <a:r>
              <a:rPr lang="en" sz="1400"/>
              <a:t>Testing Join Event	</a:t>
            </a:r>
            <a:endParaRPr sz="1400"/>
          </a:p>
          <a:p>
            <a:pPr indent="-317500" lvl="0" marL="457200" rtl="0" algn="l">
              <a:spcBef>
                <a:spcPts val="0"/>
              </a:spcBef>
              <a:spcAft>
                <a:spcPts val="0"/>
              </a:spcAft>
              <a:buSzPts val="1400"/>
              <a:buChar char="●"/>
            </a:pPr>
            <a:r>
              <a:rPr lang="en" sz="1400"/>
              <a:t>Create/Modify ML Data Set	</a:t>
            </a:r>
            <a:endParaRPr sz="1400"/>
          </a:p>
          <a:p>
            <a:pPr indent="-317500" lvl="0" marL="457200" rtl="0" algn="l">
              <a:spcBef>
                <a:spcPts val="0"/>
              </a:spcBef>
              <a:spcAft>
                <a:spcPts val="0"/>
              </a:spcAft>
              <a:buSzPts val="1400"/>
              <a:buChar char="●"/>
            </a:pPr>
            <a:r>
              <a:rPr lang="en" sz="1400"/>
              <a:t>Create/Modify a Model	</a:t>
            </a:r>
            <a:endParaRPr sz="1400"/>
          </a:p>
          <a:p>
            <a:pPr indent="-317500" lvl="0" marL="457200" rtl="0" algn="l">
              <a:spcBef>
                <a:spcPts val="0"/>
              </a:spcBef>
              <a:spcAft>
                <a:spcPts val="0"/>
              </a:spcAft>
              <a:buSzPts val="1400"/>
              <a:buChar char="●"/>
            </a:pPr>
            <a:r>
              <a:rPr lang="en" sz="1400"/>
              <a:t>Testing Model Using DataSet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for This Sprint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Management Team:</a:t>
            </a:r>
            <a:endParaRPr sz="2400"/>
          </a:p>
          <a:p>
            <a:pPr indent="-317500" lvl="0" marL="457200" rtl="0" algn="l">
              <a:spcBef>
                <a:spcPts val="1600"/>
              </a:spcBef>
              <a:spcAft>
                <a:spcPts val="0"/>
              </a:spcAft>
              <a:buSzPts val="1400"/>
              <a:buChar char="●"/>
            </a:pPr>
            <a:r>
              <a:rPr lang="en" sz="1400"/>
              <a:t>As a management team, we want to be constantly learning and improving our Machine Learning model within our application.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for This Sprint</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Player</a:t>
            </a:r>
            <a:r>
              <a:rPr lang="en" sz="2400"/>
              <a:t>:</a:t>
            </a:r>
            <a:endParaRPr sz="2400"/>
          </a:p>
          <a:p>
            <a:pPr indent="-317500" lvl="0" marL="457200" rtl="0" algn="l">
              <a:spcBef>
                <a:spcPts val="1600"/>
              </a:spcBef>
              <a:spcAft>
                <a:spcPts val="0"/>
              </a:spcAft>
              <a:buSzPts val="1400"/>
              <a:buChar char="●"/>
            </a:pPr>
            <a:r>
              <a:rPr lang="en" sz="1400"/>
              <a:t>As a player, I would like to be able to rate other players, so that I can enjoy each players sportsmanship.</a:t>
            </a:r>
            <a:endParaRPr sz="1400"/>
          </a:p>
          <a:p>
            <a:pPr indent="-317500" lvl="0" marL="457200" rtl="0" algn="l">
              <a:spcBef>
                <a:spcPts val="0"/>
              </a:spcBef>
              <a:spcAft>
                <a:spcPts val="0"/>
              </a:spcAft>
              <a:buSzPts val="1400"/>
              <a:buChar char="●"/>
            </a:pPr>
            <a:r>
              <a:rPr lang="en" sz="1400"/>
              <a:t>As a player, I want to be able to edit a profile that shows my age, skill level, and interested sports, so that I get notified when a related game is started.</a:t>
            </a:r>
            <a:endParaRPr sz="1400"/>
          </a:p>
          <a:p>
            <a:pPr indent="-317500" lvl="0" marL="457200" rtl="0" algn="l">
              <a:spcBef>
                <a:spcPts val="0"/>
              </a:spcBef>
              <a:spcAft>
                <a:spcPts val="0"/>
              </a:spcAft>
              <a:buSzPts val="1400"/>
              <a:buChar char="●"/>
            </a:pPr>
            <a:r>
              <a:rPr lang="en" sz="1400"/>
              <a:t>As a player, I want to be able to create an event, so that I can start a pick-up game</a:t>
            </a:r>
            <a:endParaRPr sz="1400"/>
          </a:p>
          <a:p>
            <a:pPr indent="-317500" lvl="0" marL="457200" rtl="0" algn="l">
              <a:spcBef>
                <a:spcPts val="0"/>
              </a:spcBef>
              <a:spcAft>
                <a:spcPts val="0"/>
              </a:spcAft>
              <a:buSzPts val="1400"/>
              <a:buChar char="●"/>
            </a:pPr>
            <a:r>
              <a:rPr lang="en" sz="1400"/>
              <a:t>As a player, I want to be able to join an event, so that I can join a pick-up game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and Servers</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a:t>
            </a:r>
            <a:endParaRPr/>
          </a:p>
          <a:p>
            <a:pPr indent="-311150" lvl="0" marL="457200" rtl="0" algn="l">
              <a:spcBef>
                <a:spcPts val="1600"/>
              </a:spcBef>
              <a:spcAft>
                <a:spcPts val="0"/>
              </a:spcAft>
              <a:buSzPts val="1300"/>
              <a:buChar char="●"/>
            </a:pPr>
            <a:r>
              <a:rPr lang="en"/>
              <a:t>Machine Learning Kit on Firebase.</a:t>
            </a:r>
            <a:endParaRPr/>
          </a:p>
          <a:p>
            <a:pPr indent="-311150" lvl="0" marL="457200" rtl="0" algn="l">
              <a:spcBef>
                <a:spcPts val="0"/>
              </a:spcBef>
              <a:spcAft>
                <a:spcPts val="0"/>
              </a:spcAft>
              <a:buSzPts val="1300"/>
              <a:buChar char="●"/>
            </a:pPr>
            <a:r>
              <a:rPr lang="en"/>
              <a:t>Google Sign In/Sign Up</a:t>
            </a:r>
            <a:endParaRPr/>
          </a:p>
          <a:p>
            <a:pPr indent="-311150" lvl="0" marL="457200" rtl="0" algn="l">
              <a:spcBef>
                <a:spcPts val="0"/>
              </a:spcBef>
              <a:spcAft>
                <a:spcPts val="0"/>
              </a:spcAft>
              <a:buSzPts val="1300"/>
              <a:buChar char="●"/>
            </a:pPr>
            <a:r>
              <a:rPr lang="en"/>
              <a:t>Modules (Grid, Bootstrap, etc.)</a:t>
            </a:r>
            <a:endParaRPr/>
          </a:p>
          <a:p>
            <a:pPr indent="-311150" lvl="0" marL="457200" rtl="0" algn="l">
              <a:spcBef>
                <a:spcPts val="0"/>
              </a:spcBef>
              <a:spcAft>
                <a:spcPts val="0"/>
              </a:spcAft>
              <a:buSzPts val="1300"/>
              <a:buChar char="●"/>
            </a:pPr>
            <a:r>
              <a:rPr lang="en"/>
              <a:t>Etc.</a:t>
            </a:r>
            <a:endParaRPr/>
          </a:p>
          <a:p>
            <a:pPr indent="0" lvl="0" marL="0" rtl="0" algn="l">
              <a:spcBef>
                <a:spcPts val="1600"/>
              </a:spcBef>
              <a:spcAft>
                <a:spcPts val="0"/>
              </a:spcAft>
              <a:buNone/>
            </a:pPr>
            <a:r>
              <a:rPr lang="en"/>
              <a:t>Servers</a:t>
            </a:r>
            <a:endParaRPr/>
          </a:p>
          <a:p>
            <a:pPr indent="-311150" lvl="0" marL="457200" rtl="0" algn="l">
              <a:spcBef>
                <a:spcPts val="1600"/>
              </a:spcBef>
              <a:spcAft>
                <a:spcPts val="0"/>
              </a:spcAft>
              <a:buSzPts val="1300"/>
              <a:buChar char="●"/>
            </a:pPr>
            <a:r>
              <a:rPr lang="en"/>
              <a:t>We using Firebase Hosting, so we are serverless at this point.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and Servers</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3rd Party APIs:</a:t>
            </a:r>
            <a:endParaRPr/>
          </a:p>
          <a:p>
            <a:pPr indent="-311150" lvl="0" marL="457200" rtl="0" algn="l">
              <a:spcBef>
                <a:spcPts val="1600"/>
              </a:spcBef>
              <a:spcAft>
                <a:spcPts val="0"/>
              </a:spcAft>
              <a:buSzPts val="1300"/>
              <a:buChar char="●"/>
            </a:pPr>
            <a:r>
              <a:rPr lang="en"/>
              <a:t>Google Sign in/ Sign up</a:t>
            </a:r>
            <a:endParaRPr/>
          </a:p>
          <a:p>
            <a:pPr indent="0" lvl="0" marL="0" rtl="0" algn="l">
              <a:spcBef>
                <a:spcPts val="1600"/>
              </a:spcBef>
              <a:spcAft>
                <a:spcPts val="0"/>
              </a:spcAft>
              <a:buNone/>
            </a:pPr>
            <a:r>
              <a:rPr lang="en"/>
              <a:t>Data Extracted from 3rd Party APIs:</a:t>
            </a:r>
            <a:endParaRPr/>
          </a:p>
          <a:p>
            <a:pPr indent="-311150" lvl="0" marL="457200" rtl="0" algn="l">
              <a:spcBef>
                <a:spcPts val="1600"/>
              </a:spcBef>
              <a:spcAft>
                <a:spcPts val="0"/>
              </a:spcAft>
              <a:buSzPts val="1300"/>
              <a:buChar char="●"/>
            </a:pPr>
            <a:r>
              <a:rPr lang="en"/>
              <a:t>Account Sign in/Sign up Credentials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Type of ORM, ODM Libraries or Drivers Used in the Connection of Database to Server</a:t>
            </a:r>
            <a:endParaRPr>
              <a:solidFill>
                <a:srgbClr val="FFFFFF"/>
              </a:solidFill>
            </a:endParaRPr>
          </a:p>
        </p:txBody>
      </p:sp>
      <p:sp>
        <p:nvSpPr>
          <p:cNvPr id="183" name="Google Shape;183;p21"/>
          <p:cNvSpPr txBox="1"/>
          <p:nvPr>
            <p:ph idx="1" type="body"/>
          </p:nvPr>
        </p:nvSpPr>
        <p:spPr>
          <a:xfrm>
            <a:off x="1297500" y="1791975"/>
            <a:ext cx="7038900" cy="2427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Montserrat"/>
              <a:buChar char="●"/>
            </a:pPr>
            <a:r>
              <a:rPr lang="en" sz="1200">
                <a:solidFill>
                  <a:srgbClr val="FFFFFF"/>
                </a:solidFill>
                <a:latin typeface="Montserrat"/>
                <a:ea typeface="Montserrat"/>
                <a:cs typeface="Montserrat"/>
                <a:sym typeface="Montserrat"/>
              </a:rPr>
              <a:t>JSData</a:t>
            </a:r>
            <a:endParaRPr sz="1200">
              <a:solidFill>
                <a:srgbClr val="FFFFFF"/>
              </a:solidFill>
              <a:latin typeface="Montserrat"/>
              <a:ea typeface="Montserrat"/>
              <a:cs typeface="Montserrat"/>
              <a:sym typeface="Montserrat"/>
            </a:endParaRPr>
          </a:p>
          <a:p>
            <a:pPr indent="-304800" lvl="1" marL="914400" rtl="0" algn="l">
              <a:spcBef>
                <a:spcPts val="0"/>
              </a:spcBef>
              <a:spcAft>
                <a:spcPts val="0"/>
              </a:spcAft>
              <a:buClr>
                <a:srgbClr val="FFFFFF"/>
              </a:buClr>
              <a:buSzPts val="1200"/>
              <a:buFont typeface="Arial"/>
              <a:buChar char="○"/>
            </a:pPr>
            <a:r>
              <a:rPr lang="en" sz="1200">
                <a:solidFill>
                  <a:srgbClr val="FFFFFF"/>
                </a:solidFill>
                <a:latin typeface="Montserrat"/>
                <a:ea typeface="Montserrat"/>
                <a:cs typeface="Montserrat"/>
                <a:sym typeface="Montserrat"/>
              </a:rPr>
              <a:t>JSData converts data from JavaScript Objects to formats used by MySQL, MongoDB, RethinkDB, </a:t>
            </a:r>
            <a:r>
              <a:rPr b="1" lang="en" sz="1200" u="sng">
                <a:solidFill>
                  <a:srgbClr val="FFFFFF"/>
                </a:solidFill>
                <a:latin typeface="Montserrat"/>
                <a:ea typeface="Montserrat"/>
                <a:cs typeface="Montserrat"/>
                <a:sym typeface="Montserrat"/>
              </a:rPr>
              <a:t>Firebase</a:t>
            </a:r>
            <a:r>
              <a:rPr lang="en" sz="1200">
                <a:solidFill>
                  <a:srgbClr val="FFFFFF"/>
                </a:solidFill>
                <a:latin typeface="Montserrat"/>
                <a:ea typeface="Montserrat"/>
                <a:cs typeface="Montserrat"/>
                <a:sym typeface="Montserrat"/>
              </a:rPr>
              <a:t>, etc. and vice versa</a:t>
            </a:r>
            <a:endParaRPr sz="1200">
              <a:solidFill>
                <a:srgbClr val="FFFF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